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8" r:id="rId3"/>
    <p:sldId id="269" r:id="rId4"/>
    <p:sldId id="270" r:id="rId5"/>
    <p:sldId id="271" r:id="rId6"/>
    <p:sldId id="272" r:id="rId7"/>
    <p:sldId id="27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CBBE"/>
    <a:srgbClr val="FEC630"/>
    <a:srgbClr val="FF5969"/>
    <a:srgbClr val="5D7373"/>
    <a:srgbClr val="00A0A8"/>
    <a:srgbClr val="52C9BD"/>
    <a:srgbClr val="F0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1" autoAdjust="0"/>
    <p:restoredTop sz="94660"/>
  </p:normalViewPr>
  <p:slideViewPr>
    <p:cSldViewPr snapToGrid="0">
      <p:cViewPr varScale="1">
        <p:scale>
          <a:sx n="70" d="100"/>
          <a:sy n="70" d="100"/>
        </p:scale>
        <p:origin x="90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04.06.2023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46036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64663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947111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3FDFAF59-80FD-42F8-B77B-6179688B7234}" type="datetimeFigureOut">
              <a:rPr lang="de-DE" smtClean="0"/>
              <a:t>04.06.2023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874677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3FDFAF59-80FD-42F8-B77B-6179688B7234}" type="datetimeFigureOut">
              <a:rPr lang="de-DE" smtClean="0"/>
              <a:t>04.06.2023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2536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3FDFAF59-80FD-42F8-B77B-6179688B7234}" type="datetimeFigureOut">
              <a:rPr lang="de-DE" smtClean="0"/>
              <a:t>04.06.2023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79403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3FDFAF59-80FD-42F8-B77B-6179688B7234}" type="datetimeFigureOut">
              <a:rPr lang="de-DE" smtClean="0"/>
              <a:t>04.06.2023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41377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3FDFAF59-80FD-42F8-B77B-6179688B7234}" type="datetimeFigureOut">
              <a:rPr lang="de-DE" smtClean="0"/>
              <a:t>04.06.2023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244033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3FDFAF59-80FD-42F8-B77B-6179688B7234}" type="datetimeFigureOut">
              <a:rPr lang="de-DE" smtClean="0"/>
              <a:t>04.06.2023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061956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04.06.2023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3616004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3FDFAF59-80FD-42F8-B77B-6179688B7234}" type="datetimeFigureOut">
              <a:rPr lang="de-DE" smtClean="0"/>
              <a:t>04.06.2023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4489FD0-501B-4C6F-9CB2-8996B7BF4EFE}" type="slidenum">
              <a:rPr lang="de-DE" smtClean="0"/>
              <a:t>‹#›</a:t>
            </a:fld>
            <a:endParaRPr lang="de-DE"/>
          </a:p>
        </p:txBody>
      </p:sp>
    </p:spTree>
    <p:extLst>
      <p:ext uri="{BB962C8B-B14F-4D97-AF65-F5344CB8AC3E}">
        <p14:creationId xmlns:p14="http://schemas.microsoft.com/office/powerpoint/2010/main" val="112689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EF0"/>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DFAF59-80FD-42F8-B77B-6179688B7234}" type="datetimeFigureOut">
              <a:rPr lang="de-DE" smtClean="0"/>
              <a:t>04.06.2023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89FD0-501B-4C6F-9CB2-8996B7BF4EFE}" type="slidenum">
              <a:rPr lang="de-DE" smtClean="0"/>
              <a:t>‹#›</a:t>
            </a:fld>
            <a:endParaRPr lang="de-DE"/>
          </a:p>
        </p:txBody>
      </p:sp>
    </p:spTree>
    <p:extLst>
      <p:ext uri="{BB962C8B-B14F-4D97-AF65-F5344CB8AC3E}">
        <p14:creationId xmlns:p14="http://schemas.microsoft.com/office/powerpoint/2010/main" val="3731875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3.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5.wdp"/><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microsoft.com/office/2007/relationships/hdphoto" Target="../media/hdphoto6.wdp"/></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7.wdp"/><Relationship Id="rId5" Type="http://schemas.openxmlformats.org/officeDocument/2006/relationships/image" Target="../media/image18.png"/><Relationship Id="rId4" Type="http://schemas.openxmlformats.org/officeDocument/2006/relationships/hyperlink" Target="https://pixabay.com/en/database-search-database-search-icon-279737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8A16B82-6A3C-46F5-8D32-072FDF89864A}"/>
              </a:ext>
            </a:extLst>
          </p:cNvPr>
          <p:cNvGrpSpPr/>
          <p:nvPr/>
        </p:nvGrpSpPr>
        <p:grpSpPr>
          <a:xfrm>
            <a:off x="-9302800" y="0"/>
            <a:ext cx="12482920" cy="6858000"/>
            <a:chOff x="-290920" y="0"/>
            <a:chExt cx="12482920" cy="6858000"/>
          </a:xfrm>
        </p:grpSpPr>
        <p:sp>
          <p:nvSpPr>
            <p:cNvPr id="20" name="Rectangle 19">
              <a:extLst>
                <a:ext uri="{FF2B5EF4-FFF2-40B4-BE49-F238E27FC236}">
                  <a16:creationId xmlns:a16="http://schemas.microsoft.com/office/drawing/2014/main" id="{2F391CEE-E392-4A9D-BD11-6954B994FB42}"/>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7AC43ACA-5000-40E2-80D3-19833F9F1A3F}"/>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E022673-C77C-4E8F-AF41-8B283703E87E}"/>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23" name="Picture 22">
              <a:extLst>
                <a:ext uri="{FF2B5EF4-FFF2-40B4-BE49-F238E27FC236}">
                  <a16:creationId xmlns:a16="http://schemas.microsoft.com/office/drawing/2014/main" id="{E8AD023B-AE8D-405F-90E6-27B0D4707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24" name="Group 23">
            <a:extLst>
              <a:ext uri="{FF2B5EF4-FFF2-40B4-BE49-F238E27FC236}">
                <a16:creationId xmlns:a16="http://schemas.microsoft.com/office/drawing/2014/main" id="{69A27401-3327-4871-86AC-B461CA62C3AC}"/>
              </a:ext>
            </a:extLst>
          </p:cNvPr>
          <p:cNvGrpSpPr/>
          <p:nvPr/>
        </p:nvGrpSpPr>
        <p:grpSpPr>
          <a:xfrm>
            <a:off x="-8798784" y="0"/>
            <a:ext cx="11447503" cy="6858000"/>
            <a:chOff x="213096" y="0"/>
            <a:chExt cx="11447503" cy="6858000"/>
          </a:xfrm>
        </p:grpSpPr>
        <p:sp>
          <p:nvSpPr>
            <p:cNvPr id="25" name="Rectangle 24">
              <a:extLst>
                <a:ext uri="{FF2B5EF4-FFF2-40B4-BE49-F238E27FC236}">
                  <a16:creationId xmlns:a16="http://schemas.microsoft.com/office/drawing/2014/main" id="{706C029B-A799-4206-A656-A006D8F8399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growth</a:t>
              </a:r>
            </a:p>
          </p:txBody>
        </p:sp>
        <p:pic>
          <p:nvPicPr>
            <p:cNvPr id="28" name="Picture 27">
              <a:extLst>
                <a:ext uri="{FF2B5EF4-FFF2-40B4-BE49-F238E27FC236}">
                  <a16:creationId xmlns:a16="http://schemas.microsoft.com/office/drawing/2014/main" id="{2B44F548-697F-412D-9B99-861C272463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29" name="Group 28">
            <a:extLst>
              <a:ext uri="{FF2B5EF4-FFF2-40B4-BE49-F238E27FC236}">
                <a16:creationId xmlns:a16="http://schemas.microsoft.com/office/drawing/2014/main" id="{C0099890-786A-4F87-960D-5DADE5168909}"/>
              </a:ext>
            </a:extLst>
          </p:cNvPr>
          <p:cNvGrpSpPr/>
          <p:nvPr/>
        </p:nvGrpSpPr>
        <p:grpSpPr>
          <a:xfrm>
            <a:off x="-7847639" y="0"/>
            <a:ext cx="9961092" cy="6858000"/>
            <a:chOff x="491575" y="0"/>
            <a:chExt cx="9961092" cy="6858000"/>
          </a:xfrm>
        </p:grpSpPr>
        <p:sp>
          <p:nvSpPr>
            <p:cNvPr id="30" name="Rectangle 29">
              <a:extLst>
                <a:ext uri="{FF2B5EF4-FFF2-40B4-BE49-F238E27FC236}">
                  <a16:creationId xmlns:a16="http://schemas.microsoft.com/office/drawing/2014/main" id="{CE9AAB1E-3A13-4745-A574-9EE6806378C9}"/>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1BC0F905-3F71-4932-B130-39D508C4D11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9027481" y="3130741"/>
              <a:ext cx="217138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patient Info</a:t>
              </a: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7985197" y="0"/>
            <a:ext cx="9574094" cy="6858000"/>
            <a:chOff x="491575" y="0"/>
            <a:chExt cx="9574094" cy="6858000"/>
          </a:xfrm>
        </p:grpSpPr>
        <p:sp>
          <p:nvSpPr>
            <p:cNvPr id="35" name="Rectangle 34">
              <a:extLst>
                <a:ext uri="{FF2B5EF4-FFF2-40B4-BE49-F238E27FC236}">
                  <a16:creationId xmlns:a16="http://schemas.microsoft.com/office/drawing/2014/main" id="{5CB8CB55-9DEC-4367-900E-7257FE1B874F}"/>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7624255" y="-1"/>
            <a:ext cx="8692332" cy="6858000"/>
            <a:chOff x="718505" y="-1"/>
            <a:chExt cx="8692332" cy="6858000"/>
          </a:xfrm>
        </p:grpSpPr>
        <p:sp>
          <p:nvSpPr>
            <p:cNvPr id="41" name="Rectangle 40">
              <a:extLst>
                <a:ext uri="{FF2B5EF4-FFF2-40B4-BE49-F238E27FC236}">
                  <a16:creationId xmlns:a16="http://schemas.microsoft.com/office/drawing/2014/main" id="{60A9D552-2EF0-4DB4-9DC6-F52F2FD55E3C}"/>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44" name="Picture 43">
              <a:extLst>
                <a:ext uri="{FF2B5EF4-FFF2-40B4-BE49-F238E27FC236}">
                  <a16:creationId xmlns:a16="http://schemas.microsoft.com/office/drawing/2014/main" id="{1A9D6167-F7B8-4BFF-8BC5-2D13EF0CF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45" name="Group 44">
            <a:extLst>
              <a:ext uri="{FF2B5EF4-FFF2-40B4-BE49-F238E27FC236}">
                <a16:creationId xmlns:a16="http://schemas.microsoft.com/office/drawing/2014/main" id="{76789F00-2688-429D-926C-15F83152FDBE}"/>
              </a:ext>
            </a:extLst>
          </p:cNvPr>
          <p:cNvGrpSpPr/>
          <p:nvPr/>
        </p:nvGrpSpPr>
        <p:grpSpPr>
          <a:xfrm>
            <a:off x="-9395082" y="-1"/>
            <a:ext cx="9927504" cy="6858000"/>
            <a:chOff x="-9337032" y="-1"/>
            <a:chExt cx="9927504" cy="6858000"/>
          </a:xfrm>
        </p:grpSpPr>
        <p:sp>
          <p:nvSpPr>
            <p:cNvPr id="46" name="Rectangle 45">
              <a:extLst>
                <a:ext uri="{FF2B5EF4-FFF2-40B4-BE49-F238E27FC236}">
                  <a16:creationId xmlns:a16="http://schemas.microsoft.com/office/drawing/2014/main" id="{FF862AB6-114D-4C6A-B849-5A11B3650265}"/>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30105858-8A3E-4676-96A7-18C1A74E36F4}"/>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8A634BD7-1512-45B6-AFE4-1EEA636625CB}"/>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49" name="Picture 48">
              <a:extLst>
                <a:ext uri="{FF2B5EF4-FFF2-40B4-BE49-F238E27FC236}">
                  <a16:creationId xmlns:a16="http://schemas.microsoft.com/office/drawing/2014/main" id="{F08704A4-CABE-4989-8BF7-C10A6BB40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98C196BC-EF1F-E88B-CA84-02BCAD820988}"/>
              </a:ext>
            </a:extLst>
          </p:cNvPr>
          <p:cNvSpPr txBox="1"/>
          <p:nvPr/>
        </p:nvSpPr>
        <p:spPr>
          <a:xfrm>
            <a:off x="3942996" y="1338291"/>
            <a:ext cx="7278915" cy="1200329"/>
          </a:xfrm>
          <a:prstGeom prst="rect">
            <a:avLst/>
          </a:prstGeom>
          <a:noFill/>
        </p:spPr>
        <p:txBody>
          <a:bodyPr wrap="square" rtlCol="0">
            <a:spAutoFit/>
          </a:bodyPr>
          <a:lstStyle/>
          <a:p>
            <a:pPr algn="ctr"/>
            <a:r>
              <a:rPr lang="en-US" sz="7200" dirty="0">
                <a:solidFill>
                  <a:srgbClr val="FF5969"/>
                </a:solidFill>
                <a:latin typeface="Tw Cen MT" panose="020B0602020104020603" pitchFamily="34" charset="0"/>
              </a:rPr>
              <a:t>REVENUE REPORT</a:t>
            </a:r>
          </a:p>
        </p:txBody>
      </p:sp>
      <p:sp>
        <p:nvSpPr>
          <p:cNvPr id="4" name="TextBox 3">
            <a:extLst>
              <a:ext uri="{FF2B5EF4-FFF2-40B4-BE49-F238E27FC236}">
                <a16:creationId xmlns:a16="http://schemas.microsoft.com/office/drawing/2014/main" id="{B9DE892F-A861-34D3-6502-61B5F095EF80}"/>
              </a:ext>
            </a:extLst>
          </p:cNvPr>
          <p:cNvSpPr txBox="1"/>
          <p:nvPr/>
        </p:nvSpPr>
        <p:spPr>
          <a:xfrm>
            <a:off x="4106119" y="2337438"/>
            <a:ext cx="6754126" cy="523220"/>
          </a:xfrm>
          <a:prstGeom prst="rect">
            <a:avLst/>
          </a:prstGeom>
          <a:noFill/>
        </p:spPr>
        <p:txBody>
          <a:bodyPr wrap="square" rtlCol="0">
            <a:spAutoFit/>
          </a:bodyPr>
          <a:lstStyle/>
          <a:p>
            <a:pPr algn="r"/>
            <a:r>
              <a:rPr lang="en-US" sz="2800" dirty="0">
                <a:solidFill>
                  <a:srgbClr val="52CBBE"/>
                </a:solidFill>
                <a:latin typeface="Tw Cen MT" panose="020B0602020104020603" pitchFamily="34" charset="0"/>
              </a:rPr>
              <a:t>HEALTHCARE FACILITIES</a:t>
            </a:r>
          </a:p>
        </p:txBody>
      </p:sp>
      <p:sp>
        <p:nvSpPr>
          <p:cNvPr id="5" name="TextBox 4">
            <a:extLst>
              <a:ext uri="{FF2B5EF4-FFF2-40B4-BE49-F238E27FC236}">
                <a16:creationId xmlns:a16="http://schemas.microsoft.com/office/drawing/2014/main" id="{B2E22E4F-3023-297F-973F-2DE84FA1065B}"/>
              </a:ext>
            </a:extLst>
          </p:cNvPr>
          <p:cNvSpPr txBox="1"/>
          <p:nvPr/>
        </p:nvSpPr>
        <p:spPr>
          <a:xfrm>
            <a:off x="3987082" y="3759023"/>
            <a:ext cx="7278915" cy="523220"/>
          </a:xfrm>
          <a:prstGeom prst="rect">
            <a:avLst/>
          </a:prstGeom>
          <a:noFill/>
        </p:spPr>
        <p:txBody>
          <a:bodyPr wrap="square" rtlCol="0">
            <a:spAutoFit/>
          </a:bodyPr>
          <a:lstStyle/>
          <a:p>
            <a:pPr algn="ctr"/>
            <a:r>
              <a:rPr lang="en-US" sz="2800" dirty="0">
                <a:solidFill>
                  <a:srgbClr val="5D7373"/>
                </a:solidFill>
                <a:latin typeface="Tw Cen MT" panose="020B0602020104020603" pitchFamily="34" charset="0"/>
              </a:rPr>
              <a:t>DESIGNED BY GROUP 4</a:t>
            </a:r>
          </a:p>
        </p:txBody>
      </p:sp>
      <p:grpSp>
        <p:nvGrpSpPr>
          <p:cNvPr id="6" name="Group 5">
            <a:extLst>
              <a:ext uri="{FF2B5EF4-FFF2-40B4-BE49-F238E27FC236}">
                <a16:creationId xmlns:a16="http://schemas.microsoft.com/office/drawing/2014/main" id="{8E227324-CFCA-E682-1227-D0582FEE25F4}"/>
              </a:ext>
            </a:extLst>
          </p:cNvPr>
          <p:cNvGrpSpPr/>
          <p:nvPr/>
        </p:nvGrpSpPr>
        <p:grpSpPr>
          <a:xfrm>
            <a:off x="3503754" y="4841649"/>
            <a:ext cx="8393214" cy="1371840"/>
            <a:chOff x="3503754" y="4841649"/>
            <a:chExt cx="8393214" cy="1371840"/>
          </a:xfrm>
        </p:grpSpPr>
        <p:sp>
          <p:nvSpPr>
            <p:cNvPr id="7" name="TextBox 6">
              <a:extLst>
                <a:ext uri="{FF2B5EF4-FFF2-40B4-BE49-F238E27FC236}">
                  <a16:creationId xmlns:a16="http://schemas.microsoft.com/office/drawing/2014/main" id="{6F87E117-F0B3-11D8-3EB6-52E2EE53A3F1}"/>
                </a:ext>
              </a:extLst>
            </p:cNvPr>
            <p:cNvSpPr txBox="1"/>
            <p:nvPr/>
          </p:nvSpPr>
          <p:spPr>
            <a:xfrm>
              <a:off x="3503754" y="5474825"/>
              <a:ext cx="1311312" cy="738664"/>
            </a:xfrm>
            <a:prstGeom prst="rect">
              <a:avLst/>
            </a:prstGeom>
            <a:noFill/>
          </p:spPr>
          <p:txBody>
            <a:bodyPr wrap="square" rtlCol="0">
              <a:spAutoFit/>
            </a:bodyPr>
            <a:lstStyle/>
            <a:p>
              <a:pPr algn="ctr"/>
              <a:r>
                <a:rPr lang="en-IN" sz="1400" dirty="0"/>
                <a:t>Miss. Varshasree Pasupuleti</a:t>
              </a:r>
            </a:p>
          </p:txBody>
        </p:sp>
        <p:grpSp>
          <p:nvGrpSpPr>
            <p:cNvPr id="8" name="Group 7">
              <a:extLst>
                <a:ext uri="{FF2B5EF4-FFF2-40B4-BE49-F238E27FC236}">
                  <a16:creationId xmlns:a16="http://schemas.microsoft.com/office/drawing/2014/main" id="{E6740B20-7418-D240-A3E8-2F0EF402FC15}"/>
                </a:ext>
              </a:extLst>
            </p:cNvPr>
            <p:cNvGrpSpPr/>
            <p:nvPr/>
          </p:nvGrpSpPr>
          <p:grpSpPr>
            <a:xfrm>
              <a:off x="3842493" y="4841649"/>
              <a:ext cx="7677896" cy="523220"/>
              <a:chOff x="3819343" y="6334780"/>
              <a:chExt cx="7677896" cy="523220"/>
            </a:xfrm>
          </p:grpSpPr>
          <p:sp>
            <p:nvSpPr>
              <p:cNvPr id="14" name="Oval 13">
                <a:extLst>
                  <a:ext uri="{FF2B5EF4-FFF2-40B4-BE49-F238E27FC236}">
                    <a16:creationId xmlns:a16="http://schemas.microsoft.com/office/drawing/2014/main" id="{6F897451-D20D-B674-653B-5546927088EC}"/>
                  </a:ext>
                </a:extLst>
              </p:cNvPr>
              <p:cNvSpPr/>
              <p:nvPr/>
            </p:nvSpPr>
            <p:spPr>
              <a:xfrm>
                <a:off x="3819343" y="6339598"/>
                <a:ext cx="557998" cy="518402"/>
              </a:xfrm>
              <a:prstGeom prst="ellipse">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 name="Oval 14">
                <a:extLst>
                  <a:ext uri="{FF2B5EF4-FFF2-40B4-BE49-F238E27FC236}">
                    <a16:creationId xmlns:a16="http://schemas.microsoft.com/office/drawing/2014/main" id="{6F79058D-3EC6-DAE1-272D-10CB0510CD5D}"/>
                  </a:ext>
                </a:extLst>
              </p:cNvPr>
              <p:cNvSpPr/>
              <p:nvPr/>
            </p:nvSpPr>
            <p:spPr>
              <a:xfrm>
                <a:off x="5243710" y="6339598"/>
                <a:ext cx="557998" cy="518402"/>
              </a:xfrm>
              <a:prstGeom prst="ellipse">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6" name="Oval 15">
                <a:extLst>
                  <a:ext uri="{FF2B5EF4-FFF2-40B4-BE49-F238E27FC236}">
                    <a16:creationId xmlns:a16="http://schemas.microsoft.com/office/drawing/2014/main" id="{63932C01-799B-73D8-3764-46CD63E4B465}"/>
                  </a:ext>
                </a:extLst>
              </p:cNvPr>
              <p:cNvSpPr/>
              <p:nvPr/>
            </p:nvSpPr>
            <p:spPr>
              <a:xfrm>
                <a:off x="6668077" y="6334780"/>
                <a:ext cx="556066" cy="523220"/>
              </a:xfrm>
              <a:prstGeom prst="ellipse">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dirty="0"/>
              </a:p>
            </p:txBody>
          </p:sp>
          <p:sp>
            <p:nvSpPr>
              <p:cNvPr id="17" name="Oval 16">
                <a:extLst>
                  <a:ext uri="{FF2B5EF4-FFF2-40B4-BE49-F238E27FC236}">
                    <a16:creationId xmlns:a16="http://schemas.microsoft.com/office/drawing/2014/main" id="{5DD90207-3D09-BC35-1DA0-2AFBD22CA4FD}"/>
                  </a:ext>
                </a:extLst>
              </p:cNvPr>
              <p:cNvSpPr/>
              <p:nvPr/>
            </p:nvSpPr>
            <p:spPr>
              <a:xfrm>
                <a:off x="8090507" y="6339598"/>
                <a:ext cx="557998" cy="518402"/>
              </a:xfrm>
              <a:prstGeom prst="ellipse">
                <a:avLst/>
              </a:pr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8" name="Oval 17">
                <a:extLst>
                  <a:ext uri="{FF2B5EF4-FFF2-40B4-BE49-F238E27FC236}">
                    <a16:creationId xmlns:a16="http://schemas.microsoft.com/office/drawing/2014/main" id="{4D2933A4-0E3F-21F0-1BC5-EEB86519C72F}"/>
                  </a:ext>
                </a:extLst>
              </p:cNvPr>
              <p:cNvSpPr/>
              <p:nvPr/>
            </p:nvSpPr>
            <p:spPr>
              <a:xfrm>
                <a:off x="9514874" y="6339598"/>
                <a:ext cx="557998" cy="518402"/>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0" name="Oval 59">
                <a:extLst>
                  <a:ext uri="{FF2B5EF4-FFF2-40B4-BE49-F238E27FC236}">
                    <a16:creationId xmlns:a16="http://schemas.microsoft.com/office/drawing/2014/main" id="{CDD46A02-FEE2-ADC7-194A-A5B9C21B7206}"/>
                  </a:ext>
                </a:extLst>
              </p:cNvPr>
              <p:cNvSpPr/>
              <p:nvPr/>
            </p:nvSpPr>
            <p:spPr>
              <a:xfrm>
                <a:off x="10939241" y="6339598"/>
                <a:ext cx="557998" cy="518402"/>
              </a:xfrm>
              <a:prstGeom prst="ellipse">
                <a:avLst/>
              </a:pr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grpSp>
        <p:sp>
          <p:nvSpPr>
            <p:cNvPr id="9" name="TextBox 8">
              <a:extLst>
                <a:ext uri="{FF2B5EF4-FFF2-40B4-BE49-F238E27FC236}">
                  <a16:creationId xmlns:a16="http://schemas.microsoft.com/office/drawing/2014/main" id="{85B0F53C-20B1-A0B7-D030-EACB6D7CEA40}"/>
                </a:ext>
              </a:extLst>
            </p:cNvPr>
            <p:cNvSpPr txBox="1"/>
            <p:nvPr/>
          </p:nvSpPr>
          <p:spPr>
            <a:xfrm>
              <a:off x="6338289" y="5474825"/>
              <a:ext cx="1261942" cy="738664"/>
            </a:xfrm>
            <a:prstGeom prst="rect">
              <a:avLst/>
            </a:prstGeom>
            <a:noFill/>
          </p:spPr>
          <p:txBody>
            <a:bodyPr wrap="square" rtlCol="0">
              <a:spAutoFit/>
            </a:bodyPr>
            <a:lstStyle/>
            <a:p>
              <a:pPr algn="ctr"/>
              <a:r>
                <a:rPr lang="en-IN" sz="1400" dirty="0"/>
                <a:t>Mr. Abhijeet Satyavan Tekawade</a:t>
              </a:r>
            </a:p>
          </p:txBody>
        </p:sp>
        <p:sp>
          <p:nvSpPr>
            <p:cNvPr id="10" name="TextBox 9">
              <a:extLst>
                <a:ext uri="{FF2B5EF4-FFF2-40B4-BE49-F238E27FC236}">
                  <a16:creationId xmlns:a16="http://schemas.microsoft.com/office/drawing/2014/main" id="{001286FB-1007-1BA6-7204-D3301EDFC41D}"/>
                </a:ext>
              </a:extLst>
            </p:cNvPr>
            <p:cNvSpPr txBox="1"/>
            <p:nvPr/>
          </p:nvSpPr>
          <p:spPr>
            <a:xfrm>
              <a:off x="7770809" y="5474825"/>
              <a:ext cx="1261942" cy="523220"/>
            </a:xfrm>
            <a:prstGeom prst="rect">
              <a:avLst/>
            </a:prstGeom>
            <a:noFill/>
          </p:spPr>
          <p:txBody>
            <a:bodyPr wrap="square" rtlCol="0">
              <a:spAutoFit/>
            </a:bodyPr>
            <a:lstStyle/>
            <a:p>
              <a:pPr algn="ctr"/>
              <a:r>
                <a:rPr lang="en-IN" sz="1400" dirty="0"/>
                <a:t>Mr. Mahesh Sahu</a:t>
              </a:r>
            </a:p>
          </p:txBody>
        </p:sp>
        <p:sp>
          <p:nvSpPr>
            <p:cNvPr id="11" name="TextBox 10">
              <a:extLst>
                <a:ext uri="{FF2B5EF4-FFF2-40B4-BE49-F238E27FC236}">
                  <a16:creationId xmlns:a16="http://schemas.microsoft.com/office/drawing/2014/main" id="{DEF1CA22-99D2-A65E-5874-5320C75B5118}"/>
                </a:ext>
              </a:extLst>
            </p:cNvPr>
            <p:cNvSpPr txBox="1"/>
            <p:nvPr/>
          </p:nvSpPr>
          <p:spPr>
            <a:xfrm>
              <a:off x="4914888" y="5474825"/>
              <a:ext cx="1261942" cy="738664"/>
            </a:xfrm>
            <a:prstGeom prst="rect">
              <a:avLst/>
            </a:prstGeom>
            <a:noFill/>
          </p:spPr>
          <p:txBody>
            <a:bodyPr wrap="square" rtlCol="0">
              <a:spAutoFit/>
            </a:bodyPr>
            <a:lstStyle/>
            <a:p>
              <a:pPr algn="ctr"/>
              <a:r>
                <a:rPr lang="en-IN" sz="1400" dirty="0"/>
                <a:t>Miss. Rutuja Mahadeorao Lokhande</a:t>
              </a:r>
            </a:p>
          </p:txBody>
        </p:sp>
        <p:sp>
          <p:nvSpPr>
            <p:cNvPr id="12" name="TextBox 11">
              <a:extLst>
                <a:ext uri="{FF2B5EF4-FFF2-40B4-BE49-F238E27FC236}">
                  <a16:creationId xmlns:a16="http://schemas.microsoft.com/office/drawing/2014/main" id="{7477997F-1ED9-1DF7-DED0-19175BE0DB7A}"/>
                </a:ext>
              </a:extLst>
            </p:cNvPr>
            <p:cNvSpPr txBox="1"/>
            <p:nvPr/>
          </p:nvSpPr>
          <p:spPr>
            <a:xfrm>
              <a:off x="9179106" y="5474825"/>
              <a:ext cx="1261942" cy="523220"/>
            </a:xfrm>
            <a:prstGeom prst="rect">
              <a:avLst/>
            </a:prstGeom>
            <a:noFill/>
          </p:spPr>
          <p:txBody>
            <a:bodyPr wrap="square" rtlCol="0">
              <a:spAutoFit/>
            </a:bodyPr>
            <a:lstStyle/>
            <a:p>
              <a:pPr algn="ctr"/>
              <a:r>
                <a:rPr lang="en-IN" sz="1400" dirty="0"/>
                <a:t>Mr. Laxman Kunwar</a:t>
              </a:r>
            </a:p>
          </p:txBody>
        </p:sp>
        <p:sp>
          <p:nvSpPr>
            <p:cNvPr id="13" name="TextBox 12">
              <a:extLst>
                <a:ext uri="{FF2B5EF4-FFF2-40B4-BE49-F238E27FC236}">
                  <a16:creationId xmlns:a16="http://schemas.microsoft.com/office/drawing/2014/main" id="{59FB558B-5B0D-97B7-F43E-C9D82A120E33}"/>
                </a:ext>
              </a:extLst>
            </p:cNvPr>
            <p:cNvSpPr txBox="1"/>
            <p:nvPr/>
          </p:nvSpPr>
          <p:spPr>
            <a:xfrm>
              <a:off x="10635026" y="5474825"/>
              <a:ext cx="1261942" cy="523220"/>
            </a:xfrm>
            <a:prstGeom prst="rect">
              <a:avLst/>
            </a:prstGeom>
            <a:noFill/>
          </p:spPr>
          <p:txBody>
            <a:bodyPr wrap="square" rtlCol="0">
              <a:spAutoFit/>
            </a:bodyPr>
            <a:lstStyle/>
            <a:p>
              <a:pPr algn="ctr"/>
              <a:r>
                <a:rPr lang="en-IN" sz="1400" dirty="0"/>
                <a:t>Mr. Abhishek Juyal</a:t>
              </a:r>
            </a:p>
          </p:txBody>
        </p:sp>
      </p:grpSp>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66ACF4C-6F8C-46FC-8362-2E05C90EEAFA}"/>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4F373113-18F1-4443-9A8E-5EF06C1D2FEA}"/>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8F99D053-FB83-41F1-B2CB-C10918BC99BC}"/>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7F4373C1-3934-47C3-8F36-E2FB2615CA87}"/>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5A5E18E8-5A3E-4F1D-8254-6193AA55C0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150C247F-7990-4945-869D-5E2A900F477F}"/>
              </a:ext>
            </a:extLst>
          </p:cNvPr>
          <p:cNvGrpSpPr/>
          <p:nvPr/>
        </p:nvGrpSpPr>
        <p:grpSpPr>
          <a:xfrm>
            <a:off x="-8798784" y="0"/>
            <a:ext cx="11447503" cy="6858000"/>
            <a:chOff x="213096" y="0"/>
            <a:chExt cx="11447503" cy="6858000"/>
          </a:xfrm>
        </p:grpSpPr>
        <p:sp>
          <p:nvSpPr>
            <p:cNvPr id="56" name="Rectangle 55">
              <a:extLst>
                <a:ext uri="{FF2B5EF4-FFF2-40B4-BE49-F238E27FC236}">
                  <a16:creationId xmlns:a16="http://schemas.microsoft.com/office/drawing/2014/main" id="{6D2C93AC-EBE3-4E67-A867-76D5D6BEDB10}"/>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35DBD2B9-E73C-4AE9-91C9-698379867E98}"/>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D6BDC4B-8313-4203-9F42-C28AC214EB64}"/>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growth</a:t>
              </a:r>
            </a:p>
          </p:txBody>
        </p:sp>
        <p:pic>
          <p:nvPicPr>
            <p:cNvPr id="59" name="Picture 58">
              <a:extLst>
                <a:ext uri="{FF2B5EF4-FFF2-40B4-BE49-F238E27FC236}">
                  <a16:creationId xmlns:a16="http://schemas.microsoft.com/office/drawing/2014/main" id="{44037FC5-8E34-4772-9A87-813F2AD5E4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BC916508-F80D-434E-B066-812949E5DB94}"/>
              </a:ext>
            </a:extLst>
          </p:cNvPr>
          <p:cNvGrpSpPr/>
          <p:nvPr/>
        </p:nvGrpSpPr>
        <p:grpSpPr>
          <a:xfrm>
            <a:off x="-7847639" y="0"/>
            <a:ext cx="9961092" cy="6858000"/>
            <a:chOff x="491575" y="0"/>
            <a:chExt cx="9961092" cy="6858000"/>
          </a:xfrm>
        </p:grpSpPr>
        <p:sp>
          <p:nvSpPr>
            <p:cNvPr id="61" name="Rectangle 60">
              <a:extLst>
                <a:ext uri="{FF2B5EF4-FFF2-40B4-BE49-F238E27FC236}">
                  <a16:creationId xmlns:a16="http://schemas.microsoft.com/office/drawing/2014/main" id="{CE9E3B68-B936-49FB-94D8-7AC0076CF48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0D3F9516-66C4-44E6-9877-6C0374B5112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32DF4D80-460D-4455-B80A-3BC0C6A12DA2}"/>
                </a:ext>
              </a:extLst>
            </p:cNvPr>
            <p:cNvSpPr txBox="1"/>
            <p:nvPr/>
          </p:nvSpPr>
          <p:spPr>
            <a:xfrm rot="16200000">
              <a:off x="9027481" y="3130741"/>
              <a:ext cx="217138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patient Info</a:t>
              </a:r>
            </a:p>
          </p:txBody>
        </p:sp>
        <p:pic>
          <p:nvPicPr>
            <p:cNvPr id="64" name="Picture 63">
              <a:extLst>
                <a:ext uri="{FF2B5EF4-FFF2-40B4-BE49-F238E27FC236}">
                  <a16:creationId xmlns:a16="http://schemas.microsoft.com/office/drawing/2014/main" id="{7AB39DAF-3109-4CEA-BD1D-C123179FF8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92B7020D-701A-4EE7-BDA2-CD171993C203}"/>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3B77930A-0489-40A5-B3D7-053D64BD29C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3ED749F6-F5EB-48BD-A697-16D473CCCFE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8070AD46-78F1-4169-9AE3-EDECC43BD39B}"/>
                </a:ext>
              </a:extLst>
            </p:cNvPr>
            <p:cNvSpPr txBox="1"/>
            <p:nvPr/>
          </p:nvSpPr>
          <p:spPr>
            <a:xfrm rot="16200000">
              <a:off x="8746452" y="3189607"/>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22B026A5-B1AC-46D4-AE84-DF77E5A29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371C6EE2-CCA6-4F94-870B-CB9D61CEBE1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422D8F-B19E-425C-93A8-F750F60A06A7}"/>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3278AF09-2D0C-4E81-816C-BC1D04E40DC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C2E1C67-7A8F-4EB5-AB00-3C754858084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7795C74-0308-4781-BEE6-B62AE6D1715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C46027-B464-4ADA-A3B8-14FF4471B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C1D48DDF-B760-4AB3-A520-29238CC2C408}"/>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FA696B4D-5BCF-47C3-8B8C-BE87154A63B4}"/>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AAA7B45-7DAF-4C4D-A930-ABA45AC955DD}"/>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701F5CFD-7EE1-475C-A36F-330184D5C6EC}"/>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B9F42291-FBD0-4239-8D69-22035DCB4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TextBox 1">
            <a:extLst>
              <a:ext uri="{FF2B5EF4-FFF2-40B4-BE49-F238E27FC236}">
                <a16:creationId xmlns:a16="http://schemas.microsoft.com/office/drawing/2014/main" id="{9FC08C76-67AE-7199-48B6-CED7F90DF170}"/>
              </a:ext>
            </a:extLst>
          </p:cNvPr>
          <p:cNvSpPr txBox="1"/>
          <p:nvPr/>
        </p:nvSpPr>
        <p:spPr>
          <a:xfrm>
            <a:off x="5249025" y="222177"/>
            <a:ext cx="4134016" cy="523220"/>
          </a:xfrm>
          <a:prstGeom prst="rect">
            <a:avLst/>
          </a:prstGeom>
          <a:noFill/>
        </p:spPr>
        <p:txBody>
          <a:bodyPr wrap="square" rtlCol="0">
            <a:spAutoFit/>
          </a:bodyPr>
          <a:lstStyle/>
          <a:p>
            <a:pPr algn="ctr"/>
            <a:r>
              <a:rPr lang="en-IN" sz="2800" b="1" dirty="0">
                <a:solidFill>
                  <a:srgbClr val="52C9BD"/>
                </a:solidFill>
              </a:rPr>
              <a:t>Revenue Report Highlights</a:t>
            </a:r>
            <a:endParaRPr lang="en-US" sz="4400" b="1" dirty="0">
              <a:solidFill>
                <a:srgbClr val="52C9BD"/>
              </a:solidFill>
              <a:latin typeface="Tw Cen MT" panose="020B0602020104020603" pitchFamily="34" charset="0"/>
            </a:endParaRPr>
          </a:p>
        </p:txBody>
      </p:sp>
      <p:sp>
        <p:nvSpPr>
          <p:cNvPr id="3" name="TextBox 2">
            <a:extLst>
              <a:ext uri="{FF2B5EF4-FFF2-40B4-BE49-F238E27FC236}">
                <a16:creationId xmlns:a16="http://schemas.microsoft.com/office/drawing/2014/main" id="{3BC1906D-BAE5-2034-4E7D-0013519EAEA8}"/>
              </a:ext>
            </a:extLst>
          </p:cNvPr>
          <p:cNvSpPr txBox="1"/>
          <p:nvPr/>
        </p:nvSpPr>
        <p:spPr>
          <a:xfrm>
            <a:off x="3687845" y="4578707"/>
            <a:ext cx="6940314" cy="615553"/>
          </a:xfrm>
          <a:prstGeom prst="rect">
            <a:avLst/>
          </a:prstGeom>
          <a:noFill/>
        </p:spPr>
        <p:txBody>
          <a:bodyPr wrap="square" rtlCol="0">
            <a:spAutoFit/>
          </a:bodyPr>
          <a:lstStyle/>
          <a:p>
            <a:pPr algn="ctr"/>
            <a:r>
              <a:rPr lang="en-US" sz="2000" b="1" cap="none" dirty="0">
                <a:solidFill>
                  <a:schemeClr val="bg1">
                    <a:lumMod val="50000"/>
                  </a:schemeClr>
                </a:solidFill>
                <a:latin typeface="Mongolian Baiti" panose="03000500000000000000" pitchFamily="66" charset="0"/>
                <a:cs typeface="Mongolian Baiti" panose="03000500000000000000" pitchFamily="66" charset="0"/>
              </a:rPr>
              <a:t>    </a:t>
            </a:r>
            <a:r>
              <a:rPr lang="en-US" sz="1400" b="1" cap="none" dirty="0">
                <a:solidFill>
                  <a:schemeClr val="bg1">
                    <a:lumMod val="50000"/>
                  </a:schemeClr>
                </a:solidFill>
                <a:latin typeface="Mongolian Baiti" panose="03000500000000000000" pitchFamily="66" charset="0"/>
                <a:cs typeface="Mongolian Baiti" panose="03000500000000000000" pitchFamily="66" charset="0"/>
              </a:rPr>
              <a:t>During this project we worked in different phases &amp; tools. Finally to present the in depth analysis for each KPI in the form of an interactive dashboard we used,</a:t>
            </a:r>
            <a:endParaRPr lang="en-IN" sz="2000" b="1" dirty="0">
              <a:solidFill>
                <a:schemeClr val="bg1">
                  <a:lumMod val="50000"/>
                </a:schemeClr>
              </a:solidFill>
            </a:endParaRPr>
          </a:p>
        </p:txBody>
      </p:sp>
      <p:grpSp>
        <p:nvGrpSpPr>
          <p:cNvPr id="4" name="Group 3">
            <a:extLst>
              <a:ext uri="{FF2B5EF4-FFF2-40B4-BE49-F238E27FC236}">
                <a16:creationId xmlns:a16="http://schemas.microsoft.com/office/drawing/2014/main" id="{52723753-038F-0047-63E4-B558A47A73C9}"/>
              </a:ext>
            </a:extLst>
          </p:cNvPr>
          <p:cNvGrpSpPr/>
          <p:nvPr/>
        </p:nvGrpSpPr>
        <p:grpSpPr>
          <a:xfrm>
            <a:off x="3668172" y="5371648"/>
            <a:ext cx="7345745" cy="1262406"/>
            <a:chOff x="3729630" y="5455224"/>
            <a:chExt cx="7188345" cy="1262406"/>
          </a:xfrm>
        </p:grpSpPr>
        <p:grpSp>
          <p:nvGrpSpPr>
            <p:cNvPr id="5" name="Group 4">
              <a:extLst>
                <a:ext uri="{FF2B5EF4-FFF2-40B4-BE49-F238E27FC236}">
                  <a16:creationId xmlns:a16="http://schemas.microsoft.com/office/drawing/2014/main" id="{3C32893A-3006-F70A-99EA-BB66242D61B0}"/>
                </a:ext>
              </a:extLst>
            </p:cNvPr>
            <p:cNvGrpSpPr/>
            <p:nvPr/>
          </p:nvGrpSpPr>
          <p:grpSpPr>
            <a:xfrm>
              <a:off x="3729630" y="5455224"/>
              <a:ext cx="2240400" cy="1262406"/>
              <a:chOff x="3729630" y="5455224"/>
              <a:chExt cx="2240400" cy="1262406"/>
            </a:xfrm>
          </p:grpSpPr>
          <p:pic>
            <p:nvPicPr>
              <p:cNvPr id="15" name="Picture 14">
                <a:extLst>
                  <a:ext uri="{FF2B5EF4-FFF2-40B4-BE49-F238E27FC236}">
                    <a16:creationId xmlns:a16="http://schemas.microsoft.com/office/drawing/2014/main" id="{75993CF8-D87E-D4D0-1FB4-2B4A4D16815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594" b="90625" l="6250" r="92188">
                            <a14:foregroundMark x1="26563" y1="49219" x2="26563" y2="49219"/>
                            <a14:foregroundMark x1="26563" y1="49219" x2="32813" y2="53906"/>
                            <a14:foregroundMark x1="69531" y1="26563" x2="73438" y2="78125"/>
                            <a14:foregroundMark x1="63281" y1="37500" x2="64844" y2="70313"/>
                            <a14:foregroundMark x1="59375" y1="28125" x2="77344" y2="28906"/>
                            <a14:foregroundMark x1="63281" y1="25000" x2="81250" y2="25000"/>
                            <a14:foregroundMark x1="85156" y1="28125" x2="85156" y2="74219"/>
                            <a14:foregroundMark x1="52344" y1="10938" x2="52344" y2="10938"/>
                            <a14:foregroundMark x1="52344" y1="13281" x2="40625" y2="20313"/>
                            <a14:foregroundMark x1="55469" y1="8594" x2="36719" y2="16406"/>
                            <a14:foregroundMark x1="27344" y1="50000" x2="26563" y2="38281"/>
                            <a14:foregroundMark x1="32813" y1="42188" x2="32813" y2="33594"/>
                            <a14:foregroundMark x1="7031" y1="15625" x2="8594" y2="49219"/>
                            <a14:foregroundMark x1="26563" y1="81250" x2="26563" y2="81250"/>
                            <a14:foregroundMark x1="56250" y1="91406" x2="41406" y2="80469"/>
                            <a14:foregroundMark x1="92188" y1="83594" x2="89844" y2="22656"/>
                          </a14:backgroundRemoval>
                        </a14:imgEffect>
                      </a14:imgLayer>
                    </a14:imgProps>
                  </a:ext>
                  <a:ext uri="{28A0092B-C50C-407E-A947-70E740481C1C}">
                    <a14:useLocalDpi xmlns:a14="http://schemas.microsoft.com/office/drawing/2010/main" val="0"/>
                  </a:ext>
                </a:extLst>
              </a:blip>
              <a:stretch>
                <a:fillRect/>
              </a:stretch>
            </p:blipFill>
            <p:spPr>
              <a:xfrm>
                <a:off x="3729630" y="5455224"/>
                <a:ext cx="904240" cy="1262406"/>
              </a:xfrm>
              <a:prstGeom prst="rect">
                <a:avLst/>
              </a:prstGeom>
            </p:spPr>
          </p:pic>
          <p:sp>
            <p:nvSpPr>
              <p:cNvPr id="16" name="TextBox 15">
                <a:extLst>
                  <a:ext uri="{FF2B5EF4-FFF2-40B4-BE49-F238E27FC236}">
                    <a16:creationId xmlns:a16="http://schemas.microsoft.com/office/drawing/2014/main" id="{0554DB12-69B4-49F6-704D-E7E42DEEB061}"/>
                  </a:ext>
                </a:extLst>
              </p:cNvPr>
              <p:cNvSpPr txBox="1"/>
              <p:nvPr/>
            </p:nvSpPr>
            <p:spPr>
              <a:xfrm>
                <a:off x="4583190" y="5845542"/>
                <a:ext cx="1386840" cy="400110"/>
              </a:xfrm>
              <a:prstGeom prst="rect">
                <a:avLst/>
              </a:prstGeom>
              <a:noFill/>
            </p:spPr>
            <p:txBody>
              <a:bodyPr wrap="square" rtlCol="0">
                <a:spAutoFit/>
              </a:bodyPr>
              <a:lstStyle/>
              <a:p>
                <a:r>
                  <a:rPr lang="en-US" sz="2000" b="1" dirty="0">
                    <a:solidFill>
                      <a:schemeClr val="accent5">
                        <a:lumMod val="50000"/>
                      </a:schemeClr>
                    </a:solidFill>
                  </a:rPr>
                  <a:t>MS-Excel</a:t>
                </a:r>
                <a:endParaRPr lang="en-IN" sz="2000" b="1" dirty="0">
                  <a:solidFill>
                    <a:schemeClr val="accent5">
                      <a:lumMod val="50000"/>
                    </a:schemeClr>
                  </a:solidFill>
                </a:endParaRPr>
              </a:p>
            </p:txBody>
          </p:sp>
        </p:grpSp>
        <p:grpSp>
          <p:nvGrpSpPr>
            <p:cNvPr id="6" name="Group 5">
              <a:extLst>
                <a:ext uri="{FF2B5EF4-FFF2-40B4-BE49-F238E27FC236}">
                  <a16:creationId xmlns:a16="http://schemas.microsoft.com/office/drawing/2014/main" id="{6A506DC6-2740-F63B-4038-B1350C7AAAFB}"/>
                </a:ext>
              </a:extLst>
            </p:cNvPr>
            <p:cNvGrpSpPr/>
            <p:nvPr/>
          </p:nvGrpSpPr>
          <p:grpSpPr>
            <a:xfrm>
              <a:off x="6318865" y="5789955"/>
              <a:ext cx="1127759" cy="927675"/>
              <a:chOff x="6053831" y="5573920"/>
              <a:chExt cx="1127759" cy="927675"/>
            </a:xfrm>
          </p:grpSpPr>
          <p:pic>
            <p:nvPicPr>
              <p:cNvPr id="13" name="Picture 12">
                <a:extLst>
                  <a:ext uri="{FF2B5EF4-FFF2-40B4-BE49-F238E27FC236}">
                    <a16:creationId xmlns:a16="http://schemas.microsoft.com/office/drawing/2014/main" id="{165E6F6B-BCDB-0FF5-98E0-18B524E636BC}"/>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3150" b="98425" l="1575" r="92126">
                            <a14:foregroundMark x1="19685" y1="4724" x2="22177" y2="5555"/>
                            <a14:foregroundMark x1="45669" y1="59843" x2="51181" y2="66142"/>
                            <a14:backgroundMark x1="35433" y1="18110" x2="48031" y2="33858"/>
                            <a14:backgroundMark x1="21260" y1="6299" x2="36220" y2="20472"/>
                            <a14:backgroundMark x1="55118" y1="37008" x2="66929" y2="59055"/>
                            <a14:backgroundMark x1="49606" y1="30709" x2="56693" y2="45669"/>
                            <a14:backgroundMark x1="53393" y1="64551" x2="60630" y2="74803"/>
                            <a14:backgroundMark x1="73228" y1="66929" x2="84252" y2="63780"/>
                            <a14:backgroundMark x1="65354" y1="62992" x2="77165" y2="66929"/>
                            <a14:backgroundMark x1="89764" y1="65354" x2="89764" y2="65354"/>
                            <a14:backgroundMark x1="85039" y1="64567" x2="85039" y2="64567"/>
                            <a14:backgroundMark x1="86614" y1="64567" x2="92913" y2="65354"/>
                            <a14:backgroundMark x1="28388" y1="86068" x2="35979" y2="86197"/>
                            <a14:backgroundMark x1="23398" y1="85983" x2="27128" y2="86046"/>
                            <a14:backgroundMark x1="82147" y1="89632" x2="88976" y2="91339"/>
                            <a14:backgroundMark x1="84444" y1="88638" x2="90551" y2="92913"/>
                            <a14:backgroundMark x1="87402" y1="62205" x2="85827" y2="70866"/>
                            <a14:backgroundMark x1="5512" y1="79528" x2="66929" y2="85039"/>
                            <a14:backgroundMark x1="66929" y1="85039" x2="78740" y2="92913"/>
                            <a14:backgroundMark x1="1575" y1="91339" x2="85039" y2="94488"/>
                            <a14:backgroundMark x1="85039" y1="94488" x2="98425" y2="95276"/>
                          </a14:backgroundRemoval>
                        </a14:imgEffect>
                      </a14:imgLayer>
                    </a14:imgProps>
                  </a:ext>
                  <a:ext uri="{28A0092B-C50C-407E-A947-70E740481C1C}">
                    <a14:useLocalDpi xmlns:a14="http://schemas.microsoft.com/office/drawing/2010/main" val="0"/>
                  </a:ext>
                </a:extLst>
              </a:blip>
              <a:stretch>
                <a:fillRect/>
              </a:stretch>
            </p:blipFill>
            <p:spPr>
              <a:xfrm>
                <a:off x="6099551" y="5573920"/>
                <a:ext cx="904241" cy="878210"/>
              </a:xfrm>
              <a:prstGeom prst="rect">
                <a:avLst/>
              </a:prstGeom>
            </p:spPr>
          </p:pic>
          <p:sp>
            <p:nvSpPr>
              <p:cNvPr id="14" name="TextBox 13">
                <a:extLst>
                  <a:ext uri="{FF2B5EF4-FFF2-40B4-BE49-F238E27FC236}">
                    <a16:creationId xmlns:a16="http://schemas.microsoft.com/office/drawing/2014/main" id="{C781043D-1476-C404-B2F0-B35F378D768C}"/>
                  </a:ext>
                </a:extLst>
              </p:cNvPr>
              <p:cNvSpPr txBox="1"/>
              <p:nvPr/>
            </p:nvSpPr>
            <p:spPr>
              <a:xfrm>
                <a:off x="6053831" y="6101485"/>
                <a:ext cx="1127759" cy="400110"/>
              </a:xfrm>
              <a:prstGeom prst="rect">
                <a:avLst/>
              </a:prstGeom>
              <a:noFill/>
            </p:spPr>
            <p:txBody>
              <a:bodyPr wrap="square" rtlCol="0">
                <a:spAutoFit/>
              </a:bodyPr>
              <a:lstStyle/>
              <a:p>
                <a:r>
                  <a:rPr lang="en-US" sz="2000" b="1" dirty="0">
                    <a:solidFill>
                      <a:schemeClr val="accent1">
                        <a:lumMod val="50000"/>
                      </a:schemeClr>
                    </a:solidFill>
                    <a:latin typeface="Sitka Heading" pitchFamily="2" charset="0"/>
                  </a:rPr>
                  <a:t>My</a:t>
                </a:r>
                <a:r>
                  <a:rPr lang="en-US" sz="2000" b="1" dirty="0">
                    <a:solidFill>
                      <a:schemeClr val="accent6">
                        <a:lumMod val="75000"/>
                      </a:schemeClr>
                    </a:solidFill>
                    <a:latin typeface="Sitka Heading" pitchFamily="2" charset="0"/>
                  </a:rPr>
                  <a:t>SQL</a:t>
                </a:r>
                <a:endParaRPr lang="en-IN" sz="2000" b="1" dirty="0">
                  <a:solidFill>
                    <a:schemeClr val="accent6">
                      <a:lumMod val="75000"/>
                    </a:schemeClr>
                  </a:solidFill>
                  <a:latin typeface="Sitka Heading" pitchFamily="2" charset="0"/>
                </a:endParaRPr>
              </a:p>
            </p:txBody>
          </p:sp>
        </p:grpSp>
        <p:grpSp>
          <p:nvGrpSpPr>
            <p:cNvPr id="7" name="Group 6">
              <a:extLst>
                <a:ext uri="{FF2B5EF4-FFF2-40B4-BE49-F238E27FC236}">
                  <a16:creationId xmlns:a16="http://schemas.microsoft.com/office/drawing/2014/main" id="{BB23B69D-0B03-38A0-8E4B-12999C5BAAB7}"/>
                </a:ext>
              </a:extLst>
            </p:cNvPr>
            <p:cNvGrpSpPr/>
            <p:nvPr/>
          </p:nvGrpSpPr>
          <p:grpSpPr>
            <a:xfrm>
              <a:off x="7795459" y="5482435"/>
              <a:ext cx="1386840" cy="1235195"/>
              <a:chOff x="7617473" y="5482435"/>
              <a:chExt cx="1386840" cy="1235195"/>
            </a:xfrm>
          </p:grpSpPr>
          <p:pic>
            <p:nvPicPr>
              <p:cNvPr id="11" name="Picture 10">
                <a:extLst>
                  <a:ext uri="{FF2B5EF4-FFF2-40B4-BE49-F238E27FC236}">
                    <a16:creationId xmlns:a16="http://schemas.microsoft.com/office/drawing/2014/main" id="{B996FCBC-39F4-3B24-1CC1-C6136399F12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foregroundMark x1="17829" y1="9375" x2="17829" y2="9375"/>
                            <a14:foregroundMark x1="15504" y1="63281" x2="15504" y2="63281"/>
                            <a14:foregroundMark x1="30233" y1="63281" x2="30233" y2="63281"/>
                            <a14:foregroundMark x1="46512" y1="62500" x2="46512" y2="62500"/>
                            <a14:foregroundMark x1="46512" y1="62500" x2="46512" y2="62500"/>
                            <a14:foregroundMark x1="64341" y1="60156" x2="64341" y2="60156"/>
                          </a14:backgroundRemoval>
                        </a14:imgEffect>
                      </a14:imgLayer>
                    </a14:imgProps>
                  </a:ext>
                  <a:ext uri="{28A0092B-C50C-407E-A947-70E740481C1C}">
                    <a14:useLocalDpi xmlns:a14="http://schemas.microsoft.com/office/drawing/2010/main" val="0"/>
                  </a:ext>
                </a:extLst>
              </a:blip>
              <a:stretch>
                <a:fillRect/>
              </a:stretch>
            </p:blipFill>
            <p:spPr>
              <a:xfrm>
                <a:off x="7703437" y="5482435"/>
                <a:ext cx="1038938" cy="1003647"/>
              </a:xfrm>
              <a:prstGeom prst="rect">
                <a:avLst/>
              </a:prstGeom>
            </p:spPr>
          </p:pic>
          <p:sp>
            <p:nvSpPr>
              <p:cNvPr id="12" name="TextBox 11">
                <a:extLst>
                  <a:ext uri="{FF2B5EF4-FFF2-40B4-BE49-F238E27FC236}">
                    <a16:creationId xmlns:a16="http://schemas.microsoft.com/office/drawing/2014/main" id="{88F119B1-E775-5FE5-F168-C48FFB201DA3}"/>
                  </a:ext>
                </a:extLst>
              </p:cNvPr>
              <p:cNvSpPr txBox="1"/>
              <p:nvPr/>
            </p:nvSpPr>
            <p:spPr>
              <a:xfrm>
                <a:off x="7617473" y="6348298"/>
                <a:ext cx="1386840" cy="369332"/>
              </a:xfrm>
              <a:prstGeom prst="rect">
                <a:avLst/>
              </a:prstGeom>
              <a:noFill/>
            </p:spPr>
            <p:txBody>
              <a:bodyPr wrap="square" rtlCol="0">
                <a:spAutoFit/>
              </a:bodyPr>
              <a:lstStyle/>
              <a:p>
                <a:r>
                  <a:rPr lang="en-US" b="1" dirty="0">
                    <a:solidFill>
                      <a:srgbClr val="FFC000"/>
                    </a:solidFill>
                    <a:latin typeface="Arial Rounded MT Bold" panose="020F0704030504030204" pitchFamily="34" charset="0"/>
                  </a:rPr>
                  <a:t>Power BI</a:t>
                </a:r>
                <a:endParaRPr lang="en-IN" b="1" dirty="0">
                  <a:solidFill>
                    <a:srgbClr val="FFC000"/>
                  </a:solidFill>
                  <a:latin typeface="Arial Rounded MT Bold" panose="020F0704030504030204" pitchFamily="34" charset="0"/>
                </a:endParaRPr>
              </a:p>
            </p:txBody>
          </p:sp>
        </p:grpSp>
        <p:grpSp>
          <p:nvGrpSpPr>
            <p:cNvPr id="8" name="Group 7">
              <a:extLst>
                <a:ext uri="{FF2B5EF4-FFF2-40B4-BE49-F238E27FC236}">
                  <a16:creationId xmlns:a16="http://schemas.microsoft.com/office/drawing/2014/main" id="{6641EBE0-13C7-005D-7FB6-C91B9BDB0A1B}"/>
                </a:ext>
              </a:extLst>
            </p:cNvPr>
            <p:cNvGrpSpPr/>
            <p:nvPr/>
          </p:nvGrpSpPr>
          <p:grpSpPr>
            <a:xfrm>
              <a:off x="9531135" y="5467196"/>
              <a:ext cx="1386840" cy="1250434"/>
              <a:chOff x="9531135" y="5374105"/>
              <a:chExt cx="1386840" cy="1250434"/>
            </a:xfrm>
          </p:grpSpPr>
          <p:pic>
            <p:nvPicPr>
              <p:cNvPr id="9" name="Picture 8">
                <a:extLst>
                  <a:ext uri="{FF2B5EF4-FFF2-40B4-BE49-F238E27FC236}">
                    <a16:creationId xmlns:a16="http://schemas.microsoft.com/office/drawing/2014/main" id="{C717A8E6-651F-1D9A-4788-E2AD7C7F1DCC}"/>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3125" b="96094" l="8333" r="93182">
                            <a14:foregroundMark x1="27273" y1="12500" x2="28030" y2="37500"/>
                            <a14:foregroundMark x1="50758" y1="8594" x2="50758" y2="17188"/>
                            <a14:foregroundMark x1="50758" y1="3906" x2="50758" y2="3906"/>
                            <a14:foregroundMark x1="74242" y1="25781" x2="74242" y2="25781"/>
                            <a14:foregroundMark x1="87879" y1="50000" x2="87879" y2="50000"/>
                            <a14:foregroundMark x1="87879" y1="50000" x2="87879" y2="50000"/>
                            <a14:foregroundMark x1="87121" y1="47656" x2="87121" y2="47656"/>
                            <a14:foregroundMark x1="93939" y1="50000" x2="93939" y2="50000"/>
                            <a14:foregroundMark x1="75000" y1="72656" x2="75000" y2="72656"/>
                            <a14:foregroundMark x1="75000" y1="72656" x2="75000" y2="72656"/>
                            <a14:foregroundMark x1="73485" y1="68750" x2="73485" y2="68750"/>
                            <a14:foregroundMark x1="67424" y1="73438" x2="67424" y2="73438"/>
                            <a14:foregroundMark x1="50758" y1="87500" x2="50758" y2="87500"/>
                            <a14:foregroundMark x1="50758" y1="91406" x2="50758" y2="91406"/>
                            <a14:foregroundMark x1="50758" y1="96094" x2="50758" y2="96094"/>
                            <a14:foregroundMark x1="26515" y1="73438" x2="26515" y2="73438"/>
                            <a14:foregroundMark x1="25758" y1="67969" x2="25758" y2="67969"/>
                            <a14:foregroundMark x1="17424" y1="73438" x2="17424" y2="73438"/>
                            <a14:foregroundMark x1="12879" y1="50000" x2="12879" y2="50000"/>
                            <a14:foregroundMark x1="8333" y1="50000" x2="8333" y2="50000"/>
                          </a14:backgroundRemoval>
                        </a14:imgEffect>
                      </a14:imgLayer>
                    </a14:imgProps>
                  </a:ext>
                  <a:ext uri="{28A0092B-C50C-407E-A947-70E740481C1C}">
                    <a14:useLocalDpi xmlns:a14="http://schemas.microsoft.com/office/drawing/2010/main" val="0"/>
                  </a:ext>
                </a:extLst>
              </a:blip>
              <a:stretch>
                <a:fillRect/>
              </a:stretch>
            </p:blipFill>
            <p:spPr>
              <a:xfrm>
                <a:off x="9664473" y="5374105"/>
                <a:ext cx="994422" cy="974193"/>
              </a:xfrm>
              <a:prstGeom prst="rect">
                <a:avLst/>
              </a:prstGeom>
            </p:spPr>
          </p:pic>
          <p:sp>
            <p:nvSpPr>
              <p:cNvPr id="10" name="TextBox 9">
                <a:extLst>
                  <a:ext uri="{FF2B5EF4-FFF2-40B4-BE49-F238E27FC236}">
                    <a16:creationId xmlns:a16="http://schemas.microsoft.com/office/drawing/2014/main" id="{705ABCE6-3881-0EF8-0884-038E7E6E4F44}"/>
                  </a:ext>
                </a:extLst>
              </p:cNvPr>
              <p:cNvSpPr txBox="1"/>
              <p:nvPr/>
            </p:nvSpPr>
            <p:spPr>
              <a:xfrm>
                <a:off x="9531135" y="6255207"/>
                <a:ext cx="1386840" cy="369332"/>
              </a:xfrm>
              <a:prstGeom prst="rect">
                <a:avLst/>
              </a:prstGeom>
              <a:noFill/>
            </p:spPr>
            <p:txBody>
              <a:bodyPr wrap="square" rtlCol="0">
                <a:spAutoFit/>
              </a:bodyPr>
              <a:lstStyle/>
              <a:p>
                <a:r>
                  <a:rPr lang="en-US" b="1" spc="300" dirty="0">
                    <a:solidFill>
                      <a:schemeClr val="tx1">
                        <a:lumMod val="95000"/>
                        <a:lumOff val="5000"/>
                      </a:schemeClr>
                    </a:solidFill>
                    <a:latin typeface="Consolas" panose="020B0609020204030204" pitchFamily="49" charset="0"/>
                  </a:rPr>
                  <a:t>tableau</a:t>
                </a:r>
                <a:endParaRPr lang="en-IN" b="1" spc="300" dirty="0">
                  <a:solidFill>
                    <a:schemeClr val="tx1">
                      <a:lumMod val="95000"/>
                      <a:lumOff val="5000"/>
                    </a:schemeClr>
                  </a:solidFill>
                  <a:latin typeface="Consolas" panose="020B0609020204030204" pitchFamily="49" charset="0"/>
                </a:endParaRPr>
              </a:p>
            </p:txBody>
          </p:sp>
        </p:grpSp>
      </p:grpSp>
      <p:sp>
        <p:nvSpPr>
          <p:cNvPr id="17" name="TextBox 16">
            <a:extLst>
              <a:ext uri="{FF2B5EF4-FFF2-40B4-BE49-F238E27FC236}">
                <a16:creationId xmlns:a16="http://schemas.microsoft.com/office/drawing/2014/main" id="{4B3C2D85-F217-D212-20B9-6F92BC676BE9}"/>
              </a:ext>
            </a:extLst>
          </p:cNvPr>
          <p:cNvSpPr txBox="1"/>
          <p:nvPr/>
        </p:nvSpPr>
        <p:spPr>
          <a:xfrm>
            <a:off x="3643372" y="705936"/>
            <a:ext cx="7080993" cy="3793346"/>
          </a:xfrm>
          <a:prstGeom prst="rect">
            <a:avLst/>
          </a:prstGeom>
          <a:noFill/>
        </p:spPr>
        <p:txBody>
          <a:bodyPr wrap="square">
            <a:spAutoFit/>
          </a:bodyPr>
          <a:lstStyle/>
          <a:p>
            <a:pPr marL="285750" indent="-285750">
              <a:buFont typeface="Arial" panose="020B0604020202020204" pitchFamily="34" charset="0"/>
              <a:buChar char="•"/>
            </a:pPr>
            <a:r>
              <a:rPr lang="en-IN" sz="1400" dirty="0">
                <a:solidFill>
                  <a:schemeClr val="tx1">
                    <a:lumMod val="65000"/>
                    <a:lumOff val="35000"/>
                  </a:schemeClr>
                </a:solidFill>
              </a:rPr>
              <a:t>Total Discharge: Total discharge refers to the number of patients who have been discharged from a healthcare facility within a specified time period.</a:t>
            </a:r>
          </a:p>
          <a:p>
            <a:pPr marL="285750" indent="-285750">
              <a:buFont typeface="Arial" panose="020B0604020202020204" pitchFamily="34" charset="0"/>
              <a:buChar char="•"/>
            </a:pPr>
            <a:r>
              <a:rPr lang="en-IN" sz="1400" dirty="0">
                <a:solidFill>
                  <a:schemeClr val="tx1">
                    <a:lumMod val="65000"/>
                    <a:lumOff val="35000"/>
                  </a:schemeClr>
                </a:solidFill>
              </a:rPr>
              <a:t>Patient Days: Patient days represent the total number of days that patients have spent in a healthcare facility during a specific period.</a:t>
            </a:r>
          </a:p>
          <a:p>
            <a:pPr marL="285750" indent="-285750">
              <a:buFont typeface="Arial" panose="020B0604020202020204" pitchFamily="34" charset="0"/>
              <a:buChar char="•"/>
            </a:pPr>
            <a:r>
              <a:rPr lang="en-IN" sz="1400" dirty="0">
                <a:solidFill>
                  <a:schemeClr val="tx1">
                    <a:lumMod val="65000"/>
                    <a:lumOff val="35000"/>
                  </a:schemeClr>
                </a:solidFill>
              </a:rPr>
              <a:t>Net Patient Revenue: Net patient revenue is the total revenue generated from patient services after deducting contractual allowances, discounts, and adjustments. It reflects the financial performance of a healthcare organization and its ability to generate revenue from patient care activities.</a:t>
            </a:r>
          </a:p>
          <a:p>
            <a:pPr marL="285750" indent="-285750">
              <a:buFont typeface="Arial" panose="020B0604020202020204" pitchFamily="34" charset="0"/>
              <a:buChar char="•"/>
            </a:pPr>
            <a:r>
              <a:rPr lang="en-IN" sz="1400" dirty="0">
                <a:solidFill>
                  <a:schemeClr val="tx1">
                    <a:lumMod val="65000"/>
                    <a:lumOff val="35000"/>
                  </a:schemeClr>
                </a:solidFill>
              </a:rPr>
              <a:t>Type of Hospital Revenue: This parameter focuses on analysing the revenue generated by different types of hospitals, such as public, private, specialty, or teaching hospitals. Understanding the revenue patterns based on the type of hospital helps in assessing market dynamics, evaluating the financial viability of different healthcare models, and making strategic decisions.</a:t>
            </a:r>
          </a:p>
          <a:p>
            <a:endParaRPr lang="en-IN" sz="1050" dirty="0"/>
          </a:p>
          <a:p>
            <a:pPr algn="ctr"/>
            <a:r>
              <a:rPr lang="en-IN" sz="1600" b="0" i="0" dirty="0">
                <a:solidFill>
                  <a:srgbClr val="374151"/>
                </a:solidFill>
                <a:effectLst/>
              </a:rPr>
              <a:t>These parameters provide valuable insights into the financial and operational aspects of healthcare organizations, facilitating effective decision-making and the implementation of strategies to enhance revenue generation and patient care.</a:t>
            </a:r>
            <a:endParaRPr lang="en-IN" sz="1600" dirty="0"/>
          </a:p>
        </p:txBody>
      </p:sp>
    </p:spTree>
    <p:extLst>
      <p:ext uri="{BB962C8B-B14F-4D97-AF65-F5344CB8AC3E}">
        <p14:creationId xmlns:p14="http://schemas.microsoft.com/office/powerpoint/2010/main" val="200170612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25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2250"/>
                            </p:stCondLst>
                            <p:childTnLst>
                              <p:par>
                                <p:cTn id="17" presetID="2" presetClass="entr" presetSubtype="4" fill="hold" grpId="0" nodeType="after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ppt_x"/>
                                          </p:val>
                                        </p:tav>
                                        <p:tav tm="100000">
                                          <p:val>
                                            <p:strVal val="#ppt_x"/>
                                          </p:val>
                                        </p:tav>
                                      </p:tavLst>
                                    </p:anim>
                                    <p:anim calcmode="lin" valueType="num">
                                      <p:cBhvr additive="base">
                                        <p:cTn id="20" dur="750" fill="hold"/>
                                        <p:tgtEl>
                                          <p:spTgt spid="3"/>
                                        </p:tgtEl>
                                        <p:attrNameLst>
                                          <p:attrName>ppt_y</p:attrName>
                                        </p:attrNameLst>
                                      </p:cBhvr>
                                      <p:tavLst>
                                        <p:tav tm="0">
                                          <p:val>
                                            <p:strVal val="1+#ppt_h/2"/>
                                          </p:val>
                                        </p:tav>
                                        <p:tav tm="100000">
                                          <p:val>
                                            <p:strVal val="#ppt_y"/>
                                          </p:val>
                                        </p:tav>
                                      </p:tavLst>
                                    </p:anim>
                                  </p:childTnLst>
                                </p:cTn>
                              </p:par>
                            </p:childTnLst>
                          </p:cTn>
                        </p:par>
                        <p:par>
                          <p:cTn id="21" fill="hold">
                            <p:stCondLst>
                              <p:cond delay="3250"/>
                            </p:stCondLst>
                            <p:childTnLst>
                              <p:par>
                                <p:cTn id="22" presetID="42"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750"/>
                                        <p:tgtEl>
                                          <p:spTgt spid="4"/>
                                        </p:tgtEl>
                                      </p:cBhvr>
                                    </p:animEffect>
                                    <p:anim calcmode="lin" valueType="num">
                                      <p:cBhvr>
                                        <p:cTn id="25" dur="750" fill="hold"/>
                                        <p:tgtEl>
                                          <p:spTgt spid="4"/>
                                        </p:tgtEl>
                                        <p:attrNameLst>
                                          <p:attrName>ppt_x</p:attrName>
                                        </p:attrNameLst>
                                      </p:cBhvr>
                                      <p:tavLst>
                                        <p:tav tm="0">
                                          <p:val>
                                            <p:strVal val="#ppt_x"/>
                                          </p:val>
                                        </p:tav>
                                        <p:tav tm="100000">
                                          <p:val>
                                            <p:strVal val="#ppt_x"/>
                                          </p:val>
                                        </p:tav>
                                      </p:tavLst>
                                    </p:anim>
                                    <p:anim calcmode="lin" valueType="num">
                                      <p:cBhvr>
                                        <p:cTn id="26" dur="7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C3001EC-9F33-4C39-B780-199714C83EA2}"/>
              </a:ext>
            </a:extLst>
          </p:cNvPr>
          <p:cNvGrpSpPr/>
          <p:nvPr/>
        </p:nvGrpSpPr>
        <p:grpSpPr>
          <a:xfrm>
            <a:off x="-290920" y="0"/>
            <a:ext cx="12482920" cy="6858000"/>
            <a:chOff x="-290920" y="0"/>
            <a:chExt cx="12482920" cy="6858000"/>
          </a:xfrm>
        </p:grpSpPr>
        <p:sp>
          <p:nvSpPr>
            <p:cNvPr id="34" name="Rectangle 33">
              <a:extLst>
                <a:ext uri="{FF2B5EF4-FFF2-40B4-BE49-F238E27FC236}">
                  <a16:creationId xmlns:a16="http://schemas.microsoft.com/office/drawing/2014/main" id="{129B5C97-F627-4A85-B003-5396A9D964D5}"/>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A97C14D5-0388-44F5-AD76-F8BBAF179CD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151F346-69C6-4F86-BC1F-C57BA2384CC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37" name="Picture 36">
              <a:extLst>
                <a:ext uri="{FF2B5EF4-FFF2-40B4-BE49-F238E27FC236}">
                  <a16:creationId xmlns:a16="http://schemas.microsoft.com/office/drawing/2014/main" id="{52B367FE-8530-4052-AD96-2D6FBE490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38" name="Group 37">
            <a:extLst>
              <a:ext uri="{FF2B5EF4-FFF2-40B4-BE49-F238E27FC236}">
                <a16:creationId xmlns:a16="http://schemas.microsoft.com/office/drawing/2014/main" id="{63E93C38-ECA5-4094-81E9-196A3BD19EBD}"/>
              </a:ext>
            </a:extLst>
          </p:cNvPr>
          <p:cNvGrpSpPr/>
          <p:nvPr/>
        </p:nvGrpSpPr>
        <p:grpSpPr>
          <a:xfrm>
            <a:off x="243480" y="-2"/>
            <a:ext cx="11447503" cy="6858000"/>
            <a:chOff x="213096" y="0"/>
            <a:chExt cx="11447503" cy="6858000"/>
          </a:xfrm>
        </p:grpSpPr>
        <p:sp>
          <p:nvSpPr>
            <p:cNvPr id="39" name="Rectangle 38">
              <a:extLst>
                <a:ext uri="{FF2B5EF4-FFF2-40B4-BE49-F238E27FC236}">
                  <a16:creationId xmlns:a16="http://schemas.microsoft.com/office/drawing/2014/main" id="{5C85080E-7B66-43F0-AB4D-3A69B13C005A}"/>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405DAC1A-9BF8-460E-8D8B-77BFB6B27FF9}"/>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90DCA374-CD21-448B-8791-8A04A9A9A552}"/>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growth</a:t>
              </a:r>
            </a:p>
          </p:txBody>
        </p:sp>
        <p:pic>
          <p:nvPicPr>
            <p:cNvPr id="42" name="Picture 41">
              <a:extLst>
                <a:ext uri="{FF2B5EF4-FFF2-40B4-BE49-F238E27FC236}">
                  <a16:creationId xmlns:a16="http://schemas.microsoft.com/office/drawing/2014/main" id="{83A620A7-5483-4447-9670-0F8D67F36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43" name="Group 42">
            <a:extLst>
              <a:ext uri="{FF2B5EF4-FFF2-40B4-BE49-F238E27FC236}">
                <a16:creationId xmlns:a16="http://schemas.microsoft.com/office/drawing/2014/main" id="{B02914A7-C65F-4EFB-8FF4-9BB283DC3935}"/>
              </a:ext>
            </a:extLst>
          </p:cNvPr>
          <p:cNvGrpSpPr/>
          <p:nvPr/>
        </p:nvGrpSpPr>
        <p:grpSpPr>
          <a:xfrm>
            <a:off x="-7847639" y="0"/>
            <a:ext cx="9961092" cy="6858000"/>
            <a:chOff x="491575" y="0"/>
            <a:chExt cx="9961092" cy="6858000"/>
          </a:xfrm>
        </p:grpSpPr>
        <p:sp>
          <p:nvSpPr>
            <p:cNvPr id="44" name="Rectangle 43">
              <a:extLst>
                <a:ext uri="{FF2B5EF4-FFF2-40B4-BE49-F238E27FC236}">
                  <a16:creationId xmlns:a16="http://schemas.microsoft.com/office/drawing/2014/main" id="{99DA66B2-8A11-4397-B997-59A37787FEF8}"/>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1A8923D-952E-459F-92C0-CCE4C5E45F88}"/>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extBox 45">
              <a:extLst>
                <a:ext uri="{FF2B5EF4-FFF2-40B4-BE49-F238E27FC236}">
                  <a16:creationId xmlns:a16="http://schemas.microsoft.com/office/drawing/2014/main" id="{DD73F442-B2F9-477E-B4DE-956CBA09D9C3}"/>
                </a:ext>
              </a:extLst>
            </p:cNvPr>
            <p:cNvSpPr txBox="1"/>
            <p:nvPr/>
          </p:nvSpPr>
          <p:spPr>
            <a:xfrm rot="16200000">
              <a:off x="9027481" y="3130741"/>
              <a:ext cx="217138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patient Info</a:t>
              </a:r>
            </a:p>
          </p:txBody>
        </p:sp>
        <p:pic>
          <p:nvPicPr>
            <p:cNvPr id="47" name="Picture 46">
              <a:extLst>
                <a:ext uri="{FF2B5EF4-FFF2-40B4-BE49-F238E27FC236}">
                  <a16:creationId xmlns:a16="http://schemas.microsoft.com/office/drawing/2014/main" id="{7654DCD4-7920-4D83-8D7F-6D3A71A16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48" name="Group 47">
            <a:extLst>
              <a:ext uri="{FF2B5EF4-FFF2-40B4-BE49-F238E27FC236}">
                <a16:creationId xmlns:a16="http://schemas.microsoft.com/office/drawing/2014/main" id="{7A67CF96-B24C-4BAD-8466-B32ECC2753A1}"/>
              </a:ext>
            </a:extLst>
          </p:cNvPr>
          <p:cNvGrpSpPr/>
          <p:nvPr/>
        </p:nvGrpSpPr>
        <p:grpSpPr>
          <a:xfrm>
            <a:off x="-7985197" y="0"/>
            <a:ext cx="9574094" cy="6858000"/>
            <a:chOff x="491575" y="0"/>
            <a:chExt cx="9574094" cy="6858000"/>
          </a:xfrm>
        </p:grpSpPr>
        <p:sp>
          <p:nvSpPr>
            <p:cNvPr id="49" name="Rectangle 48">
              <a:extLst>
                <a:ext uri="{FF2B5EF4-FFF2-40B4-BE49-F238E27FC236}">
                  <a16:creationId xmlns:a16="http://schemas.microsoft.com/office/drawing/2014/main" id="{8B7B7434-49BE-47D6-BAE6-9B9134F0EC8C}"/>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080296C0-D397-432D-B5A1-CA7DA186EB1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73DE47E8-526D-4A96-A671-69E14D20D1EB}"/>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83" name="Picture 82">
              <a:extLst>
                <a:ext uri="{FF2B5EF4-FFF2-40B4-BE49-F238E27FC236}">
                  <a16:creationId xmlns:a16="http://schemas.microsoft.com/office/drawing/2014/main" id="{7FD4AAEC-83E5-4832-BEA2-517A195B2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84" name="Rectangle 83">
            <a:extLst>
              <a:ext uri="{FF2B5EF4-FFF2-40B4-BE49-F238E27FC236}">
                <a16:creationId xmlns:a16="http://schemas.microsoft.com/office/drawing/2014/main" id="{3C6BBB46-3AAE-49B1-8F56-3535CC357FEB}"/>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FA452EB0-3109-45BB-9389-19F84818FE30}"/>
              </a:ext>
            </a:extLst>
          </p:cNvPr>
          <p:cNvGrpSpPr/>
          <p:nvPr/>
        </p:nvGrpSpPr>
        <p:grpSpPr>
          <a:xfrm>
            <a:off x="-7638543" y="-1"/>
            <a:ext cx="8692332" cy="6858000"/>
            <a:chOff x="718505" y="-1"/>
            <a:chExt cx="8692332" cy="6858000"/>
          </a:xfrm>
        </p:grpSpPr>
        <p:sp>
          <p:nvSpPr>
            <p:cNvPr id="86" name="Rectangle 85">
              <a:extLst>
                <a:ext uri="{FF2B5EF4-FFF2-40B4-BE49-F238E27FC236}">
                  <a16:creationId xmlns:a16="http://schemas.microsoft.com/office/drawing/2014/main" id="{DF941D0C-24DA-4E77-BE08-34D6F94BD6FB}"/>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9747D82-077A-45F5-8822-6A7F978E784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a:extLst>
                <a:ext uri="{FF2B5EF4-FFF2-40B4-BE49-F238E27FC236}">
                  <a16:creationId xmlns:a16="http://schemas.microsoft.com/office/drawing/2014/main" id="{D0B26FA9-EA76-44C1-BA33-E4EBB060AC7E}"/>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89" name="Picture 88">
              <a:extLst>
                <a:ext uri="{FF2B5EF4-FFF2-40B4-BE49-F238E27FC236}">
                  <a16:creationId xmlns:a16="http://schemas.microsoft.com/office/drawing/2014/main" id="{EF138C1A-5B68-42BE-B6B8-0EE1F4738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90" name="Group 89">
            <a:extLst>
              <a:ext uri="{FF2B5EF4-FFF2-40B4-BE49-F238E27FC236}">
                <a16:creationId xmlns:a16="http://schemas.microsoft.com/office/drawing/2014/main" id="{2C48F6F2-7791-4D91-ADEC-77FE8FA739E3}"/>
              </a:ext>
            </a:extLst>
          </p:cNvPr>
          <p:cNvGrpSpPr/>
          <p:nvPr/>
        </p:nvGrpSpPr>
        <p:grpSpPr>
          <a:xfrm>
            <a:off x="-9395082" y="-1"/>
            <a:ext cx="9927504" cy="6858000"/>
            <a:chOff x="-9337032" y="-1"/>
            <a:chExt cx="9927504" cy="6858000"/>
          </a:xfrm>
        </p:grpSpPr>
        <p:sp>
          <p:nvSpPr>
            <p:cNvPr id="91" name="Rectangle 90">
              <a:extLst>
                <a:ext uri="{FF2B5EF4-FFF2-40B4-BE49-F238E27FC236}">
                  <a16:creationId xmlns:a16="http://schemas.microsoft.com/office/drawing/2014/main" id="{F8ED37E9-9873-442F-9B7C-7F4BC1A8F51E}"/>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2E020DE-B46A-4F47-97AB-BB6C9038FA2E}"/>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7CF05B7C-3B2D-4CAB-9132-7B756B44206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94" name="Picture 93">
              <a:extLst>
                <a:ext uri="{FF2B5EF4-FFF2-40B4-BE49-F238E27FC236}">
                  <a16:creationId xmlns:a16="http://schemas.microsoft.com/office/drawing/2014/main" id="{A04E2F48-2025-4003-B590-1DD957710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177" name="Group 176">
            <a:extLst>
              <a:ext uri="{FF2B5EF4-FFF2-40B4-BE49-F238E27FC236}">
                <a16:creationId xmlns:a16="http://schemas.microsoft.com/office/drawing/2014/main" id="{183EA2CA-A17F-4A6A-AC3E-6F8757F77880}"/>
              </a:ext>
            </a:extLst>
          </p:cNvPr>
          <p:cNvGrpSpPr/>
          <p:nvPr/>
        </p:nvGrpSpPr>
        <p:grpSpPr>
          <a:xfrm>
            <a:off x="8976235" y="1429142"/>
            <a:ext cx="1432487" cy="1894017"/>
            <a:chOff x="6381342" y="2182683"/>
            <a:chExt cx="1805441" cy="1894017"/>
          </a:xfrm>
        </p:grpSpPr>
        <p:sp>
          <p:nvSpPr>
            <p:cNvPr id="216" name="Rectangle: Top Corners Rounded 215">
              <a:extLst>
                <a:ext uri="{FF2B5EF4-FFF2-40B4-BE49-F238E27FC236}">
                  <a16:creationId xmlns:a16="http://schemas.microsoft.com/office/drawing/2014/main" id="{225A95EB-3596-4C52-91EE-39023E85BE2D}"/>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217" name="TextBox 97">
              <a:extLst>
                <a:ext uri="{FF2B5EF4-FFF2-40B4-BE49-F238E27FC236}">
                  <a16:creationId xmlns:a16="http://schemas.microsoft.com/office/drawing/2014/main" id="{D9A6427C-7201-480C-B8BA-C01C9BCA7B52}"/>
                </a:ext>
              </a:extLst>
            </p:cNvPr>
            <p:cNvSpPr txBox="1"/>
            <p:nvPr/>
          </p:nvSpPr>
          <p:spPr>
            <a:xfrm>
              <a:off x="6381342" y="2182683"/>
              <a:ext cx="1805441" cy="646331"/>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rgbClr val="E6E7E9"/>
                  </a:solidFill>
                  <a:latin typeface="Tw Cen MT" panose="020B0602020104020603" pitchFamily="34" charset="0"/>
                </a:rPr>
                <a:t>2020</a:t>
              </a:r>
            </a:p>
          </p:txBody>
        </p:sp>
        <p:sp>
          <p:nvSpPr>
            <p:cNvPr id="218" name="TextBox 98">
              <a:extLst>
                <a:ext uri="{FF2B5EF4-FFF2-40B4-BE49-F238E27FC236}">
                  <a16:creationId xmlns:a16="http://schemas.microsoft.com/office/drawing/2014/main" id="{74F68486-5533-4B47-B6BA-92533CBB4036}"/>
                </a:ext>
              </a:extLst>
            </p:cNvPr>
            <p:cNvSpPr txBox="1"/>
            <p:nvPr/>
          </p:nvSpPr>
          <p:spPr>
            <a:xfrm>
              <a:off x="6836846" y="2563851"/>
              <a:ext cx="894432" cy="1015663"/>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rgbClr val="E6E7E9"/>
                  </a:solidFill>
                  <a:latin typeface="Tw Cen MT" panose="020B0602020104020603" pitchFamily="34" charset="0"/>
                </a:rPr>
                <a:t>2</a:t>
              </a:r>
            </a:p>
          </p:txBody>
        </p:sp>
      </p:grpSp>
      <p:grpSp>
        <p:nvGrpSpPr>
          <p:cNvPr id="178" name="Group 177">
            <a:extLst>
              <a:ext uri="{FF2B5EF4-FFF2-40B4-BE49-F238E27FC236}">
                <a16:creationId xmlns:a16="http://schemas.microsoft.com/office/drawing/2014/main" id="{12310FCA-56F2-4778-94B7-C1B5FD53AE20}"/>
              </a:ext>
            </a:extLst>
          </p:cNvPr>
          <p:cNvGrpSpPr/>
          <p:nvPr/>
        </p:nvGrpSpPr>
        <p:grpSpPr>
          <a:xfrm>
            <a:off x="5657557" y="1429142"/>
            <a:ext cx="1432487" cy="1894017"/>
            <a:chOff x="3884465" y="2182683"/>
            <a:chExt cx="1805441" cy="1894017"/>
          </a:xfrm>
        </p:grpSpPr>
        <p:sp>
          <p:nvSpPr>
            <p:cNvPr id="213" name="Rectangle: Top Corners Rounded 212">
              <a:extLst>
                <a:ext uri="{FF2B5EF4-FFF2-40B4-BE49-F238E27FC236}">
                  <a16:creationId xmlns:a16="http://schemas.microsoft.com/office/drawing/2014/main" id="{E792FABC-AA8F-4748-B8FA-DBB9112863AC}"/>
                </a:ext>
              </a:extLst>
            </p:cNvPr>
            <p:cNvSpPr/>
            <p:nvPr/>
          </p:nvSpPr>
          <p:spPr>
            <a:xfrm>
              <a:off x="3991395" y="2209800"/>
              <a:ext cx="1591582" cy="1866900"/>
            </a:xfrm>
            <a:prstGeom prst="round2SameRect">
              <a:avLst>
                <a:gd name="adj1" fmla="val 12063"/>
                <a:gd name="adj2" fmla="val 0"/>
              </a:avLst>
            </a:prstGeom>
            <a:solidFill>
              <a:srgbClr val="52CB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4" name="TextBox 101">
              <a:extLst>
                <a:ext uri="{FF2B5EF4-FFF2-40B4-BE49-F238E27FC236}">
                  <a16:creationId xmlns:a16="http://schemas.microsoft.com/office/drawing/2014/main" id="{83919267-9DA5-4811-B4F4-94D72398E7FD}"/>
                </a:ext>
              </a:extLst>
            </p:cNvPr>
            <p:cNvSpPr txBox="1"/>
            <p:nvPr/>
          </p:nvSpPr>
          <p:spPr>
            <a:xfrm>
              <a:off x="3884465" y="2182683"/>
              <a:ext cx="1805441" cy="646331"/>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rgbClr val="E6E7E9"/>
                  </a:solidFill>
                  <a:latin typeface="Tw Cen MT" panose="020B0602020104020603" pitchFamily="34" charset="0"/>
                </a:rPr>
                <a:t>2018</a:t>
              </a:r>
            </a:p>
          </p:txBody>
        </p:sp>
        <p:sp>
          <p:nvSpPr>
            <p:cNvPr id="215" name="TextBox 102">
              <a:extLst>
                <a:ext uri="{FF2B5EF4-FFF2-40B4-BE49-F238E27FC236}">
                  <a16:creationId xmlns:a16="http://schemas.microsoft.com/office/drawing/2014/main" id="{FECB41C1-3E79-45AA-B100-38C9E092C776}"/>
                </a:ext>
              </a:extLst>
            </p:cNvPr>
            <p:cNvSpPr txBox="1"/>
            <p:nvPr/>
          </p:nvSpPr>
          <p:spPr>
            <a:xfrm>
              <a:off x="4339969" y="2563851"/>
              <a:ext cx="894432" cy="1015663"/>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rgbClr val="E6E7E9"/>
                  </a:solidFill>
                  <a:latin typeface="Tw Cen MT" panose="020B0602020104020603" pitchFamily="34" charset="0"/>
                </a:rPr>
                <a:t>4</a:t>
              </a:r>
            </a:p>
          </p:txBody>
        </p:sp>
      </p:grpSp>
      <p:grpSp>
        <p:nvGrpSpPr>
          <p:cNvPr id="179" name="Group 178">
            <a:extLst>
              <a:ext uri="{FF2B5EF4-FFF2-40B4-BE49-F238E27FC236}">
                <a16:creationId xmlns:a16="http://schemas.microsoft.com/office/drawing/2014/main" id="{A87830BE-EEF7-4034-8ABE-3212DB467DB4}"/>
              </a:ext>
            </a:extLst>
          </p:cNvPr>
          <p:cNvGrpSpPr/>
          <p:nvPr/>
        </p:nvGrpSpPr>
        <p:grpSpPr>
          <a:xfrm>
            <a:off x="2338879" y="1429142"/>
            <a:ext cx="1432487" cy="1894017"/>
            <a:chOff x="1387588" y="2182683"/>
            <a:chExt cx="1805441" cy="1894017"/>
          </a:xfrm>
        </p:grpSpPr>
        <p:sp>
          <p:nvSpPr>
            <p:cNvPr id="210" name="Rectangle: Top Corners Rounded 209">
              <a:extLst>
                <a:ext uri="{FF2B5EF4-FFF2-40B4-BE49-F238E27FC236}">
                  <a16:creationId xmlns:a16="http://schemas.microsoft.com/office/drawing/2014/main" id="{F1B87F23-BD02-4DB3-947D-2F61C5B87FEF}"/>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1" name="TextBox 105">
              <a:extLst>
                <a:ext uri="{FF2B5EF4-FFF2-40B4-BE49-F238E27FC236}">
                  <a16:creationId xmlns:a16="http://schemas.microsoft.com/office/drawing/2014/main" id="{5D8301A0-49D9-41A5-A227-2E35458E6401}"/>
                </a:ext>
              </a:extLst>
            </p:cNvPr>
            <p:cNvSpPr txBox="1"/>
            <p:nvPr/>
          </p:nvSpPr>
          <p:spPr>
            <a:xfrm>
              <a:off x="1387588" y="2182683"/>
              <a:ext cx="1805441" cy="1200329"/>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rgbClr val="E6E7E9"/>
                  </a:solidFill>
                  <a:latin typeface="Tw Cen MT" panose="020B0602020104020603" pitchFamily="34" charset="0"/>
                </a:rPr>
                <a:t>2016	</a:t>
              </a:r>
            </a:p>
          </p:txBody>
        </p:sp>
        <p:sp>
          <p:nvSpPr>
            <p:cNvPr id="212" name="TextBox 106">
              <a:extLst>
                <a:ext uri="{FF2B5EF4-FFF2-40B4-BE49-F238E27FC236}">
                  <a16:creationId xmlns:a16="http://schemas.microsoft.com/office/drawing/2014/main" id="{236675CF-5B12-4D6B-8C03-F29656450255}"/>
                </a:ext>
              </a:extLst>
            </p:cNvPr>
            <p:cNvSpPr txBox="1"/>
            <p:nvPr/>
          </p:nvSpPr>
          <p:spPr>
            <a:xfrm>
              <a:off x="1843093" y="2563851"/>
              <a:ext cx="894432" cy="1015663"/>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rgbClr val="E6E7E9"/>
                  </a:solidFill>
                  <a:latin typeface="Tw Cen MT" panose="020B0602020104020603" pitchFamily="34" charset="0"/>
                </a:rPr>
                <a:t>1</a:t>
              </a:r>
            </a:p>
          </p:txBody>
        </p:sp>
      </p:grpSp>
      <p:grpSp>
        <p:nvGrpSpPr>
          <p:cNvPr id="180" name="Group 179">
            <a:extLst>
              <a:ext uri="{FF2B5EF4-FFF2-40B4-BE49-F238E27FC236}">
                <a16:creationId xmlns:a16="http://schemas.microsoft.com/office/drawing/2014/main" id="{EF0C4A2C-CD63-F2AD-B8DD-997E8930BEDD}"/>
              </a:ext>
            </a:extLst>
          </p:cNvPr>
          <p:cNvGrpSpPr/>
          <p:nvPr/>
        </p:nvGrpSpPr>
        <p:grpSpPr>
          <a:xfrm>
            <a:off x="2422658" y="2389709"/>
            <a:ext cx="1262805" cy="3031986"/>
            <a:chOff x="2394865" y="2449550"/>
            <a:chExt cx="1262805" cy="3031986"/>
          </a:xfrm>
        </p:grpSpPr>
        <p:sp>
          <p:nvSpPr>
            <p:cNvPr id="208" name="Freeform: Shape 207">
              <a:extLst>
                <a:ext uri="{FF2B5EF4-FFF2-40B4-BE49-F238E27FC236}">
                  <a16:creationId xmlns:a16="http://schemas.microsoft.com/office/drawing/2014/main" id="{48958204-CE05-4E79-AC55-C76FBB79E37F}"/>
                </a:ext>
              </a:extLst>
            </p:cNvPr>
            <p:cNvSpPr/>
            <p:nvPr/>
          </p:nvSpPr>
          <p:spPr>
            <a:xfrm flipV="1">
              <a:off x="2394865" y="2449550"/>
              <a:ext cx="126280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9" name="Picture 208">
              <a:extLst>
                <a:ext uri="{FF2B5EF4-FFF2-40B4-BE49-F238E27FC236}">
                  <a16:creationId xmlns:a16="http://schemas.microsoft.com/office/drawing/2014/main" id="{D1E1EB09-3B7F-4AD1-85F5-A963B8B7D48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65307" y="2890300"/>
              <a:ext cx="1131188" cy="869902"/>
            </a:xfrm>
            <a:prstGeom prst="rect">
              <a:avLst/>
            </a:prstGeom>
          </p:spPr>
        </p:pic>
      </p:grpSp>
      <p:grpSp>
        <p:nvGrpSpPr>
          <p:cNvPr id="181" name="Group 180">
            <a:extLst>
              <a:ext uri="{FF2B5EF4-FFF2-40B4-BE49-F238E27FC236}">
                <a16:creationId xmlns:a16="http://schemas.microsoft.com/office/drawing/2014/main" id="{94C90B15-47F8-76A7-C01E-805A80A59695}"/>
              </a:ext>
            </a:extLst>
          </p:cNvPr>
          <p:cNvGrpSpPr/>
          <p:nvPr/>
        </p:nvGrpSpPr>
        <p:grpSpPr>
          <a:xfrm>
            <a:off x="5741336" y="2389709"/>
            <a:ext cx="1262805" cy="3031986"/>
            <a:chOff x="5713543" y="2449550"/>
            <a:chExt cx="1262805" cy="3031986"/>
          </a:xfrm>
        </p:grpSpPr>
        <p:sp>
          <p:nvSpPr>
            <p:cNvPr id="206" name="Freeform: Shape 205">
              <a:extLst>
                <a:ext uri="{FF2B5EF4-FFF2-40B4-BE49-F238E27FC236}">
                  <a16:creationId xmlns:a16="http://schemas.microsoft.com/office/drawing/2014/main" id="{406A5A75-24F0-496A-82D6-E2B37B100BBD}"/>
                </a:ext>
              </a:extLst>
            </p:cNvPr>
            <p:cNvSpPr/>
            <p:nvPr/>
          </p:nvSpPr>
          <p:spPr>
            <a:xfrm flipV="1">
              <a:off x="5713543" y="2449550"/>
              <a:ext cx="126280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7" name="Picture 206">
              <a:extLst>
                <a:ext uri="{FF2B5EF4-FFF2-40B4-BE49-F238E27FC236}">
                  <a16:creationId xmlns:a16="http://schemas.microsoft.com/office/drawing/2014/main" id="{14331A99-A934-4099-9190-67078252B1A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71608" y="2931682"/>
              <a:ext cx="1007973" cy="2509200"/>
            </a:xfrm>
            <a:prstGeom prst="rect">
              <a:avLst/>
            </a:prstGeom>
          </p:spPr>
        </p:pic>
      </p:grpSp>
      <p:grpSp>
        <p:nvGrpSpPr>
          <p:cNvPr id="182" name="Group 181">
            <a:extLst>
              <a:ext uri="{FF2B5EF4-FFF2-40B4-BE49-F238E27FC236}">
                <a16:creationId xmlns:a16="http://schemas.microsoft.com/office/drawing/2014/main" id="{2AF7001D-A37F-8285-F100-48C31257973F}"/>
              </a:ext>
            </a:extLst>
          </p:cNvPr>
          <p:cNvGrpSpPr/>
          <p:nvPr/>
        </p:nvGrpSpPr>
        <p:grpSpPr>
          <a:xfrm>
            <a:off x="9060014" y="2389709"/>
            <a:ext cx="1262805" cy="3031986"/>
            <a:chOff x="9032221" y="2449550"/>
            <a:chExt cx="1262805" cy="3031986"/>
          </a:xfrm>
        </p:grpSpPr>
        <p:sp>
          <p:nvSpPr>
            <p:cNvPr id="204" name="Freeform: Shape 203">
              <a:extLst>
                <a:ext uri="{FF2B5EF4-FFF2-40B4-BE49-F238E27FC236}">
                  <a16:creationId xmlns:a16="http://schemas.microsoft.com/office/drawing/2014/main" id="{B8C3E14B-EBB2-49A7-9A4E-9C6AFAF9A364}"/>
                </a:ext>
              </a:extLst>
            </p:cNvPr>
            <p:cNvSpPr/>
            <p:nvPr/>
          </p:nvSpPr>
          <p:spPr>
            <a:xfrm flipV="1">
              <a:off x="9032221" y="2449550"/>
              <a:ext cx="126280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 name="Picture 204">
              <a:extLst>
                <a:ext uri="{FF2B5EF4-FFF2-40B4-BE49-F238E27FC236}">
                  <a16:creationId xmlns:a16="http://schemas.microsoft.com/office/drawing/2014/main" id="{F5285DFE-7CB0-4F85-899B-F151E785F8D8}"/>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179502" y="4074288"/>
              <a:ext cx="1029685" cy="1317879"/>
            </a:xfrm>
            <a:prstGeom prst="rect">
              <a:avLst/>
            </a:prstGeom>
          </p:spPr>
        </p:pic>
      </p:grpSp>
      <p:grpSp>
        <p:nvGrpSpPr>
          <p:cNvPr id="183" name="Group 182">
            <a:extLst>
              <a:ext uri="{FF2B5EF4-FFF2-40B4-BE49-F238E27FC236}">
                <a16:creationId xmlns:a16="http://schemas.microsoft.com/office/drawing/2014/main" id="{80DD67C8-97B3-4626-E2C8-5C2BA20EBD2D}"/>
              </a:ext>
            </a:extLst>
          </p:cNvPr>
          <p:cNvGrpSpPr/>
          <p:nvPr/>
        </p:nvGrpSpPr>
        <p:grpSpPr>
          <a:xfrm>
            <a:off x="7316896" y="1429142"/>
            <a:ext cx="1432487" cy="1894017"/>
            <a:chOff x="1387588" y="2182683"/>
            <a:chExt cx="1805441" cy="1894017"/>
          </a:xfrm>
        </p:grpSpPr>
        <p:sp>
          <p:nvSpPr>
            <p:cNvPr id="201" name="Rectangle: Top Corners Rounded 200">
              <a:extLst>
                <a:ext uri="{FF2B5EF4-FFF2-40B4-BE49-F238E27FC236}">
                  <a16:creationId xmlns:a16="http://schemas.microsoft.com/office/drawing/2014/main" id="{99171BD4-F2D9-E719-5829-77421613F3E0}"/>
                </a:ext>
              </a:extLst>
            </p:cNvPr>
            <p:cNvSpPr/>
            <p:nvPr/>
          </p:nvSpPr>
          <p:spPr>
            <a:xfrm>
              <a:off x="1494518" y="2209800"/>
              <a:ext cx="1591582" cy="1866900"/>
            </a:xfrm>
            <a:prstGeom prst="round2SameRect">
              <a:avLst>
                <a:gd name="adj1" fmla="val 12063"/>
                <a:gd name="adj2" fmla="val 0"/>
              </a:avLst>
            </a:pr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2" name="TextBox 189">
              <a:extLst>
                <a:ext uri="{FF2B5EF4-FFF2-40B4-BE49-F238E27FC236}">
                  <a16:creationId xmlns:a16="http://schemas.microsoft.com/office/drawing/2014/main" id="{72574CC5-BDA0-6BF4-EF82-5A9984B28546}"/>
                </a:ext>
              </a:extLst>
            </p:cNvPr>
            <p:cNvSpPr txBox="1"/>
            <p:nvPr/>
          </p:nvSpPr>
          <p:spPr>
            <a:xfrm>
              <a:off x="1387588" y="2182683"/>
              <a:ext cx="1805441" cy="646331"/>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rgbClr val="E6E7E9"/>
                  </a:solidFill>
                  <a:latin typeface="Tw Cen MT" panose="020B0602020104020603" pitchFamily="34" charset="0"/>
                </a:rPr>
                <a:t>2019</a:t>
              </a:r>
            </a:p>
          </p:txBody>
        </p:sp>
        <p:sp>
          <p:nvSpPr>
            <p:cNvPr id="203" name="TextBox 190">
              <a:extLst>
                <a:ext uri="{FF2B5EF4-FFF2-40B4-BE49-F238E27FC236}">
                  <a16:creationId xmlns:a16="http://schemas.microsoft.com/office/drawing/2014/main" id="{3F26E3DC-ECC4-C9BF-3ED6-7EFC8767B68F}"/>
                </a:ext>
              </a:extLst>
            </p:cNvPr>
            <p:cNvSpPr txBox="1"/>
            <p:nvPr/>
          </p:nvSpPr>
          <p:spPr>
            <a:xfrm>
              <a:off x="1843092" y="2563851"/>
              <a:ext cx="894432" cy="1015663"/>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rgbClr val="E6E7E9"/>
                  </a:solidFill>
                  <a:latin typeface="Tw Cen MT" panose="020B0602020104020603" pitchFamily="34" charset="0"/>
                </a:rPr>
                <a:t>4</a:t>
              </a:r>
            </a:p>
          </p:txBody>
        </p:sp>
      </p:grpSp>
      <p:grpSp>
        <p:nvGrpSpPr>
          <p:cNvPr id="184" name="Group 183">
            <a:extLst>
              <a:ext uri="{FF2B5EF4-FFF2-40B4-BE49-F238E27FC236}">
                <a16:creationId xmlns:a16="http://schemas.microsoft.com/office/drawing/2014/main" id="{8DE6EEB0-F8D9-EAC9-3413-BB0006D9C77D}"/>
              </a:ext>
            </a:extLst>
          </p:cNvPr>
          <p:cNvGrpSpPr/>
          <p:nvPr/>
        </p:nvGrpSpPr>
        <p:grpSpPr>
          <a:xfrm>
            <a:off x="7400675" y="2389709"/>
            <a:ext cx="1262805" cy="3031986"/>
            <a:chOff x="7372882" y="2449550"/>
            <a:chExt cx="1262805" cy="3031986"/>
          </a:xfrm>
        </p:grpSpPr>
        <p:sp>
          <p:nvSpPr>
            <p:cNvPr id="199" name="Freeform: Shape 198">
              <a:extLst>
                <a:ext uri="{FF2B5EF4-FFF2-40B4-BE49-F238E27FC236}">
                  <a16:creationId xmlns:a16="http://schemas.microsoft.com/office/drawing/2014/main" id="{3F772DD3-11F1-23A3-3727-0601AF50C8E7}"/>
                </a:ext>
              </a:extLst>
            </p:cNvPr>
            <p:cNvSpPr/>
            <p:nvPr/>
          </p:nvSpPr>
          <p:spPr>
            <a:xfrm flipV="1">
              <a:off x="7372882" y="2449550"/>
              <a:ext cx="126280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0" name="Picture 199">
              <a:extLst>
                <a:ext uri="{FF2B5EF4-FFF2-40B4-BE49-F238E27FC236}">
                  <a16:creationId xmlns:a16="http://schemas.microsoft.com/office/drawing/2014/main" id="{16FE9F63-262B-43D0-A08E-FAC14C0419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7514268" y="2925023"/>
              <a:ext cx="1013134" cy="2513737"/>
            </a:xfrm>
            <a:prstGeom prst="rect">
              <a:avLst/>
            </a:prstGeom>
          </p:spPr>
        </p:pic>
      </p:grpSp>
      <p:grpSp>
        <p:nvGrpSpPr>
          <p:cNvPr id="185" name="Group 184">
            <a:extLst>
              <a:ext uri="{FF2B5EF4-FFF2-40B4-BE49-F238E27FC236}">
                <a16:creationId xmlns:a16="http://schemas.microsoft.com/office/drawing/2014/main" id="{D4DAE0C0-51F6-5F21-5418-AD857A470D3C}"/>
              </a:ext>
            </a:extLst>
          </p:cNvPr>
          <p:cNvGrpSpPr/>
          <p:nvPr/>
        </p:nvGrpSpPr>
        <p:grpSpPr>
          <a:xfrm>
            <a:off x="3998218" y="1429142"/>
            <a:ext cx="1432487" cy="1894017"/>
            <a:chOff x="6381342" y="2182683"/>
            <a:chExt cx="1805441" cy="1894017"/>
          </a:xfrm>
        </p:grpSpPr>
        <p:sp>
          <p:nvSpPr>
            <p:cNvPr id="196" name="Rectangle: Top Corners Rounded 195">
              <a:extLst>
                <a:ext uri="{FF2B5EF4-FFF2-40B4-BE49-F238E27FC236}">
                  <a16:creationId xmlns:a16="http://schemas.microsoft.com/office/drawing/2014/main" id="{36245D32-B4E8-5314-E5B4-F9F7955B3CAF}"/>
                </a:ext>
              </a:extLst>
            </p:cNvPr>
            <p:cNvSpPr/>
            <p:nvPr/>
          </p:nvSpPr>
          <p:spPr>
            <a:xfrm>
              <a:off x="6488272" y="2209800"/>
              <a:ext cx="1591582" cy="1866900"/>
            </a:xfrm>
            <a:prstGeom prst="round2SameRect">
              <a:avLst>
                <a:gd name="adj1" fmla="val 12063"/>
                <a:gd name="adj2" fmla="val 0"/>
              </a:avLst>
            </a:prstGeom>
            <a:solidFill>
              <a:srgbClr val="FEC6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97" name="TextBox 224">
              <a:extLst>
                <a:ext uri="{FF2B5EF4-FFF2-40B4-BE49-F238E27FC236}">
                  <a16:creationId xmlns:a16="http://schemas.microsoft.com/office/drawing/2014/main" id="{69945701-2082-2BDA-5F09-0373C07601ED}"/>
                </a:ext>
              </a:extLst>
            </p:cNvPr>
            <p:cNvSpPr txBox="1"/>
            <p:nvPr/>
          </p:nvSpPr>
          <p:spPr>
            <a:xfrm>
              <a:off x="6381342" y="2182683"/>
              <a:ext cx="1805441" cy="646331"/>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solidFill>
                    <a:srgbClr val="E6E7E9"/>
                  </a:solidFill>
                  <a:latin typeface="Tw Cen MT" panose="020B0602020104020603" pitchFamily="34" charset="0"/>
                </a:rPr>
                <a:t>2017</a:t>
              </a:r>
            </a:p>
          </p:txBody>
        </p:sp>
        <p:sp>
          <p:nvSpPr>
            <p:cNvPr id="198" name="TextBox 225">
              <a:extLst>
                <a:ext uri="{FF2B5EF4-FFF2-40B4-BE49-F238E27FC236}">
                  <a16:creationId xmlns:a16="http://schemas.microsoft.com/office/drawing/2014/main" id="{883D50F8-B478-7106-BBD0-F9DCCF3FB38F}"/>
                </a:ext>
              </a:extLst>
            </p:cNvPr>
            <p:cNvSpPr txBox="1"/>
            <p:nvPr/>
          </p:nvSpPr>
          <p:spPr>
            <a:xfrm>
              <a:off x="6836846" y="2563851"/>
              <a:ext cx="894432" cy="1015663"/>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rgbClr val="E6E7E9"/>
                  </a:solidFill>
                  <a:latin typeface="Tw Cen MT" panose="020B0602020104020603" pitchFamily="34" charset="0"/>
                </a:rPr>
                <a:t>4</a:t>
              </a:r>
            </a:p>
          </p:txBody>
        </p:sp>
      </p:grpSp>
      <p:grpSp>
        <p:nvGrpSpPr>
          <p:cNvPr id="186" name="Group 185">
            <a:extLst>
              <a:ext uri="{FF2B5EF4-FFF2-40B4-BE49-F238E27FC236}">
                <a16:creationId xmlns:a16="http://schemas.microsoft.com/office/drawing/2014/main" id="{C0409DC1-A26A-D90D-11EF-1EB28DD1CE64}"/>
              </a:ext>
            </a:extLst>
          </p:cNvPr>
          <p:cNvGrpSpPr/>
          <p:nvPr/>
        </p:nvGrpSpPr>
        <p:grpSpPr>
          <a:xfrm>
            <a:off x="4081997" y="2389709"/>
            <a:ext cx="1262805" cy="3031986"/>
            <a:chOff x="4054204" y="2449550"/>
            <a:chExt cx="1262805" cy="3031986"/>
          </a:xfrm>
        </p:grpSpPr>
        <p:sp>
          <p:nvSpPr>
            <p:cNvPr id="194" name="Freeform: Shape 193">
              <a:extLst>
                <a:ext uri="{FF2B5EF4-FFF2-40B4-BE49-F238E27FC236}">
                  <a16:creationId xmlns:a16="http://schemas.microsoft.com/office/drawing/2014/main" id="{E30813A1-9EE3-897C-B2C3-7F5A7F55BCBD}"/>
                </a:ext>
              </a:extLst>
            </p:cNvPr>
            <p:cNvSpPr/>
            <p:nvPr/>
          </p:nvSpPr>
          <p:spPr>
            <a:xfrm flipV="1">
              <a:off x="4054204" y="2449550"/>
              <a:ext cx="1262805"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95" name="Picture 194">
              <a:extLst>
                <a:ext uri="{FF2B5EF4-FFF2-40B4-BE49-F238E27FC236}">
                  <a16:creationId xmlns:a16="http://schemas.microsoft.com/office/drawing/2014/main" id="{354C3DF6-284F-95A1-177D-B9F5399BCB4E}"/>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197227" y="2930083"/>
              <a:ext cx="1000385" cy="2508677"/>
            </a:xfrm>
            <a:prstGeom prst="rect">
              <a:avLst/>
            </a:prstGeom>
          </p:spPr>
        </p:pic>
      </p:grpSp>
      <p:sp>
        <p:nvSpPr>
          <p:cNvPr id="187" name="TextBox 298">
            <a:extLst>
              <a:ext uri="{FF2B5EF4-FFF2-40B4-BE49-F238E27FC236}">
                <a16:creationId xmlns:a16="http://schemas.microsoft.com/office/drawing/2014/main" id="{1F0358FF-4751-AE14-847E-8EBCDC766223}"/>
              </a:ext>
            </a:extLst>
          </p:cNvPr>
          <p:cNvSpPr txBox="1"/>
          <p:nvPr/>
        </p:nvSpPr>
        <p:spPr>
          <a:xfrm>
            <a:off x="2737488" y="2497515"/>
            <a:ext cx="648000" cy="253916"/>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bg1"/>
                </a:solidFill>
              </a:rPr>
              <a:t>Quarter</a:t>
            </a:r>
          </a:p>
        </p:txBody>
      </p:sp>
      <p:sp>
        <p:nvSpPr>
          <p:cNvPr id="188" name="TextBox 302">
            <a:extLst>
              <a:ext uri="{FF2B5EF4-FFF2-40B4-BE49-F238E27FC236}">
                <a16:creationId xmlns:a16="http://schemas.microsoft.com/office/drawing/2014/main" id="{50466AA7-9044-4A66-39D2-D85A551952D5}"/>
              </a:ext>
            </a:extLst>
          </p:cNvPr>
          <p:cNvSpPr txBox="1"/>
          <p:nvPr/>
        </p:nvSpPr>
        <p:spPr>
          <a:xfrm>
            <a:off x="6061354" y="2497515"/>
            <a:ext cx="648000" cy="253916"/>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bg1"/>
                </a:solidFill>
              </a:rPr>
              <a:t>Quarter</a:t>
            </a:r>
          </a:p>
        </p:txBody>
      </p:sp>
      <p:sp>
        <p:nvSpPr>
          <p:cNvPr id="189" name="TextBox 303">
            <a:extLst>
              <a:ext uri="{FF2B5EF4-FFF2-40B4-BE49-F238E27FC236}">
                <a16:creationId xmlns:a16="http://schemas.microsoft.com/office/drawing/2014/main" id="{E6E916F3-71A0-4B56-B749-984A036C77E1}"/>
              </a:ext>
            </a:extLst>
          </p:cNvPr>
          <p:cNvSpPr txBox="1"/>
          <p:nvPr/>
        </p:nvSpPr>
        <p:spPr>
          <a:xfrm>
            <a:off x="7718461" y="2497515"/>
            <a:ext cx="648000" cy="253916"/>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bg1"/>
                </a:solidFill>
              </a:rPr>
              <a:t>Quarter</a:t>
            </a:r>
          </a:p>
        </p:txBody>
      </p:sp>
      <p:sp>
        <p:nvSpPr>
          <p:cNvPr id="190" name="TextBox 304">
            <a:extLst>
              <a:ext uri="{FF2B5EF4-FFF2-40B4-BE49-F238E27FC236}">
                <a16:creationId xmlns:a16="http://schemas.microsoft.com/office/drawing/2014/main" id="{27DE4519-B7F5-FCA1-2674-42EEE15EF3B7}"/>
              </a:ext>
            </a:extLst>
          </p:cNvPr>
          <p:cNvSpPr txBox="1"/>
          <p:nvPr/>
        </p:nvSpPr>
        <p:spPr>
          <a:xfrm>
            <a:off x="9375574" y="2497515"/>
            <a:ext cx="648000" cy="253916"/>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bg1"/>
                </a:solidFill>
              </a:rPr>
              <a:t>Quarter</a:t>
            </a:r>
          </a:p>
        </p:txBody>
      </p:sp>
      <p:sp>
        <p:nvSpPr>
          <p:cNvPr id="191" name="TextBox 306">
            <a:extLst>
              <a:ext uri="{FF2B5EF4-FFF2-40B4-BE49-F238E27FC236}">
                <a16:creationId xmlns:a16="http://schemas.microsoft.com/office/drawing/2014/main" id="{019A9D94-2052-C5E2-5BA7-39A780FC7EF3}"/>
              </a:ext>
            </a:extLst>
          </p:cNvPr>
          <p:cNvSpPr txBox="1"/>
          <p:nvPr/>
        </p:nvSpPr>
        <p:spPr>
          <a:xfrm>
            <a:off x="4427393" y="2497515"/>
            <a:ext cx="672467" cy="253916"/>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sz="1050" b="1" dirty="0">
                <a:solidFill>
                  <a:schemeClr val="bg1"/>
                </a:solidFill>
              </a:rPr>
              <a:t>Quarter</a:t>
            </a:r>
          </a:p>
        </p:txBody>
      </p:sp>
      <p:sp>
        <p:nvSpPr>
          <p:cNvPr id="192" name="Rectangle: Rounded Corners 191">
            <a:extLst>
              <a:ext uri="{FF2B5EF4-FFF2-40B4-BE49-F238E27FC236}">
                <a16:creationId xmlns:a16="http://schemas.microsoft.com/office/drawing/2014/main" id="{332024F6-0CAB-217D-8F76-2396B0A2A4AC}"/>
              </a:ext>
            </a:extLst>
          </p:cNvPr>
          <p:cNvSpPr/>
          <p:nvPr/>
        </p:nvSpPr>
        <p:spPr>
          <a:xfrm>
            <a:off x="2493100" y="437864"/>
            <a:ext cx="7829719" cy="570365"/>
          </a:xfrm>
          <a:prstGeom prst="roundRect">
            <a:avLst/>
          </a:prstGeom>
          <a:solidFill>
            <a:srgbClr val="FEC630"/>
          </a:solidFill>
          <a:ln>
            <a:noFill/>
          </a:ln>
          <a:effectLst>
            <a:glow rad="292100">
              <a:schemeClr val="bg1">
                <a:lumMod val="85000"/>
                <a:alpha val="21000"/>
              </a:schemeClr>
            </a:glow>
            <a:outerShdw blurRad="63500" sx="102000" sy="102000" algn="ctr" rotWithShape="0">
              <a:prstClr val="black">
                <a:alpha val="31000"/>
              </a:prstClr>
            </a:outerShdw>
            <a:softEdge rad="50800"/>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800" b="1" dirty="0"/>
              <a:t>Revenue Growth by Year and Quarter</a:t>
            </a:r>
          </a:p>
        </p:txBody>
      </p:sp>
      <p:sp>
        <p:nvSpPr>
          <p:cNvPr id="193" name="TextBox 314">
            <a:extLst>
              <a:ext uri="{FF2B5EF4-FFF2-40B4-BE49-F238E27FC236}">
                <a16:creationId xmlns:a16="http://schemas.microsoft.com/office/drawing/2014/main" id="{594D70BE-664C-2E4D-BF61-EE9497A06A61}"/>
              </a:ext>
            </a:extLst>
          </p:cNvPr>
          <p:cNvSpPr txBox="1"/>
          <p:nvPr/>
        </p:nvSpPr>
        <p:spPr>
          <a:xfrm>
            <a:off x="2668719" y="5773806"/>
            <a:ext cx="7459618" cy="646331"/>
          </a:xfrm>
          <a:prstGeom prst="rect">
            <a:avLst/>
          </a:prstGeom>
          <a:noFill/>
          <a:ln>
            <a:solidFill>
              <a:schemeClr val="accent1"/>
            </a:solidFill>
          </a:ln>
          <a:effectLst>
            <a:glow rad="342900">
              <a:schemeClr val="bg1">
                <a:lumMod val="85000"/>
              </a:schemeClr>
            </a:glow>
            <a:outerShdw blurRad="50800" dist="38100" dir="5400000" algn="t" rotWithShape="0">
              <a:prstClr val="black">
                <a:alpha val="40000"/>
              </a:prstClr>
            </a:outerShdw>
            <a:reflection stA="38000" endPos="1000" dist="25400" dir="5400000" sy="-100000" algn="bl" rotWithShape="0"/>
            <a:softEdge rad="63500"/>
          </a:effectLst>
          <a:scene3d>
            <a:camera prst="perspectiveFront"/>
            <a:lightRig rig="threePt" dir="t"/>
          </a:scene3d>
          <a:sp3d>
            <a:bevelT w="0" h="0"/>
          </a:sp3d>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u="sng" dirty="0"/>
              <a:t>The revenue for </a:t>
            </a:r>
            <a:r>
              <a:rPr lang="en-IN" u="sng" dirty="0" err="1"/>
              <a:t>Qtr</a:t>
            </a:r>
            <a:r>
              <a:rPr lang="en-IN" u="sng" dirty="0"/>
              <a:t> 3 has shown a consistent upward trend since 2017, with a remarkable increase of 13.69% or 3.93 billion over the course of two years.</a:t>
            </a: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anim calcmode="lin" valueType="num">
                                      <p:cBhvr>
                                        <p:cTn id="8" dur="1000" fill="hold"/>
                                        <p:tgtEl>
                                          <p:spTgt spid="192"/>
                                        </p:tgtEl>
                                        <p:attrNameLst>
                                          <p:attrName>ppt_x</p:attrName>
                                        </p:attrNameLst>
                                      </p:cBhvr>
                                      <p:tavLst>
                                        <p:tav tm="0">
                                          <p:val>
                                            <p:strVal val="#ppt_x"/>
                                          </p:val>
                                        </p:tav>
                                        <p:tav tm="100000">
                                          <p:val>
                                            <p:strVal val="#ppt_x"/>
                                          </p:val>
                                        </p:tav>
                                      </p:tavLst>
                                    </p:anim>
                                    <p:anim calcmode="lin" valueType="num">
                                      <p:cBhvr>
                                        <p:cTn id="9" dur="1000" fill="hold"/>
                                        <p:tgtEl>
                                          <p:spTgt spid="19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80"/>
                                        </p:tgtEl>
                                        <p:attrNameLst>
                                          <p:attrName>style.visibility</p:attrName>
                                        </p:attrNameLst>
                                      </p:cBhvr>
                                      <p:to>
                                        <p:strVal val="visible"/>
                                      </p:to>
                                    </p:set>
                                    <p:animEffect transition="in" filter="fade">
                                      <p:cBhvr>
                                        <p:cTn id="13" dur="500"/>
                                        <p:tgtEl>
                                          <p:spTgt spid="180"/>
                                        </p:tgtEl>
                                      </p:cBhvr>
                                    </p:animEffect>
                                    <p:anim calcmode="lin" valueType="num">
                                      <p:cBhvr>
                                        <p:cTn id="14" dur="500" fill="hold"/>
                                        <p:tgtEl>
                                          <p:spTgt spid="180"/>
                                        </p:tgtEl>
                                        <p:attrNameLst>
                                          <p:attrName>ppt_x</p:attrName>
                                        </p:attrNameLst>
                                      </p:cBhvr>
                                      <p:tavLst>
                                        <p:tav tm="0">
                                          <p:val>
                                            <p:strVal val="#ppt_x"/>
                                          </p:val>
                                        </p:tav>
                                        <p:tav tm="100000">
                                          <p:val>
                                            <p:strVal val="#ppt_x"/>
                                          </p:val>
                                        </p:tav>
                                      </p:tavLst>
                                    </p:anim>
                                    <p:anim calcmode="lin" valueType="num">
                                      <p:cBhvr>
                                        <p:cTn id="15" dur="500" fill="hold"/>
                                        <p:tgtEl>
                                          <p:spTgt spid="180"/>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186"/>
                                        </p:tgtEl>
                                        <p:attrNameLst>
                                          <p:attrName>style.visibility</p:attrName>
                                        </p:attrNameLst>
                                      </p:cBhvr>
                                      <p:to>
                                        <p:strVal val="visible"/>
                                      </p:to>
                                    </p:set>
                                    <p:animEffect transition="in" filter="fade">
                                      <p:cBhvr>
                                        <p:cTn id="19" dur="500"/>
                                        <p:tgtEl>
                                          <p:spTgt spid="186"/>
                                        </p:tgtEl>
                                      </p:cBhvr>
                                    </p:animEffect>
                                    <p:anim calcmode="lin" valueType="num">
                                      <p:cBhvr>
                                        <p:cTn id="20" dur="500" fill="hold"/>
                                        <p:tgtEl>
                                          <p:spTgt spid="186"/>
                                        </p:tgtEl>
                                        <p:attrNameLst>
                                          <p:attrName>ppt_x</p:attrName>
                                        </p:attrNameLst>
                                      </p:cBhvr>
                                      <p:tavLst>
                                        <p:tav tm="0">
                                          <p:val>
                                            <p:strVal val="#ppt_x"/>
                                          </p:val>
                                        </p:tav>
                                        <p:tav tm="100000">
                                          <p:val>
                                            <p:strVal val="#ppt_x"/>
                                          </p:val>
                                        </p:tav>
                                      </p:tavLst>
                                    </p:anim>
                                    <p:anim calcmode="lin" valueType="num">
                                      <p:cBhvr>
                                        <p:cTn id="21" dur="500" fill="hold"/>
                                        <p:tgtEl>
                                          <p:spTgt spid="18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nodeType="afterEffect">
                                  <p:stCondLst>
                                    <p:cond delay="0"/>
                                  </p:stCondLst>
                                  <p:childTnLst>
                                    <p:set>
                                      <p:cBhvr>
                                        <p:cTn id="24" dur="1" fill="hold">
                                          <p:stCondLst>
                                            <p:cond delay="0"/>
                                          </p:stCondLst>
                                        </p:cTn>
                                        <p:tgtEl>
                                          <p:spTgt spid="181"/>
                                        </p:tgtEl>
                                        <p:attrNameLst>
                                          <p:attrName>style.visibility</p:attrName>
                                        </p:attrNameLst>
                                      </p:cBhvr>
                                      <p:to>
                                        <p:strVal val="visible"/>
                                      </p:to>
                                    </p:set>
                                    <p:animEffect transition="in" filter="fade">
                                      <p:cBhvr>
                                        <p:cTn id="25" dur="500"/>
                                        <p:tgtEl>
                                          <p:spTgt spid="181"/>
                                        </p:tgtEl>
                                      </p:cBhvr>
                                    </p:animEffect>
                                    <p:anim calcmode="lin" valueType="num">
                                      <p:cBhvr>
                                        <p:cTn id="26" dur="500" fill="hold"/>
                                        <p:tgtEl>
                                          <p:spTgt spid="181"/>
                                        </p:tgtEl>
                                        <p:attrNameLst>
                                          <p:attrName>ppt_x</p:attrName>
                                        </p:attrNameLst>
                                      </p:cBhvr>
                                      <p:tavLst>
                                        <p:tav tm="0">
                                          <p:val>
                                            <p:strVal val="#ppt_x"/>
                                          </p:val>
                                        </p:tav>
                                        <p:tav tm="100000">
                                          <p:val>
                                            <p:strVal val="#ppt_x"/>
                                          </p:val>
                                        </p:tav>
                                      </p:tavLst>
                                    </p:anim>
                                    <p:anim calcmode="lin" valueType="num">
                                      <p:cBhvr>
                                        <p:cTn id="27" dur="500" fill="hold"/>
                                        <p:tgtEl>
                                          <p:spTgt spid="181"/>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nodeType="afterEffect">
                                  <p:stCondLst>
                                    <p:cond delay="0"/>
                                  </p:stCondLst>
                                  <p:childTnLst>
                                    <p:set>
                                      <p:cBhvr>
                                        <p:cTn id="30" dur="1" fill="hold">
                                          <p:stCondLst>
                                            <p:cond delay="0"/>
                                          </p:stCondLst>
                                        </p:cTn>
                                        <p:tgtEl>
                                          <p:spTgt spid="184"/>
                                        </p:tgtEl>
                                        <p:attrNameLst>
                                          <p:attrName>style.visibility</p:attrName>
                                        </p:attrNameLst>
                                      </p:cBhvr>
                                      <p:to>
                                        <p:strVal val="visible"/>
                                      </p:to>
                                    </p:set>
                                    <p:animEffect transition="in" filter="fade">
                                      <p:cBhvr>
                                        <p:cTn id="31" dur="500"/>
                                        <p:tgtEl>
                                          <p:spTgt spid="184"/>
                                        </p:tgtEl>
                                      </p:cBhvr>
                                    </p:animEffect>
                                    <p:anim calcmode="lin" valueType="num">
                                      <p:cBhvr>
                                        <p:cTn id="32" dur="500" fill="hold"/>
                                        <p:tgtEl>
                                          <p:spTgt spid="184"/>
                                        </p:tgtEl>
                                        <p:attrNameLst>
                                          <p:attrName>ppt_x</p:attrName>
                                        </p:attrNameLst>
                                      </p:cBhvr>
                                      <p:tavLst>
                                        <p:tav tm="0">
                                          <p:val>
                                            <p:strVal val="#ppt_x"/>
                                          </p:val>
                                        </p:tav>
                                        <p:tav tm="100000">
                                          <p:val>
                                            <p:strVal val="#ppt_x"/>
                                          </p:val>
                                        </p:tav>
                                      </p:tavLst>
                                    </p:anim>
                                    <p:anim calcmode="lin" valueType="num">
                                      <p:cBhvr>
                                        <p:cTn id="33" dur="500" fill="hold"/>
                                        <p:tgtEl>
                                          <p:spTgt spid="184"/>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182"/>
                                        </p:tgtEl>
                                        <p:attrNameLst>
                                          <p:attrName>style.visibility</p:attrName>
                                        </p:attrNameLst>
                                      </p:cBhvr>
                                      <p:to>
                                        <p:strVal val="visible"/>
                                      </p:to>
                                    </p:set>
                                    <p:animEffect transition="in" filter="fade">
                                      <p:cBhvr>
                                        <p:cTn id="37" dur="500"/>
                                        <p:tgtEl>
                                          <p:spTgt spid="182"/>
                                        </p:tgtEl>
                                      </p:cBhvr>
                                    </p:animEffect>
                                    <p:anim calcmode="lin" valueType="num">
                                      <p:cBhvr>
                                        <p:cTn id="38" dur="500" fill="hold"/>
                                        <p:tgtEl>
                                          <p:spTgt spid="182"/>
                                        </p:tgtEl>
                                        <p:attrNameLst>
                                          <p:attrName>ppt_x</p:attrName>
                                        </p:attrNameLst>
                                      </p:cBhvr>
                                      <p:tavLst>
                                        <p:tav tm="0">
                                          <p:val>
                                            <p:strVal val="#ppt_x"/>
                                          </p:val>
                                        </p:tav>
                                        <p:tav tm="100000">
                                          <p:val>
                                            <p:strVal val="#ppt_x"/>
                                          </p:val>
                                        </p:tav>
                                      </p:tavLst>
                                    </p:anim>
                                    <p:anim calcmode="lin" valueType="num">
                                      <p:cBhvr>
                                        <p:cTn id="39" dur="500" fill="hold"/>
                                        <p:tgtEl>
                                          <p:spTgt spid="182"/>
                                        </p:tgtEl>
                                        <p:attrNameLst>
                                          <p:attrName>ppt_y</p:attrName>
                                        </p:attrNameLst>
                                      </p:cBhvr>
                                      <p:tavLst>
                                        <p:tav tm="0">
                                          <p:val>
                                            <p:strVal val="#ppt_y+.1"/>
                                          </p:val>
                                        </p:tav>
                                        <p:tav tm="100000">
                                          <p:val>
                                            <p:strVal val="#ppt_y"/>
                                          </p:val>
                                        </p:tav>
                                      </p:tavLst>
                                    </p:anim>
                                  </p:childTnLst>
                                </p:cTn>
                              </p:par>
                            </p:childTnLst>
                          </p:cTn>
                        </p:par>
                        <p:par>
                          <p:cTn id="40" fill="hold">
                            <p:stCondLst>
                              <p:cond delay="3500"/>
                            </p:stCondLst>
                            <p:childTnLst>
                              <p:par>
                                <p:cTn id="41" presetID="42" presetClass="entr" presetSubtype="0" fill="hold" nodeType="afterEffect">
                                  <p:stCondLst>
                                    <p:cond delay="0"/>
                                  </p:stCondLst>
                                  <p:childTnLst>
                                    <p:set>
                                      <p:cBhvr>
                                        <p:cTn id="42" dur="1" fill="hold">
                                          <p:stCondLst>
                                            <p:cond delay="0"/>
                                          </p:stCondLst>
                                        </p:cTn>
                                        <p:tgtEl>
                                          <p:spTgt spid="179"/>
                                        </p:tgtEl>
                                        <p:attrNameLst>
                                          <p:attrName>style.visibility</p:attrName>
                                        </p:attrNameLst>
                                      </p:cBhvr>
                                      <p:to>
                                        <p:strVal val="visible"/>
                                      </p:to>
                                    </p:set>
                                    <p:animEffect transition="in" filter="fade">
                                      <p:cBhvr>
                                        <p:cTn id="43" dur="750"/>
                                        <p:tgtEl>
                                          <p:spTgt spid="179"/>
                                        </p:tgtEl>
                                      </p:cBhvr>
                                    </p:animEffect>
                                    <p:anim calcmode="lin" valueType="num">
                                      <p:cBhvr>
                                        <p:cTn id="44" dur="750" fill="hold"/>
                                        <p:tgtEl>
                                          <p:spTgt spid="179"/>
                                        </p:tgtEl>
                                        <p:attrNameLst>
                                          <p:attrName>ppt_x</p:attrName>
                                        </p:attrNameLst>
                                      </p:cBhvr>
                                      <p:tavLst>
                                        <p:tav tm="0">
                                          <p:val>
                                            <p:strVal val="#ppt_x"/>
                                          </p:val>
                                        </p:tav>
                                        <p:tav tm="100000">
                                          <p:val>
                                            <p:strVal val="#ppt_x"/>
                                          </p:val>
                                        </p:tav>
                                      </p:tavLst>
                                    </p:anim>
                                    <p:anim calcmode="lin" valueType="num">
                                      <p:cBhvr>
                                        <p:cTn id="45" dur="750" fill="hold"/>
                                        <p:tgtEl>
                                          <p:spTgt spid="17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87"/>
                                        </p:tgtEl>
                                        <p:attrNameLst>
                                          <p:attrName>style.visibility</p:attrName>
                                        </p:attrNameLst>
                                      </p:cBhvr>
                                      <p:to>
                                        <p:strVal val="visible"/>
                                      </p:to>
                                    </p:set>
                                    <p:animEffect transition="in" filter="fade">
                                      <p:cBhvr>
                                        <p:cTn id="48" dur="750"/>
                                        <p:tgtEl>
                                          <p:spTgt spid="187"/>
                                        </p:tgtEl>
                                      </p:cBhvr>
                                    </p:animEffect>
                                    <p:anim calcmode="lin" valueType="num">
                                      <p:cBhvr>
                                        <p:cTn id="49" dur="750" fill="hold"/>
                                        <p:tgtEl>
                                          <p:spTgt spid="187"/>
                                        </p:tgtEl>
                                        <p:attrNameLst>
                                          <p:attrName>ppt_x</p:attrName>
                                        </p:attrNameLst>
                                      </p:cBhvr>
                                      <p:tavLst>
                                        <p:tav tm="0">
                                          <p:val>
                                            <p:strVal val="#ppt_x"/>
                                          </p:val>
                                        </p:tav>
                                        <p:tav tm="100000">
                                          <p:val>
                                            <p:strVal val="#ppt_x"/>
                                          </p:val>
                                        </p:tav>
                                      </p:tavLst>
                                    </p:anim>
                                    <p:anim calcmode="lin" valueType="num">
                                      <p:cBhvr>
                                        <p:cTn id="50" dur="750" fill="hold"/>
                                        <p:tgtEl>
                                          <p:spTgt spid="187"/>
                                        </p:tgtEl>
                                        <p:attrNameLst>
                                          <p:attrName>ppt_y</p:attrName>
                                        </p:attrNameLst>
                                      </p:cBhvr>
                                      <p:tavLst>
                                        <p:tav tm="0">
                                          <p:val>
                                            <p:strVal val="#ppt_y+.1"/>
                                          </p:val>
                                        </p:tav>
                                        <p:tav tm="100000">
                                          <p:val>
                                            <p:strVal val="#ppt_y"/>
                                          </p:val>
                                        </p:tav>
                                      </p:tavLst>
                                    </p:anim>
                                  </p:childTnLst>
                                </p:cTn>
                              </p:par>
                            </p:childTnLst>
                          </p:cTn>
                        </p:par>
                        <p:par>
                          <p:cTn id="51" fill="hold">
                            <p:stCondLst>
                              <p:cond delay="4250"/>
                            </p:stCondLst>
                            <p:childTnLst>
                              <p:par>
                                <p:cTn id="52" presetID="42" presetClass="entr" presetSubtype="0" fill="hold" nodeType="afterEffect">
                                  <p:stCondLst>
                                    <p:cond delay="0"/>
                                  </p:stCondLst>
                                  <p:childTnLst>
                                    <p:set>
                                      <p:cBhvr>
                                        <p:cTn id="53" dur="1" fill="hold">
                                          <p:stCondLst>
                                            <p:cond delay="0"/>
                                          </p:stCondLst>
                                        </p:cTn>
                                        <p:tgtEl>
                                          <p:spTgt spid="185"/>
                                        </p:tgtEl>
                                        <p:attrNameLst>
                                          <p:attrName>style.visibility</p:attrName>
                                        </p:attrNameLst>
                                      </p:cBhvr>
                                      <p:to>
                                        <p:strVal val="visible"/>
                                      </p:to>
                                    </p:set>
                                    <p:animEffect transition="in" filter="fade">
                                      <p:cBhvr>
                                        <p:cTn id="54" dur="750"/>
                                        <p:tgtEl>
                                          <p:spTgt spid="185"/>
                                        </p:tgtEl>
                                      </p:cBhvr>
                                    </p:animEffect>
                                    <p:anim calcmode="lin" valueType="num">
                                      <p:cBhvr>
                                        <p:cTn id="55" dur="750" fill="hold"/>
                                        <p:tgtEl>
                                          <p:spTgt spid="185"/>
                                        </p:tgtEl>
                                        <p:attrNameLst>
                                          <p:attrName>ppt_x</p:attrName>
                                        </p:attrNameLst>
                                      </p:cBhvr>
                                      <p:tavLst>
                                        <p:tav tm="0">
                                          <p:val>
                                            <p:strVal val="#ppt_x"/>
                                          </p:val>
                                        </p:tav>
                                        <p:tav tm="100000">
                                          <p:val>
                                            <p:strVal val="#ppt_x"/>
                                          </p:val>
                                        </p:tav>
                                      </p:tavLst>
                                    </p:anim>
                                    <p:anim calcmode="lin" valueType="num">
                                      <p:cBhvr>
                                        <p:cTn id="56" dur="750" fill="hold"/>
                                        <p:tgtEl>
                                          <p:spTgt spid="185"/>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91"/>
                                        </p:tgtEl>
                                        <p:attrNameLst>
                                          <p:attrName>style.visibility</p:attrName>
                                        </p:attrNameLst>
                                      </p:cBhvr>
                                      <p:to>
                                        <p:strVal val="visible"/>
                                      </p:to>
                                    </p:set>
                                    <p:animEffect transition="in" filter="fade">
                                      <p:cBhvr>
                                        <p:cTn id="59" dur="750"/>
                                        <p:tgtEl>
                                          <p:spTgt spid="191"/>
                                        </p:tgtEl>
                                      </p:cBhvr>
                                    </p:animEffect>
                                    <p:anim calcmode="lin" valueType="num">
                                      <p:cBhvr>
                                        <p:cTn id="60" dur="750" fill="hold"/>
                                        <p:tgtEl>
                                          <p:spTgt spid="191"/>
                                        </p:tgtEl>
                                        <p:attrNameLst>
                                          <p:attrName>ppt_x</p:attrName>
                                        </p:attrNameLst>
                                      </p:cBhvr>
                                      <p:tavLst>
                                        <p:tav tm="0">
                                          <p:val>
                                            <p:strVal val="#ppt_x"/>
                                          </p:val>
                                        </p:tav>
                                        <p:tav tm="100000">
                                          <p:val>
                                            <p:strVal val="#ppt_x"/>
                                          </p:val>
                                        </p:tav>
                                      </p:tavLst>
                                    </p:anim>
                                    <p:anim calcmode="lin" valueType="num">
                                      <p:cBhvr>
                                        <p:cTn id="61" dur="750" fill="hold"/>
                                        <p:tgtEl>
                                          <p:spTgt spid="191"/>
                                        </p:tgtEl>
                                        <p:attrNameLst>
                                          <p:attrName>ppt_y</p:attrName>
                                        </p:attrNameLst>
                                      </p:cBhvr>
                                      <p:tavLst>
                                        <p:tav tm="0">
                                          <p:val>
                                            <p:strVal val="#ppt_y+.1"/>
                                          </p:val>
                                        </p:tav>
                                        <p:tav tm="100000">
                                          <p:val>
                                            <p:strVal val="#ppt_y"/>
                                          </p:val>
                                        </p:tav>
                                      </p:tavLst>
                                    </p:anim>
                                  </p:childTnLst>
                                </p:cTn>
                              </p:par>
                            </p:childTnLst>
                          </p:cTn>
                        </p:par>
                        <p:par>
                          <p:cTn id="62" fill="hold">
                            <p:stCondLst>
                              <p:cond delay="5000"/>
                            </p:stCondLst>
                            <p:childTnLst>
                              <p:par>
                                <p:cTn id="63" presetID="42" presetClass="entr" presetSubtype="0" fill="hold" nodeType="afterEffect">
                                  <p:stCondLst>
                                    <p:cond delay="0"/>
                                  </p:stCondLst>
                                  <p:childTnLst>
                                    <p:set>
                                      <p:cBhvr>
                                        <p:cTn id="64" dur="1" fill="hold">
                                          <p:stCondLst>
                                            <p:cond delay="0"/>
                                          </p:stCondLst>
                                        </p:cTn>
                                        <p:tgtEl>
                                          <p:spTgt spid="178"/>
                                        </p:tgtEl>
                                        <p:attrNameLst>
                                          <p:attrName>style.visibility</p:attrName>
                                        </p:attrNameLst>
                                      </p:cBhvr>
                                      <p:to>
                                        <p:strVal val="visible"/>
                                      </p:to>
                                    </p:set>
                                    <p:animEffect transition="in" filter="fade">
                                      <p:cBhvr>
                                        <p:cTn id="65" dur="750"/>
                                        <p:tgtEl>
                                          <p:spTgt spid="178"/>
                                        </p:tgtEl>
                                      </p:cBhvr>
                                    </p:animEffect>
                                    <p:anim calcmode="lin" valueType="num">
                                      <p:cBhvr>
                                        <p:cTn id="66" dur="750" fill="hold"/>
                                        <p:tgtEl>
                                          <p:spTgt spid="178"/>
                                        </p:tgtEl>
                                        <p:attrNameLst>
                                          <p:attrName>ppt_x</p:attrName>
                                        </p:attrNameLst>
                                      </p:cBhvr>
                                      <p:tavLst>
                                        <p:tav tm="0">
                                          <p:val>
                                            <p:strVal val="#ppt_x"/>
                                          </p:val>
                                        </p:tav>
                                        <p:tav tm="100000">
                                          <p:val>
                                            <p:strVal val="#ppt_x"/>
                                          </p:val>
                                        </p:tav>
                                      </p:tavLst>
                                    </p:anim>
                                    <p:anim calcmode="lin" valueType="num">
                                      <p:cBhvr>
                                        <p:cTn id="67" dur="750" fill="hold"/>
                                        <p:tgtEl>
                                          <p:spTgt spid="178"/>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188"/>
                                        </p:tgtEl>
                                        <p:attrNameLst>
                                          <p:attrName>style.visibility</p:attrName>
                                        </p:attrNameLst>
                                      </p:cBhvr>
                                      <p:to>
                                        <p:strVal val="visible"/>
                                      </p:to>
                                    </p:set>
                                    <p:animEffect transition="in" filter="fade">
                                      <p:cBhvr>
                                        <p:cTn id="70" dur="750"/>
                                        <p:tgtEl>
                                          <p:spTgt spid="188"/>
                                        </p:tgtEl>
                                      </p:cBhvr>
                                    </p:animEffect>
                                    <p:anim calcmode="lin" valueType="num">
                                      <p:cBhvr>
                                        <p:cTn id="71" dur="750" fill="hold"/>
                                        <p:tgtEl>
                                          <p:spTgt spid="188"/>
                                        </p:tgtEl>
                                        <p:attrNameLst>
                                          <p:attrName>ppt_x</p:attrName>
                                        </p:attrNameLst>
                                      </p:cBhvr>
                                      <p:tavLst>
                                        <p:tav tm="0">
                                          <p:val>
                                            <p:strVal val="#ppt_x"/>
                                          </p:val>
                                        </p:tav>
                                        <p:tav tm="100000">
                                          <p:val>
                                            <p:strVal val="#ppt_x"/>
                                          </p:val>
                                        </p:tav>
                                      </p:tavLst>
                                    </p:anim>
                                    <p:anim calcmode="lin" valueType="num">
                                      <p:cBhvr>
                                        <p:cTn id="72" dur="750" fill="hold"/>
                                        <p:tgtEl>
                                          <p:spTgt spid="188"/>
                                        </p:tgtEl>
                                        <p:attrNameLst>
                                          <p:attrName>ppt_y</p:attrName>
                                        </p:attrNameLst>
                                      </p:cBhvr>
                                      <p:tavLst>
                                        <p:tav tm="0">
                                          <p:val>
                                            <p:strVal val="#ppt_y+.1"/>
                                          </p:val>
                                        </p:tav>
                                        <p:tav tm="100000">
                                          <p:val>
                                            <p:strVal val="#ppt_y"/>
                                          </p:val>
                                        </p:tav>
                                      </p:tavLst>
                                    </p:anim>
                                  </p:childTnLst>
                                </p:cTn>
                              </p:par>
                            </p:childTnLst>
                          </p:cTn>
                        </p:par>
                        <p:par>
                          <p:cTn id="73" fill="hold">
                            <p:stCondLst>
                              <p:cond delay="5750"/>
                            </p:stCondLst>
                            <p:childTnLst>
                              <p:par>
                                <p:cTn id="74" presetID="42" presetClass="entr" presetSubtype="0" fill="hold" nodeType="afterEffect">
                                  <p:stCondLst>
                                    <p:cond delay="0"/>
                                  </p:stCondLst>
                                  <p:childTnLst>
                                    <p:set>
                                      <p:cBhvr>
                                        <p:cTn id="75" dur="1" fill="hold">
                                          <p:stCondLst>
                                            <p:cond delay="0"/>
                                          </p:stCondLst>
                                        </p:cTn>
                                        <p:tgtEl>
                                          <p:spTgt spid="183"/>
                                        </p:tgtEl>
                                        <p:attrNameLst>
                                          <p:attrName>style.visibility</p:attrName>
                                        </p:attrNameLst>
                                      </p:cBhvr>
                                      <p:to>
                                        <p:strVal val="visible"/>
                                      </p:to>
                                    </p:set>
                                    <p:animEffect transition="in" filter="fade">
                                      <p:cBhvr>
                                        <p:cTn id="76" dur="750"/>
                                        <p:tgtEl>
                                          <p:spTgt spid="183"/>
                                        </p:tgtEl>
                                      </p:cBhvr>
                                    </p:animEffect>
                                    <p:anim calcmode="lin" valueType="num">
                                      <p:cBhvr>
                                        <p:cTn id="77" dur="750" fill="hold"/>
                                        <p:tgtEl>
                                          <p:spTgt spid="183"/>
                                        </p:tgtEl>
                                        <p:attrNameLst>
                                          <p:attrName>ppt_x</p:attrName>
                                        </p:attrNameLst>
                                      </p:cBhvr>
                                      <p:tavLst>
                                        <p:tav tm="0">
                                          <p:val>
                                            <p:strVal val="#ppt_x"/>
                                          </p:val>
                                        </p:tav>
                                        <p:tav tm="100000">
                                          <p:val>
                                            <p:strVal val="#ppt_x"/>
                                          </p:val>
                                        </p:tav>
                                      </p:tavLst>
                                    </p:anim>
                                    <p:anim calcmode="lin" valueType="num">
                                      <p:cBhvr>
                                        <p:cTn id="78" dur="750" fill="hold"/>
                                        <p:tgtEl>
                                          <p:spTgt spid="183"/>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189"/>
                                        </p:tgtEl>
                                        <p:attrNameLst>
                                          <p:attrName>style.visibility</p:attrName>
                                        </p:attrNameLst>
                                      </p:cBhvr>
                                      <p:to>
                                        <p:strVal val="visible"/>
                                      </p:to>
                                    </p:set>
                                    <p:animEffect transition="in" filter="fade">
                                      <p:cBhvr>
                                        <p:cTn id="81" dur="750"/>
                                        <p:tgtEl>
                                          <p:spTgt spid="189"/>
                                        </p:tgtEl>
                                      </p:cBhvr>
                                    </p:animEffect>
                                    <p:anim calcmode="lin" valueType="num">
                                      <p:cBhvr>
                                        <p:cTn id="82" dur="750" fill="hold"/>
                                        <p:tgtEl>
                                          <p:spTgt spid="189"/>
                                        </p:tgtEl>
                                        <p:attrNameLst>
                                          <p:attrName>ppt_x</p:attrName>
                                        </p:attrNameLst>
                                      </p:cBhvr>
                                      <p:tavLst>
                                        <p:tav tm="0">
                                          <p:val>
                                            <p:strVal val="#ppt_x"/>
                                          </p:val>
                                        </p:tav>
                                        <p:tav tm="100000">
                                          <p:val>
                                            <p:strVal val="#ppt_x"/>
                                          </p:val>
                                        </p:tav>
                                      </p:tavLst>
                                    </p:anim>
                                    <p:anim calcmode="lin" valueType="num">
                                      <p:cBhvr>
                                        <p:cTn id="83" dur="750" fill="hold"/>
                                        <p:tgtEl>
                                          <p:spTgt spid="189"/>
                                        </p:tgtEl>
                                        <p:attrNameLst>
                                          <p:attrName>ppt_y</p:attrName>
                                        </p:attrNameLst>
                                      </p:cBhvr>
                                      <p:tavLst>
                                        <p:tav tm="0">
                                          <p:val>
                                            <p:strVal val="#ppt_y+.1"/>
                                          </p:val>
                                        </p:tav>
                                        <p:tav tm="100000">
                                          <p:val>
                                            <p:strVal val="#ppt_y"/>
                                          </p:val>
                                        </p:tav>
                                      </p:tavLst>
                                    </p:anim>
                                  </p:childTnLst>
                                </p:cTn>
                              </p:par>
                            </p:childTnLst>
                          </p:cTn>
                        </p:par>
                        <p:par>
                          <p:cTn id="84" fill="hold">
                            <p:stCondLst>
                              <p:cond delay="6500"/>
                            </p:stCondLst>
                            <p:childTnLst>
                              <p:par>
                                <p:cTn id="85" presetID="42" presetClass="entr" presetSubtype="0" fill="hold" nodeType="afterEffect">
                                  <p:stCondLst>
                                    <p:cond delay="0"/>
                                  </p:stCondLst>
                                  <p:childTnLst>
                                    <p:set>
                                      <p:cBhvr>
                                        <p:cTn id="86" dur="1" fill="hold">
                                          <p:stCondLst>
                                            <p:cond delay="0"/>
                                          </p:stCondLst>
                                        </p:cTn>
                                        <p:tgtEl>
                                          <p:spTgt spid="177"/>
                                        </p:tgtEl>
                                        <p:attrNameLst>
                                          <p:attrName>style.visibility</p:attrName>
                                        </p:attrNameLst>
                                      </p:cBhvr>
                                      <p:to>
                                        <p:strVal val="visible"/>
                                      </p:to>
                                    </p:set>
                                    <p:animEffect transition="in" filter="fade">
                                      <p:cBhvr>
                                        <p:cTn id="87" dur="750"/>
                                        <p:tgtEl>
                                          <p:spTgt spid="177"/>
                                        </p:tgtEl>
                                      </p:cBhvr>
                                    </p:animEffect>
                                    <p:anim calcmode="lin" valueType="num">
                                      <p:cBhvr>
                                        <p:cTn id="88" dur="750" fill="hold"/>
                                        <p:tgtEl>
                                          <p:spTgt spid="177"/>
                                        </p:tgtEl>
                                        <p:attrNameLst>
                                          <p:attrName>ppt_x</p:attrName>
                                        </p:attrNameLst>
                                      </p:cBhvr>
                                      <p:tavLst>
                                        <p:tav tm="0">
                                          <p:val>
                                            <p:strVal val="#ppt_x"/>
                                          </p:val>
                                        </p:tav>
                                        <p:tav tm="100000">
                                          <p:val>
                                            <p:strVal val="#ppt_x"/>
                                          </p:val>
                                        </p:tav>
                                      </p:tavLst>
                                    </p:anim>
                                    <p:anim calcmode="lin" valueType="num">
                                      <p:cBhvr>
                                        <p:cTn id="89" dur="750" fill="hold"/>
                                        <p:tgtEl>
                                          <p:spTgt spid="17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190"/>
                                        </p:tgtEl>
                                        <p:attrNameLst>
                                          <p:attrName>style.visibility</p:attrName>
                                        </p:attrNameLst>
                                      </p:cBhvr>
                                      <p:to>
                                        <p:strVal val="visible"/>
                                      </p:to>
                                    </p:set>
                                    <p:animEffect transition="in" filter="fade">
                                      <p:cBhvr>
                                        <p:cTn id="92" dur="750"/>
                                        <p:tgtEl>
                                          <p:spTgt spid="190"/>
                                        </p:tgtEl>
                                      </p:cBhvr>
                                    </p:animEffect>
                                    <p:anim calcmode="lin" valueType="num">
                                      <p:cBhvr>
                                        <p:cTn id="93" dur="750" fill="hold"/>
                                        <p:tgtEl>
                                          <p:spTgt spid="190"/>
                                        </p:tgtEl>
                                        <p:attrNameLst>
                                          <p:attrName>ppt_x</p:attrName>
                                        </p:attrNameLst>
                                      </p:cBhvr>
                                      <p:tavLst>
                                        <p:tav tm="0">
                                          <p:val>
                                            <p:strVal val="#ppt_x"/>
                                          </p:val>
                                        </p:tav>
                                        <p:tav tm="100000">
                                          <p:val>
                                            <p:strVal val="#ppt_x"/>
                                          </p:val>
                                        </p:tav>
                                      </p:tavLst>
                                    </p:anim>
                                    <p:anim calcmode="lin" valueType="num">
                                      <p:cBhvr>
                                        <p:cTn id="94" dur="750" fill="hold"/>
                                        <p:tgtEl>
                                          <p:spTgt spid="190"/>
                                        </p:tgtEl>
                                        <p:attrNameLst>
                                          <p:attrName>ppt_y</p:attrName>
                                        </p:attrNameLst>
                                      </p:cBhvr>
                                      <p:tavLst>
                                        <p:tav tm="0">
                                          <p:val>
                                            <p:strVal val="#ppt_y+.1"/>
                                          </p:val>
                                        </p:tav>
                                        <p:tav tm="100000">
                                          <p:val>
                                            <p:strVal val="#ppt_y"/>
                                          </p:val>
                                        </p:tav>
                                      </p:tavLst>
                                    </p:anim>
                                  </p:childTnLst>
                                </p:cTn>
                              </p:par>
                            </p:childTnLst>
                          </p:cTn>
                        </p:par>
                        <p:par>
                          <p:cTn id="95" fill="hold">
                            <p:stCondLst>
                              <p:cond delay="7250"/>
                            </p:stCondLst>
                            <p:childTnLst>
                              <p:par>
                                <p:cTn id="96" presetID="42" presetClass="entr" presetSubtype="0" fill="hold" grpId="0" nodeType="afterEffect">
                                  <p:stCondLst>
                                    <p:cond delay="0"/>
                                  </p:stCondLst>
                                  <p:childTnLst>
                                    <p:set>
                                      <p:cBhvr>
                                        <p:cTn id="97" dur="1" fill="hold">
                                          <p:stCondLst>
                                            <p:cond delay="0"/>
                                          </p:stCondLst>
                                        </p:cTn>
                                        <p:tgtEl>
                                          <p:spTgt spid="193"/>
                                        </p:tgtEl>
                                        <p:attrNameLst>
                                          <p:attrName>style.visibility</p:attrName>
                                        </p:attrNameLst>
                                      </p:cBhvr>
                                      <p:to>
                                        <p:strVal val="visible"/>
                                      </p:to>
                                    </p:set>
                                    <p:animEffect transition="in" filter="fade">
                                      <p:cBhvr>
                                        <p:cTn id="98" dur="1000"/>
                                        <p:tgtEl>
                                          <p:spTgt spid="193"/>
                                        </p:tgtEl>
                                      </p:cBhvr>
                                    </p:animEffect>
                                    <p:anim calcmode="lin" valueType="num">
                                      <p:cBhvr>
                                        <p:cTn id="99" dur="1000" fill="hold"/>
                                        <p:tgtEl>
                                          <p:spTgt spid="193"/>
                                        </p:tgtEl>
                                        <p:attrNameLst>
                                          <p:attrName>ppt_x</p:attrName>
                                        </p:attrNameLst>
                                      </p:cBhvr>
                                      <p:tavLst>
                                        <p:tav tm="0">
                                          <p:val>
                                            <p:strVal val="#ppt_x"/>
                                          </p:val>
                                        </p:tav>
                                        <p:tav tm="100000">
                                          <p:val>
                                            <p:strVal val="#ppt_x"/>
                                          </p:val>
                                        </p:tav>
                                      </p:tavLst>
                                    </p:anim>
                                    <p:anim calcmode="lin" valueType="num">
                                      <p:cBhvr>
                                        <p:cTn id="100" dur="1000" fill="hold"/>
                                        <p:tgtEl>
                                          <p:spTgt spid="1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0"/>
      <p:bldP spid="188" grpId="0"/>
      <p:bldP spid="189" grpId="0"/>
      <p:bldP spid="190" grpId="0"/>
      <p:bldP spid="191" grpId="0"/>
      <p:bldP spid="192" grpId="0" animBg="1"/>
      <p:bldP spid="19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038E6734-F7ED-4197-AE1C-DE222063D26D}"/>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B7FF06C6-EDB2-4E2A-B33F-9667DAB48738}"/>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DD389168-73D4-4CCF-B806-15F4C9CFBC65}"/>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FD36EBE0-2C84-494E-9C0B-54A6EFA86DA6}"/>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FE3F6E56-804E-434E-AD42-D62A42CB3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208D727C-49D3-4C59-91D3-816C0DD22E21}"/>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A369AF8C-7DC3-4D77-B3F1-5B8A444D2822}"/>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6A173B44-EE6F-4236-9AB2-49524EA553D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B40A12D7-9F13-43EC-95DE-B85ADBCAA6B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growth</a:t>
              </a:r>
            </a:p>
          </p:txBody>
        </p:sp>
        <p:pic>
          <p:nvPicPr>
            <p:cNvPr id="59" name="Picture 58">
              <a:extLst>
                <a:ext uri="{FF2B5EF4-FFF2-40B4-BE49-F238E27FC236}">
                  <a16:creationId xmlns:a16="http://schemas.microsoft.com/office/drawing/2014/main" id="{BA271034-9DEF-432C-A1F3-B6470D255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7728BA24-99D1-4E44-98AC-50745A94AD6C}"/>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1079FD4E-778D-428A-B08F-1B97893971C7}"/>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67DB4514-65BA-420D-BBB3-CCF0A5B397C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F86CE46E-7143-4535-BF09-36D36B082851}"/>
                </a:ext>
              </a:extLst>
            </p:cNvPr>
            <p:cNvSpPr txBox="1"/>
            <p:nvPr/>
          </p:nvSpPr>
          <p:spPr>
            <a:xfrm rot="16200000">
              <a:off x="9027481" y="3130741"/>
              <a:ext cx="217138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patient Info</a:t>
              </a:r>
            </a:p>
          </p:txBody>
        </p:sp>
        <p:pic>
          <p:nvPicPr>
            <p:cNvPr id="64" name="Picture 63">
              <a:extLst>
                <a:ext uri="{FF2B5EF4-FFF2-40B4-BE49-F238E27FC236}">
                  <a16:creationId xmlns:a16="http://schemas.microsoft.com/office/drawing/2014/main" id="{4E9D2CC3-AE8C-4CF7-AC14-0BF3748D6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65" name="Group 64">
            <a:extLst>
              <a:ext uri="{FF2B5EF4-FFF2-40B4-BE49-F238E27FC236}">
                <a16:creationId xmlns:a16="http://schemas.microsoft.com/office/drawing/2014/main" id="{2704DBF9-F2DF-4744-9CBE-8384BF790E0F}"/>
              </a:ext>
            </a:extLst>
          </p:cNvPr>
          <p:cNvGrpSpPr/>
          <p:nvPr/>
        </p:nvGrpSpPr>
        <p:grpSpPr>
          <a:xfrm>
            <a:off x="-7985197" y="0"/>
            <a:ext cx="9574094" cy="6858000"/>
            <a:chOff x="491575" y="0"/>
            <a:chExt cx="9574094" cy="6858000"/>
          </a:xfrm>
        </p:grpSpPr>
        <p:sp>
          <p:nvSpPr>
            <p:cNvPr id="66" name="Rectangle 65">
              <a:extLst>
                <a:ext uri="{FF2B5EF4-FFF2-40B4-BE49-F238E27FC236}">
                  <a16:creationId xmlns:a16="http://schemas.microsoft.com/office/drawing/2014/main" id="{D409FCBC-490E-4134-BE82-9429CE5AB00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484E2370-4D03-4FD0-B29C-F763767296D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E5F8F51-D3FD-42A1-8372-1B4B1B7C336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69" name="Picture 68">
              <a:extLst>
                <a:ext uri="{FF2B5EF4-FFF2-40B4-BE49-F238E27FC236}">
                  <a16:creationId xmlns:a16="http://schemas.microsoft.com/office/drawing/2014/main" id="{05E43CA3-886C-4010-B3E2-837CCC6F5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sp>
        <p:nvSpPr>
          <p:cNvPr id="70" name="Rectangle 69">
            <a:extLst>
              <a:ext uri="{FF2B5EF4-FFF2-40B4-BE49-F238E27FC236}">
                <a16:creationId xmlns:a16="http://schemas.microsoft.com/office/drawing/2014/main" id="{87E322DA-3D39-4A36-A521-33E75DDBFF71}"/>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831F8BD9-F71B-4D2D-8A60-61BABDC384BB}"/>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B470067C-2D0B-4A65-B940-C052473E9422}"/>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6B5D93C-8112-48DA-975B-9DDD27DEADD9}"/>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D3577A8-E9FC-43B7-B3E2-76EDDA51C16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36FD3106-E967-44D6-AB4D-A0DA183F7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3E930874-288B-4537-8AA6-A601044D9580}"/>
              </a:ext>
            </a:extLst>
          </p:cNvPr>
          <p:cNvGrpSpPr/>
          <p:nvPr/>
        </p:nvGrpSpPr>
        <p:grpSpPr>
          <a:xfrm>
            <a:off x="-9380794" y="-1"/>
            <a:ext cx="9927504" cy="6858000"/>
            <a:chOff x="-9337032" y="-1"/>
            <a:chExt cx="9927504" cy="6858000"/>
          </a:xfrm>
        </p:grpSpPr>
        <p:sp>
          <p:nvSpPr>
            <p:cNvPr id="77" name="Rectangle 76">
              <a:extLst>
                <a:ext uri="{FF2B5EF4-FFF2-40B4-BE49-F238E27FC236}">
                  <a16:creationId xmlns:a16="http://schemas.microsoft.com/office/drawing/2014/main" id="{225CDF0F-0FD1-40B0-BD29-F7D200A3A066}"/>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A02216B9-43DC-4135-9F3E-7EFEAD2EB420}"/>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37342E0B-2429-4B98-AF6A-1DB087CBDE83}"/>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29879508-5AD7-4FE2-AD55-8AF69ECDB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5" name="Arrow: Pentagon 4">
            <a:extLst>
              <a:ext uri="{FF2B5EF4-FFF2-40B4-BE49-F238E27FC236}">
                <a16:creationId xmlns:a16="http://schemas.microsoft.com/office/drawing/2014/main" id="{E12E5A7A-98BB-3FAF-4B9D-F81BD10E235B}"/>
              </a:ext>
            </a:extLst>
          </p:cNvPr>
          <p:cNvSpPr/>
          <p:nvPr/>
        </p:nvSpPr>
        <p:spPr>
          <a:xfrm>
            <a:off x="5475044" y="202100"/>
            <a:ext cx="5483865" cy="995422"/>
          </a:xfrm>
          <a:prstGeom prst="homePlate">
            <a:avLst/>
          </a:prstGeom>
          <a:solidFill>
            <a:schemeClr val="accent5">
              <a:lumMod val="20000"/>
              <a:lumOff val="80000"/>
            </a:schemeClr>
          </a:solidFill>
          <a:ln>
            <a:noFill/>
          </a:ln>
          <a:effectLst>
            <a:outerShdw blurRad="3302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accent5">
                    <a:lumMod val="75000"/>
                  </a:schemeClr>
                </a:solidFill>
              </a:rPr>
              <a:t>At 40, 2016 had the highest Average days of Patient stay and was 65.43% higher than 2019.</a:t>
            </a:r>
          </a:p>
          <a:p>
            <a:r>
              <a:rPr lang="en-IN" dirty="0">
                <a:solidFill>
                  <a:schemeClr val="accent5">
                    <a:lumMod val="75000"/>
                  </a:schemeClr>
                </a:solidFill>
              </a:rPr>
              <a:t> </a:t>
            </a:r>
          </a:p>
        </p:txBody>
      </p:sp>
      <p:sp>
        <p:nvSpPr>
          <p:cNvPr id="6" name="Arrow: Pentagon 5">
            <a:extLst>
              <a:ext uri="{FF2B5EF4-FFF2-40B4-BE49-F238E27FC236}">
                <a16:creationId xmlns:a16="http://schemas.microsoft.com/office/drawing/2014/main" id="{FFD25682-DD0D-A2BA-5A70-3AEACC087003}"/>
              </a:ext>
            </a:extLst>
          </p:cNvPr>
          <p:cNvSpPr/>
          <p:nvPr/>
        </p:nvSpPr>
        <p:spPr>
          <a:xfrm>
            <a:off x="5475221" y="975169"/>
            <a:ext cx="3432323" cy="995422"/>
          </a:xfrm>
          <a:prstGeom prst="homePlate">
            <a:avLst/>
          </a:prstGeom>
          <a:solidFill>
            <a:schemeClr val="accent6">
              <a:lumMod val="40000"/>
              <a:lumOff val="60000"/>
            </a:schemeClr>
          </a:solidFill>
          <a:ln>
            <a:noFill/>
          </a:ln>
          <a:effectLst>
            <a:outerShdw blurRad="3302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accent6">
                    <a:lumMod val="75000"/>
                  </a:schemeClr>
                </a:solidFill>
              </a:rPr>
              <a:t>2019, had the lowest Average days of Patient stay at 24.</a:t>
            </a:r>
          </a:p>
          <a:p>
            <a:endParaRPr lang="en-IN" dirty="0">
              <a:solidFill>
                <a:schemeClr val="accent6">
                  <a:lumMod val="75000"/>
                </a:schemeClr>
              </a:solidFill>
            </a:endParaRPr>
          </a:p>
        </p:txBody>
      </p:sp>
      <p:sp>
        <p:nvSpPr>
          <p:cNvPr id="7" name="Rectangle 6">
            <a:extLst>
              <a:ext uri="{FF2B5EF4-FFF2-40B4-BE49-F238E27FC236}">
                <a16:creationId xmlns:a16="http://schemas.microsoft.com/office/drawing/2014/main" id="{801455D2-D502-5953-5AF3-A7451098FB2A}"/>
              </a:ext>
            </a:extLst>
          </p:cNvPr>
          <p:cNvSpPr/>
          <p:nvPr/>
        </p:nvSpPr>
        <p:spPr>
          <a:xfrm>
            <a:off x="4779457" y="4778272"/>
            <a:ext cx="5428800" cy="1777130"/>
          </a:xfrm>
          <a:prstGeom prst="rect">
            <a:avLst/>
          </a:prstGeom>
          <a:solidFill>
            <a:srgbClr val="3AACA1"/>
          </a:solidFill>
          <a:ln>
            <a:noFill/>
          </a:ln>
          <a:effectLst>
            <a:outerShdw blurRad="3302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Between 2016-2020, hospital Inpatient Revenue grew at 20.34% higher than Outpatient Revenue.</a:t>
            </a:r>
            <a:endParaRPr lang="en-IN" dirty="0"/>
          </a:p>
        </p:txBody>
      </p:sp>
      <p:sp>
        <p:nvSpPr>
          <p:cNvPr id="8" name="Arrow: Pentagon 7">
            <a:extLst>
              <a:ext uri="{FF2B5EF4-FFF2-40B4-BE49-F238E27FC236}">
                <a16:creationId xmlns:a16="http://schemas.microsoft.com/office/drawing/2014/main" id="{E2C08D14-9140-27DE-C9CE-80C4B9521567}"/>
              </a:ext>
            </a:extLst>
          </p:cNvPr>
          <p:cNvSpPr/>
          <p:nvPr/>
        </p:nvSpPr>
        <p:spPr>
          <a:xfrm>
            <a:off x="5474677" y="1686279"/>
            <a:ext cx="4711628" cy="995422"/>
          </a:xfrm>
          <a:prstGeom prst="homePlate">
            <a:avLst/>
          </a:prstGeom>
          <a:solidFill>
            <a:schemeClr val="accent5">
              <a:lumMod val="60000"/>
              <a:lumOff val="40000"/>
            </a:schemeClr>
          </a:solidFill>
          <a:ln>
            <a:noFill/>
          </a:ln>
          <a:effectLst>
            <a:outerShdw blurRad="3302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accent5">
                    <a:lumMod val="50000"/>
                  </a:schemeClr>
                </a:solidFill>
              </a:rPr>
              <a:t>Superior Healthcare is exemplified by the Average Patient stay spanning from 24 to 40 days over the course of 5 Year.</a:t>
            </a:r>
          </a:p>
        </p:txBody>
      </p:sp>
      <p:sp>
        <p:nvSpPr>
          <p:cNvPr id="9" name="Arrow: Pentagon 8">
            <a:extLst>
              <a:ext uri="{FF2B5EF4-FFF2-40B4-BE49-F238E27FC236}">
                <a16:creationId xmlns:a16="http://schemas.microsoft.com/office/drawing/2014/main" id="{0D31036A-0BA6-A815-58FD-C76DFF6334ED}"/>
              </a:ext>
            </a:extLst>
          </p:cNvPr>
          <p:cNvSpPr/>
          <p:nvPr/>
        </p:nvSpPr>
        <p:spPr>
          <a:xfrm rot="10800000">
            <a:off x="3950618" y="3786275"/>
            <a:ext cx="5918153" cy="995422"/>
          </a:xfrm>
          <a:prstGeom prst="homePlate">
            <a:avLst/>
          </a:prstGeom>
          <a:solidFill>
            <a:srgbClr val="758AA7"/>
          </a:solidFill>
          <a:ln>
            <a:noFill/>
          </a:ln>
          <a:effectLst>
            <a:outerShdw blurRad="3302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dirty="0">
              <a:highlight>
                <a:srgbClr val="52C9BD"/>
              </a:highlight>
            </a:endParaRPr>
          </a:p>
        </p:txBody>
      </p:sp>
      <p:sp>
        <p:nvSpPr>
          <p:cNvPr id="10" name="Arrow: Pentagon 9">
            <a:extLst>
              <a:ext uri="{FF2B5EF4-FFF2-40B4-BE49-F238E27FC236}">
                <a16:creationId xmlns:a16="http://schemas.microsoft.com/office/drawing/2014/main" id="{A275D411-5CD7-771D-9F2A-F5303C9CE0A4}"/>
              </a:ext>
            </a:extLst>
          </p:cNvPr>
          <p:cNvSpPr/>
          <p:nvPr/>
        </p:nvSpPr>
        <p:spPr>
          <a:xfrm>
            <a:off x="5462926" y="2598633"/>
            <a:ext cx="2106918" cy="872077"/>
          </a:xfrm>
          <a:prstGeom prst="homePlate">
            <a:avLst/>
          </a:prstGeom>
          <a:solidFill>
            <a:schemeClr val="accent6">
              <a:lumMod val="60000"/>
              <a:lumOff val="40000"/>
            </a:schemeClr>
          </a:solidFill>
          <a:ln>
            <a:noFill/>
          </a:ln>
          <a:effectLst>
            <a:outerShdw blurRad="330200" dist="381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accent6">
                    <a:lumMod val="50000"/>
                  </a:schemeClr>
                </a:solidFill>
              </a:rPr>
              <a:t>Average days of  Patient stay is </a:t>
            </a:r>
            <a:r>
              <a:rPr lang="en-IN" b="1" dirty="0">
                <a:solidFill>
                  <a:schemeClr val="accent6">
                    <a:lumMod val="50000"/>
                  </a:schemeClr>
                </a:solidFill>
              </a:rPr>
              <a:t>29.</a:t>
            </a:r>
            <a:r>
              <a:rPr lang="en-IN" dirty="0">
                <a:solidFill>
                  <a:schemeClr val="accent6">
                    <a:lumMod val="50000"/>
                  </a:schemeClr>
                </a:solidFill>
              </a:rPr>
              <a:t> </a:t>
            </a:r>
          </a:p>
        </p:txBody>
      </p:sp>
      <p:pic>
        <p:nvPicPr>
          <p:cNvPr id="11" name="Picture 10">
            <a:extLst>
              <a:ext uri="{FF2B5EF4-FFF2-40B4-BE49-F238E27FC236}">
                <a16:creationId xmlns:a16="http://schemas.microsoft.com/office/drawing/2014/main" id="{D0A46C6E-36FF-101D-83D6-73FE3FFD83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60976" y="195111"/>
            <a:ext cx="3614068" cy="3289571"/>
          </a:xfrm>
          <a:prstGeom prst="rect">
            <a:avLst/>
          </a:prstGeom>
        </p:spPr>
      </p:pic>
      <p:grpSp>
        <p:nvGrpSpPr>
          <p:cNvPr id="12" name="Group 11">
            <a:extLst>
              <a:ext uri="{FF2B5EF4-FFF2-40B4-BE49-F238E27FC236}">
                <a16:creationId xmlns:a16="http://schemas.microsoft.com/office/drawing/2014/main" id="{574DB80C-1B75-6A76-B844-35E9B0A58A8A}"/>
              </a:ext>
            </a:extLst>
          </p:cNvPr>
          <p:cNvGrpSpPr/>
          <p:nvPr/>
        </p:nvGrpSpPr>
        <p:grpSpPr>
          <a:xfrm>
            <a:off x="2042337" y="3529782"/>
            <a:ext cx="2968552" cy="3342190"/>
            <a:chOff x="1927888" y="3515809"/>
            <a:chExt cx="2968552" cy="3342190"/>
          </a:xfrm>
        </p:grpSpPr>
        <p:pic>
          <p:nvPicPr>
            <p:cNvPr id="13" name="Picture 12">
              <a:extLst>
                <a:ext uri="{FF2B5EF4-FFF2-40B4-BE49-F238E27FC236}">
                  <a16:creationId xmlns:a16="http://schemas.microsoft.com/office/drawing/2014/main" id="{13BDB8CA-CD85-60BD-EA35-0D959506698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910" b="99479" l="4931" r="94872">
                          <a14:foregroundMark x1="5325" y1="52083" x2="5325" y2="52083"/>
                          <a14:foregroundMark x1="7495" y1="49306" x2="7495" y2="49306"/>
                          <a14:foregroundMark x1="48915" y1="8854" x2="48915" y2="8854"/>
                          <a14:foregroundMark x1="94280" y1="43056" x2="94872" y2="44792"/>
                          <a14:foregroundMark x1="52860" y1="89757" x2="52860" y2="89757"/>
                          <a14:backgroundMark x1="15976" y1="99479" x2="29191" y2="99826"/>
                          <a14:backgroundMark x1="16371" y1="99479" x2="10256" y2="99479"/>
                          <a14:backgroundMark x1="86785" y1="4688" x2="61736" y2="3299"/>
                          <a14:backgroundMark x1="67061" y1="3993" x2="85010" y2="2604"/>
                          <a14:backgroundMark x1="85010" y1="2604" x2="89941" y2="3299"/>
                        </a14:backgroundRemoval>
                      </a14:imgEffect>
                    </a14:imgLayer>
                  </a14:imgProps>
                </a:ext>
                <a:ext uri="{28A0092B-C50C-407E-A947-70E740481C1C}">
                  <a14:useLocalDpi xmlns:a14="http://schemas.microsoft.com/office/drawing/2010/main" val="0"/>
                </a:ext>
              </a:extLst>
            </a:blip>
            <a:stretch>
              <a:fillRect/>
            </a:stretch>
          </p:blipFill>
          <p:spPr>
            <a:xfrm>
              <a:off x="1927888" y="3515809"/>
              <a:ext cx="2968552" cy="3342190"/>
            </a:xfrm>
            <a:prstGeom prst="rect">
              <a:avLst/>
            </a:prstGeom>
          </p:spPr>
        </p:pic>
        <p:sp>
          <p:nvSpPr>
            <p:cNvPr id="14" name="Oval 13">
              <a:extLst>
                <a:ext uri="{FF2B5EF4-FFF2-40B4-BE49-F238E27FC236}">
                  <a16:creationId xmlns:a16="http://schemas.microsoft.com/office/drawing/2014/main" id="{4ABF3C8E-D285-562F-D810-38D04A172D46}"/>
                </a:ext>
              </a:extLst>
            </p:cNvPr>
            <p:cNvSpPr/>
            <p:nvPr/>
          </p:nvSpPr>
          <p:spPr>
            <a:xfrm>
              <a:off x="2655038" y="4459766"/>
              <a:ext cx="1435261" cy="1428995"/>
            </a:xfrm>
            <a:prstGeom prst="ellipse">
              <a:avLst/>
            </a:prstGeom>
            <a:solidFill>
              <a:srgbClr val="A2B4B4"/>
            </a:solidFill>
            <a:ln>
              <a:noFill/>
            </a:ln>
            <a:effectLst>
              <a:outerShdw blurRad="825500" dist="254000" dir="3600000" sx="107000" sy="107000" algn="t" rotWithShape="0">
                <a:prstClr val="black">
                  <a:alpha val="40000"/>
                </a:prstClr>
              </a:outerShdw>
              <a:reflection blurRad="139700" endPos="52000" dist="50800" dir="5400000" sy="-100000" algn="bl" rotWithShape="0"/>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rPr>
                <a:t>474 bn</a:t>
              </a:r>
            </a:p>
          </p:txBody>
        </p:sp>
      </p:grpSp>
      <p:sp>
        <p:nvSpPr>
          <p:cNvPr id="15" name="TextBox 14">
            <a:extLst>
              <a:ext uri="{FF2B5EF4-FFF2-40B4-BE49-F238E27FC236}">
                <a16:creationId xmlns:a16="http://schemas.microsoft.com/office/drawing/2014/main" id="{1699CF09-1194-A934-DE86-15CE5631CBDA}"/>
              </a:ext>
            </a:extLst>
          </p:cNvPr>
          <p:cNvSpPr txBox="1"/>
          <p:nvPr/>
        </p:nvSpPr>
        <p:spPr>
          <a:xfrm>
            <a:off x="3255697" y="6182810"/>
            <a:ext cx="2840303" cy="369332"/>
          </a:xfrm>
          <a:prstGeom prst="rect">
            <a:avLst/>
          </a:prstGeom>
          <a:solidFill>
            <a:schemeClr val="accent6">
              <a:lumMod val="20000"/>
              <a:lumOff val="80000"/>
            </a:schemeClr>
          </a:solidFill>
          <a:ln>
            <a:noFill/>
          </a:ln>
          <a:effectLst>
            <a:glow>
              <a:schemeClr val="accent1">
                <a:alpha val="43000"/>
              </a:schemeClr>
            </a:glow>
            <a:outerShdw blurRad="50800" dist="38100" dir="5400000" algn="t" rotWithShape="0">
              <a:prstClr val="black">
                <a:alpha val="40000"/>
              </a:prstClr>
            </a:outerShdw>
            <a:reflection stA="60000" endPos="65000" dist="50800" dir="5400000" sy="-100000" algn="bl" rotWithShape="0"/>
            <a:softEdge rad="0"/>
          </a:effectLst>
        </p:spPr>
        <p:txBody>
          <a:bodyPr wrap="square" rtlCol="0">
            <a:spAutoFit/>
          </a:bodyPr>
          <a:lstStyle/>
          <a:p>
            <a:r>
              <a:rPr lang="en-IN" b="1" dirty="0">
                <a:solidFill>
                  <a:schemeClr val="tx1">
                    <a:lumMod val="50000"/>
                    <a:lumOff val="50000"/>
                  </a:schemeClr>
                </a:solidFill>
              </a:rPr>
              <a:t>Inpatient revenue 60.17%</a:t>
            </a:r>
          </a:p>
        </p:txBody>
      </p:sp>
      <p:sp>
        <p:nvSpPr>
          <p:cNvPr id="16" name="TextBox 15">
            <a:extLst>
              <a:ext uri="{FF2B5EF4-FFF2-40B4-BE49-F238E27FC236}">
                <a16:creationId xmlns:a16="http://schemas.microsoft.com/office/drawing/2014/main" id="{A72EE6B0-721C-F70F-0B7F-630656E41CA7}"/>
              </a:ext>
            </a:extLst>
          </p:cNvPr>
          <p:cNvSpPr txBox="1"/>
          <p:nvPr/>
        </p:nvSpPr>
        <p:spPr>
          <a:xfrm>
            <a:off x="1643639" y="3776427"/>
            <a:ext cx="2809607" cy="369332"/>
          </a:xfrm>
          <a:prstGeom prst="rect">
            <a:avLst/>
          </a:prstGeom>
          <a:solidFill>
            <a:schemeClr val="accent1">
              <a:lumMod val="20000"/>
              <a:lumOff val="80000"/>
            </a:schemeClr>
          </a:solidFill>
          <a:effectLst>
            <a:glow>
              <a:schemeClr val="accent1">
                <a:alpha val="43000"/>
              </a:schemeClr>
            </a:glow>
            <a:outerShdw blurRad="50800" dist="38100" dir="5400000" algn="t" rotWithShape="0">
              <a:prstClr val="black">
                <a:alpha val="40000"/>
              </a:prstClr>
            </a:outerShdw>
            <a:reflection stA="60000" endPos="65000" dist="50800" dir="5400000" sy="-100000" algn="bl" rotWithShape="0"/>
            <a:softEdge rad="0"/>
          </a:effectLst>
        </p:spPr>
        <p:txBody>
          <a:bodyPr wrap="square" rtlCol="0">
            <a:spAutoFit/>
          </a:bodyPr>
          <a:lstStyle/>
          <a:p>
            <a:r>
              <a:rPr lang="en-IN" b="1" dirty="0">
                <a:solidFill>
                  <a:srgbClr val="00A0A8"/>
                </a:solidFill>
              </a:rPr>
              <a:t>Outpatient revenue 39.83%</a:t>
            </a:r>
          </a:p>
        </p:txBody>
      </p:sp>
    </p:spTree>
    <p:extLst>
      <p:ext uri="{BB962C8B-B14F-4D97-AF65-F5344CB8AC3E}">
        <p14:creationId xmlns:p14="http://schemas.microsoft.com/office/powerpoint/2010/main" val="262449921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36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42"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par>
                          <p:cTn id="17" fill="hold">
                            <p:stCondLst>
                              <p:cond delay="2000"/>
                            </p:stCondLst>
                            <p:childTnLst>
                              <p:par>
                                <p:cTn id="18" presetID="22" presetClass="entr" presetSubtype="8" fill="hold" grpId="0" nodeType="afterEffect">
                                  <p:stCondLst>
                                    <p:cond delay="25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750"/>
                                        <p:tgtEl>
                                          <p:spTgt spid="9"/>
                                        </p:tgtEl>
                                      </p:cBhvr>
                                    </p:animEffect>
                                  </p:childTnLst>
                                </p:cTn>
                              </p:par>
                            </p:childTnLst>
                          </p:cTn>
                        </p:par>
                        <p:par>
                          <p:cTn id="21" fill="hold">
                            <p:stCondLst>
                              <p:cond delay="3000"/>
                            </p:stCondLst>
                            <p:childTnLst>
                              <p:par>
                                <p:cTn id="22" presetID="22" presetClass="entr" presetSubtype="8" fill="hold" grpId="0" nodeType="afterEffect">
                                  <p:stCondLst>
                                    <p:cond delay="25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750"/>
                                        <p:tgtEl>
                                          <p:spTgt spid="7"/>
                                        </p:tgtEl>
                                      </p:cBhvr>
                                    </p:animEffect>
                                  </p:childTnLst>
                                </p:cTn>
                              </p:par>
                            </p:childTnLst>
                          </p:cTn>
                        </p:par>
                        <p:par>
                          <p:cTn id="25" fill="hold">
                            <p:stCondLst>
                              <p:cond delay="4000"/>
                            </p:stCondLst>
                            <p:childTnLst>
                              <p:par>
                                <p:cTn id="26" presetID="42"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anim calcmode="lin" valueType="num">
                                      <p:cBhvr>
                                        <p:cTn id="29" dur="500" fill="hold"/>
                                        <p:tgtEl>
                                          <p:spTgt spid="16"/>
                                        </p:tgtEl>
                                        <p:attrNameLst>
                                          <p:attrName>ppt_x</p:attrName>
                                        </p:attrNameLst>
                                      </p:cBhvr>
                                      <p:tavLst>
                                        <p:tav tm="0">
                                          <p:val>
                                            <p:strVal val="#ppt_x"/>
                                          </p:val>
                                        </p:tav>
                                        <p:tav tm="100000">
                                          <p:val>
                                            <p:strVal val="#ppt_x"/>
                                          </p:val>
                                        </p:tav>
                                      </p:tavLst>
                                    </p:anim>
                                    <p:anim calcmode="lin" valueType="num">
                                      <p:cBhvr>
                                        <p:cTn id="30" dur="5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anim calcmode="lin" valueType="num">
                                      <p:cBhvr>
                                        <p:cTn id="34" dur="500" fill="hold"/>
                                        <p:tgtEl>
                                          <p:spTgt spid="15"/>
                                        </p:tgtEl>
                                        <p:attrNameLst>
                                          <p:attrName>ppt_x</p:attrName>
                                        </p:attrNameLst>
                                      </p:cBhvr>
                                      <p:tavLst>
                                        <p:tav tm="0">
                                          <p:val>
                                            <p:strVal val="#ppt_x"/>
                                          </p:val>
                                        </p:tav>
                                        <p:tav tm="100000">
                                          <p:val>
                                            <p:strVal val="#ppt_x"/>
                                          </p:val>
                                        </p:tav>
                                      </p:tavLst>
                                    </p:anim>
                                    <p:anim calcmode="lin" valueType="num">
                                      <p:cBhvr>
                                        <p:cTn id="35" dur="500" fill="hold"/>
                                        <p:tgtEl>
                                          <p:spTgt spid="15"/>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22" presetClass="entr" presetSubtype="8" fill="hold" grpId="0" nodeType="afterEffect">
                                  <p:stCondLst>
                                    <p:cond delay="50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750"/>
                                        <p:tgtEl>
                                          <p:spTgt spid="5"/>
                                        </p:tgtEl>
                                      </p:cBhvr>
                                    </p:animEffect>
                                  </p:childTnLst>
                                </p:cTn>
                              </p:par>
                            </p:childTnLst>
                          </p:cTn>
                        </p:par>
                        <p:par>
                          <p:cTn id="40" fill="hold">
                            <p:stCondLst>
                              <p:cond delay="5750"/>
                            </p:stCondLst>
                            <p:childTnLst>
                              <p:par>
                                <p:cTn id="41" presetID="22" presetClass="entr" presetSubtype="8" fill="hold" grpId="0" nodeType="afterEffect">
                                  <p:stCondLst>
                                    <p:cond delay="500"/>
                                  </p:stCondLst>
                                  <p:childTnLst>
                                    <p:set>
                                      <p:cBhvr>
                                        <p:cTn id="42" dur="1" fill="hold">
                                          <p:stCondLst>
                                            <p:cond delay="0"/>
                                          </p:stCondLst>
                                        </p:cTn>
                                        <p:tgtEl>
                                          <p:spTgt spid="6"/>
                                        </p:tgtEl>
                                        <p:attrNameLst>
                                          <p:attrName>style.visibility</p:attrName>
                                        </p:attrNameLst>
                                      </p:cBhvr>
                                      <p:to>
                                        <p:strVal val="visible"/>
                                      </p:to>
                                    </p:set>
                                    <p:animEffect transition="in" filter="wipe(left)">
                                      <p:cBhvr>
                                        <p:cTn id="43" dur="750"/>
                                        <p:tgtEl>
                                          <p:spTgt spid="6"/>
                                        </p:tgtEl>
                                      </p:cBhvr>
                                    </p:animEffect>
                                  </p:childTnLst>
                                </p:cTn>
                              </p:par>
                            </p:childTnLst>
                          </p:cTn>
                        </p:par>
                        <p:par>
                          <p:cTn id="44" fill="hold">
                            <p:stCondLst>
                              <p:cond delay="7000"/>
                            </p:stCondLst>
                            <p:childTnLst>
                              <p:par>
                                <p:cTn id="45" presetID="22" presetClass="entr" presetSubtype="8" fill="hold" grpId="0" nodeType="afterEffect">
                                  <p:stCondLst>
                                    <p:cond delay="50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750"/>
                                        <p:tgtEl>
                                          <p:spTgt spid="8"/>
                                        </p:tgtEl>
                                      </p:cBhvr>
                                    </p:animEffect>
                                  </p:childTnLst>
                                </p:cTn>
                              </p:par>
                            </p:childTnLst>
                          </p:cTn>
                        </p:par>
                        <p:par>
                          <p:cTn id="48" fill="hold">
                            <p:stCondLst>
                              <p:cond delay="8250"/>
                            </p:stCondLst>
                            <p:childTnLst>
                              <p:par>
                                <p:cTn id="49" presetID="22" presetClass="entr" presetSubtype="8" fill="hold" grpId="0" nodeType="afterEffect">
                                  <p:stCondLst>
                                    <p:cond delay="50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growth</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027481" y="3130741"/>
              <a:ext cx="2171381"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patient Info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7638543" y="-1"/>
            <a:ext cx="8692332" cy="6858000"/>
            <a:chOff x="718505" y="-1"/>
            <a:chExt cx="8692332" cy="6858000"/>
          </a:xfrm>
        </p:grpSpPr>
        <p:sp>
          <p:nvSpPr>
            <p:cNvPr id="72" name="Rectangle 71">
              <a:extLst>
                <a:ext uri="{FF2B5EF4-FFF2-40B4-BE49-F238E27FC236}">
                  <a16:creationId xmlns:a16="http://schemas.microsoft.com/office/drawing/2014/main" id="{824F072A-08CC-4CC6-B5EF-C1833A244FA3}"/>
                </a:ext>
              </a:extLst>
            </p:cNvPr>
            <p:cNvSpPr/>
            <p:nvPr/>
          </p:nvSpPr>
          <p:spPr>
            <a:xfrm>
              <a:off x="718505" y="-1"/>
              <a:ext cx="869233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526861"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2" name="Rectangle: Folded Corner 1">
            <a:extLst>
              <a:ext uri="{FF2B5EF4-FFF2-40B4-BE49-F238E27FC236}">
                <a16:creationId xmlns:a16="http://schemas.microsoft.com/office/drawing/2014/main" id="{F80AF803-9D1B-60F0-7F13-EA5AA723EA26}"/>
              </a:ext>
            </a:extLst>
          </p:cNvPr>
          <p:cNvSpPr/>
          <p:nvPr/>
        </p:nvSpPr>
        <p:spPr>
          <a:xfrm>
            <a:off x="1195706" y="5648451"/>
            <a:ext cx="9288000" cy="910032"/>
          </a:xfrm>
          <a:prstGeom prst="foldedCorner">
            <a:avLst>
              <a:gd name="adj" fmla="val 18075"/>
            </a:avLst>
          </a:prstGeom>
          <a:solidFill>
            <a:schemeClr val="accent6">
              <a:lumMod val="60000"/>
              <a:lumOff val="4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600" b="0" i="0" dirty="0">
                <a:solidFill>
                  <a:schemeClr val="accent6">
                    <a:lumMod val="50000"/>
                  </a:schemeClr>
                </a:solidFill>
                <a:effectLst/>
                <a:latin typeface="Söhne"/>
              </a:rPr>
              <a:t>Over the course of five years, our net revenue showcased an impressive upward trend, surging by a remarkable 160.73% from 2016 to 2020. This substantial increase is a testament to our continued growth and financial success, reflecting our strong market position and effective strategic management.</a:t>
            </a:r>
          </a:p>
        </p:txBody>
      </p:sp>
      <p:sp>
        <p:nvSpPr>
          <p:cNvPr id="4" name="Rectangle: Folded Corner 3">
            <a:extLst>
              <a:ext uri="{FF2B5EF4-FFF2-40B4-BE49-F238E27FC236}">
                <a16:creationId xmlns:a16="http://schemas.microsoft.com/office/drawing/2014/main" id="{18A08FA7-159F-B006-4C26-CF236B1C6FC1}"/>
              </a:ext>
            </a:extLst>
          </p:cNvPr>
          <p:cNvSpPr/>
          <p:nvPr/>
        </p:nvSpPr>
        <p:spPr>
          <a:xfrm>
            <a:off x="9449684" y="126702"/>
            <a:ext cx="1058135" cy="659760"/>
          </a:xfrm>
          <a:prstGeom prst="foldedCorner">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604</a:t>
            </a:r>
          </a:p>
          <a:p>
            <a:pPr algn="ctr"/>
            <a:r>
              <a:rPr lang="en-IN" sz="1100" b="1" dirty="0"/>
              <a:t>Hospital count</a:t>
            </a:r>
          </a:p>
        </p:txBody>
      </p:sp>
      <p:sp>
        <p:nvSpPr>
          <p:cNvPr id="5" name="Rectangle: Folded Corner 4">
            <a:extLst>
              <a:ext uri="{FF2B5EF4-FFF2-40B4-BE49-F238E27FC236}">
                <a16:creationId xmlns:a16="http://schemas.microsoft.com/office/drawing/2014/main" id="{4C4E01B9-75A0-DC3C-7058-4689F150AFE7}"/>
              </a:ext>
            </a:extLst>
          </p:cNvPr>
          <p:cNvSpPr/>
          <p:nvPr/>
        </p:nvSpPr>
        <p:spPr>
          <a:xfrm>
            <a:off x="9449684" y="887392"/>
            <a:ext cx="1058135" cy="659760"/>
          </a:xfrm>
          <a:prstGeom prst="foldedCorner">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611</a:t>
            </a:r>
          </a:p>
          <a:p>
            <a:pPr algn="ctr"/>
            <a:r>
              <a:rPr lang="en-IN" sz="1050" b="1" dirty="0"/>
              <a:t>Number of CEO</a:t>
            </a:r>
          </a:p>
        </p:txBody>
      </p:sp>
      <p:sp>
        <p:nvSpPr>
          <p:cNvPr id="6" name="Rectangle: Folded Corner 5">
            <a:extLst>
              <a:ext uri="{FF2B5EF4-FFF2-40B4-BE49-F238E27FC236}">
                <a16:creationId xmlns:a16="http://schemas.microsoft.com/office/drawing/2014/main" id="{E9E7B305-45CB-6F0C-A2BE-1AE7BC14F8D1}"/>
              </a:ext>
            </a:extLst>
          </p:cNvPr>
          <p:cNvSpPr/>
          <p:nvPr/>
        </p:nvSpPr>
        <p:spPr>
          <a:xfrm>
            <a:off x="9443632" y="1642954"/>
            <a:ext cx="1058135" cy="659760"/>
          </a:xfrm>
          <a:prstGeom prst="foldedCorner">
            <a:avLst/>
          </a:prstGeom>
          <a:solidFill>
            <a:srgbClr val="75EBB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474 bn</a:t>
            </a:r>
          </a:p>
          <a:p>
            <a:pPr algn="ctr"/>
            <a:r>
              <a:rPr lang="en-IN" sz="1100" b="1" dirty="0"/>
              <a:t>Net Revenue</a:t>
            </a:r>
            <a:endParaRPr lang="en-IN" sz="1050" b="1" dirty="0"/>
          </a:p>
        </p:txBody>
      </p:sp>
      <p:sp>
        <p:nvSpPr>
          <p:cNvPr id="7" name="Rectangle: Folded Corner 6">
            <a:extLst>
              <a:ext uri="{FF2B5EF4-FFF2-40B4-BE49-F238E27FC236}">
                <a16:creationId xmlns:a16="http://schemas.microsoft.com/office/drawing/2014/main" id="{2825F76B-4895-4C48-7749-2AAB21C64831}"/>
              </a:ext>
            </a:extLst>
          </p:cNvPr>
          <p:cNvSpPr/>
          <p:nvPr/>
        </p:nvSpPr>
        <p:spPr>
          <a:xfrm>
            <a:off x="9456029" y="4823745"/>
            <a:ext cx="1058135" cy="659760"/>
          </a:xfrm>
          <a:prstGeom prst="foldedCorner">
            <a:avLst/>
          </a:prstGeom>
          <a:solidFill>
            <a:srgbClr val="F99C7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400" b="1" dirty="0"/>
              <a:t>474 bn</a:t>
            </a:r>
          </a:p>
          <a:p>
            <a:pPr algn="ctr"/>
            <a:r>
              <a:rPr lang="en-IN" sz="1100" b="1" dirty="0"/>
              <a:t>Net Revenue</a:t>
            </a:r>
            <a:endParaRPr lang="en-IN" sz="1050" b="1" dirty="0"/>
          </a:p>
        </p:txBody>
      </p:sp>
      <p:pic>
        <p:nvPicPr>
          <p:cNvPr id="3" name="Picture 2">
            <a:extLst>
              <a:ext uri="{FF2B5EF4-FFF2-40B4-BE49-F238E27FC236}">
                <a16:creationId xmlns:a16="http://schemas.microsoft.com/office/drawing/2014/main" id="{425D9BAA-F1F0-0663-0A78-53503FE0A0DA}"/>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596" b="92101" l="4762" r="96575">
                        <a14:foregroundMark x1="4845" y1="7601" x2="5180" y2="7601"/>
                        <a14:foregroundMark x1="26650" y1="14456" x2="33751" y2="25186"/>
                        <a14:foregroundMark x1="33751" y1="25186" x2="53049" y2="22951"/>
                        <a14:foregroundMark x1="53049" y1="22951" x2="58312" y2="42027"/>
                        <a14:foregroundMark x1="63492" y1="39046" x2="61153" y2="46200"/>
                        <a14:foregroundMark x1="61153" y1="46200" x2="38680" y2="46051"/>
                        <a14:foregroundMark x1="38680" y1="46051" x2="48872" y2="47392"/>
                        <a14:foregroundMark x1="48872" y1="47392" x2="40267" y2="65872"/>
                        <a14:foregroundMark x1="40267" y1="65872" x2="55054" y2="49031"/>
                        <a14:foregroundMark x1="55054" y1="49031" x2="60067" y2="72876"/>
                        <a14:foregroundMark x1="60067" y1="72876" x2="57477" y2="73323"/>
                        <a14:foregroundMark x1="59482" y1="64531" x2="53049" y2="64978"/>
                        <a14:foregroundMark x1="53049" y1="64978" x2="45363" y2="45156"/>
                        <a14:foregroundMark x1="45363" y1="45156" x2="66332" y2="65872"/>
                        <a14:foregroundMark x1="66332" y1="65872" x2="46784" y2="59314"/>
                        <a14:foregroundMark x1="46784" y1="59314" x2="75606" y2="34128"/>
                        <a14:foregroundMark x1="75606" y1="34128" x2="63158" y2="59762"/>
                        <a14:foregroundMark x1="63158" y1="59762" x2="75188" y2="44858"/>
                        <a14:foregroundMark x1="75188" y1="44858" x2="70760" y2="61550"/>
                        <a14:foregroundMark x1="70760" y1="61550" x2="81788" y2="32340"/>
                        <a14:foregroundMark x1="81788" y1="32340" x2="79114" y2="59016"/>
                        <a14:foregroundMark x1="79114" y1="59016" x2="87970" y2="33383"/>
                        <a14:foregroundMark x1="87970" y1="33383" x2="90309" y2="66915"/>
                        <a14:foregroundMark x1="90309" y1="66915" x2="92982" y2="60209"/>
                        <a14:foregroundMark x1="92982" y1="60209" x2="95990" y2="6706"/>
                        <a14:foregroundMark x1="95990" y1="6706" x2="54143" y2="2771"/>
                        <a14:foregroundMark x1="49626" y1="2498" x2="35255" y2="6408"/>
                        <a14:foregroundMark x1="35255" y1="6408" x2="29908" y2="21461"/>
                        <a14:foregroundMark x1="29908" y1="21461" x2="26901" y2="51416"/>
                        <a14:foregroundMark x1="26901" y1="51416" x2="28906" y2="71535"/>
                        <a14:foregroundMark x1="28906" y1="71535" x2="35088" y2="81371"/>
                        <a14:foregroundMark x1="35088" y1="81371" x2="80535" y2="92399"/>
                        <a14:foregroundMark x1="80535" y1="92399" x2="86048" y2="89270"/>
                        <a14:foregroundMark x1="86048" y1="89270" x2="89557" y2="84054"/>
                        <a14:foregroundMark x1="89557" y1="84054" x2="89975" y2="82712"/>
                        <a14:foregroundMark x1="27235" y1="4620" x2="36007" y2="3428"/>
                        <a14:foregroundMark x1="36007" y1="3428" x2="42774" y2="3577"/>
                        <a14:foregroundMark x1="97076" y1="5067" x2="96658" y2="76900"/>
                        <a14:foregroundMark x1="96658" y1="76900" x2="94904" y2="92250"/>
                        <a14:foregroundMark x1="74687" y1="86587" x2="75439" y2="52757"/>
                        <a14:foregroundMark x1="35338" y1="34873" x2="38262" y2="40537"/>
                        <a14:foregroundMark x1="38262" y1="40537" x2="36341" y2="46796"/>
                        <a14:foregroundMark x1="36341" y1="46796" x2="34002" y2="39046"/>
                        <a14:foregroundMark x1="34002" y1="39046" x2="40518" y2="40238"/>
                        <a14:foregroundMark x1="40518" y1="40238" x2="36424" y2="48137"/>
                        <a14:foregroundMark x1="36424" y1="48137" x2="33333" y2="48137"/>
                        <a14:foregroundMark x1="36090" y1="51416" x2="32164" y2="39642"/>
                        <a14:foregroundMark x1="32164" y1="39642" x2="35171" y2="34873"/>
                        <a14:backgroundMark x1="30242" y1="447" x2="30242" y2="447"/>
                        <a14:backgroundMark x1="30409" y1="298" x2="30409" y2="298"/>
                        <a14:backgroundMark x1="30326" y1="298" x2="30326" y2="298"/>
                        <a14:backgroundMark x1="41688" y1="596" x2="44695" y2="745"/>
                        <a14:backgroundMark x1="29825" y1="596" x2="37009" y2="894"/>
                        <a14:backgroundMark x1="38262" y1="745" x2="40184" y2="894"/>
                        <a14:backgroundMark x1="27569" y1="596" x2="29908" y2="596"/>
                        <a14:backgroundMark x1="49039" y1="745" x2="50459" y2="596"/>
                        <a14:backgroundMark x1="54887" y1="298" x2="67502" y2="745"/>
                        <a14:backgroundMark x1="45781" y1="0" x2="54887" y2="745"/>
                        <a14:backgroundMark x1="68755" y1="447" x2="75773" y2="0"/>
                        <a14:backgroundMark x1="75773" y1="0" x2="78363" y2="596"/>
                        <a14:backgroundMark x1="83124" y1="596" x2="89390" y2="149"/>
                        <a14:backgroundMark x1="79198" y1="149" x2="81704" y2="0"/>
                        <a14:backgroundMark x1="82206" y1="149" x2="82206" y2="149"/>
                        <a14:backgroundMark x1="82540" y1="149" x2="82540" y2="149"/>
                        <a14:backgroundMark x1="82707" y1="149" x2="82874" y2="447"/>
                        <a14:backgroundMark x1="93317" y1="596" x2="93317" y2="596"/>
                        <a14:backgroundMark x1="91395" y1="894" x2="91395" y2="894"/>
                        <a14:backgroundMark x1="90226" y1="894" x2="90226" y2="894"/>
                        <a14:backgroundMark x1="89557" y1="894" x2="89557" y2="894"/>
                        <a14:backgroundMark x1="92815" y1="745" x2="92815" y2="745"/>
                        <a14:backgroundMark x1="97243" y1="745" x2="97243" y2="745"/>
                        <a14:backgroundMark x1="94570" y1="596" x2="94570" y2="596"/>
                        <a14:backgroundMark x1="96241" y1="447" x2="96241" y2="447"/>
                        <a14:backgroundMark x1="99081" y1="1639" x2="99081" y2="1639"/>
                        <a14:backgroundMark x1="99332" y1="3428" x2="99081" y2="3130"/>
                        <a14:backgroundMark x1="97828" y1="1192" x2="97828" y2="1192"/>
                        <a14:backgroundMark x1="99749" y1="4471" x2="99749" y2="4471"/>
                        <a14:backgroundMark x1="99833" y1="5514" x2="99833" y2="5514"/>
                      </a14:backgroundRemoval>
                    </a14:imgEffect>
                  </a14:imgLayer>
                </a14:imgProps>
              </a:ext>
              <a:ext uri="{28A0092B-C50C-407E-A947-70E740481C1C}">
                <a14:useLocalDpi xmlns:a14="http://schemas.microsoft.com/office/drawing/2010/main" val="0"/>
              </a:ext>
            </a:extLst>
          </a:blip>
          <a:srcRect l="23710" t="4827" r="1728" b="3948"/>
          <a:stretch/>
        </p:blipFill>
        <p:spPr>
          <a:xfrm>
            <a:off x="1171687" y="125898"/>
            <a:ext cx="8283060" cy="545309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9652005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000"/>
                                        <p:tgtEl>
                                          <p:spTgt spid="3"/>
                                        </p:tgtEl>
                                      </p:cBhvr>
                                    </p:animEffect>
                                  </p:childTnLst>
                                </p:cTn>
                              </p:par>
                            </p:childTnLst>
                          </p:cTn>
                        </p:par>
                        <p:par>
                          <p:cTn id="8" fill="hold">
                            <p:stCondLst>
                              <p:cond delay="1250"/>
                            </p:stCondLst>
                            <p:childTnLst>
                              <p:par>
                                <p:cTn id="9" presetID="22" presetClass="entr" presetSubtype="8"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750"/>
                                        <p:tgtEl>
                                          <p:spTgt spid="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750"/>
                                        <p:tgtEl>
                                          <p:spTgt spid="4"/>
                                        </p:tgtEl>
                                      </p:cBhvr>
                                    </p:animEffect>
                                  </p:childTnLst>
                                </p:cTn>
                              </p:par>
                            </p:childTnLst>
                          </p:cTn>
                        </p:par>
                        <p:par>
                          <p:cTn id="16" fill="hold">
                            <p:stCondLst>
                              <p:cond delay="325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750"/>
                                        <p:tgtEl>
                                          <p:spTgt spid="5"/>
                                        </p:tgtEl>
                                      </p:cBhvr>
                                    </p:animEffect>
                                  </p:childTnLst>
                                </p:cTn>
                              </p:par>
                            </p:childTnLst>
                          </p:cTn>
                        </p:par>
                        <p:par>
                          <p:cTn id="20" fill="hold">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750"/>
                                        <p:tgtEl>
                                          <p:spTgt spid="6"/>
                                        </p:tgtEl>
                                      </p:cBhvr>
                                    </p:animEffect>
                                  </p:childTnLst>
                                </p:cTn>
                              </p:par>
                            </p:childTnLst>
                          </p:cTn>
                        </p:par>
                        <p:par>
                          <p:cTn id="24" fill="hold">
                            <p:stCondLst>
                              <p:cond delay="475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growth</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026997" y="3130257"/>
              <a:ext cx="2172349"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patient Info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sp>
        <p:nvSpPr>
          <p:cNvPr id="70" name="Rectangle 69">
            <a:extLst>
              <a:ext uri="{FF2B5EF4-FFF2-40B4-BE49-F238E27FC236}">
                <a16:creationId xmlns:a16="http://schemas.microsoft.com/office/drawing/2014/main" id="{990CE96C-B0E8-49CB-B717-EBFFECB66027}"/>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697044" y="-970"/>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9395082" y="-1"/>
            <a:ext cx="9927504" cy="6858000"/>
            <a:chOff x="-9337032" y="-1"/>
            <a:chExt cx="9927504" cy="6858000"/>
          </a:xfrm>
        </p:grpSpPr>
        <p:sp>
          <p:nvSpPr>
            <p:cNvPr id="77" name="Rectangle 76">
              <a:extLst>
                <a:ext uri="{FF2B5EF4-FFF2-40B4-BE49-F238E27FC236}">
                  <a16:creationId xmlns:a16="http://schemas.microsoft.com/office/drawing/2014/main" id="{3A79A714-CB74-4EFD-9BC1-A7F2F993842A}"/>
                </a:ext>
              </a:extLst>
            </p:cNvPr>
            <p:cNvSpPr/>
            <p:nvPr/>
          </p:nvSpPr>
          <p:spPr>
            <a:xfrm>
              <a:off x="-9337032" y="-1"/>
              <a:ext cx="992350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sp>
        <p:nvSpPr>
          <p:cNvPr id="4" name="Speech Bubble: Rectangle with Corners Rounded 3">
            <a:extLst>
              <a:ext uri="{FF2B5EF4-FFF2-40B4-BE49-F238E27FC236}">
                <a16:creationId xmlns:a16="http://schemas.microsoft.com/office/drawing/2014/main" id="{770E56CA-9C81-94EE-6B51-C39EB7E3F8EE}"/>
              </a:ext>
            </a:extLst>
          </p:cNvPr>
          <p:cNvSpPr/>
          <p:nvPr/>
        </p:nvSpPr>
        <p:spPr>
          <a:xfrm>
            <a:off x="7416057" y="2314939"/>
            <a:ext cx="1448843" cy="1264534"/>
          </a:xfrm>
          <a:prstGeom prst="wedgeRoundRectCallout">
            <a:avLst>
              <a:gd name="adj1" fmla="val -65931"/>
              <a:gd name="adj2" fmla="val 8486"/>
              <a:gd name="adj3" fmla="val 16667"/>
            </a:avLst>
          </a:prstGeom>
          <a:solidFill>
            <a:srgbClr val="52CBBE"/>
          </a:solidFill>
          <a:ln>
            <a:noFill/>
          </a:ln>
          <a:effectLst>
            <a:glow rad="152400">
              <a:schemeClr val="bg1">
                <a:lumMod val="85000"/>
                <a:alpha val="40000"/>
              </a:schemeClr>
            </a:glow>
            <a:outerShdw blurRad="50800" dist="38100" dir="5400000" algn="t"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i="0" dirty="0">
                <a:solidFill>
                  <a:schemeClr val="bg1"/>
                </a:solidFill>
                <a:effectLst/>
                <a:latin typeface="Segoe UI" panose="020B0502040204020203" pitchFamily="34" charset="0"/>
              </a:rPr>
              <a:t>Los Angeles </a:t>
            </a:r>
            <a:r>
              <a:rPr lang="en-IN" sz="1600" i="0" dirty="0">
                <a:solidFill>
                  <a:schemeClr val="bg1"/>
                </a:solidFill>
                <a:effectLst/>
                <a:latin typeface="Segoe UI" panose="020B0502040204020203" pitchFamily="34" charset="0"/>
              </a:rPr>
              <a:t>accounted for </a:t>
            </a:r>
            <a:r>
              <a:rPr lang="en-IN" sz="1600" b="1" i="0" dirty="0">
                <a:solidFill>
                  <a:schemeClr val="bg1"/>
                </a:solidFill>
                <a:effectLst/>
                <a:latin typeface="Segoe UI" panose="020B0502040204020203" pitchFamily="34" charset="0"/>
              </a:rPr>
              <a:t>28.18% </a:t>
            </a:r>
            <a:r>
              <a:rPr lang="en-IN" sz="1600" i="0" dirty="0">
                <a:solidFill>
                  <a:schemeClr val="bg1"/>
                </a:solidFill>
                <a:effectLst/>
                <a:latin typeface="Segoe UI" panose="020B0502040204020203" pitchFamily="34" charset="0"/>
              </a:rPr>
              <a:t>sum of </a:t>
            </a:r>
            <a:r>
              <a:rPr lang="en-IN" sz="1600" b="1" i="0" dirty="0">
                <a:solidFill>
                  <a:schemeClr val="bg1"/>
                </a:solidFill>
                <a:effectLst/>
                <a:latin typeface="Segoe UI" panose="020B0502040204020203" pitchFamily="34" charset="0"/>
              </a:rPr>
              <a:t>Net Revenue.</a:t>
            </a:r>
            <a:endParaRPr lang="en-IN" sz="1600" b="1" dirty="0">
              <a:solidFill>
                <a:schemeClr val="bg1"/>
              </a:solidFill>
            </a:endParaRPr>
          </a:p>
        </p:txBody>
      </p:sp>
      <p:sp>
        <p:nvSpPr>
          <p:cNvPr id="5" name="Speech Bubble: Rectangle with Corners Rounded 4">
            <a:extLst>
              <a:ext uri="{FF2B5EF4-FFF2-40B4-BE49-F238E27FC236}">
                <a16:creationId xmlns:a16="http://schemas.microsoft.com/office/drawing/2014/main" id="{B65ACE28-9C0D-E76D-BBBC-F3B0352028F7}"/>
              </a:ext>
            </a:extLst>
          </p:cNvPr>
          <p:cNvSpPr/>
          <p:nvPr/>
        </p:nvSpPr>
        <p:spPr>
          <a:xfrm>
            <a:off x="7416057" y="3705894"/>
            <a:ext cx="1448843" cy="1651914"/>
          </a:xfrm>
          <a:prstGeom prst="wedgeRoundRectCallout">
            <a:avLst>
              <a:gd name="adj1" fmla="val -65931"/>
              <a:gd name="adj2" fmla="val 8486"/>
              <a:gd name="adj3" fmla="val 16667"/>
            </a:avLst>
          </a:prstGeom>
          <a:solidFill>
            <a:srgbClr val="52CBBE"/>
          </a:solidFill>
          <a:ln>
            <a:noFill/>
          </a:ln>
          <a:effectLst>
            <a:glow rad="152400">
              <a:schemeClr val="bg1">
                <a:lumMod val="85000"/>
                <a:alpha val="40000"/>
              </a:schemeClr>
            </a:glow>
            <a:outerShdw blurRad="50800" dist="38100" dir="5400000" algn="t"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i="0" dirty="0">
                <a:solidFill>
                  <a:schemeClr val="bg1"/>
                </a:solidFill>
                <a:effectLst/>
                <a:latin typeface="Segoe UI" panose="020B0502040204020203" pitchFamily="34" charset="0"/>
              </a:rPr>
              <a:t>﻿</a:t>
            </a:r>
            <a:r>
              <a:rPr lang="en-IN" sz="1600" b="1" i="0" dirty="0">
                <a:solidFill>
                  <a:schemeClr val="bg1"/>
                </a:solidFill>
                <a:effectLst/>
                <a:latin typeface="Segoe UI" panose="020B0502040204020203" pitchFamily="34" charset="0"/>
              </a:rPr>
              <a:t>Non Profit Corporation </a:t>
            </a:r>
            <a:r>
              <a:rPr lang="en-IN" sz="1600" b="0" i="0" dirty="0">
                <a:solidFill>
                  <a:schemeClr val="bg1"/>
                </a:solidFill>
                <a:effectLst/>
                <a:latin typeface="Segoe UI" panose="020B0502040204020203" pitchFamily="34" charset="0"/>
              </a:rPr>
              <a:t>accounted for </a:t>
            </a:r>
            <a:r>
              <a:rPr lang="en-IN" sz="1600" b="1" i="0" dirty="0">
                <a:solidFill>
                  <a:schemeClr val="bg1"/>
                </a:solidFill>
                <a:effectLst/>
                <a:latin typeface="Segoe UI" panose="020B0502040204020203" pitchFamily="34" charset="0"/>
              </a:rPr>
              <a:t>45% </a:t>
            </a:r>
            <a:r>
              <a:rPr lang="en-IN" sz="1600" b="0" i="0" dirty="0">
                <a:solidFill>
                  <a:schemeClr val="bg1"/>
                </a:solidFill>
                <a:effectLst/>
                <a:latin typeface="Segoe UI" panose="020B0502040204020203" pitchFamily="34" charset="0"/>
              </a:rPr>
              <a:t>of </a:t>
            </a:r>
            <a:r>
              <a:rPr lang="en-IN" sz="1600" b="1" i="0" dirty="0">
                <a:solidFill>
                  <a:schemeClr val="bg1"/>
                </a:solidFill>
                <a:effectLst/>
                <a:latin typeface="Segoe UI" panose="020B0502040204020203" pitchFamily="34" charset="0"/>
              </a:rPr>
              <a:t>Hospital Controls. </a:t>
            </a:r>
            <a:endParaRPr lang="en-IN" sz="1600" b="1" dirty="0">
              <a:solidFill>
                <a:schemeClr val="bg1"/>
              </a:solidFill>
            </a:endParaRPr>
          </a:p>
        </p:txBody>
      </p:sp>
      <p:sp>
        <p:nvSpPr>
          <p:cNvPr id="8" name="Speech Bubble: Rectangle with Corners Rounded 7">
            <a:extLst>
              <a:ext uri="{FF2B5EF4-FFF2-40B4-BE49-F238E27FC236}">
                <a16:creationId xmlns:a16="http://schemas.microsoft.com/office/drawing/2014/main" id="{045F1840-6779-762A-EF0A-486A799471F7}"/>
              </a:ext>
            </a:extLst>
          </p:cNvPr>
          <p:cNvSpPr/>
          <p:nvPr/>
        </p:nvSpPr>
        <p:spPr>
          <a:xfrm>
            <a:off x="7416057" y="5472653"/>
            <a:ext cx="2526748" cy="1159499"/>
          </a:xfrm>
          <a:prstGeom prst="wedgeRoundRectCallout">
            <a:avLst>
              <a:gd name="adj1" fmla="val -65931"/>
              <a:gd name="adj2" fmla="val 8486"/>
              <a:gd name="adj3" fmla="val 16667"/>
            </a:avLst>
          </a:prstGeom>
          <a:solidFill>
            <a:srgbClr val="52CBBE"/>
          </a:solidFill>
          <a:ln>
            <a:noFill/>
          </a:ln>
          <a:effectLst>
            <a:glow rad="152400">
              <a:schemeClr val="bg1">
                <a:lumMod val="85000"/>
                <a:alpha val="40000"/>
              </a:schemeClr>
            </a:glow>
            <a:outerShdw blurRad="50800" dist="38100" dir="5400000" algn="t" rotWithShape="0">
              <a:prstClr val="black">
                <a:alpha val="40000"/>
              </a:prstClr>
            </a:outerShdw>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i="0" dirty="0">
                <a:solidFill>
                  <a:schemeClr val="bg1"/>
                </a:solidFill>
                <a:effectLst/>
                <a:latin typeface="Segoe UI" panose="020B0502040204020203" pitchFamily="34" charset="0"/>
              </a:rPr>
              <a:t>Revenue</a:t>
            </a:r>
            <a:r>
              <a:rPr lang="en-IN" sz="1600" b="0" i="0" dirty="0">
                <a:solidFill>
                  <a:schemeClr val="bg1"/>
                </a:solidFill>
                <a:effectLst/>
                <a:latin typeface="Segoe UI" panose="020B0502040204020203" pitchFamily="34" charset="0"/>
              </a:rPr>
              <a:t> wise </a:t>
            </a:r>
            <a:r>
              <a:rPr lang="en-IN" sz="1600" b="1" i="0" dirty="0">
                <a:solidFill>
                  <a:schemeClr val="bg1"/>
                </a:solidFill>
                <a:effectLst/>
                <a:latin typeface="Segoe UI" panose="020B0502040204020203" pitchFamily="34" charset="0"/>
              </a:rPr>
              <a:t>Hospital </a:t>
            </a:r>
            <a:r>
              <a:rPr lang="en-IN" sz="1600" b="0" i="0" dirty="0">
                <a:solidFill>
                  <a:schemeClr val="bg1"/>
                </a:solidFill>
                <a:effectLst/>
                <a:latin typeface="Segoe UI" panose="020B0502040204020203" pitchFamily="34" charset="0"/>
              </a:rPr>
              <a:t>diverged the most when the </a:t>
            </a:r>
            <a:r>
              <a:rPr lang="en-IN" sz="1600" b="1" i="0" dirty="0">
                <a:solidFill>
                  <a:schemeClr val="bg1"/>
                </a:solidFill>
                <a:effectLst/>
                <a:latin typeface="Segoe UI" panose="020B0502040204020203" pitchFamily="34" charset="0"/>
              </a:rPr>
              <a:t>Los Angeles</a:t>
            </a:r>
            <a:r>
              <a:rPr lang="en-IN" sz="1600" b="0" i="0" dirty="0">
                <a:solidFill>
                  <a:schemeClr val="bg1"/>
                </a:solidFill>
                <a:effectLst/>
                <a:latin typeface="Segoe UI" panose="020B0502040204020203" pitchFamily="34" charset="0"/>
              </a:rPr>
              <a:t>, with Revenue were </a:t>
            </a:r>
            <a:r>
              <a:rPr lang="en-IN" sz="1500" b="1" i="0" dirty="0">
                <a:solidFill>
                  <a:schemeClr val="bg1"/>
                </a:solidFill>
                <a:effectLst/>
                <a:latin typeface="Segoe UI" panose="020B0502040204020203" pitchFamily="34" charset="0"/>
              </a:rPr>
              <a:t>121,547</a:t>
            </a:r>
            <a:r>
              <a:rPr lang="en-IN" sz="1600" i="0" dirty="0">
                <a:solidFill>
                  <a:schemeClr val="bg1"/>
                </a:solidFill>
                <a:effectLst/>
                <a:latin typeface="Segoe UI" panose="020B0502040204020203" pitchFamily="34" charset="0"/>
              </a:rPr>
              <a:t>m</a:t>
            </a:r>
            <a:r>
              <a:rPr lang="en-IN" sz="1600" b="0" i="0" dirty="0">
                <a:solidFill>
                  <a:schemeClr val="bg1"/>
                </a:solidFill>
                <a:effectLst/>
                <a:latin typeface="Segoe UI" panose="020B0502040204020203" pitchFamily="34" charset="0"/>
              </a:rPr>
              <a:t>.</a:t>
            </a:r>
            <a:endParaRPr lang="en-IN" sz="1600" b="1" dirty="0">
              <a:solidFill>
                <a:schemeClr val="bg1"/>
              </a:solidFill>
            </a:endParaRPr>
          </a:p>
        </p:txBody>
      </p:sp>
      <p:pic>
        <p:nvPicPr>
          <p:cNvPr id="3" name="Picture 2">
            <a:extLst>
              <a:ext uri="{FF2B5EF4-FFF2-40B4-BE49-F238E27FC236}">
                <a16:creationId xmlns:a16="http://schemas.microsoft.com/office/drawing/2014/main" id="{30526095-8E73-36A1-E901-2D92CA16B313}"/>
              </a:ext>
            </a:extLst>
          </p:cNvPr>
          <p:cNvPicPr>
            <a:picLocks noChangeAspect="1"/>
          </p:cNvPicPr>
          <p:nvPr/>
        </p:nvPicPr>
        <p:blipFill rotWithShape="1">
          <a:blip r:embed="rId3">
            <a:extLst>
              <a:ext uri="{28A0092B-C50C-407E-A947-70E740481C1C}">
                <a14:useLocalDpi xmlns:a14="http://schemas.microsoft.com/office/drawing/2010/main" val="0"/>
              </a:ext>
            </a:extLst>
          </a:blip>
          <a:srcRect b="1486"/>
          <a:stretch/>
        </p:blipFill>
        <p:spPr>
          <a:xfrm>
            <a:off x="625468" y="2129743"/>
            <a:ext cx="6706834" cy="4595152"/>
          </a:xfrm>
          <a:prstGeom prst="rect">
            <a:avLst/>
          </a:prstGeom>
          <a:effectLst>
            <a:glow rad="152400">
              <a:schemeClr val="bg1">
                <a:lumMod val="85000"/>
                <a:alpha val="40000"/>
              </a:schemeClr>
            </a:glow>
            <a:outerShdw blurRad="50800" dist="38100" dir="5400000" algn="t" rotWithShape="0">
              <a:prstClr val="black">
                <a:alpha val="40000"/>
              </a:prstClr>
            </a:outerShdw>
            <a:softEdge rad="38100"/>
          </a:effectLst>
        </p:spPr>
      </p:pic>
      <p:sp>
        <p:nvSpPr>
          <p:cNvPr id="12" name="Speech Bubble: Rectangle 11">
            <a:extLst>
              <a:ext uri="{FF2B5EF4-FFF2-40B4-BE49-F238E27FC236}">
                <a16:creationId xmlns:a16="http://schemas.microsoft.com/office/drawing/2014/main" id="{3D8C59F6-56F9-4D71-F527-160AD7D6C7B2}"/>
              </a:ext>
            </a:extLst>
          </p:cNvPr>
          <p:cNvSpPr/>
          <p:nvPr/>
        </p:nvSpPr>
        <p:spPr>
          <a:xfrm>
            <a:off x="4095900" y="245075"/>
            <a:ext cx="2443798" cy="1157470"/>
          </a:xfrm>
          <a:prstGeom prst="wedgeRectCallout">
            <a:avLst>
              <a:gd name="adj1" fmla="val -60477"/>
              <a:gd name="adj2" fmla="val -8500"/>
            </a:avLst>
          </a:prstGeom>
          <a:solidFill>
            <a:schemeClr val="accent5">
              <a:lumMod val="40000"/>
              <a:lumOff val="60000"/>
            </a:schemeClr>
          </a:solidFill>
          <a:effectLst>
            <a:glow rad="127000">
              <a:schemeClr val="bg1">
                <a:lumMod val="95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i="0" dirty="0">
                <a:solidFill>
                  <a:schemeClr val="accent5">
                    <a:lumMod val="50000"/>
                  </a:schemeClr>
                </a:solidFill>
                <a:effectLst/>
                <a:latin typeface="Söhne"/>
              </a:rPr>
              <a:t>Excel</a:t>
            </a:r>
            <a:r>
              <a:rPr lang="en-IN" sz="1200" b="0" i="0" dirty="0">
                <a:solidFill>
                  <a:schemeClr val="accent5">
                    <a:lumMod val="50000"/>
                  </a:schemeClr>
                </a:solidFill>
                <a:effectLst/>
                <a:latin typeface="Söhne"/>
              </a:rPr>
              <a:t> </a:t>
            </a:r>
            <a:r>
              <a:rPr lang="en-IN" sz="1200" i="0" dirty="0">
                <a:solidFill>
                  <a:schemeClr val="accent5">
                    <a:lumMod val="50000"/>
                  </a:schemeClr>
                </a:solidFill>
                <a:effectLst/>
                <a:latin typeface="Söhne"/>
              </a:rPr>
              <a:t>played a vital role in our project, serving as the cornerstone for data maintenance and cleaning, allowing us to ensure data accuracy </a:t>
            </a:r>
            <a:r>
              <a:rPr lang="en-IN" sz="1200" dirty="0">
                <a:solidFill>
                  <a:schemeClr val="accent5">
                    <a:lumMod val="50000"/>
                  </a:schemeClr>
                </a:solidFill>
                <a:latin typeface="Söhne"/>
              </a:rPr>
              <a:t>&amp; </a:t>
            </a:r>
            <a:r>
              <a:rPr lang="en-IN" sz="1200" i="0" dirty="0">
                <a:solidFill>
                  <a:schemeClr val="accent5">
                    <a:lumMod val="50000"/>
                  </a:schemeClr>
                </a:solidFill>
                <a:effectLst/>
                <a:latin typeface="Söhne"/>
              </a:rPr>
              <a:t>reliability throughout the process</a:t>
            </a:r>
            <a:r>
              <a:rPr lang="en-IN" sz="1200" b="0" i="0" dirty="0">
                <a:solidFill>
                  <a:schemeClr val="accent5">
                    <a:lumMod val="50000"/>
                  </a:schemeClr>
                </a:solidFill>
                <a:effectLst/>
                <a:latin typeface="Söhne"/>
              </a:rPr>
              <a:t>.</a:t>
            </a:r>
            <a:endParaRPr lang="en-IN" sz="1200" dirty="0">
              <a:solidFill>
                <a:schemeClr val="accent5">
                  <a:lumMod val="50000"/>
                </a:schemeClr>
              </a:solidFill>
            </a:endParaRPr>
          </a:p>
        </p:txBody>
      </p:sp>
      <p:sp>
        <p:nvSpPr>
          <p:cNvPr id="15" name="Speech Bubble: Rectangle 14">
            <a:extLst>
              <a:ext uri="{FF2B5EF4-FFF2-40B4-BE49-F238E27FC236}">
                <a16:creationId xmlns:a16="http://schemas.microsoft.com/office/drawing/2014/main" id="{F5CF6010-9E41-1630-6078-C33CB67D0DFD}"/>
              </a:ext>
            </a:extLst>
          </p:cNvPr>
          <p:cNvSpPr/>
          <p:nvPr/>
        </p:nvSpPr>
        <p:spPr>
          <a:xfrm>
            <a:off x="4095900" y="1533392"/>
            <a:ext cx="2443798" cy="464215"/>
          </a:xfrm>
          <a:prstGeom prst="wedgeRectCallout">
            <a:avLst>
              <a:gd name="adj1" fmla="val 57458"/>
              <a:gd name="adj2" fmla="val -29500"/>
            </a:avLst>
          </a:prstGeom>
          <a:solidFill>
            <a:schemeClr val="accent5">
              <a:lumMod val="40000"/>
              <a:lumOff val="60000"/>
            </a:schemeClr>
          </a:solidFill>
          <a:effectLst>
            <a:glow rad="127000">
              <a:schemeClr val="bg1">
                <a:lumMod val="95000"/>
              </a:schemeClr>
            </a:glow>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374151"/>
                </a:solidFill>
                <a:latin typeface="Söhne"/>
              </a:rPr>
              <a:t>U</a:t>
            </a:r>
            <a:r>
              <a:rPr lang="en-IN" sz="1200" b="0" i="0" dirty="0">
                <a:solidFill>
                  <a:srgbClr val="374151"/>
                </a:solidFill>
                <a:effectLst/>
                <a:latin typeface="Söhne"/>
              </a:rPr>
              <a:t>tilizing</a:t>
            </a:r>
            <a:r>
              <a:rPr lang="en-IN" sz="1200" b="1" i="0" dirty="0">
                <a:solidFill>
                  <a:srgbClr val="374151"/>
                </a:solidFill>
                <a:effectLst/>
                <a:latin typeface="Söhne"/>
              </a:rPr>
              <a:t> MySQL </a:t>
            </a:r>
            <a:r>
              <a:rPr lang="en-IN" sz="1200" b="0" i="0" dirty="0">
                <a:solidFill>
                  <a:srgbClr val="374151"/>
                </a:solidFill>
                <a:effectLst/>
                <a:latin typeface="Söhne"/>
              </a:rPr>
              <a:t>in our project, we effectively managed,</a:t>
            </a:r>
            <a:r>
              <a:rPr lang="en-IN" sz="1200" dirty="0">
                <a:solidFill>
                  <a:srgbClr val="374151"/>
                </a:solidFill>
                <a:latin typeface="Söhne"/>
              </a:rPr>
              <a:t> </a:t>
            </a:r>
            <a:r>
              <a:rPr lang="en-IN" sz="1200" b="0" i="0" dirty="0">
                <a:solidFill>
                  <a:srgbClr val="374151"/>
                </a:solidFill>
                <a:effectLst/>
                <a:latin typeface="Söhne"/>
              </a:rPr>
              <a:t>cleansed data</a:t>
            </a:r>
            <a:endParaRPr lang="en-IN" sz="1200" dirty="0">
              <a:solidFill>
                <a:schemeClr val="accent5">
                  <a:lumMod val="50000"/>
                </a:schemeClr>
              </a:solidFill>
            </a:endParaRPr>
          </a:p>
        </p:txBody>
      </p:sp>
      <p:pic>
        <p:nvPicPr>
          <p:cNvPr id="11" name="Picture 10">
            <a:extLst>
              <a:ext uri="{FF2B5EF4-FFF2-40B4-BE49-F238E27FC236}">
                <a16:creationId xmlns:a16="http://schemas.microsoft.com/office/drawing/2014/main" id="{D37D6E06-0654-99B2-9C12-C40B8F98A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069" y="245075"/>
            <a:ext cx="3279585" cy="1753821"/>
          </a:xfrm>
          <a:prstGeom prst="rect">
            <a:avLst/>
          </a:prstGeom>
          <a:effectLst>
            <a:glow rad="127000">
              <a:schemeClr val="bg1">
                <a:lumMod val="95000"/>
              </a:schemeClr>
            </a:glow>
            <a:outerShdw blurRad="63500" sx="102000" sy="102000" algn="ctr" rotWithShape="0">
              <a:prstClr val="black">
                <a:alpha val="40000"/>
              </a:prstClr>
            </a:outerShdw>
          </a:effectLst>
        </p:spPr>
      </p:pic>
      <p:pic>
        <p:nvPicPr>
          <p:cNvPr id="14" name="Picture 13">
            <a:extLst>
              <a:ext uri="{FF2B5EF4-FFF2-40B4-BE49-F238E27FC236}">
                <a16:creationId xmlns:a16="http://schemas.microsoft.com/office/drawing/2014/main" id="{8D772B2C-B2A0-0CF8-6471-3F450A9BF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2072" y="245096"/>
            <a:ext cx="3279585" cy="1752512"/>
          </a:xfrm>
          <a:prstGeom prst="rect">
            <a:avLst/>
          </a:prstGeom>
          <a:effectLst>
            <a:glow rad="127000">
              <a:schemeClr val="bg1">
                <a:lumMod val="95000"/>
              </a:schemeClr>
            </a:glow>
            <a:outerShdw blurRad="63500" sx="102000" sy="102000" algn="ctr" rotWithShape="0">
              <a:prstClr val="black">
                <a:alpha val="40000"/>
              </a:prstClr>
            </a:outerShdw>
          </a:effectLst>
        </p:spPr>
      </p:pic>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par>
                          <p:cTn id="11" fill="hold">
                            <p:stCondLst>
                              <p:cond delay="1250"/>
                            </p:stCondLst>
                            <p:childTnLst>
                              <p:par>
                                <p:cTn id="12" presetID="45" presetClass="entr" presetSubtype="0" fill="hold" grpId="0" nodeType="afterEffect">
                                  <p:stCondLst>
                                    <p:cond delay="2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50"/>
                                        <p:tgtEl>
                                          <p:spTgt spid="4"/>
                                        </p:tgtEl>
                                      </p:cBhvr>
                                    </p:animEffect>
                                    <p:anim calcmode="lin" valueType="num">
                                      <p:cBhvr>
                                        <p:cTn id="15" dur="750" fill="hold"/>
                                        <p:tgtEl>
                                          <p:spTgt spid="4"/>
                                        </p:tgtEl>
                                        <p:attrNameLst>
                                          <p:attrName>ppt_w</p:attrName>
                                        </p:attrNameLst>
                                      </p:cBhvr>
                                      <p:tavLst>
                                        <p:tav tm="0" fmla="#ppt_w*sin(2.5*pi*$)">
                                          <p:val>
                                            <p:fltVal val="0"/>
                                          </p:val>
                                        </p:tav>
                                        <p:tav tm="100000">
                                          <p:val>
                                            <p:fltVal val="1"/>
                                          </p:val>
                                        </p:tav>
                                      </p:tavLst>
                                    </p:anim>
                                    <p:anim calcmode="lin" valueType="num">
                                      <p:cBhvr>
                                        <p:cTn id="16" dur="750" fill="hold"/>
                                        <p:tgtEl>
                                          <p:spTgt spid="4"/>
                                        </p:tgtEl>
                                        <p:attrNameLst>
                                          <p:attrName>ppt_h</p:attrName>
                                        </p:attrNameLst>
                                      </p:cBhvr>
                                      <p:tavLst>
                                        <p:tav tm="0">
                                          <p:val>
                                            <p:strVal val="#ppt_h"/>
                                          </p:val>
                                        </p:tav>
                                        <p:tav tm="100000">
                                          <p:val>
                                            <p:strVal val="#ppt_h"/>
                                          </p:val>
                                        </p:tav>
                                      </p:tavLst>
                                    </p:anim>
                                  </p:childTnLst>
                                </p:cTn>
                              </p:par>
                            </p:childTnLst>
                          </p:cTn>
                        </p:par>
                        <p:par>
                          <p:cTn id="17" fill="hold">
                            <p:stCondLst>
                              <p:cond delay="2250"/>
                            </p:stCondLst>
                            <p:childTnLst>
                              <p:par>
                                <p:cTn id="18" presetID="45" presetClass="entr" presetSubtype="0" fill="hold" grpId="0" nodeType="afterEffect">
                                  <p:stCondLst>
                                    <p:cond delay="25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750"/>
                                        <p:tgtEl>
                                          <p:spTgt spid="5"/>
                                        </p:tgtEl>
                                      </p:cBhvr>
                                    </p:animEffect>
                                    <p:anim calcmode="lin" valueType="num">
                                      <p:cBhvr>
                                        <p:cTn id="21" dur="750" fill="hold"/>
                                        <p:tgtEl>
                                          <p:spTgt spid="5"/>
                                        </p:tgtEl>
                                        <p:attrNameLst>
                                          <p:attrName>ppt_w</p:attrName>
                                        </p:attrNameLst>
                                      </p:cBhvr>
                                      <p:tavLst>
                                        <p:tav tm="0" fmla="#ppt_w*sin(2.5*pi*$)">
                                          <p:val>
                                            <p:fltVal val="0"/>
                                          </p:val>
                                        </p:tav>
                                        <p:tav tm="100000">
                                          <p:val>
                                            <p:fltVal val="1"/>
                                          </p:val>
                                        </p:tav>
                                      </p:tavLst>
                                    </p:anim>
                                    <p:anim calcmode="lin" valueType="num">
                                      <p:cBhvr>
                                        <p:cTn id="22" dur="750" fill="hold"/>
                                        <p:tgtEl>
                                          <p:spTgt spid="5"/>
                                        </p:tgtEl>
                                        <p:attrNameLst>
                                          <p:attrName>ppt_h</p:attrName>
                                        </p:attrNameLst>
                                      </p:cBhvr>
                                      <p:tavLst>
                                        <p:tav tm="0">
                                          <p:val>
                                            <p:strVal val="#ppt_h"/>
                                          </p:val>
                                        </p:tav>
                                        <p:tav tm="100000">
                                          <p:val>
                                            <p:strVal val="#ppt_h"/>
                                          </p:val>
                                        </p:tav>
                                      </p:tavLst>
                                    </p:anim>
                                  </p:childTnLst>
                                </p:cTn>
                              </p:par>
                            </p:childTnLst>
                          </p:cTn>
                        </p:par>
                        <p:par>
                          <p:cTn id="23" fill="hold">
                            <p:stCondLst>
                              <p:cond delay="3250"/>
                            </p:stCondLst>
                            <p:childTnLst>
                              <p:par>
                                <p:cTn id="24" presetID="45" presetClass="entr" presetSubtype="0" fill="hold" grpId="0" nodeType="afterEffect">
                                  <p:stCondLst>
                                    <p:cond delay="25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750"/>
                                        <p:tgtEl>
                                          <p:spTgt spid="8"/>
                                        </p:tgtEl>
                                      </p:cBhvr>
                                    </p:animEffect>
                                    <p:anim calcmode="lin" valueType="num">
                                      <p:cBhvr>
                                        <p:cTn id="27" dur="750" fill="hold"/>
                                        <p:tgtEl>
                                          <p:spTgt spid="8"/>
                                        </p:tgtEl>
                                        <p:attrNameLst>
                                          <p:attrName>ppt_w</p:attrName>
                                        </p:attrNameLst>
                                      </p:cBhvr>
                                      <p:tavLst>
                                        <p:tav tm="0" fmla="#ppt_w*sin(2.5*pi*$)">
                                          <p:val>
                                            <p:fltVal val="0"/>
                                          </p:val>
                                        </p:tav>
                                        <p:tav tm="100000">
                                          <p:val>
                                            <p:fltVal val="1"/>
                                          </p:val>
                                        </p:tav>
                                      </p:tavLst>
                                    </p:anim>
                                    <p:anim calcmode="lin" valueType="num">
                                      <p:cBhvr>
                                        <p:cTn id="28" dur="750" fill="hold"/>
                                        <p:tgtEl>
                                          <p:spTgt spid="8"/>
                                        </p:tgtEl>
                                        <p:attrNameLst>
                                          <p:attrName>ppt_h</p:attrName>
                                        </p:attrNameLst>
                                      </p:cBhvr>
                                      <p:tavLst>
                                        <p:tav tm="0">
                                          <p:val>
                                            <p:strVal val="#ppt_h"/>
                                          </p:val>
                                        </p:tav>
                                        <p:tav tm="100000">
                                          <p:val>
                                            <p:strVal val="#ppt_h"/>
                                          </p:val>
                                        </p:tav>
                                      </p:tavLst>
                                    </p:anim>
                                  </p:childTnLst>
                                </p:cTn>
                              </p:par>
                            </p:childTnLst>
                          </p:cTn>
                        </p:par>
                        <p:par>
                          <p:cTn id="29" fill="hold">
                            <p:stCondLst>
                              <p:cond delay="4250"/>
                            </p:stCondLst>
                            <p:childTnLst>
                              <p:par>
                                <p:cTn id="30" presetID="31" presetClass="entr" presetSubtype="0" fill="hold" nodeType="afterEffect">
                                  <p:stCondLst>
                                    <p:cond delay="25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500" fill="hold"/>
                                        <p:tgtEl>
                                          <p:spTgt spid="11"/>
                                        </p:tgtEl>
                                        <p:attrNameLst>
                                          <p:attrName>ppt_w</p:attrName>
                                        </p:attrNameLst>
                                      </p:cBhvr>
                                      <p:tavLst>
                                        <p:tav tm="0">
                                          <p:val>
                                            <p:fltVal val="0"/>
                                          </p:val>
                                        </p:tav>
                                        <p:tav tm="100000">
                                          <p:val>
                                            <p:strVal val="#ppt_w"/>
                                          </p:val>
                                        </p:tav>
                                      </p:tavLst>
                                    </p:anim>
                                    <p:anim calcmode="lin" valueType="num">
                                      <p:cBhvr>
                                        <p:cTn id="33" dur="1500" fill="hold"/>
                                        <p:tgtEl>
                                          <p:spTgt spid="11"/>
                                        </p:tgtEl>
                                        <p:attrNameLst>
                                          <p:attrName>ppt_h</p:attrName>
                                        </p:attrNameLst>
                                      </p:cBhvr>
                                      <p:tavLst>
                                        <p:tav tm="0">
                                          <p:val>
                                            <p:fltVal val="0"/>
                                          </p:val>
                                        </p:tav>
                                        <p:tav tm="100000">
                                          <p:val>
                                            <p:strVal val="#ppt_h"/>
                                          </p:val>
                                        </p:tav>
                                      </p:tavLst>
                                    </p:anim>
                                    <p:anim calcmode="lin" valueType="num">
                                      <p:cBhvr>
                                        <p:cTn id="34" dur="1500" fill="hold"/>
                                        <p:tgtEl>
                                          <p:spTgt spid="11"/>
                                        </p:tgtEl>
                                        <p:attrNameLst>
                                          <p:attrName>style.rotation</p:attrName>
                                        </p:attrNameLst>
                                      </p:cBhvr>
                                      <p:tavLst>
                                        <p:tav tm="0">
                                          <p:val>
                                            <p:fltVal val="90"/>
                                          </p:val>
                                        </p:tav>
                                        <p:tav tm="100000">
                                          <p:val>
                                            <p:fltVal val="0"/>
                                          </p:val>
                                        </p:tav>
                                      </p:tavLst>
                                    </p:anim>
                                    <p:animEffect transition="in" filter="fade">
                                      <p:cBhvr>
                                        <p:cTn id="35" dur="1500"/>
                                        <p:tgtEl>
                                          <p:spTgt spid="11"/>
                                        </p:tgtEl>
                                      </p:cBhvr>
                                    </p:animEffect>
                                  </p:childTnLst>
                                </p:cTn>
                              </p:par>
                              <p:par>
                                <p:cTn id="36" presetID="22" presetClass="entr" presetSubtype="8" fill="hold" grpId="0" nodeType="withEffect">
                                  <p:stCondLst>
                                    <p:cond delay="150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1000"/>
                                        <p:tgtEl>
                                          <p:spTgt spid="12"/>
                                        </p:tgtEl>
                                      </p:cBhvr>
                                    </p:animEffect>
                                  </p:childTnLst>
                                </p:cTn>
                              </p:par>
                              <p:par>
                                <p:cTn id="39" presetID="31" presetClass="entr" presetSubtype="0" fill="hold" nodeType="withEffect">
                                  <p:stCondLst>
                                    <p:cond delay="250"/>
                                  </p:stCondLst>
                                  <p:childTnLst>
                                    <p:set>
                                      <p:cBhvr>
                                        <p:cTn id="40" dur="1" fill="hold">
                                          <p:stCondLst>
                                            <p:cond delay="0"/>
                                          </p:stCondLst>
                                        </p:cTn>
                                        <p:tgtEl>
                                          <p:spTgt spid="14"/>
                                        </p:tgtEl>
                                        <p:attrNameLst>
                                          <p:attrName>style.visibility</p:attrName>
                                        </p:attrNameLst>
                                      </p:cBhvr>
                                      <p:to>
                                        <p:strVal val="visible"/>
                                      </p:to>
                                    </p:set>
                                    <p:anim calcmode="lin" valueType="num">
                                      <p:cBhvr>
                                        <p:cTn id="41" dur="1500" fill="hold"/>
                                        <p:tgtEl>
                                          <p:spTgt spid="14"/>
                                        </p:tgtEl>
                                        <p:attrNameLst>
                                          <p:attrName>ppt_w</p:attrName>
                                        </p:attrNameLst>
                                      </p:cBhvr>
                                      <p:tavLst>
                                        <p:tav tm="0">
                                          <p:val>
                                            <p:fltVal val="0"/>
                                          </p:val>
                                        </p:tav>
                                        <p:tav tm="100000">
                                          <p:val>
                                            <p:strVal val="#ppt_w"/>
                                          </p:val>
                                        </p:tav>
                                      </p:tavLst>
                                    </p:anim>
                                    <p:anim calcmode="lin" valueType="num">
                                      <p:cBhvr>
                                        <p:cTn id="42" dur="1500" fill="hold"/>
                                        <p:tgtEl>
                                          <p:spTgt spid="14"/>
                                        </p:tgtEl>
                                        <p:attrNameLst>
                                          <p:attrName>ppt_h</p:attrName>
                                        </p:attrNameLst>
                                      </p:cBhvr>
                                      <p:tavLst>
                                        <p:tav tm="0">
                                          <p:val>
                                            <p:fltVal val="0"/>
                                          </p:val>
                                        </p:tav>
                                        <p:tav tm="100000">
                                          <p:val>
                                            <p:strVal val="#ppt_h"/>
                                          </p:val>
                                        </p:tav>
                                      </p:tavLst>
                                    </p:anim>
                                    <p:anim calcmode="lin" valueType="num">
                                      <p:cBhvr>
                                        <p:cTn id="43" dur="1500" fill="hold"/>
                                        <p:tgtEl>
                                          <p:spTgt spid="14"/>
                                        </p:tgtEl>
                                        <p:attrNameLst>
                                          <p:attrName>style.rotation</p:attrName>
                                        </p:attrNameLst>
                                      </p:cBhvr>
                                      <p:tavLst>
                                        <p:tav tm="0">
                                          <p:val>
                                            <p:fltVal val="90"/>
                                          </p:val>
                                        </p:tav>
                                        <p:tav tm="100000">
                                          <p:val>
                                            <p:fltVal val="0"/>
                                          </p:val>
                                        </p:tav>
                                      </p:tavLst>
                                    </p:anim>
                                    <p:animEffect transition="in" filter="fade">
                                      <p:cBhvr>
                                        <p:cTn id="44" dur="1500"/>
                                        <p:tgtEl>
                                          <p:spTgt spid="14"/>
                                        </p:tgtEl>
                                      </p:cBhvr>
                                    </p:animEffect>
                                  </p:childTnLst>
                                </p:cTn>
                              </p:par>
                              <p:par>
                                <p:cTn id="45" presetID="22" presetClass="entr" presetSubtype="2" fill="hold" grpId="0" nodeType="withEffect">
                                  <p:stCondLst>
                                    <p:cond delay="1500"/>
                                  </p:stCondLst>
                                  <p:childTnLst>
                                    <p:set>
                                      <p:cBhvr>
                                        <p:cTn id="46" dur="1" fill="hold">
                                          <p:stCondLst>
                                            <p:cond delay="0"/>
                                          </p:stCondLst>
                                        </p:cTn>
                                        <p:tgtEl>
                                          <p:spTgt spid="15"/>
                                        </p:tgtEl>
                                        <p:attrNameLst>
                                          <p:attrName>style.visibility</p:attrName>
                                        </p:attrNameLst>
                                      </p:cBhvr>
                                      <p:to>
                                        <p:strVal val="visible"/>
                                      </p:to>
                                    </p:set>
                                    <p:animEffect transition="in" filter="wipe(right)">
                                      <p:cBhvr>
                                        <p:cTn id="4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2"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10781169-B7A4-446E-BD33-B9650367A7F9}"/>
              </a:ext>
            </a:extLst>
          </p:cNvPr>
          <p:cNvGrpSpPr/>
          <p:nvPr/>
        </p:nvGrpSpPr>
        <p:grpSpPr>
          <a:xfrm>
            <a:off x="-290920" y="0"/>
            <a:ext cx="12482920" cy="6858000"/>
            <a:chOff x="-290920" y="0"/>
            <a:chExt cx="12482920" cy="6858000"/>
          </a:xfrm>
        </p:grpSpPr>
        <p:sp>
          <p:nvSpPr>
            <p:cNvPr id="51" name="Rectangle 50">
              <a:extLst>
                <a:ext uri="{FF2B5EF4-FFF2-40B4-BE49-F238E27FC236}">
                  <a16:creationId xmlns:a16="http://schemas.microsoft.com/office/drawing/2014/main" id="{CED3AF08-30FC-4AFF-9C5C-99D0A7099514}"/>
                </a:ext>
              </a:extLst>
            </p:cNvPr>
            <p:cNvSpPr/>
            <p:nvPr/>
          </p:nvSpPr>
          <p:spPr>
            <a:xfrm>
              <a:off x="-290920" y="0"/>
              <a:ext cx="124829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eform: Shape 51">
              <a:extLst>
                <a:ext uri="{FF2B5EF4-FFF2-40B4-BE49-F238E27FC236}">
                  <a16:creationId xmlns:a16="http://schemas.microsoft.com/office/drawing/2014/main" id="{99AF1FBA-9557-484A-B305-EE590A192E96}"/>
                </a:ext>
              </a:extLst>
            </p:cNvPr>
            <p:cNvSpPr/>
            <p:nvPr/>
          </p:nvSpPr>
          <p:spPr>
            <a:xfrm>
              <a:off x="11023600"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9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407E3AA2-679E-4924-AC1B-FE6C3A02C251}"/>
                </a:ext>
              </a:extLst>
            </p:cNvPr>
            <p:cNvSpPr txBox="1"/>
            <p:nvPr/>
          </p:nvSpPr>
          <p:spPr>
            <a:xfrm rot="16200000">
              <a:off x="10872792" y="31947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about</a:t>
              </a:r>
            </a:p>
          </p:txBody>
        </p:sp>
        <p:pic>
          <p:nvPicPr>
            <p:cNvPr id="54" name="Picture 53">
              <a:extLst>
                <a:ext uri="{FF2B5EF4-FFF2-40B4-BE49-F238E27FC236}">
                  <a16:creationId xmlns:a16="http://schemas.microsoft.com/office/drawing/2014/main" id="{CD9846FC-755F-4A0E-BAD3-A5D51C0E1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1129999" y="3247473"/>
              <a:ext cx="530600" cy="530600"/>
            </a:xfrm>
            <a:prstGeom prst="rect">
              <a:avLst/>
            </a:prstGeom>
          </p:spPr>
        </p:pic>
      </p:grpSp>
      <p:grpSp>
        <p:nvGrpSpPr>
          <p:cNvPr id="55" name="Group 54">
            <a:extLst>
              <a:ext uri="{FF2B5EF4-FFF2-40B4-BE49-F238E27FC236}">
                <a16:creationId xmlns:a16="http://schemas.microsoft.com/office/drawing/2014/main" id="{F00A67C9-4929-4EFF-9CB6-292640CD2738}"/>
              </a:ext>
            </a:extLst>
          </p:cNvPr>
          <p:cNvGrpSpPr/>
          <p:nvPr/>
        </p:nvGrpSpPr>
        <p:grpSpPr>
          <a:xfrm>
            <a:off x="226788"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growth</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184133"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032728" y="3135987"/>
              <a:ext cx="2160888"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patient Info</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049062"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724609"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grpSp>
        <p:nvGrpSpPr>
          <p:cNvPr id="76" name="Group 75">
            <a:extLst>
              <a:ext uri="{FF2B5EF4-FFF2-40B4-BE49-F238E27FC236}">
                <a16:creationId xmlns:a16="http://schemas.microsoft.com/office/drawing/2014/main" id="{60E31D48-090A-4A9C-AF5C-4B0C49C47C7D}"/>
              </a:ext>
            </a:extLst>
          </p:cNvPr>
          <p:cNvGrpSpPr/>
          <p:nvPr/>
        </p:nvGrpSpPr>
        <p:grpSpPr>
          <a:xfrm>
            <a:off x="-1756490" y="-626"/>
            <a:ext cx="11335017" cy="6858000"/>
            <a:chOff x="-10744545" y="-1"/>
            <a:chExt cx="11335017" cy="6858000"/>
          </a:xfrm>
        </p:grpSpPr>
        <p:sp>
          <p:nvSpPr>
            <p:cNvPr id="77" name="Rectangle 76">
              <a:extLst>
                <a:ext uri="{FF2B5EF4-FFF2-40B4-BE49-F238E27FC236}">
                  <a16:creationId xmlns:a16="http://schemas.microsoft.com/office/drawing/2014/main" id="{3A79A714-CB74-4EFD-9BC1-A7F2F993842A}"/>
                </a:ext>
              </a:extLst>
            </p:cNvPr>
            <p:cNvSpPr/>
            <p:nvPr/>
          </p:nvSpPr>
          <p:spPr>
            <a:xfrm>
              <a:off x="-10744545" y="-1"/>
              <a:ext cx="11331017"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Freeform: Shape 77">
              <a:extLst>
                <a:ext uri="{FF2B5EF4-FFF2-40B4-BE49-F238E27FC236}">
                  <a16:creationId xmlns:a16="http://schemas.microsoft.com/office/drawing/2014/main" id="{B006C60A-833A-41C2-A553-8132E7B3A7DB}"/>
                </a:ext>
              </a:extLst>
            </p:cNvPr>
            <p:cNvSpPr/>
            <p:nvPr/>
          </p:nvSpPr>
          <p:spPr>
            <a:xfrm>
              <a:off x="-577928" y="233743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A0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95AECC6C-A520-4756-9163-08D14835D791}"/>
                </a:ext>
              </a:extLst>
            </p:cNvPr>
            <p:cNvSpPr txBox="1"/>
            <p:nvPr/>
          </p:nvSpPr>
          <p:spPr>
            <a:xfrm rot="16200000">
              <a:off x="-738260" y="3189608"/>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follow</a:t>
              </a:r>
            </a:p>
          </p:txBody>
        </p:sp>
        <p:pic>
          <p:nvPicPr>
            <p:cNvPr id="80" name="Picture 79">
              <a:extLst>
                <a:ext uri="{FF2B5EF4-FFF2-40B4-BE49-F238E27FC236}">
                  <a16:creationId xmlns:a16="http://schemas.microsoft.com/office/drawing/2014/main" id="{0F8A56B9-A504-4035-8439-53ED461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491912" y="3247473"/>
              <a:ext cx="530600" cy="530600"/>
            </a:xfrm>
            <a:prstGeom prst="rect">
              <a:avLst/>
            </a:prstGeom>
          </p:spPr>
        </p:pic>
      </p:grpSp>
      <p:grpSp>
        <p:nvGrpSpPr>
          <p:cNvPr id="84" name="Group 83">
            <a:extLst>
              <a:ext uri="{FF2B5EF4-FFF2-40B4-BE49-F238E27FC236}">
                <a16:creationId xmlns:a16="http://schemas.microsoft.com/office/drawing/2014/main" id="{8417EE7D-C0BA-50B5-F0BD-700822CA8C9B}"/>
              </a:ext>
            </a:extLst>
          </p:cNvPr>
          <p:cNvGrpSpPr/>
          <p:nvPr/>
        </p:nvGrpSpPr>
        <p:grpSpPr>
          <a:xfrm>
            <a:off x="1668724" y="1846287"/>
            <a:ext cx="2738977" cy="1704318"/>
            <a:chOff x="1755556" y="1859252"/>
            <a:chExt cx="2738977" cy="901147"/>
          </a:xfrm>
        </p:grpSpPr>
        <p:sp>
          <p:nvSpPr>
            <p:cNvPr id="4" name="TextBox 3">
              <a:extLst>
                <a:ext uri="{FF2B5EF4-FFF2-40B4-BE49-F238E27FC236}">
                  <a16:creationId xmlns:a16="http://schemas.microsoft.com/office/drawing/2014/main" id="{4E30764F-0009-E8DF-7CDD-CA371C554A16}"/>
                </a:ext>
              </a:extLst>
            </p:cNvPr>
            <p:cNvSpPr txBox="1"/>
            <p:nvPr/>
          </p:nvSpPr>
          <p:spPr>
            <a:xfrm>
              <a:off x="1755556" y="1859252"/>
              <a:ext cx="2668502" cy="211556"/>
            </a:xfrm>
            <a:prstGeom prst="rect">
              <a:avLst/>
            </a:prstGeom>
            <a:noFill/>
          </p:spPr>
          <p:txBody>
            <a:bodyPr wrap="square" rtlCol="0">
              <a:spAutoFit/>
            </a:bodyPr>
            <a:lstStyle/>
            <a:p>
              <a:r>
                <a:rPr lang="en-US" sz="2000" u="sng" dirty="0">
                  <a:solidFill>
                    <a:schemeClr val="tx1">
                      <a:lumMod val="75000"/>
                      <a:lumOff val="25000"/>
                    </a:schemeClr>
                  </a:solidFill>
                  <a:latin typeface="Tw Cen MT" panose="020B0602020104020603" pitchFamily="34" charset="0"/>
                </a:rPr>
                <a:t> Patient Collaborate</a:t>
              </a:r>
            </a:p>
          </p:txBody>
        </p:sp>
        <p:sp>
          <p:nvSpPr>
            <p:cNvPr id="5" name="TextBox 4">
              <a:extLst>
                <a:ext uri="{FF2B5EF4-FFF2-40B4-BE49-F238E27FC236}">
                  <a16:creationId xmlns:a16="http://schemas.microsoft.com/office/drawing/2014/main" id="{39D4340A-3E93-7973-83D5-9BCCA3B7EB5F}"/>
                </a:ext>
              </a:extLst>
            </p:cNvPr>
            <p:cNvSpPr txBox="1"/>
            <p:nvPr/>
          </p:nvSpPr>
          <p:spPr>
            <a:xfrm>
              <a:off x="1755557" y="2142006"/>
              <a:ext cx="2738976" cy="618393"/>
            </a:xfrm>
            <a:prstGeom prst="rect">
              <a:avLst/>
            </a:prstGeom>
            <a:noFill/>
          </p:spPr>
          <p:txBody>
            <a:bodyPr wrap="square" rtlCol="0">
              <a:spAutoFit/>
            </a:bodyPr>
            <a:lstStyle/>
            <a:p>
              <a:r>
                <a:rPr lang="en-US" sz="1400" b="1" dirty="0">
                  <a:solidFill>
                    <a:schemeClr val="tx1">
                      <a:lumMod val="75000"/>
                      <a:lumOff val="25000"/>
                    </a:schemeClr>
                  </a:solidFill>
                  <a:latin typeface="Tw Cen MT" panose="020B0602020104020603" pitchFamily="34" charset="0"/>
                </a:rPr>
                <a:t>Seek input from patients, healthcare professionals, and administrators to shape improvement initiatives and ensure alignment with their needs.</a:t>
              </a:r>
            </a:p>
          </p:txBody>
        </p:sp>
      </p:grpSp>
      <p:grpSp>
        <p:nvGrpSpPr>
          <p:cNvPr id="92" name="Group 91">
            <a:extLst>
              <a:ext uri="{FF2B5EF4-FFF2-40B4-BE49-F238E27FC236}">
                <a16:creationId xmlns:a16="http://schemas.microsoft.com/office/drawing/2014/main" id="{F0A50BD9-0838-7051-68DC-99DEC04C481E}"/>
              </a:ext>
            </a:extLst>
          </p:cNvPr>
          <p:cNvGrpSpPr/>
          <p:nvPr/>
        </p:nvGrpSpPr>
        <p:grpSpPr>
          <a:xfrm>
            <a:off x="1085080" y="1994002"/>
            <a:ext cx="662056" cy="662056"/>
            <a:chOff x="1085080" y="1994002"/>
            <a:chExt cx="662056" cy="662056"/>
          </a:xfrm>
        </p:grpSpPr>
        <p:sp>
          <p:nvSpPr>
            <p:cNvPr id="3" name="Oval 2">
              <a:extLst>
                <a:ext uri="{FF2B5EF4-FFF2-40B4-BE49-F238E27FC236}">
                  <a16:creationId xmlns:a16="http://schemas.microsoft.com/office/drawing/2014/main" id="{CC2E2128-5825-21C8-A75F-E5B85322BFFF}"/>
                </a:ext>
              </a:extLst>
            </p:cNvPr>
            <p:cNvSpPr/>
            <p:nvPr/>
          </p:nvSpPr>
          <p:spPr>
            <a:xfrm>
              <a:off x="1085080" y="1994002"/>
              <a:ext cx="662056" cy="662056"/>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8B204D6E-476A-7D2D-CF24-2A88B06E39E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1234144" y="2145392"/>
              <a:ext cx="359275" cy="359275"/>
            </a:xfrm>
            <a:prstGeom prst="rect">
              <a:avLst/>
            </a:prstGeom>
          </p:spPr>
        </p:pic>
      </p:grpSp>
      <p:grpSp>
        <p:nvGrpSpPr>
          <p:cNvPr id="89" name="Group 88">
            <a:extLst>
              <a:ext uri="{FF2B5EF4-FFF2-40B4-BE49-F238E27FC236}">
                <a16:creationId xmlns:a16="http://schemas.microsoft.com/office/drawing/2014/main" id="{124FB891-E7D3-7C84-3E69-E27E2D738DA6}"/>
              </a:ext>
            </a:extLst>
          </p:cNvPr>
          <p:cNvGrpSpPr/>
          <p:nvPr/>
        </p:nvGrpSpPr>
        <p:grpSpPr>
          <a:xfrm>
            <a:off x="4789090" y="3429001"/>
            <a:ext cx="3831650" cy="1824267"/>
            <a:chOff x="4789090" y="3987218"/>
            <a:chExt cx="3831650" cy="787851"/>
          </a:xfrm>
        </p:grpSpPr>
        <p:sp>
          <p:nvSpPr>
            <p:cNvPr id="9" name="TextBox 8">
              <a:extLst>
                <a:ext uri="{FF2B5EF4-FFF2-40B4-BE49-F238E27FC236}">
                  <a16:creationId xmlns:a16="http://schemas.microsoft.com/office/drawing/2014/main" id="{3622EB65-9E6D-170B-38AB-B9D15E9F76B5}"/>
                </a:ext>
              </a:extLst>
            </p:cNvPr>
            <p:cNvSpPr txBox="1"/>
            <p:nvPr/>
          </p:nvSpPr>
          <p:spPr>
            <a:xfrm>
              <a:off x="4789090" y="3987218"/>
              <a:ext cx="3831650" cy="457730"/>
            </a:xfrm>
            <a:prstGeom prst="rect">
              <a:avLst/>
            </a:prstGeom>
            <a:noFill/>
          </p:spPr>
          <p:txBody>
            <a:bodyPr wrap="square" rtlCol="0">
              <a:spAutoFit/>
            </a:bodyPr>
            <a:lstStyle/>
            <a:p>
              <a:r>
                <a:rPr lang="en-US" sz="2000" u="sng" dirty="0">
                  <a:solidFill>
                    <a:schemeClr val="tx1">
                      <a:lumMod val="75000"/>
                      <a:lumOff val="25000"/>
                    </a:schemeClr>
                  </a:solidFill>
                  <a:latin typeface="Tw Cen MT" panose="020B0602020104020603" pitchFamily="34" charset="0"/>
                </a:rPr>
                <a:t>Invest in Technology and Infrastructure</a:t>
              </a:r>
              <a:endParaRPr lang="en-US" sz="2000" dirty="0">
                <a:solidFill>
                  <a:schemeClr val="tx1">
                    <a:lumMod val="75000"/>
                    <a:lumOff val="25000"/>
                  </a:schemeClr>
                </a:solidFill>
                <a:latin typeface="Tw Cen MT" panose="020B0602020104020603" pitchFamily="34" charset="0"/>
              </a:endParaRPr>
            </a:p>
          </p:txBody>
        </p:sp>
        <p:sp>
          <p:nvSpPr>
            <p:cNvPr id="10" name="TextBox 9">
              <a:extLst>
                <a:ext uri="{FF2B5EF4-FFF2-40B4-BE49-F238E27FC236}">
                  <a16:creationId xmlns:a16="http://schemas.microsoft.com/office/drawing/2014/main" id="{6E4228AC-ABCA-18D2-9DDC-ED29947DD75F}"/>
                </a:ext>
              </a:extLst>
            </p:cNvPr>
            <p:cNvSpPr txBox="1"/>
            <p:nvPr/>
          </p:nvSpPr>
          <p:spPr>
            <a:xfrm>
              <a:off x="4797202" y="4269972"/>
              <a:ext cx="3349921" cy="505097"/>
            </a:xfrm>
            <a:prstGeom prst="rect">
              <a:avLst/>
            </a:prstGeom>
            <a:noFill/>
          </p:spPr>
          <p:txBody>
            <a:bodyPr wrap="square" rtlCol="0">
              <a:spAutoFit/>
            </a:bodyPr>
            <a:lstStyle/>
            <a:p>
              <a:endParaRPr lang="en-US" sz="1400" b="1" dirty="0">
                <a:solidFill>
                  <a:schemeClr val="tx1">
                    <a:lumMod val="75000"/>
                    <a:lumOff val="25000"/>
                  </a:schemeClr>
                </a:solidFill>
                <a:latin typeface="Tw Cen MT" panose="020B0602020104020603" pitchFamily="34" charset="0"/>
              </a:endParaRPr>
            </a:p>
            <a:p>
              <a:r>
                <a:rPr lang="en-US" sz="1400" b="1" dirty="0">
                  <a:solidFill>
                    <a:schemeClr val="tx1">
                      <a:lumMod val="75000"/>
                      <a:lumOff val="25000"/>
                    </a:schemeClr>
                  </a:solidFill>
                  <a:latin typeface="Tw Cen MT" panose="020B0602020104020603" pitchFamily="34" charset="0"/>
                </a:rPr>
                <a:t>Implement health information exchange system to facilitate seamless sharing of patient information among healthcare providers.</a:t>
              </a:r>
            </a:p>
          </p:txBody>
        </p:sp>
      </p:grpSp>
      <p:grpSp>
        <p:nvGrpSpPr>
          <p:cNvPr id="90" name="Group 89">
            <a:extLst>
              <a:ext uri="{FF2B5EF4-FFF2-40B4-BE49-F238E27FC236}">
                <a16:creationId xmlns:a16="http://schemas.microsoft.com/office/drawing/2014/main" id="{FE6EE705-864C-78EF-2CB3-36B2D117E9E8}"/>
              </a:ext>
            </a:extLst>
          </p:cNvPr>
          <p:cNvGrpSpPr/>
          <p:nvPr/>
        </p:nvGrpSpPr>
        <p:grpSpPr>
          <a:xfrm>
            <a:off x="3699030" y="3627909"/>
            <a:ext cx="662056" cy="662056"/>
            <a:chOff x="4737670" y="4121968"/>
            <a:chExt cx="662056" cy="662056"/>
          </a:xfrm>
        </p:grpSpPr>
        <p:sp>
          <p:nvSpPr>
            <p:cNvPr id="8" name="Oval 7">
              <a:extLst>
                <a:ext uri="{FF2B5EF4-FFF2-40B4-BE49-F238E27FC236}">
                  <a16:creationId xmlns:a16="http://schemas.microsoft.com/office/drawing/2014/main" id="{49699EFF-779A-B602-C196-3E0AD85F945A}"/>
                </a:ext>
              </a:extLst>
            </p:cNvPr>
            <p:cNvSpPr/>
            <p:nvPr/>
          </p:nvSpPr>
          <p:spPr>
            <a:xfrm>
              <a:off x="4737670" y="4121968"/>
              <a:ext cx="662056" cy="66205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5FC47908-52E4-66E4-9594-164A52CEAA03}"/>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674" b="93724" l="9953" r="89100">
                          <a14:foregroundMark x1="32701" y1="44351" x2="32701" y2="44351"/>
                          <a14:foregroundMark x1="28910" y1="59833" x2="12796" y2="78243"/>
                          <a14:foregroundMark x1="41706" y1="93724" x2="84360" y2="77406"/>
                          <a14:foregroundMark x1="85782" y1="72385" x2="68246" y2="61088"/>
                          <a14:foregroundMark x1="65877" y1="83264" x2="50711" y2="81172"/>
                          <a14:foregroundMark x1="50711" y1="81172" x2="50711" y2="81172"/>
                          <a14:foregroundMark x1="72986" y1="75314" x2="54502" y2="76569"/>
                          <a14:foregroundMark x1="40758" y1="25941" x2="60190" y2="31381"/>
                          <a14:foregroundMark x1="24171" y1="58996" x2="24171" y2="69874"/>
                          <a14:foregroundMark x1="29858" y1="54812" x2="33649" y2="46444"/>
                          <a14:foregroundMark x1="61137" y1="61925" x2="72038" y2="51464"/>
                          <a14:foregroundMark x1="72038" y1="62762" x2="68720" y2="53556"/>
                          <a14:foregroundMark x1="72986" y1="64017" x2="70616" y2="47699"/>
                          <a14:foregroundMark x1="30332" y1="55649" x2="27488" y2="47699"/>
                          <a14:foregroundMark x1="27488" y1="47699" x2="27488" y2="47699"/>
                          <a14:foregroundMark x1="29858" y1="47280" x2="29858" y2="45607"/>
                          <a14:foregroundMark x1="29858" y1="45607" x2="29858" y2="45607"/>
                          <a14:foregroundMark x1="48341" y1="16736" x2="48341" y2="16736"/>
                          <a14:foregroundMark x1="48815" y1="15900" x2="48815" y2="10460"/>
                          <a14:foregroundMark x1="54502" y1="20084" x2="54502" y2="1674"/>
                          <a14:foregroundMark x1="54502" y1="1674" x2="54502" y2="1674"/>
                        </a14:backgroundRemoval>
                      </a14:imgEffect>
                    </a14:imgLayer>
                  </a14:imgProps>
                </a:ext>
                <a:ext uri="{28A0092B-C50C-407E-A947-70E740481C1C}">
                  <a14:useLocalDpi xmlns:a14="http://schemas.microsoft.com/office/drawing/2010/main" val="0"/>
                </a:ext>
              </a:extLst>
            </a:blip>
            <a:srcRect/>
            <a:stretch/>
          </p:blipFill>
          <p:spPr>
            <a:xfrm>
              <a:off x="4919945" y="4256151"/>
              <a:ext cx="297506" cy="336986"/>
            </a:xfrm>
            <a:prstGeom prst="rect">
              <a:avLst/>
            </a:prstGeom>
          </p:spPr>
        </p:pic>
      </p:grpSp>
      <p:sp>
        <p:nvSpPr>
          <p:cNvPr id="12" name="TextBox 11">
            <a:extLst>
              <a:ext uri="{FF2B5EF4-FFF2-40B4-BE49-F238E27FC236}">
                <a16:creationId xmlns:a16="http://schemas.microsoft.com/office/drawing/2014/main" id="{93153F6A-1C3C-7BB0-4E9F-7D540BB64AB1}"/>
              </a:ext>
            </a:extLst>
          </p:cNvPr>
          <p:cNvSpPr txBox="1"/>
          <p:nvPr/>
        </p:nvSpPr>
        <p:spPr>
          <a:xfrm>
            <a:off x="1888624" y="929240"/>
            <a:ext cx="5709424" cy="707886"/>
          </a:xfrm>
          <a:prstGeom prst="rect">
            <a:avLst/>
          </a:prstGeom>
          <a:noFill/>
        </p:spPr>
        <p:txBody>
          <a:bodyPr wrap="square" rtlCol="0">
            <a:spAutoFit/>
          </a:bodyPr>
          <a:lstStyle/>
          <a:p>
            <a:pPr algn="ctr"/>
            <a:r>
              <a:rPr lang="en-IN" sz="4000" b="1" i="0" dirty="0">
                <a:solidFill>
                  <a:schemeClr val="accent5">
                    <a:lumMod val="50000"/>
                  </a:schemeClr>
                </a:solidFill>
                <a:effectLst/>
                <a:latin typeface="Sitka Heading" pitchFamily="2" charset="0"/>
              </a:rPr>
              <a:t>Terminal Observation</a:t>
            </a:r>
            <a:endParaRPr lang="en-IN" sz="4000" b="1" dirty="0">
              <a:solidFill>
                <a:schemeClr val="accent5">
                  <a:lumMod val="50000"/>
                </a:schemeClr>
              </a:solidFill>
              <a:latin typeface="Sitka Heading" pitchFamily="2" charset="0"/>
            </a:endParaRPr>
          </a:p>
        </p:txBody>
      </p:sp>
      <p:grpSp>
        <p:nvGrpSpPr>
          <p:cNvPr id="85" name="Group 84">
            <a:extLst>
              <a:ext uri="{FF2B5EF4-FFF2-40B4-BE49-F238E27FC236}">
                <a16:creationId xmlns:a16="http://schemas.microsoft.com/office/drawing/2014/main" id="{860C96A0-6961-7375-E349-D12CD0347AC5}"/>
              </a:ext>
            </a:extLst>
          </p:cNvPr>
          <p:cNvGrpSpPr/>
          <p:nvPr/>
        </p:nvGrpSpPr>
        <p:grpSpPr>
          <a:xfrm>
            <a:off x="1234144" y="5066431"/>
            <a:ext cx="3033994" cy="1452305"/>
            <a:chOff x="5408147" y="1865903"/>
            <a:chExt cx="3033994" cy="1452305"/>
          </a:xfrm>
        </p:grpSpPr>
        <p:sp>
          <p:nvSpPr>
            <p:cNvPr id="26" name="TextBox 25">
              <a:extLst>
                <a:ext uri="{FF2B5EF4-FFF2-40B4-BE49-F238E27FC236}">
                  <a16:creationId xmlns:a16="http://schemas.microsoft.com/office/drawing/2014/main" id="{8A4C8AD2-5574-04AB-D20A-5FF5E00B09D5}"/>
                </a:ext>
              </a:extLst>
            </p:cNvPr>
            <p:cNvSpPr txBox="1"/>
            <p:nvPr/>
          </p:nvSpPr>
          <p:spPr>
            <a:xfrm>
              <a:off x="5408147" y="1865903"/>
              <a:ext cx="3033994" cy="707886"/>
            </a:xfrm>
            <a:prstGeom prst="rect">
              <a:avLst/>
            </a:prstGeom>
            <a:noFill/>
          </p:spPr>
          <p:txBody>
            <a:bodyPr wrap="square" rtlCol="0">
              <a:spAutoFit/>
            </a:bodyPr>
            <a:lstStyle/>
            <a:p>
              <a:r>
                <a:rPr lang="en-US" sz="2000" u="sng" dirty="0">
                  <a:solidFill>
                    <a:schemeClr val="tx1">
                      <a:lumMod val="75000"/>
                      <a:lumOff val="25000"/>
                    </a:schemeClr>
                  </a:solidFill>
                  <a:latin typeface="Tw Cen MT" panose="020B0602020104020603" pitchFamily="34" charset="0"/>
                </a:rPr>
                <a:t>Increase Revenue Generation</a:t>
              </a:r>
            </a:p>
          </p:txBody>
        </p:sp>
        <p:sp>
          <p:nvSpPr>
            <p:cNvPr id="27" name="TextBox 26">
              <a:extLst>
                <a:ext uri="{FF2B5EF4-FFF2-40B4-BE49-F238E27FC236}">
                  <a16:creationId xmlns:a16="http://schemas.microsoft.com/office/drawing/2014/main" id="{2C1153FF-9739-DB1E-6A52-2FFBA63301F1}"/>
                </a:ext>
              </a:extLst>
            </p:cNvPr>
            <p:cNvSpPr txBox="1"/>
            <p:nvPr/>
          </p:nvSpPr>
          <p:spPr>
            <a:xfrm>
              <a:off x="5408147" y="2148657"/>
              <a:ext cx="2738976" cy="1169551"/>
            </a:xfrm>
            <a:prstGeom prst="rect">
              <a:avLst/>
            </a:prstGeom>
            <a:noFill/>
          </p:spPr>
          <p:txBody>
            <a:bodyPr wrap="square" rtlCol="0">
              <a:spAutoFit/>
            </a:bodyPr>
            <a:lstStyle/>
            <a:p>
              <a:endParaRPr lang="en-US" sz="1400" b="1" dirty="0">
                <a:solidFill>
                  <a:schemeClr val="tx1">
                    <a:lumMod val="75000"/>
                    <a:lumOff val="25000"/>
                  </a:schemeClr>
                </a:solidFill>
                <a:latin typeface="Tw Cen MT" panose="020B0602020104020603" pitchFamily="34" charset="0"/>
              </a:endParaRPr>
            </a:p>
            <a:p>
              <a:endParaRPr lang="en-US" sz="1400" b="1" dirty="0">
                <a:solidFill>
                  <a:schemeClr val="tx1">
                    <a:lumMod val="75000"/>
                    <a:lumOff val="25000"/>
                  </a:schemeClr>
                </a:solidFill>
                <a:latin typeface="Tw Cen MT" panose="020B0602020104020603" pitchFamily="34" charset="0"/>
              </a:endParaRPr>
            </a:p>
            <a:p>
              <a:r>
                <a:rPr lang="en-US" sz="1400" b="1" dirty="0">
                  <a:solidFill>
                    <a:schemeClr val="tx1">
                      <a:lumMod val="75000"/>
                      <a:lumOff val="25000"/>
                    </a:schemeClr>
                  </a:solidFill>
                  <a:latin typeface="Tw Cen MT" panose="020B0602020104020603" pitchFamily="34" charset="0"/>
                </a:rPr>
                <a:t>Establish partnerships with insurance providers and negotiate favorable contracts.</a:t>
              </a:r>
            </a:p>
          </p:txBody>
        </p:sp>
      </p:grpSp>
      <p:grpSp>
        <p:nvGrpSpPr>
          <p:cNvPr id="93" name="Group 92">
            <a:extLst>
              <a:ext uri="{FF2B5EF4-FFF2-40B4-BE49-F238E27FC236}">
                <a16:creationId xmlns:a16="http://schemas.microsoft.com/office/drawing/2014/main" id="{2BA07AF1-50AD-C9E3-8C97-B3B21805F6DA}"/>
              </a:ext>
            </a:extLst>
          </p:cNvPr>
          <p:cNvGrpSpPr/>
          <p:nvPr/>
        </p:nvGrpSpPr>
        <p:grpSpPr>
          <a:xfrm>
            <a:off x="290171" y="5058701"/>
            <a:ext cx="662056" cy="662056"/>
            <a:chOff x="4737670" y="2000653"/>
            <a:chExt cx="662056" cy="662056"/>
          </a:xfrm>
        </p:grpSpPr>
        <p:sp>
          <p:nvSpPr>
            <p:cNvPr id="25" name="Oval 24">
              <a:extLst>
                <a:ext uri="{FF2B5EF4-FFF2-40B4-BE49-F238E27FC236}">
                  <a16:creationId xmlns:a16="http://schemas.microsoft.com/office/drawing/2014/main" id="{FBE95A8B-6859-9B48-AAB4-C2BDA30A6AD4}"/>
                </a:ext>
              </a:extLst>
            </p:cNvPr>
            <p:cNvSpPr/>
            <p:nvPr/>
          </p:nvSpPr>
          <p:spPr>
            <a:xfrm>
              <a:off x="4737670" y="2000653"/>
              <a:ext cx="662056" cy="662056"/>
            </a:xfrm>
            <a:prstGeom prst="ellipse">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AF20251-74F9-50DE-63D0-55F20A65C707}"/>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6667" b="98667" l="4018" r="95536">
                          <a14:foregroundMark x1="35714" y1="10667" x2="35714" y2="10667"/>
                          <a14:foregroundMark x1="35714" y1="10667" x2="35714" y2="10667"/>
                          <a14:foregroundMark x1="37500" y1="14667" x2="37500" y2="14667"/>
                          <a14:foregroundMark x1="85268" y1="60444" x2="85268" y2="60444"/>
                          <a14:foregroundMark x1="85268" y1="73778" x2="85268" y2="76889"/>
                          <a14:foregroundMark x1="86161" y1="85778" x2="87946" y2="88889"/>
                          <a14:foregroundMark x1="78571" y1="92889" x2="78571" y2="92889"/>
                          <a14:foregroundMark x1="81696" y1="73778" x2="81696" y2="73778"/>
                          <a14:foregroundMark x1="82589" y1="72889" x2="85268" y2="72889"/>
                          <a14:foregroundMark x1="86161" y1="78667" x2="85268" y2="55556"/>
                          <a14:foregroundMark x1="81696" y1="90667" x2="84375" y2="88889"/>
                          <a14:foregroundMark x1="88839" y1="86667" x2="27679" y2="82667"/>
                          <a14:foregroundMark x1="87054" y1="98667" x2="89732" y2="51111"/>
                          <a14:foregroundMark x1="95089" y1="83556" x2="71429" y2="92889"/>
                          <a14:foregroundMark x1="41071" y1="19111" x2="41071" y2="19111"/>
                          <a14:foregroundMark x1="41071" y1="17778" x2="15625" y2="24889"/>
                          <a14:foregroundMark x1="10268" y1="31111" x2="10268" y2="31111"/>
                          <a14:foregroundMark x1="8482" y1="31111" x2="10268" y2="45333"/>
                          <a14:foregroundMark x1="4464" y1="51556" x2="7143" y2="65778"/>
                          <a14:foregroundMark x1="78571" y1="54222" x2="76786" y2="92000"/>
                          <a14:foregroundMark x1="68750" y1="51556" x2="72321" y2="85778"/>
                          <a14:foregroundMark x1="63393" y1="48444" x2="63393" y2="88000"/>
                          <a14:foregroundMark x1="67857" y1="44444" x2="77679" y2="49333"/>
                          <a14:foregroundMark x1="79464" y1="44444" x2="83482" y2="62667"/>
                          <a14:foregroundMark x1="80804" y1="47111" x2="83482" y2="68444"/>
                          <a14:foregroundMark x1="84375" y1="48444" x2="94196" y2="96889"/>
                          <a14:foregroundMark x1="94196" y1="42222" x2="95982" y2="88000"/>
                          <a14:foregroundMark x1="66071" y1="8000" x2="20982" y2="6667"/>
                        </a14:backgroundRemoval>
                      </a14:imgEffect>
                    </a14:imgLayer>
                  </a14:imgProps>
                </a:ext>
                <a:ext uri="{28A0092B-C50C-407E-A947-70E740481C1C}">
                  <a14:useLocalDpi xmlns:a14="http://schemas.microsoft.com/office/drawing/2010/main" val="0"/>
                </a:ext>
              </a:extLst>
            </a:blip>
            <a:srcRect/>
            <a:stretch/>
          </p:blipFill>
          <p:spPr>
            <a:xfrm>
              <a:off x="4886734" y="2124063"/>
              <a:ext cx="359275" cy="415236"/>
            </a:xfrm>
            <a:prstGeom prst="rect">
              <a:avLst/>
            </a:prstGeom>
          </p:spPr>
        </p:pic>
      </p:grpSp>
    </p:spTree>
    <p:extLst>
      <p:ext uri="{BB962C8B-B14F-4D97-AF65-F5344CB8AC3E}">
        <p14:creationId xmlns:p14="http://schemas.microsoft.com/office/powerpoint/2010/main" val="132723948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50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Effect transition="in" filter="fade">
                                      <p:cBhvr>
                                        <p:cTn id="9" dur="1000"/>
                                        <p:tgtEl>
                                          <p:spTgt spid="12"/>
                                        </p:tgtEl>
                                      </p:cBhvr>
                                    </p:animEffect>
                                  </p:childTnLst>
                                </p:cTn>
                              </p:par>
                            </p:childTnLst>
                          </p:cTn>
                        </p:par>
                        <p:par>
                          <p:cTn id="10" fill="hold">
                            <p:stCondLst>
                              <p:cond delay="1500"/>
                            </p:stCondLst>
                            <p:childTnLst>
                              <p:par>
                                <p:cTn id="11" presetID="31" presetClass="entr" presetSubtype="0" fill="hold" nodeType="afterEffect">
                                  <p:stCondLst>
                                    <p:cond delay="250"/>
                                  </p:stCondLst>
                                  <p:childTnLst>
                                    <p:set>
                                      <p:cBhvr>
                                        <p:cTn id="12" dur="1" fill="hold">
                                          <p:stCondLst>
                                            <p:cond delay="0"/>
                                          </p:stCondLst>
                                        </p:cTn>
                                        <p:tgtEl>
                                          <p:spTgt spid="84"/>
                                        </p:tgtEl>
                                        <p:attrNameLst>
                                          <p:attrName>style.visibility</p:attrName>
                                        </p:attrNameLst>
                                      </p:cBhvr>
                                      <p:to>
                                        <p:strVal val="visible"/>
                                      </p:to>
                                    </p:set>
                                    <p:anim calcmode="lin" valueType="num">
                                      <p:cBhvr>
                                        <p:cTn id="13" dur="1500" fill="hold"/>
                                        <p:tgtEl>
                                          <p:spTgt spid="84"/>
                                        </p:tgtEl>
                                        <p:attrNameLst>
                                          <p:attrName>ppt_w</p:attrName>
                                        </p:attrNameLst>
                                      </p:cBhvr>
                                      <p:tavLst>
                                        <p:tav tm="0">
                                          <p:val>
                                            <p:fltVal val="0"/>
                                          </p:val>
                                        </p:tav>
                                        <p:tav tm="100000">
                                          <p:val>
                                            <p:strVal val="#ppt_w"/>
                                          </p:val>
                                        </p:tav>
                                      </p:tavLst>
                                    </p:anim>
                                    <p:anim calcmode="lin" valueType="num">
                                      <p:cBhvr>
                                        <p:cTn id="14" dur="1500" fill="hold"/>
                                        <p:tgtEl>
                                          <p:spTgt spid="84"/>
                                        </p:tgtEl>
                                        <p:attrNameLst>
                                          <p:attrName>ppt_h</p:attrName>
                                        </p:attrNameLst>
                                      </p:cBhvr>
                                      <p:tavLst>
                                        <p:tav tm="0">
                                          <p:val>
                                            <p:fltVal val="0"/>
                                          </p:val>
                                        </p:tav>
                                        <p:tav tm="100000">
                                          <p:val>
                                            <p:strVal val="#ppt_h"/>
                                          </p:val>
                                        </p:tav>
                                      </p:tavLst>
                                    </p:anim>
                                    <p:anim calcmode="lin" valueType="num">
                                      <p:cBhvr>
                                        <p:cTn id="15" dur="1500" fill="hold"/>
                                        <p:tgtEl>
                                          <p:spTgt spid="84"/>
                                        </p:tgtEl>
                                        <p:attrNameLst>
                                          <p:attrName>style.rotation</p:attrName>
                                        </p:attrNameLst>
                                      </p:cBhvr>
                                      <p:tavLst>
                                        <p:tav tm="0">
                                          <p:val>
                                            <p:fltVal val="90"/>
                                          </p:val>
                                        </p:tav>
                                        <p:tav tm="100000">
                                          <p:val>
                                            <p:fltVal val="0"/>
                                          </p:val>
                                        </p:tav>
                                      </p:tavLst>
                                    </p:anim>
                                    <p:animEffect transition="in" filter="fade">
                                      <p:cBhvr>
                                        <p:cTn id="16" dur="1500"/>
                                        <p:tgtEl>
                                          <p:spTgt spid="84"/>
                                        </p:tgtEl>
                                      </p:cBhvr>
                                    </p:animEffect>
                                  </p:childTnLst>
                                </p:cTn>
                              </p:par>
                              <p:par>
                                <p:cTn id="17" presetID="31" presetClass="entr" presetSubtype="0" fill="hold" nodeType="withEffect">
                                  <p:stCondLst>
                                    <p:cond delay="250"/>
                                  </p:stCondLst>
                                  <p:childTnLst>
                                    <p:set>
                                      <p:cBhvr>
                                        <p:cTn id="18" dur="1" fill="hold">
                                          <p:stCondLst>
                                            <p:cond delay="0"/>
                                          </p:stCondLst>
                                        </p:cTn>
                                        <p:tgtEl>
                                          <p:spTgt spid="85"/>
                                        </p:tgtEl>
                                        <p:attrNameLst>
                                          <p:attrName>style.visibility</p:attrName>
                                        </p:attrNameLst>
                                      </p:cBhvr>
                                      <p:to>
                                        <p:strVal val="visible"/>
                                      </p:to>
                                    </p:set>
                                    <p:anim calcmode="lin" valueType="num">
                                      <p:cBhvr>
                                        <p:cTn id="19" dur="1500" fill="hold"/>
                                        <p:tgtEl>
                                          <p:spTgt spid="85"/>
                                        </p:tgtEl>
                                        <p:attrNameLst>
                                          <p:attrName>ppt_w</p:attrName>
                                        </p:attrNameLst>
                                      </p:cBhvr>
                                      <p:tavLst>
                                        <p:tav tm="0">
                                          <p:val>
                                            <p:fltVal val="0"/>
                                          </p:val>
                                        </p:tav>
                                        <p:tav tm="100000">
                                          <p:val>
                                            <p:strVal val="#ppt_w"/>
                                          </p:val>
                                        </p:tav>
                                      </p:tavLst>
                                    </p:anim>
                                    <p:anim calcmode="lin" valueType="num">
                                      <p:cBhvr>
                                        <p:cTn id="20" dur="1500" fill="hold"/>
                                        <p:tgtEl>
                                          <p:spTgt spid="85"/>
                                        </p:tgtEl>
                                        <p:attrNameLst>
                                          <p:attrName>ppt_h</p:attrName>
                                        </p:attrNameLst>
                                      </p:cBhvr>
                                      <p:tavLst>
                                        <p:tav tm="0">
                                          <p:val>
                                            <p:fltVal val="0"/>
                                          </p:val>
                                        </p:tav>
                                        <p:tav tm="100000">
                                          <p:val>
                                            <p:strVal val="#ppt_h"/>
                                          </p:val>
                                        </p:tav>
                                      </p:tavLst>
                                    </p:anim>
                                    <p:anim calcmode="lin" valueType="num">
                                      <p:cBhvr>
                                        <p:cTn id="21" dur="1500" fill="hold"/>
                                        <p:tgtEl>
                                          <p:spTgt spid="85"/>
                                        </p:tgtEl>
                                        <p:attrNameLst>
                                          <p:attrName>style.rotation</p:attrName>
                                        </p:attrNameLst>
                                      </p:cBhvr>
                                      <p:tavLst>
                                        <p:tav tm="0">
                                          <p:val>
                                            <p:fltVal val="90"/>
                                          </p:val>
                                        </p:tav>
                                        <p:tav tm="100000">
                                          <p:val>
                                            <p:fltVal val="0"/>
                                          </p:val>
                                        </p:tav>
                                      </p:tavLst>
                                    </p:anim>
                                    <p:animEffect transition="in" filter="fade">
                                      <p:cBhvr>
                                        <p:cTn id="22" dur="1500"/>
                                        <p:tgtEl>
                                          <p:spTgt spid="85"/>
                                        </p:tgtEl>
                                      </p:cBhvr>
                                    </p:animEffect>
                                  </p:childTnLst>
                                </p:cTn>
                              </p:par>
                              <p:par>
                                <p:cTn id="23" presetID="31" presetClass="entr" presetSubtype="0" fill="hold" nodeType="withEffect">
                                  <p:stCondLst>
                                    <p:cond delay="250"/>
                                  </p:stCondLst>
                                  <p:childTnLst>
                                    <p:set>
                                      <p:cBhvr>
                                        <p:cTn id="24" dur="1" fill="hold">
                                          <p:stCondLst>
                                            <p:cond delay="0"/>
                                          </p:stCondLst>
                                        </p:cTn>
                                        <p:tgtEl>
                                          <p:spTgt spid="89"/>
                                        </p:tgtEl>
                                        <p:attrNameLst>
                                          <p:attrName>style.visibility</p:attrName>
                                        </p:attrNameLst>
                                      </p:cBhvr>
                                      <p:to>
                                        <p:strVal val="visible"/>
                                      </p:to>
                                    </p:set>
                                    <p:anim calcmode="lin" valueType="num">
                                      <p:cBhvr>
                                        <p:cTn id="25" dur="1500" fill="hold"/>
                                        <p:tgtEl>
                                          <p:spTgt spid="89"/>
                                        </p:tgtEl>
                                        <p:attrNameLst>
                                          <p:attrName>ppt_w</p:attrName>
                                        </p:attrNameLst>
                                      </p:cBhvr>
                                      <p:tavLst>
                                        <p:tav tm="0">
                                          <p:val>
                                            <p:fltVal val="0"/>
                                          </p:val>
                                        </p:tav>
                                        <p:tav tm="100000">
                                          <p:val>
                                            <p:strVal val="#ppt_w"/>
                                          </p:val>
                                        </p:tav>
                                      </p:tavLst>
                                    </p:anim>
                                    <p:anim calcmode="lin" valueType="num">
                                      <p:cBhvr>
                                        <p:cTn id="26" dur="1500" fill="hold"/>
                                        <p:tgtEl>
                                          <p:spTgt spid="89"/>
                                        </p:tgtEl>
                                        <p:attrNameLst>
                                          <p:attrName>ppt_h</p:attrName>
                                        </p:attrNameLst>
                                      </p:cBhvr>
                                      <p:tavLst>
                                        <p:tav tm="0">
                                          <p:val>
                                            <p:fltVal val="0"/>
                                          </p:val>
                                        </p:tav>
                                        <p:tav tm="100000">
                                          <p:val>
                                            <p:strVal val="#ppt_h"/>
                                          </p:val>
                                        </p:tav>
                                      </p:tavLst>
                                    </p:anim>
                                    <p:anim calcmode="lin" valueType="num">
                                      <p:cBhvr>
                                        <p:cTn id="27" dur="1500" fill="hold"/>
                                        <p:tgtEl>
                                          <p:spTgt spid="89"/>
                                        </p:tgtEl>
                                        <p:attrNameLst>
                                          <p:attrName>style.rotation</p:attrName>
                                        </p:attrNameLst>
                                      </p:cBhvr>
                                      <p:tavLst>
                                        <p:tav tm="0">
                                          <p:val>
                                            <p:fltVal val="90"/>
                                          </p:val>
                                        </p:tav>
                                        <p:tav tm="100000">
                                          <p:val>
                                            <p:fltVal val="0"/>
                                          </p:val>
                                        </p:tav>
                                      </p:tavLst>
                                    </p:anim>
                                    <p:animEffect transition="in" filter="fade">
                                      <p:cBhvr>
                                        <p:cTn id="28" dur="1500"/>
                                        <p:tgtEl>
                                          <p:spTgt spid="89"/>
                                        </p:tgtEl>
                                      </p:cBhvr>
                                    </p:animEffect>
                                  </p:childTnLst>
                                </p:cTn>
                              </p:par>
                            </p:childTnLst>
                          </p:cTn>
                        </p:par>
                        <p:par>
                          <p:cTn id="29" fill="hold">
                            <p:stCondLst>
                              <p:cond delay="3250"/>
                            </p:stCondLst>
                            <p:childTnLst>
                              <p:par>
                                <p:cTn id="30" presetID="31" presetClass="entr" presetSubtype="0" fill="hold" nodeType="afterEffect">
                                  <p:stCondLst>
                                    <p:cond delay="0"/>
                                  </p:stCondLst>
                                  <p:childTnLst>
                                    <p:set>
                                      <p:cBhvr>
                                        <p:cTn id="31" dur="1" fill="hold">
                                          <p:stCondLst>
                                            <p:cond delay="0"/>
                                          </p:stCondLst>
                                        </p:cTn>
                                        <p:tgtEl>
                                          <p:spTgt spid="92"/>
                                        </p:tgtEl>
                                        <p:attrNameLst>
                                          <p:attrName>style.visibility</p:attrName>
                                        </p:attrNameLst>
                                      </p:cBhvr>
                                      <p:to>
                                        <p:strVal val="visible"/>
                                      </p:to>
                                    </p:set>
                                    <p:anim calcmode="lin" valueType="num">
                                      <p:cBhvr>
                                        <p:cTn id="32" dur="1000" fill="hold"/>
                                        <p:tgtEl>
                                          <p:spTgt spid="92"/>
                                        </p:tgtEl>
                                        <p:attrNameLst>
                                          <p:attrName>ppt_w</p:attrName>
                                        </p:attrNameLst>
                                      </p:cBhvr>
                                      <p:tavLst>
                                        <p:tav tm="0">
                                          <p:val>
                                            <p:fltVal val="0"/>
                                          </p:val>
                                        </p:tav>
                                        <p:tav tm="100000">
                                          <p:val>
                                            <p:strVal val="#ppt_w"/>
                                          </p:val>
                                        </p:tav>
                                      </p:tavLst>
                                    </p:anim>
                                    <p:anim calcmode="lin" valueType="num">
                                      <p:cBhvr>
                                        <p:cTn id="33" dur="1000" fill="hold"/>
                                        <p:tgtEl>
                                          <p:spTgt spid="92"/>
                                        </p:tgtEl>
                                        <p:attrNameLst>
                                          <p:attrName>ppt_h</p:attrName>
                                        </p:attrNameLst>
                                      </p:cBhvr>
                                      <p:tavLst>
                                        <p:tav tm="0">
                                          <p:val>
                                            <p:fltVal val="0"/>
                                          </p:val>
                                        </p:tav>
                                        <p:tav tm="100000">
                                          <p:val>
                                            <p:strVal val="#ppt_h"/>
                                          </p:val>
                                        </p:tav>
                                      </p:tavLst>
                                    </p:anim>
                                    <p:anim calcmode="lin" valueType="num">
                                      <p:cBhvr>
                                        <p:cTn id="34" dur="1000" fill="hold"/>
                                        <p:tgtEl>
                                          <p:spTgt spid="92"/>
                                        </p:tgtEl>
                                        <p:attrNameLst>
                                          <p:attrName>style.rotation</p:attrName>
                                        </p:attrNameLst>
                                      </p:cBhvr>
                                      <p:tavLst>
                                        <p:tav tm="0">
                                          <p:val>
                                            <p:fltVal val="90"/>
                                          </p:val>
                                        </p:tav>
                                        <p:tav tm="100000">
                                          <p:val>
                                            <p:fltVal val="0"/>
                                          </p:val>
                                        </p:tav>
                                      </p:tavLst>
                                    </p:anim>
                                    <p:animEffect transition="in" filter="fade">
                                      <p:cBhvr>
                                        <p:cTn id="35" dur="1000"/>
                                        <p:tgtEl>
                                          <p:spTgt spid="92"/>
                                        </p:tgtEl>
                                      </p:cBhvr>
                                    </p:animEffect>
                                  </p:childTnLst>
                                </p:cTn>
                              </p:par>
                            </p:childTnLst>
                          </p:cTn>
                        </p:par>
                        <p:par>
                          <p:cTn id="36" fill="hold">
                            <p:stCondLst>
                              <p:cond delay="4250"/>
                            </p:stCondLst>
                            <p:childTnLst>
                              <p:par>
                                <p:cTn id="37" presetID="31" presetClass="entr" presetSubtype="0" fill="hold" nodeType="afterEffect">
                                  <p:stCondLst>
                                    <p:cond delay="0"/>
                                  </p:stCondLst>
                                  <p:childTnLst>
                                    <p:set>
                                      <p:cBhvr>
                                        <p:cTn id="38" dur="1" fill="hold">
                                          <p:stCondLst>
                                            <p:cond delay="0"/>
                                          </p:stCondLst>
                                        </p:cTn>
                                        <p:tgtEl>
                                          <p:spTgt spid="93"/>
                                        </p:tgtEl>
                                        <p:attrNameLst>
                                          <p:attrName>style.visibility</p:attrName>
                                        </p:attrNameLst>
                                      </p:cBhvr>
                                      <p:to>
                                        <p:strVal val="visible"/>
                                      </p:to>
                                    </p:set>
                                    <p:anim calcmode="lin" valueType="num">
                                      <p:cBhvr>
                                        <p:cTn id="39" dur="1000" fill="hold"/>
                                        <p:tgtEl>
                                          <p:spTgt spid="93"/>
                                        </p:tgtEl>
                                        <p:attrNameLst>
                                          <p:attrName>ppt_w</p:attrName>
                                        </p:attrNameLst>
                                      </p:cBhvr>
                                      <p:tavLst>
                                        <p:tav tm="0">
                                          <p:val>
                                            <p:fltVal val="0"/>
                                          </p:val>
                                        </p:tav>
                                        <p:tav tm="100000">
                                          <p:val>
                                            <p:strVal val="#ppt_w"/>
                                          </p:val>
                                        </p:tav>
                                      </p:tavLst>
                                    </p:anim>
                                    <p:anim calcmode="lin" valueType="num">
                                      <p:cBhvr>
                                        <p:cTn id="40" dur="1000" fill="hold"/>
                                        <p:tgtEl>
                                          <p:spTgt spid="93"/>
                                        </p:tgtEl>
                                        <p:attrNameLst>
                                          <p:attrName>ppt_h</p:attrName>
                                        </p:attrNameLst>
                                      </p:cBhvr>
                                      <p:tavLst>
                                        <p:tav tm="0">
                                          <p:val>
                                            <p:fltVal val="0"/>
                                          </p:val>
                                        </p:tav>
                                        <p:tav tm="100000">
                                          <p:val>
                                            <p:strVal val="#ppt_h"/>
                                          </p:val>
                                        </p:tav>
                                      </p:tavLst>
                                    </p:anim>
                                    <p:anim calcmode="lin" valueType="num">
                                      <p:cBhvr>
                                        <p:cTn id="41" dur="1000" fill="hold"/>
                                        <p:tgtEl>
                                          <p:spTgt spid="93"/>
                                        </p:tgtEl>
                                        <p:attrNameLst>
                                          <p:attrName>style.rotation</p:attrName>
                                        </p:attrNameLst>
                                      </p:cBhvr>
                                      <p:tavLst>
                                        <p:tav tm="0">
                                          <p:val>
                                            <p:fltVal val="90"/>
                                          </p:val>
                                        </p:tav>
                                        <p:tav tm="100000">
                                          <p:val>
                                            <p:fltVal val="0"/>
                                          </p:val>
                                        </p:tav>
                                      </p:tavLst>
                                    </p:anim>
                                    <p:animEffect transition="in" filter="fade">
                                      <p:cBhvr>
                                        <p:cTn id="42" dur="1000"/>
                                        <p:tgtEl>
                                          <p:spTgt spid="93"/>
                                        </p:tgtEl>
                                      </p:cBhvr>
                                    </p:animEffect>
                                  </p:childTnLst>
                                </p:cTn>
                              </p:par>
                            </p:childTnLst>
                          </p:cTn>
                        </p:par>
                        <p:par>
                          <p:cTn id="43" fill="hold">
                            <p:stCondLst>
                              <p:cond delay="5250"/>
                            </p:stCondLst>
                            <p:childTnLst>
                              <p:par>
                                <p:cTn id="44" presetID="31" presetClass="entr" presetSubtype="0" fill="hold" nodeType="afterEffect">
                                  <p:stCondLst>
                                    <p:cond delay="0"/>
                                  </p:stCondLst>
                                  <p:childTnLst>
                                    <p:set>
                                      <p:cBhvr>
                                        <p:cTn id="45" dur="1" fill="hold">
                                          <p:stCondLst>
                                            <p:cond delay="0"/>
                                          </p:stCondLst>
                                        </p:cTn>
                                        <p:tgtEl>
                                          <p:spTgt spid="90"/>
                                        </p:tgtEl>
                                        <p:attrNameLst>
                                          <p:attrName>style.visibility</p:attrName>
                                        </p:attrNameLst>
                                      </p:cBhvr>
                                      <p:to>
                                        <p:strVal val="visible"/>
                                      </p:to>
                                    </p:set>
                                    <p:anim calcmode="lin" valueType="num">
                                      <p:cBhvr>
                                        <p:cTn id="46" dur="1000" fill="hold"/>
                                        <p:tgtEl>
                                          <p:spTgt spid="90"/>
                                        </p:tgtEl>
                                        <p:attrNameLst>
                                          <p:attrName>ppt_w</p:attrName>
                                        </p:attrNameLst>
                                      </p:cBhvr>
                                      <p:tavLst>
                                        <p:tav tm="0">
                                          <p:val>
                                            <p:fltVal val="0"/>
                                          </p:val>
                                        </p:tav>
                                        <p:tav tm="100000">
                                          <p:val>
                                            <p:strVal val="#ppt_w"/>
                                          </p:val>
                                        </p:tav>
                                      </p:tavLst>
                                    </p:anim>
                                    <p:anim calcmode="lin" valueType="num">
                                      <p:cBhvr>
                                        <p:cTn id="47" dur="1000" fill="hold"/>
                                        <p:tgtEl>
                                          <p:spTgt spid="90"/>
                                        </p:tgtEl>
                                        <p:attrNameLst>
                                          <p:attrName>ppt_h</p:attrName>
                                        </p:attrNameLst>
                                      </p:cBhvr>
                                      <p:tavLst>
                                        <p:tav tm="0">
                                          <p:val>
                                            <p:fltVal val="0"/>
                                          </p:val>
                                        </p:tav>
                                        <p:tav tm="100000">
                                          <p:val>
                                            <p:strVal val="#ppt_h"/>
                                          </p:val>
                                        </p:tav>
                                      </p:tavLst>
                                    </p:anim>
                                    <p:anim calcmode="lin" valueType="num">
                                      <p:cBhvr>
                                        <p:cTn id="48" dur="1000" fill="hold"/>
                                        <p:tgtEl>
                                          <p:spTgt spid="90"/>
                                        </p:tgtEl>
                                        <p:attrNameLst>
                                          <p:attrName>style.rotation</p:attrName>
                                        </p:attrNameLst>
                                      </p:cBhvr>
                                      <p:tavLst>
                                        <p:tav tm="0">
                                          <p:val>
                                            <p:fltVal val="90"/>
                                          </p:val>
                                        </p:tav>
                                        <p:tav tm="100000">
                                          <p:val>
                                            <p:fltVal val="0"/>
                                          </p:val>
                                        </p:tav>
                                      </p:tavLst>
                                    </p:anim>
                                    <p:animEffect transition="in" filter="fade">
                                      <p:cBhvr>
                                        <p:cTn id="49" dur="10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659</Words>
  <Application>Microsoft Office PowerPoint</Application>
  <PresentationFormat>Widescreen</PresentationFormat>
  <Paragraphs>113</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Arial</vt:lpstr>
      <vt:lpstr>Arial Rounded MT Bold</vt:lpstr>
      <vt:lpstr>Calibri</vt:lpstr>
      <vt:lpstr>Calibri Light</vt:lpstr>
      <vt:lpstr>Consolas</vt:lpstr>
      <vt:lpstr>Mongolian Baiti</vt:lpstr>
      <vt:lpstr>Segoe UI</vt:lpstr>
      <vt:lpstr>Sitka Heading</vt:lpstr>
      <vt:lpstr>Söhne</vt:lpstr>
      <vt:lpstr>Tw Cen MT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Zähringer</dc:creator>
  <cp:lastModifiedBy>Shree</cp:lastModifiedBy>
  <cp:revision>35</cp:revision>
  <dcterms:created xsi:type="dcterms:W3CDTF">2017-01-05T13:17:27Z</dcterms:created>
  <dcterms:modified xsi:type="dcterms:W3CDTF">2023-06-04T10:03:55Z</dcterms:modified>
</cp:coreProperties>
</file>