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87FB1B06-E6F1-4FA1-8E0B-03F63BCEBC4B}" type="datetimeFigureOut">
              <a:rPr lang="en-US" smtClean="0"/>
              <a:t>1/15/2022</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9E843697-01D5-42B9-8337-EE0FCB911E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B1B06-E6F1-4FA1-8E0B-03F63BCEBC4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B1B06-E6F1-4FA1-8E0B-03F63BCEBC4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B1B06-E6F1-4FA1-8E0B-03F63BCEBC4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B1B06-E6F1-4FA1-8E0B-03F63BCEBC4B}"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7FB1B06-E6F1-4FA1-8E0B-03F63BCEBC4B}"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43697-01D5-42B9-8337-EE0FCB911EDF}"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7FB1B06-E6F1-4FA1-8E0B-03F63BCEBC4B}"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43697-01D5-42B9-8337-EE0FCB911EDF}"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B1B06-E6F1-4FA1-8E0B-03F63BCEBC4B}"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B1B06-E6F1-4FA1-8E0B-03F63BCEBC4B}"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43697-01D5-42B9-8337-EE0FCB911E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87FB1B06-E6F1-4FA1-8E0B-03F63BCEBC4B}" type="datetimeFigureOut">
              <a:rPr lang="en-US" smtClean="0"/>
              <a:t>1/15/2022</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9E843697-01D5-42B9-8337-EE0FCB911E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87FB1B06-E6F1-4FA1-8E0B-03F63BCEBC4B}" type="datetimeFigureOut">
              <a:rPr lang="en-US" smtClean="0"/>
              <a:t>1/15/2022</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9E843697-01D5-42B9-8337-EE0FCB911E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87FB1B06-E6F1-4FA1-8E0B-03F63BCEBC4B}" type="datetimeFigureOut">
              <a:rPr lang="en-US" smtClean="0"/>
              <a:t>1/15/2022</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9E843697-01D5-42B9-8337-EE0FCB911E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utuj\OneDrive\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143000"/>
            <a:ext cx="1752600" cy="762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19400" y="2666999"/>
            <a:ext cx="4038600" cy="707886"/>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4000" u="sng" dirty="0" smtClean="0">
                <a:latin typeface="Times New Roman" panose="02020603050405020304" pitchFamily="18" charset="0"/>
                <a:cs typeface="Times New Roman" panose="02020603050405020304" pitchFamily="18" charset="0"/>
              </a:rPr>
              <a:t>Project Demo</a:t>
            </a:r>
            <a:endParaRPr lang="en-US" sz="4000"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90600" y="5154543"/>
            <a:ext cx="6359652" cy="707886"/>
          </a:xfrm>
          <a:prstGeom prst="rect">
            <a:avLst/>
          </a:prstGeom>
          <a:noFill/>
        </p:spPr>
        <p:txBody>
          <a:bodyPr wrap="square" rtlCol="0">
            <a:spAutoFit/>
          </a:bodyPr>
          <a:lstStyle/>
          <a:p>
            <a:r>
              <a:rPr lang="en-US" sz="2000" u="sng" dirty="0" smtClean="0">
                <a:latin typeface="Times New Roman" panose="02020603050405020304" pitchFamily="18" charset="0"/>
                <a:cs typeface="Times New Roman" panose="02020603050405020304" pitchFamily="18" charset="0"/>
              </a:rPr>
              <a:t>By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Rutuja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Umakant</a:t>
            </a:r>
            <a:r>
              <a:rPr lang="en-US" sz="2000" dirty="0" smtClean="0">
                <a:latin typeface="Times New Roman" panose="02020603050405020304" pitchFamily="18" charset="0"/>
                <a:cs typeface="Times New Roman" panose="02020603050405020304" pitchFamily="18" charset="0"/>
              </a:rPr>
              <a:t> More, CSE B.E (43062)</a:t>
            </a:r>
          </a:p>
          <a:p>
            <a:r>
              <a:rPr lang="en-US" sz="2000" u="sng" dirty="0" smtClean="0">
                <a:latin typeface="Times New Roman" panose="02020603050405020304" pitchFamily="18" charset="0"/>
                <a:cs typeface="Times New Roman" panose="02020603050405020304" pitchFamily="18" charset="0"/>
              </a:rPr>
              <a:t>Under the Guidance of </a:t>
            </a:r>
            <a:r>
              <a:rPr lang="en-US" sz="2000" dirty="0" smtClean="0">
                <a:latin typeface="Times New Roman" panose="02020603050405020304" pitchFamily="18" charset="0"/>
                <a:cs typeface="Times New Roman" panose="02020603050405020304" pitchFamily="18" charset="0"/>
              </a:rPr>
              <a:t>: Prof. K.V. Reddy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417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117" y="685800"/>
            <a:ext cx="2986716" cy="923330"/>
          </a:xfrm>
          <a:prstGeom prst="rect">
            <a:avLst/>
          </a:prstGeom>
          <a:solidFill>
            <a:schemeClr val="bg1">
              <a:lumMod val="95000"/>
            </a:schemeClr>
          </a:solidFill>
          <a:ln>
            <a:solidFill>
              <a:schemeClr val="bg1">
                <a:lumMod val="95000"/>
              </a:schemeClr>
            </a:solidFill>
          </a:ln>
        </p:spPr>
        <p:style>
          <a:lnRef idx="2">
            <a:schemeClr val="accent4"/>
          </a:lnRef>
          <a:fillRef idx="1">
            <a:schemeClr val="lt1"/>
          </a:fillRef>
          <a:effectRef idx="0">
            <a:schemeClr val="accent4"/>
          </a:effectRef>
          <a:fontRef idx="minor">
            <a:schemeClr val="dk1"/>
          </a:fontRef>
        </p:style>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u="sng" cap="none" spc="0" dirty="0" smtClean="0">
                <a:ln/>
                <a:solidFill>
                  <a:schemeClr val="accent3"/>
                </a:solidFill>
                <a:effectLst/>
              </a:rPr>
              <a:t>CONTENT</a:t>
            </a:r>
            <a:endParaRPr lang="en-US" sz="5400" b="1" u="sng" cap="none" spc="0" dirty="0">
              <a:ln/>
              <a:solidFill>
                <a:schemeClr val="accent3"/>
              </a:solidFill>
              <a:effectLst/>
            </a:endParaRPr>
          </a:p>
        </p:txBody>
      </p:sp>
      <p:sp>
        <p:nvSpPr>
          <p:cNvPr id="5" name="Rectangle 4"/>
          <p:cNvSpPr/>
          <p:nvPr/>
        </p:nvSpPr>
        <p:spPr>
          <a:xfrm>
            <a:off x="990600" y="1752600"/>
            <a:ext cx="3634778" cy="3877985"/>
          </a:xfrm>
          <a:prstGeom prst="rect">
            <a:avLst/>
          </a:prstGeom>
          <a:noFill/>
        </p:spPr>
        <p:txBody>
          <a:bodyPr wrap="none" lIns="91440" tIns="45720" rIns="91440" bIns="45720">
            <a:spAutoFit/>
          </a:bodyPr>
          <a:lstStyle/>
          <a:p>
            <a:pPr algn="just">
              <a:lnSpc>
                <a:spcPct val="150000"/>
              </a:lnSpc>
            </a:pPr>
            <a:r>
              <a:rPr lang="en-US" sz="3200" b="0" cap="none" dirty="0" smtClean="0">
                <a:ln w="18415" cmpd="sng">
                  <a:solidFill>
                    <a:schemeClr val="bg2">
                      <a:lumMod val="25000"/>
                    </a:schemeClr>
                  </a:solidFill>
                  <a:prstDash val="solid"/>
                </a:ln>
                <a:solidFill>
                  <a:schemeClr val="bg2">
                    <a:lumMod val="25000"/>
                  </a:schemeClr>
                </a:solidFill>
                <a:effectLst>
                  <a:outerShdw blurRad="63500" dir="3600000" algn="tl" rotWithShape="0">
                    <a:srgbClr val="000000">
                      <a:alpha val="70000"/>
                    </a:srgbClr>
                  </a:outerShdw>
                </a:effectLst>
              </a:rPr>
              <a:t>1] Introduction</a:t>
            </a:r>
          </a:p>
          <a:p>
            <a:pPr algn="just">
              <a:lnSpc>
                <a:spcPct val="150000"/>
              </a:lnSpc>
            </a:pPr>
            <a:r>
              <a:rPr lang="en-US" sz="3200" dirty="0" smtClean="0">
                <a:ln w="18415" cmpd="sng">
                  <a:solidFill>
                    <a:schemeClr val="bg2">
                      <a:lumMod val="25000"/>
                    </a:schemeClr>
                  </a:solidFill>
                  <a:prstDash val="solid"/>
                </a:ln>
                <a:solidFill>
                  <a:schemeClr val="bg2">
                    <a:lumMod val="25000"/>
                  </a:schemeClr>
                </a:solidFill>
                <a:effectLst>
                  <a:outerShdw blurRad="63500" dir="3600000" algn="tl" rotWithShape="0">
                    <a:srgbClr val="000000">
                      <a:alpha val="70000"/>
                    </a:srgbClr>
                  </a:outerShdw>
                </a:effectLst>
              </a:rPr>
              <a:t>2] Literature Review</a:t>
            </a:r>
          </a:p>
          <a:p>
            <a:pPr algn="just">
              <a:lnSpc>
                <a:spcPct val="150000"/>
              </a:lnSpc>
            </a:pPr>
            <a:r>
              <a:rPr lang="en-US" sz="3200" b="0" cap="none" dirty="0" smtClean="0">
                <a:ln w="18415" cmpd="sng">
                  <a:solidFill>
                    <a:schemeClr val="bg2">
                      <a:lumMod val="25000"/>
                    </a:schemeClr>
                  </a:solidFill>
                  <a:prstDash val="solid"/>
                </a:ln>
                <a:solidFill>
                  <a:schemeClr val="bg2">
                    <a:lumMod val="25000"/>
                  </a:schemeClr>
                </a:solidFill>
                <a:effectLst>
                  <a:outerShdw blurRad="63500" dir="3600000" algn="tl" rotWithShape="0">
                    <a:srgbClr val="000000">
                      <a:alpha val="70000"/>
                    </a:srgbClr>
                  </a:outerShdw>
                </a:effectLst>
              </a:rPr>
              <a:t>3] Implementation</a:t>
            </a:r>
          </a:p>
          <a:p>
            <a:pPr algn="just">
              <a:lnSpc>
                <a:spcPct val="150000"/>
              </a:lnSpc>
            </a:pPr>
            <a:r>
              <a:rPr lang="en-US" sz="3200" dirty="0" smtClean="0">
                <a:ln w="18415" cmpd="sng">
                  <a:solidFill>
                    <a:schemeClr val="bg2">
                      <a:lumMod val="25000"/>
                    </a:schemeClr>
                  </a:solidFill>
                  <a:prstDash val="solid"/>
                </a:ln>
                <a:solidFill>
                  <a:schemeClr val="bg2">
                    <a:lumMod val="25000"/>
                  </a:schemeClr>
                </a:solidFill>
                <a:effectLst>
                  <a:outerShdw blurRad="63500" dir="3600000" algn="tl" rotWithShape="0">
                    <a:srgbClr val="000000">
                      <a:alpha val="70000"/>
                    </a:srgbClr>
                  </a:outerShdw>
                </a:effectLst>
              </a:rPr>
              <a:t>4] Screenshots</a:t>
            </a:r>
            <a:endParaRPr lang="en-US" sz="3200" b="0" cap="none" dirty="0" smtClean="0">
              <a:ln w="18415" cmpd="sng">
                <a:solidFill>
                  <a:schemeClr val="bg2">
                    <a:lumMod val="25000"/>
                  </a:schemeClr>
                </a:solidFill>
                <a:prstDash val="solid"/>
              </a:ln>
              <a:solidFill>
                <a:schemeClr val="bg2">
                  <a:lumMod val="25000"/>
                </a:schemeClr>
              </a:solidFill>
              <a:effectLst>
                <a:outerShdw blurRad="63500" dir="3600000" algn="tl" rotWithShape="0">
                  <a:srgbClr val="000000">
                    <a:alpha val="70000"/>
                  </a:srgbClr>
                </a:outerShdw>
              </a:effectLst>
            </a:endParaRPr>
          </a:p>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1165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762000"/>
            <a:ext cx="467519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INTRODUCTION</a:t>
            </a:r>
            <a:endParaRPr lang="en-US" sz="5400" b="1" cap="none" spc="0" dirty="0">
              <a:ln/>
              <a:solidFill>
                <a:schemeClr val="accent3"/>
              </a:solidFill>
              <a:effectLst/>
            </a:endParaRPr>
          </a:p>
        </p:txBody>
      </p:sp>
      <p:sp>
        <p:nvSpPr>
          <p:cNvPr id="4" name="TextBox 3"/>
          <p:cNvSpPr txBox="1"/>
          <p:nvPr/>
        </p:nvSpPr>
        <p:spPr>
          <a:xfrm>
            <a:off x="838200" y="2057400"/>
            <a:ext cx="7467600" cy="830997"/>
          </a:xfrm>
          <a:prstGeom prst="rect">
            <a:avLst/>
          </a:prstGeom>
          <a:noFill/>
        </p:spPr>
        <p:txBody>
          <a:bodyPr wrap="square" rtlCol="0">
            <a:spAutoFit/>
          </a:bodyPr>
          <a:lstStyle/>
          <a:p>
            <a:r>
              <a:rPr lang="en-US" sz="2400" u="sng" dirty="0" smtClean="0">
                <a:latin typeface="Times New Roman" panose="02020603050405020304" pitchFamily="18" charset="0"/>
                <a:cs typeface="Times New Roman" panose="02020603050405020304" pitchFamily="18" charset="0"/>
              </a:rPr>
              <a:t>Name of the Project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DC storage (DAPP</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803148" y="3048000"/>
            <a:ext cx="753770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DC Storage is a DAPP (Decentralized Application). It is cloud-like storage where one can access/retrieve, upload data or applications over the internet.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storage costs can reduce the price of cloud computing. It not only handles storage but also protects and recovers and is transparent to users and also gives high security and privacy to data</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217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utuj\OneDriv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527" y="1524000"/>
            <a:ext cx="3657599" cy="3581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42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935" y="762000"/>
            <a:ext cx="619381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LITERATURE REVIEW</a:t>
            </a:r>
            <a:endParaRPr lang="en-US" sz="5400" b="1" cap="none" spc="0" dirty="0">
              <a:ln/>
              <a:solidFill>
                <a:schemeClr val="accent3"/>
              </a:solidFill>
              <a:effectLst/>
            </a:endParaRPr>
          </a:p>
        </p:txBody>
      </p:sp>
      <p:sp>
        <p:nvSpPr>
          <p:cNvPr id="3" name="Rectangle 2"/>
          <p:cNvSpPr/>
          <p:nvPr/>
        </p:nvSpPr>
        <p:spPr>
          <a:xfrm>
            <a:off x="868680" y="1981200"/>
            <a:ext cx="7239000" cy="4031873"/>
          </a:xfrm>
          <a:prstGeom prst="rect">
            <a:avLst/>
          </a:prstGeom>
        </p:spPr>
        <p:txBody>
          <a:bodyPr wrap="square">
            <a:spAutoFit/>
          </a:bodyPr>
          <a:lstStyle/>
          <a:p>
            <a:pPr marL="342900" indent="-3429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Blockchain</a:t>
            </a:r>
            <a:r>
              <a:rPr lang="en-US" sz="1600" dirty="0" smtClean="0">
                <a:latin typeface="Times New Roman" panose="02020603050405020304" pitchFamily="18" charset="0"/>
                <a:cs typeface="Times New Roman" panose="02020603050405020304" pitchFamily="18" charset="0"/>
              </a:rPr>
              <a:t> platforms and languages for writing smart contracts are becoming increasingly popular. However, smart contracts and </a:t>
            </a:r>
            <a:r>
              <a:rPr lang="en-US" sz="1600" dirty="0" err="1" smtClean="0">
                <a:latin typeface="Times New Roman" panose="02020603050405020304" pitchFamily="18" charset="0"/>
                <a:cs typeface="Times New Roman" panose="02020603050405020304" pitchFamily="18" charset="0"/>
              </a:rPr>
              <a:t>blockchain</a:t>
            </a:r>
            <a:r>
              <a:rPr lang="en-US" sz="1600" dirty="0" smtClean="0">
                <a:latin typeface="Times New Roman" panose="02020603050405020304" pitchFamily="18" charset="0"/>
                <a:cs typeface="Times New Roman" panose="02020603050405020304" pitchFamily="18" charset="0"/>
              </a:rPr>
              <a:t> applications are developed through non-standard software life-cycles, in which, for instance, delivered applications can hardly be updated or bugs resolved by releasing a new version of the software.</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So </a:t>
            </a:r>
            <a:r>
              <a:rPr lang="en-US" sz="1600" dirty="0">
                <a:latin typeface="Times New Roman" panose="02020603050405020304" pitchFamily="18" charset="0"/>
                <a:cs typeface="Times New Roman" panose="02020603050405020304" pitchFamily="18" charset="0"/>
              </a:rPr>
              <a:t>to create DAPP with the help of solidity which is an object-oriented, HLL (High-Level Language) on the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network for implementing smart contracts. Now Ganache is in the role where it is used to test DAPP in a safe environment means to add a smart contract on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first it will go through ganache. Ganache is a tool used to set up an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network in this case DC storage is for testing solidity contracts</a:t>
            </a:r>
            <a:r>
              <a:rPr lang="en-US" sz="16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access DC storage through web browsers </a:t>
            </a:r>
            <a:r>
              <a:rPr lang="en-US" sz="1600" dirty="0" err="1">
                <a:latin typeface="Times New Roman" panose="02020603050405020304" pitchFamily="18" charset="0"/>
                <a:cs typeface="Times New Roman" panose="02020603050405020304" pitchFamily="18" charset="0"/>
              </a:rPr>
              <a:t>Reactjs</a:t>
            </a:r>
            <a:r>
              <a:rPr lang="en-US" sz="1600" dirty="0">
                <a:latin typeface="Times New Roman" panose="02020603050405020304" pitchFamily="18" charset="0"/>
                <a:cs typeface="Times New Roman" panose="02020603050405020304" pitchFamily="18" charset="0"/>
              </a:rPr>
              <a:t> is used, as react will communicate with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through web3js.</a:t>
            </a:r>
          </a:p>
        </p:txBody>
      </p:sp>
    </p:spTree>
    <p:extLst>
      <p:ext uri="{BB962C8B-B14F-4D97-AF65-F5344CB8AC3E}">
        <p14:creationId xmlns:p14="http://schemas.microsoft.com/office/powerpoint/2010/main" val="3956950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368" y="762000"/>
            <a:ext cx="5445273"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IMPLEMENTATION</a:t>
            </a:r>
            <a:endParaRPr lang="en-US" sz="5400" b="1" cap="none" spc="0" dirty="0">
              <a:ln/>
              <a:solidFill>
                <a:schemeClr val="accent3"/>
              </a:solidFill>
              <a:effectLst/>
            </a:endParaRPr>
          </a:p>
        </p:txBody>
      </p:sp>
      <p:sp>
        <p:nvSpPr>
          <p:cNvPr id="3" name="Rectangle 2"/>
          <p:cNvSpPr/>
          <p:nvPr/>
        </p:nvSpPr>
        <p:spPr>
          <a:xfrm>
            <a:off x="890016" y="1905000"/>
            <a:ext cx="7315200" cy="4093428"/>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DC storage is a DAPP made through smart contracts. </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smart contracts are made using solidity programming language which is deployed on </a:t>
            </a:r>
            <a:r>
              <a:rPr lang="en-US" sz="2000" dirty="0" err="1" smtClean="0">
                <a:latin typeface="Times New Roman" panose="02020603050405020304" pitchFamily="18" charset="0"/>
                <a:cs typeface="Times New Roman" panose="02020603050405020304" pitchFamily="18" charset="0"/>
              </a:rPr>
              <a:t>ethereum</a:t>
            </a:r>
            <a:r>
              <a:rPr lang="en-US" sz="2000" dirty="0" smtClean="0">
                <a:latin typeface="Times New Roman" panose="02020603050405020304" pitchFamily="18" charset="0"/>
                <a:cs typeface="Times New Roman" panose="02020603050405020304" pitchFamily="18" charset="0"/>
              </a:rPr>
              <a:t> network. </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Ganache is a tool which is used to test this DAPP in safe environment which provides us some fake ethers with an account.</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Metamask</a:t>
            </a:r>
            <a:r>
              <a:rPr lang="en-US" sz="2000" dirty="0" smtClean="0">
                <a:latin typeface="Times New Roman" panose="02020603050405020304" pitchFamily="18" charset="0"/>
                <a:cs typeface="Times New Roman" panose="02020603050405020304" pitchFamily="18" charset="0"/>
              </a:rPr>
              <a:t> is a extension which is used in browsers acts as a wallet where we can use our account by providing a private key.</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Web3js is used to connect this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network to UI of this DAPP which is made using </a:t>
            </a:r>
            <a:r>
              <a:rPr lang="en-US" sz="2000" dirty="0" err="1" smtClean="0">
                <a:latin typeface="Times New Roman" panose="02020603050405020304" pitchFamily="18" charset="0"/>
                <a:cs typeface="Times New Roman" panose="02020603050405020304" pitchFamily="18" charset="0"/>
              </a:rPr>
              <a:t>reactjs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734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utuj\OneDrive\Pictures\Screenshots\Screenshot (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377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utuj\OneDrive\Pictures\Screenshots\Screenshot (45).png"/>
          <p:cNvPicPr>
            <a:picLocks noChangeAspect="1" noChangeArrowheads="1"/>
          </p:cNvPicPr>
          <p:nvPr/>
        </p:nvPicPr>
        <p:blipFill rotWithShape="1">
          <a:blip r:embed="rId2">
            <a:extLst>
              <a:ext uri="{28A0092B-C50C-407E-A947-70E740481C1C}">
                <a14:useLocalDpi xmlns:a14="http://schemas.microsoft.com/office/drawing/2010/main" val="0"/>
              </a:ext>
            </a:extLst>
          </a:blip>
          <a:srcRect l="11413" r="11342"/>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51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724400"/>
            <a:ext cx="2728632" cy="400110"/>
          </a:xfrm>
          <a:prstGeom prst="rect">
            <a:avLst/>
          </a:prstGeom>
        </p:spPr>
        <p:txBody>
          <a:bodyPr wrap="none">
            <a:spAutoFit/>
          </a:bodyPr>
          <a:lstStyle/>
          <a:p>
            <a:pPr lvl="0"/>
            <a:r>
              <a:rPr lang="en-US" sz="2000" dirty="0">
                <a:latin typeface="Times New Roman" panose="02020603050405020304" pitchFamily="18" charset="0"/>
                <a:cs typeface="Times New Roman" panose="02020603050405020304" pitchFamily="18" charset="0"/>
              </a:rPr>
              <a:t>Project completion</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70%</a:t>
            </a:r>
            <a:endParaRPr lang="en-US" sz="2000" dirty="0">
              <a:latin typeface="Times New Roman" panose="02020603050405020304" pitchFamily="18" charset="0"/>
              <a:cs typeface="Times New Roman" panose="02020603050405020304" pitchFamily="18" charset="0"/>
            </a:endParaRPr>
          </a:p>
        </p:txBody>
      </p:sp>
      <p:pic>
        <p:nvPicPr>
          <p:cNvPr id="2050" name="Picture 2" descr="C:\Users\rutuj\Downloads\WhatsApp Image 2021-12-25 at 10.08.03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92" y="914400"/>
            <a:ext cx="7620000" cy="3390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12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152</TotalTime>
  <Words>366</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Pushpin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more</dc:creator>
  <cp:lastModifiedBy>rutuja more</cp:lastModifiedBy>
  <cp:revision>11</cp:revision>
  <dcterms:created xsi:type="dcterms:W3CDTF">2021-12-25T02:38:23Z</dcterms:created>
  <dcterms:modified xsi:type="dcterms:W3CDTF">2022-01-15T04:43:32Z</dcterms:modified>
</cp:coreProperties>
</file>