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</p:sldIdLst>
  <p:sldSz cx="9144000" cy="5143500" type="screen16x9"/>
  <p:notesSz cx="6858000" cy="9144000"/>
  <p:embeddedFontLst>
    <p:embeddedFont>
      <p:font typeface="Muli" panose="020B060402020202020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C6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474973" y="1803550"/>
            <a:ext cx="7221300" cy="1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PT" sz="4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SOLID Principles</a:t>
            </a:r>
          </a:p>
          <a:p>
            <a:pPr lvl="0" algn="r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rPr>
              <a:t>Presented by Rutuja Pimpalgaonkar</a:t>
            </a:r>
          </a:p>
        </p:txBody>
      </p:sp>
      <p:sp>
        <p:nvSpPr>
          <p:cNvPr id="55" name="Shape 55"/>
          <p:cNvSpPr/>
          <p:nvPr/>
        </p:nvSpPr>
        <p:spPr>
          <a:xfrm>
            <a:off x="50" y="3698775"/>
            <a:ext cx="9144000" cy="1444800"/>
          </a:xfrm>
          <a:prstGeom prst="rect">
            <a:avLst/>
          </a:prstGeom>
          <a:solidFill>
            <a:srgbClr val="38444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Open/Closed Principle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25" y="1151975"/>
            <a:ext cx="4496224" cy="163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5" y="3088025"/>
            <a:ext cx="4160050" cy="15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949" y="3088025"/>
            <a:ext cx="4496228" cy="151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8319" y="535875"/>
            <a:ext cx="2181149" cy="1637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>
            <a:off x="1079500" y="1199450"/>
            <a:ext cx="2857500" cy="3810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 txBox="1"/>
          <p:nvPr/>
        </p:nvSpPr>
        <p:spPr>
          <a:xfrm>
            <a:off x="226775" y="987675"/>
            <a:ext cx="1297500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open </a:t>
            </a: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for extension</a:t>
            </a:r>
          </a:p>
        </p:txBody>
      </p:sp>
      <p:cxnSp>
        <p:nvCxnSpPr>
          <p:cNvPr id="151" name="Shape 151"/>
          <p:cNvCxnSpPr/>
          <p:nvPr/>
        </p:nvCxnSpPr>
        <p:spPr>
          <a:xfrm flipH="1">
            <a:off x="747875" y="2341325"/>
            <a:ext cx="300" cy="664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32225" y="1742850"/>
            <a:ext cx="1297500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close </a:t>
            </a: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for modification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1023050" y="2377725"/>
            <a:ext cx="3379500" cy="6351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hape 158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Liskov Substitution Principle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79325" y="1081850"/>
            <a:ext cx="7002600" cy="21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pt-PT" sz="3000" i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Let q(x) be a property provable about objects x of type T. Then q(y) should be provable for objects y of type S where S is a subtype of T</a:t>
            </a:r>
            <a:r>
              <a:rPr lang="pt-PT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”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1" name="Shape 161" descr="Emoticons Gues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850" y="2973900"/>
            <a:ext cx="1680424" cy="16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451250" y="3978700"/>
            <a:ext cx="3507600" cy="7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What do you say?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Liskov Substitution Principle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805200" y="1649250"/>
            <a:ext cx="7533600" cy="22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 sz="36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“A subclass should </a:t>
            </a:r>
            <a:r>
              <a:rPr lang="pt-PT" sz="3600" i="1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behave </a:t>
            </a:r>
            <a:r>
              <a:rPr lang="pt-PT" sz="36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 such a way that it will not cause problems when used instead of the superclass.”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hape 174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Liskov Substitution Principle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25" y="853025"/>
            <a:ext cx="48387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25" y="2186400"/>
            <a:ext cx="49911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600" y="3524250"/>
            <a:ext cx="50101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424" y="3766625"/>
            <a:ext cx="1447199" cy="128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2391825" y="4318000"/>
            <a:ext cx="1743000" cy="204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Liskov Substitution Principle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25" y="853025"/>
            <a:ext cx="48387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25" y="2262600"/>
            <a:ext cx="49911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350" y="3427775"/>
            <a:ext cx="5101524" cy="159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700" y="3901025"/>
            <a:ext cx="1580916" cy="9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>
            <a:off x="1912050" y="4273000"/>
            <a:ext cx="2123700" cy="804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1679225" y="4734275"/>
            <a:ext cx="1312200" cy="3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Much better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8" name="Shape 198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Interface Segregation Principle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05325" y="1635325"/>
            <a:ext cx="8302200" cy="229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“Clients should </a:t>
            </a:r>
            <a:r>
              <a:rPr lang="pt-PT" sz="4800" i="1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not be forced</a:t>
            </a: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to depend upon interfaces that they don't use”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hape 204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Interface Segregation Principle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50" y="1892450"/>
            <a:ext cx="5939499" cy="18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hape 211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Interface Segregation Principle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3500"/>
            <a:ext cx="4264700" cy="19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975" y="2704350"/>
            <a:ext cx="4769724" cy="2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50" y="3079300"/>
            <a:ext cx="1089375" cy="108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1714500" y="3630925"/>
            <a:ext cx="2935200" cy="4614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589850" y="4092325"/>
            <a:ext cx="19614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WHY?????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I don’t need you!!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hape 222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" name="Shape 223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Interface Segregation Principle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26775" y="1371625"/>
            <a:ext cx="8167500" cy="19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solve this?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25" y="2761275"/>
            <a:ext cx="2987524" cy="1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hape 230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Interface Segregation Principle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2075"/>
            <a:ext cx="6265930" cy="12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574" y="3361850"/>
            <a:ext cx="6129675" cy="12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919" y="542925"/>
            <a:ext cx="2181149" cy="16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977950" y="2024925"/>
            <a:ext cx="1903500" cy="4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You need to create two interfaces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3063299" cy="5143500"/>
          </a:xfrm>
          <a:prstGeom prst="rect">
            <a:avLst/>
          </a:prstGeom>
          <a:solidFill>
            <a:srgbClr val="4C5C6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128550" y="486250"/>
            <a:ext cx="2806200" cy="145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PT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</a:p>
          <a:p>
            <a:pPr lvl="0" algn="r" rtl="0">
              <a:spcBef>
                <a:spcPts val="0"/>
              </a:spcBef>
              <a:buNone/>
            </a:pPr>
            <a:endParaRPr sz="13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418925" y="638650"/>
            <a:ext cx="5279700" cy="37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434343"/>
              </a:buClr>
              <a:buSzPct val="100000"/>
              <a:buFont typeface="Trebuchet MS"/>
              <a:buChar char="➢"/>
            </a:pPr>
            <a:r>
              <a:rPr lang="pt-PT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SOLID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>
              <a:spcBef>
                <a:spcPts val="0"/>
              </a:spcBef>
              <a:buClr>
                <a:srgbClr val="434343"/>
              </a:buClr>
              <a:buSzPct val="100000"/>
              <a:buFont typeface="Trebuchet MS"/>
              <a:buChar char="➢"/>
            </a:pPr>
            <a:r>
              <a:rPr lang="pt-PT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responsibility Principle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Trebuchet MS"/>
              <a:buChar char="➢"/>
            </a:pPr>
            <a:r>
              <a:rPr lang="pt-PT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Open/Closed Principle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Trebuchet MS"/>
              <a:buChar char="➢"/>
            </a:pPr>
            <a:r>
              <a:rPr lang="pt-PT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Liskov Substitution Principle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Trebuchet MS"/>
              <a:buChar char="➢"/>
            </a:pPr>
            <a:r>
              <a:rPr lang="pt-PT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Segregation Principle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Trebuchet MS"/>
              <a:buChar char="➢"/>
            </a:pPr>
            <a:r>
              <a:rPr lang="pt-PT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Dependency Inversion Principle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Shape 240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1" name="Shape 241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Interface Segregation Principle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4375"/>
            <a:ext cx="5291660" cy="2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000" y="3409675"/>
            <a:ext cx="5368624" cy="16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hape 248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9" name="Shape 249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792050" y="1159125"/>
            <a:ext cx="5559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400" i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“High-level modules should not depend on low-level modules.  Both should depend on abstractions.”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649950" y="3030475"/>
            <a:ext cx="5559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400" i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“Abstractions should not depend upon details. Details should depend upon abstractions.”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Shape 256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400"/>
            <a:ext cx="3968624" cy="18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850" y="1078400"/>
            <a:ext cx="4131400" cy="3090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rot="10800000" flipH="1">
            <a:off x="1912050" y="1777900"/>
            <a:ext cx="4240500" cy="24951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726725" y="4196800"/>
            <a:ext cx="27024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And if I need to send a notification by SMS?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You need to change this.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499" y="4273005"/>
            <a:ext cx="711625" cy="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hape 267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900" y="1127725"/>
            <a:ext cx="4041350" cy="109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75" y="2565000"/>
            <a:ext cx="4041350" cy="164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975" y="2565000"/>
            <a:ext cx="3706537" cy="16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6478700" y="1178275"/>
            <a:ext cx="2038800" cy="3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So, I create an interface and now?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Shape 277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175" y="1016725"/>
            <a:ext cx="5508225" cy="368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Shape 280"/>
          <p:cNvCxnSpPr/>
          <p:nvPr/>
        </p:nvCxnSpPr>
        <p:spPr>
          <a:xfrm rot="10800000">
            <a:off x="6216100" y="2899750"/>
            <a:ext cx="1530900" cy="8538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575" y="3559075"/>
            <a:ext cx="1089375" cy="1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86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4050" y="1085425"/>
            <a:ext cx="22203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Constructor injection: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875" y="1743600"/>
            <a:ext cx="5451549" cy="2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Shape 294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575" y="963000"/>
            <a:ext cx="3987100" cy="3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444050" y="1085425"/>
            <a:ext cx="22203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Property injection: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Shape 302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3" name="Shape 303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Dependency Inversion Principle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900" y="2171875"/>
            <a:ext cx="5891474" cy="19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444050" y="1085425"/>
            <a:ext cx="22203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Method injection: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1488725" y="1378675"/>
            <a:ext cx="6004200" cy="10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Enjoy code and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Keep it simple!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25" y="455800"/>
            <a:ext cx="2994375" cy="35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1418175" y="3989250"/>
            <a:ext cx="6004200" cy="10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SOLID?</a:t>
            </a:r>
          </a:p>
        </p:txBody>
      </p:sp>
      <p:sp>
        <p:nvSpPr>
          <p:cNvPr id="80" name="Shape 80"/>
          <p:cNvSpPr/>
          <p:nvPr/>
        </p:nvSpPr>
        <p:spPr>
          <a:xfrm>
            <a:off x="390750" y="1981750"/>
            <a:ext cx="1611000" cy="240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SRP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</a:t>
            </a:r>
          </a:p>
        </p:txBody>
      </p:sp>
      <p:sp>
        <p:nvSpPr>
          <p:cNvPr id="81" name="Shape 81"/>
          <p:cNvSpPr/>
          <p:nvPr/>
        </p:nvSpPr>
        <p:spPr>
          <a:xfrm>
            <a:off x="2078625" y="1981750"/>
            <a:ext cx="1611000" cy="2405400"/>
          </a:xfrm>
          <a:prstGeom prst="rect">
            <a:avLst/>
          </a:prstGeom>
          <a:solidFill>
            <a:srgbClr val="4E6F9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OCP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Open/Closed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</a:t>
            </a:r>
          </a:p>
        </p:txBody>
      </p:sp>
      <p:sp>
        <p:nvSpPr>
          <p:cNvPr id="82" name="Shape 82"/>
          <p:cNvSpPr/>
          <p:nvPr/>
        </p:nvSpPr>
        <p:spPr>
          <a:xfrm>
            <a:off x="3766500" y="1981750"/>
            <a:ext cx="1611000" cy="240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LSP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Liskovs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Substitution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</a:t>
            </a:r>
          </a:p>
        </p:txBody>
      </p:sp>
      <p:sp>
        <p:nvSpPr>
          <p:cNvPr id="83" name="Shape 83"/>
          <p:cNvSpPr/>
          <p:nvPr/>
        </p:nvSpPr>
        <p:spPr>
          <a:xfrm>
            <a:off x="5454375" y="1981750"/>
            <a:ext cx="1611000" cy="2405400"/>
          </a:xfrm>
          <a:prstGeom prst="rect">
            <a:avLst/>
          </a:prstGeom>
          <a:solidFill>
            <a:srgbClr val="4E6F9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ISP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Segregation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</a:t>
            </a:r>
          </a:p>
        </p:txBody>
      </p:sp>
      <p:sp>
        <p:nvSpPr>
          <p:cNvPr id="84" name="Shape 84"/>
          <p:cNvSpPr/>
          <p:nvPr/>
        </p:nvSpPr>
        <p:spPr>
          <a:xfrm>
            <a:off x="7142250" y="1981750"/>
            <a:ext cx="1611000" cy="240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DIP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Dependency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Inversion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03575" y="1787875"/>
            <a:ext cx="8167500" cy="19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“A class should have </a:t>
            </a:r>
            <a:r>
              <a:rPr lang="pt-PT" sz="4800" i="1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one and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 i="1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only one</a:t>
            </a: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reason to change”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Single Responsibility Principle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97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Single Responsibility Principle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50" y="968775"/>
            <a:ext cx="5530874" cy="322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flipH="1">
            <a:off x="6335850" y="1481675"/>
            <a:ext cx="910200" cy="4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6335850" y="2960525"/>
            <a:ext cx="910200" cy="4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7246050" y="1248825"/>
            <a:ext cx="1333500" cy="4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Business logic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51875" y="2740650"/>
            <a:ext cx="1333500" cy="4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Persistence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474" y="3715574"/>
            <a:ext cx="1218825" cy="1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386275" y="4232475"/>
            <a:ext cx="2194200" cy="4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There are </a:t>
            </a:r>
            <a:r>
              <a:rPr lang="pt-PT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two </a:t>
            </a: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responsibilities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Single Responsibility Principle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26775" y="1371625"/>
            <a:ext cx="8167500" cy="19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solve this?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25" y="2761275"/>
            <a:ext cx="2987524" cy="1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Single Responsibility Principle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0" y="1086300"/>
            <a:ext cx="5334299" cy="369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869" y="2320925"/>
            <a:ext cx="2181149" cy="16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6444575" y="3830300"/>
            <a:ext cx="2194200" cy="4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Just create two different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Open/Closed Principle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71350" y="1659100"/>
            <a:ext cx="8540700" cy="19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“Software entities should be </a:t>
            </a:r>
            <a:r>
              <a:rPr lang="pt-PT" sz="4800" b="1" i="1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open </a:t>
            </a: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for extension, but </a:t>
            </a:r>
            <a:r>
              <a:rPr lang="pt-PT" sz="4800" b="1" i="1">
                <a:solidFill>
                  <a:srgbClr val="4E6F9B"/>
                </a:solidFill>
                <a:latin typeface="Trebuchet MS"/>
                <a:ea typeface="Trebuchet MS"/>
                <a:cs typeface="Trebuchet MS"/>
                <a:sym typeface="Trebuchet MS"/>
              </a:rPr>
              <a:t>closed </a:t>
            </a:r>
            <a:r>
              <a:rPr lang="pt-PT" sz="4800" i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for modification.”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226775" y="278225"/>
            <a:ext cx="0" cy="5748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311707" y="27927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80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Open/Closed Principle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24" y="918000"/>
            <a:ext cx="5065124" cy="39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275" y="976225"/>
            <a:ext cx="2741725" cy="15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405000" y="2595575"/>
            <a:ext cx="23667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Humm...and if I need to add a new payment type?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419125" y="3739425"/>
            <a:ext cx="2166000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PT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need to modificate this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(16:9)</PresentationFormat>
  <Paragraphs>106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Trebuchet MS</vt:lpstr>
      <vt:lpstr>Arial</vt:lpstr>
      <vt:lpstr>Muli</vt:lpstr>
      <vt:lpstr>simple-light-2</vt:lpstr>
      <vt:lpstr>SOLID Principles Presented by Rutuja Pimpalgaonkar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Satishrao Pimpalgaonkar, Rutuja</dc:creator>
  <cp:lastModifiedBy>Satishrao Pimpalgaonkar, Rutuja</cp:lastModifiedBy>
  <cp:revision>1</cp:revision>
  <dcterms:modified xsi:type="dcterms:W3CDTF">2024-09-20T18:01:29Z</dcterms:modified>
</cp:coreProperties>
</file>