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19"/>
  </p:notesMasterIdLst>
  <p:sldIdLst>
    <p:sldId id="256" r:id="rId2"/>
    <p:sldId id="257" r:id="rId3"/>
    <p:sldId id="258" r:id="rId4"/>
    <p:sldId id="259" r:id="rId5"/>
    <p:sldId id="260" r:id="rId6"/>
    <p:sldId id="261" r:id="rId7"/>
    <p:sldId id="262" r:id="rId8"/>
    <p:sldId id="272" r:id="rId9"/>
    <p:sldId id="263" r:id="rId10"/>
    <p:sldId id="269" r:id="rId11"/>
    <p:sldId id="264" r:id="rId12"/>
    <p:sldId id="265" r:id="rId13"/>
    <p:sldId id="266" r:id="rId14"/>
    <p:sldId id="267" r:id="rId15"/>
    <p:sldId id="271" r:id="rId16"/>
    <p:sldId id="270"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78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A1C01D-451D-495A-9616-7D4E35107DCB}" type="datetimeFigureOut">
              <a:rPr lang="en-US" smtClean="0"/>
              <a:t>12/2/2022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17C943-C413-4812-84DA-18C8D806149C}" type="slidenum">
              <a:rPr lang="en-US" smtClean="0"/>
              <a:t>‹#›</a:t>
            </a:fld>
            <a:endParaRPr lang="en-US"/>
          </a:p>
        </p:txBody>
      </p:sp>
    </p:spTree>
    <p:extLst>
      <p:ext uri="{BB962C8B-B14F-4D97-AF65-F5344CB8AC3E}">
        <p14:creationId xmlns:p14="http://schemas.microsoft.com/office/powerpoint/2010/main" val="4007001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3E8B1C-86EF-43CF-8304-249481088644}"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129872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3E8B1C-86EF-43CF-8304-249481088644}" type="datetimeFigureOut">
              <a:rPr lang="en-US" smtClean="0"/>
              <a:pPr/>
              <a:t>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2217785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F3E8B1C-86EF-43CF-8304-249481088644}" type="datetimeFigureOut">
              <a:rPr lang="en-US" smtClean="0"/>
              <a:pPr/>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18171092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F3E8B1C-86EF-43CF-8304-249481088644}" type="datetimeFigureOut">
              <a:rPr lang="en-US" smtClean="0"/>
              <a:pPr/>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DB2ADC-AF19-4574-8C10-79B5B04FCA27}"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712631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3E8B1C-86EF-43CF-8304-249481088644}" type="datetimeFigureOut">
              <a:rPr lang="en-US" smtClean="0"/>
              <a:pPr/>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16167454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F3E8B1C-86EF-43CF-8304-249481088644}" type="datetimeFigureOut">
              <a:rPr lang="en-US" smtClean="0"/>
              <a:pPr/>
              <a:t>12/2/2022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6631755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F3E8B1C-86EF-43CF-8304-249481088644}" type="datetimeFigureOut">
              <a:rPr lang="en-US" smtClean="0"/>
              <a:pPr/>
              <a:t>12/2/2022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12780887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3E8B1C-86EF-43CF-8304-249481088644}"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628279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3E8B1C-86EF-43CF-8304-249481088644}"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499798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F3E8B1C-86EF-43CF-8304-249481088644}"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239695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3E8B1C-86EF-43CF-8304-249481088644}"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075999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3E8B1C-86EF-43CF-8304-249481088644}"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725906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3E8B1C-86EF-43CF-8304-249481088644}" type="datetimeFigureOut">
              <a:rPr lang="en-US" smtClean="0"/>
              <a:t>12/2/2022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494798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F3E8B1C-86EF-43CF-8304-249481088644}" type="datetimeFigureOut">
              <a:rPr lang="en-US" smtClean="0"/>
              <a:t>12/2/2022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469311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F3E8B1C-86EF-43CF-8304-249481088644}" type="datetimeFigureOut">
              <a:rPr lang="en-US" smtClean="0"/>
              <a:t>12/2/2022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706273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F3E8B1C-86EF-43CF-8304-249481088644}" type="datetimeFigureOut">
              <a:rPr lang="en-US" smtClean="0"/>
              <a:t>12/2/2022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93627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3E8B1C-86EF-43CF-8304-249481088644}"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97103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F3E8B1C-86EF-43CF-8304-249481088644}" type="datetimeFigureOut">
              <a:rPr lang="en-US" smtClean="0"/>
              <a:pPr/>
              <a:t>12/2/2022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953097897"/>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atasets/usdot/flight-delays"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8">
            <a:extLst>
              <a:ext uri="{FF2B5EF4-FFF2-40B4-BE49-F238E27FC236}">
                <a16:creationId xmlns:a16="http://schemas.microsoft.com/office/drawing/2014/main" id="{A4322390-8B58-46BE-88EB-D9FD30C0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phere of mesh and nodes">
            <a:extLst>
              <a:ext uri="{FF2B5EF4-FFF2-40B4-BE49-F238E27FC236}">
                <a16:creationId xmlns:a16="http://schemas.microsoft.com/office/drawing/2014/main" id="{2F9058DC-C19A-2637-6DCD-51FACB0EE212}"/>
              </a:ext>
            </a:extLst>
          </p:cNvPr>
          <p:cNvPicPr>
            <a:picLocks noChangeAspect="1"/>
          </p:cNvPicPr>
          <p:nvPr/>
        </p:nvPicPr>
        <p:blipFill rotWithShape="1">
          <a:blip r:embed="rId2">
            <a:alphaModFix amt="40000"/>
          </a:blip>
          <a:srcRect t="1430" b="23570"/>
          <a:stretch/>
        </p:blipFill>
        <p:spPr>
          <a:xfrm>
            <a:off x="8010" y="-17035"/>
            <a:ext cx="12192000" cy="6856429"/>
          </a:xfrm>
          <a:prstGeom prst="rect">
            <a:avLst/>
          </a:prstGeom>
        </p:spPr>
      </p:pic>
      <p:sp>
        <p:nvSpPr>
          <p:cNvPr id="2" name="Title 1">
            <a:extLst>
              <a:ext uri="{FF2B5EF4-FFF2-40B4-BE49-F238E27FC236}">
                <a16:creationId xmlns:a16="http://schemas.microsoft.com/office/drawing/2014/main" id="{2D8AF96A-4C23-E995-6F1B-0CC41D6BA31E}"/>
              </a:ext>
            </a:extLst>
          </p:cNvPr>
          <p:cNvSpPr>
            <a:spLocks noGrp="1"/>
          </p:cNvSpPr>
          <p:nvPr>
            <p:ph type="ctrTitle"/>
          </p:nvPr>
        </p:nvSpPr>
        <p:spPr>
          <a:xfrm>
            <a:off x="668594" y="-1354086"/>
            <a:ext cx="10418506" cy="3906786"/>
          </a:xfrm>
        </p:spPr>
        <p:txBody>
          <a:bodyPr>
            <a:normAutofit/>
          </a:bodyPr>
          <a:lstStyle/>
          <a:p>
            <a:pPr>
              <a:lnSpc>
                <a:spcPct val="90000"/>
              </a:lnSpc>
            </a:pPr>
            <a:r>
              <a:rPr lang="en-US" sz="4500" dirty="0">
                <a:solidFill>
                  <a:schemeClr val="tx1"/>
                </a:solidFill>
              </a:rPr>
              <a:t>Data visualization for Flight Delay</a:t>
            </a:r>
            <a:br>
              <a:rPr lang="en-US" sz="4500" dirty="0">
                <a:solidFill>
                  <a:schemeClr val="tx1"/>
                </a:solidFill>
              </a:rPr>
            </a:br>
            <a:r>
              <a:rPr lang="en-US" sz="4500" dirty="0">
                <a:solidFill>
                  <a:schemeClr val="tx1"/>
                </a:solidFill>
              </a:rPr>
              <a:t>and cancellation Analysis for USA domestic airline for Year 2015</a:t>
            </a:r>
          </a:p>
        </p:txBody>
      </p:sp>
      <p:sp>
        <p:nvSpPr>
          <p:cNvPr id="3" name="Subtitle 2">
            <a:extLst>
              <a:ext uri="{FF2B5EF4-FFF2-40B4-BE49-F238E27FC236}">
                <a16:creationId xmlns:a16="http://schemas.microsoft.com/office/drawing/2014/main" id="{389289B2-0F9E-F528-E711-6804D49A879C}"/>
              </a:ext>
            </a:extLst>
          </p:cNvPr>
          <p:cNvSpPr>
            <a:spLocks noGrp="1"/>
          </p:cNvSpPr>
          <p:nvPr>
            <p:ph type="subTitle" idx="1"/>
          </p:nvPr>
        </p:nvSpPr>
        <p:spPr>
          <a:xfrm>
            <a:off x="1154955" y="4777380"/>
            <a:ext cx="8825658" cy="861420"/>
          </a:xfrm>
        </p:spPr>
        <p:txBody>
          <a:bodyPr>
            <a:normAutofit/>
          </a:bodyPr>
          <a:lstStyle/>
          <a:p>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3088616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1500"/>
                                  </p:stCondLst>
                                  <p:endCondLst>
                                    <p:cond evt="begin" delay="0">
                                      <p:tn val="5"/>
                                    </p:cond>
                                  </p:end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D8D07-C65C-EB45-B57C-B8AE7D9B4F7F}"/>
              </a:ext>
            </a:extLst>
          </p:cNvPr>
          <p:cNvSpPr>
            <a:spLocks noGrp="1"/>
          </p:cNvSpPr>
          <p:nvPr>
            <p:ph type="title"/>
          </p:nvPr>
        </p:nvSpPr>
        <p:spPr>
          <a:xfrm>
            <a:off x="87233" y="123825"/>
            <a:ext cx="2484517" cy="6657975"/>
          </a:xfrm>
        </p:spPr>
        <p:txBody>
          <a:bodyPr vert="horz" lIns="91440" tIns="45720" rIns="91440" bIns="45720" rtlCol="0" anchor="t">
            <a:normAutofit fontScale="90000"/>
          </a:bodyPr>
          <a:lstStyle/>
          <a:p>
            <a:r>
              <a:rPr lang="en-US" sz="2800" dirty="0">
                <a:solidFill>
                  <a:schemeClr val="tx1"/>
                </a:solidFill>
                <a:latin typeface="Arial Narrow" panose="020B0606020202030204" pitchFamily="34" charset="0"/>
              </a:rPr>
              <a:t>Extension of </a:t>
            </a:r>
            <a:br>
              <a:rPr lang="en-US" sz="2800" dirty="0">
                <a:solidFill>
                  <a:schemeClr val="tx1"/>
                </a:solidFill>
                <a:latin typeface="Arial Narrow" panose="020B0606020202030204" pitchFamily="34" charset="0"/>
              </a:rPr>
            </a:br>
            <a:r>
              <a:rPr lang="en-US" sz="2800" dirty="0">
                <a:solidFill>
                  <a:schemeClr val="tx1"/>
                </a:solidFill>
                <a:latin typeface="Arial Narrow" panose="020B0606020202030204" pitchFamily="34" charset="0"/>
              </a:rPr>
              <a:t>insight 1:</a:t>
            </a:r>
            <a:br>
              <a:rPr lang="en-US" sz="2800" dirty="0">
                <a:solidFill>
                  <a:schemeClr val="tx1"/>
                </a:solidFill>
                <a:latin typeface="Arial Narrow" panose="020B0606020202030204" pitchFamily="34" charset="0"/>
              </a:rPr>
            </a:br>
            <a:r>
              <a:rPr lang="en-US" sz="2800" dirty="0">
                <a:solidFill>
                  <a:schemeClr val="tx1"/>
                </a:solidFill>
                <a:latin typeface="Arial Narrow" panose="020B0606020202030204" pitchFamily="34" charset="0"/>
              </a:rPr>
              <a:t>Further, we can also eliminate the top airlines which are causing more weather and diverted delays by using the analysis of bar chart stating   top(N) and bottom (N). And we can consider the bottom airline which will cause less weather and diverted delay for the trip.</a:t>
            </a:r>
            <a:br>
              <a:rPr lang="en-US" sz="2800" dirty="0">
                <a:solidFill>
                  <a:schemeClr val="tx1"/>
                </a:solidFill>
                <a:latin typeface="Arial Narrow" panose="020B0606020202030204" pitchFamily="34" charset="0"/>
              </a:rPr>
            </a:br>
            <a:endParaRPr lang="en-US" sz="2800" b="1" dirty="0">
              <a:solidFill>
                <a:schemeClr val="tx1"/>
              </a:solidFill>
              <a:latin typeface="Arial Narrow" panose="020B0606020202030204" pitchFamily="34" charset="0"/>
            </a:endParaRPr>
          </a:p>
        </p:txBody>
      </p:sp>
      <p:pic>
        <p:nvPicPr>
          <p:cNvPr id="4" name="Picture 3" descr="Chart, timeline, bar chart&#10;&#10;Description automatically generated">
            <a:extLst>
              <a:ext uri="{FF2B5EF4-FFF2-40B4-BE49-F238E27FC236}">
                <a16:creationId xmlns:a16="http://schemas.microsoft.com/office/drawing/2014/main" id="{87F571CA-80AC-F38E-9977-9A7A3016D3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0434" y="273078"/>
            <a:ext cx="7666384" cy="5715495"/>
          </a:xfrm>
          <a:prstGeom prst="rect">
            <a:avLst/>
          </a:prstGeom>
        </p:spPr>
      </p:pic>
    </p:spTree>
    <p:extLst>
      <p:ext uri="{BB962C8B-B14F-4D97-AF65-F5344CB8AC3E}">
        <p14:creationId xmlns:p14="http://schemas.microsoft.com/office/powerpoint/2010/main" val="3052918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D8D07-C65C-EB45-B57C-B8AE7D9B4F7F}"/>
              </a:ext>
            </a:extLst>
          </p:cNvPr>
          <p:cNvSpPr>
            <a:spLocks noGrp="1"/>
          </p:cNvSpPr>
          <p:nvPr>
            <p:ph type="title"/>
          </p:nvPr>
        </p:nvSpPr>
        <p:spPr>
          <a:xfrm>
            <a:off x="87233" y="123825"/>
            <a:ext cx="2596332" cy="6657975"/>
          </a:xfrm>
        </p:spPr>
        <p:txBody>
          <a:bodyPr vert="horz" lIns="91440" tIns="45720" rIns="91440" bIns="45720" rtlCol="0" anchor="t">
            <a:normAutofit fontScale="90000"/>
          </a:bodyPr>
          <a:lstStyle/>
          <a:p>
            <a:r>
              <a:rPr lang="en-US" sz="2800" dirty="0">
                <a:solidFill>
                  <a:schemeClr val="tx1"/>
                </a:solidFill>
                <a:latin typeface="Arial Narrow" panose="020B0606020202030204" pitchFamily="34" charset="0"/>
              </a:rPr>
              <a:t>Extension of</a:t>
            </a:r>
            <a:br>
              <a:rPr lang="en-US" sz="2800" dirty="0">
                <a:solidFill>
                  <a:schemeClr val="tx1"/>
                </a:solidFill>
                <a:latin typeface="Arial Narrow" panose="020B0606020202030204" pitchFamily="34" charset="0"/>
              </a:rPr>
            </a:br>
            <a:r>
              <a:rPr lang="en-US" sz="2800" dirty="0">
                <a:solidFill>
                  <a:schemeClr val="tx1"/>
                </a:solidFill>
                <a:latin typeface="Arial Narrow" panose="020B0606020202030204" pitchFamily="34" charset="0"/>
              </a:rPr>
              <a:t>Insight 1:</a:t>
            </a:r>
            <a:br>
              <a:rPr lang="en-US" sz="2800" dirty="0">
                <a:solidFill>
                  <a:schemeClr val="tx1"/>
                </a:solidFill>
                <a:latin typeface="Arial Narrow" panose="020B0606020202030204" pitchFamily="34" charset="0"/>
              </a:rPr>
            </a:br>
            <a:r>
              <a:rPr lang="en-US" sz="2200" dirty="0">
                <a:solidFill>
                  <a:schemeClr val="tx1"/>
                </a:solidFill>
                <a:latin typeface="Arial Narrow" panose="020B0606020202030204" pitchFamily="34" charset="0"/>
              </a:rPr>
              <a:t>Again, to select the best airline based on the weekdays, we can predict which airline to travel by. In addition, we have plotted, a correlation graph  between avg arrival delay and avg departure delay  and used the trend line to figure out which airport causes more delay and which one causes less based on the weekdays and the airline.</a:t>
            </a:r>
            <a:br>
              <a:rPr lang="en-US" sz="2200" dirty="0">
                <a:solidFill>
                  <a:schemeClr val="tx1"/>
                </a:solidFill>
                <a:latin typeface="Arial Narrow" panose="020B0606020202030204" pitchFamily="34" charset="0"/>
              </a:rPr>
            </a:br>
            <a:br>
              <a:rPr lang="en-US" sz="2200" dirty="0">
                <a:solidFill>
                  <a:schemeClr val="tx1"/>
                </a:solidFill>
                <a:latin typeface="Arial Narrow" panose="020B0606020202030204" pitchFamily="34" charset="0"/>
              </a:rPr>
            </a:br>
            <a:endParaRPr lang="en-US" sz="2200" dirty="0">
              <a:solidFill>
                <a:schemeClr val="tx1"/>
              </a:solidFill>
              <a:latin typeface="Arial Narrow" panose="020B0606020202030204" pitchFamily="34" charset="0"/>
            </a:endParaRPr>
          </a:p>
        </p:txBody>
      </p:sp>
      <p:pic>
        <p:nvPicPr>
          <p:cNvPr id="7" name="Picture 6" descr="Chart, line chart&#10;&#10;Description automatically generated">
            <a:extLst>
              <a:ext uri="{FF2B5EF4-FFF2-40B4-BE49-F238E27FC236}">
                <a16:creationId xmlns:a16="http://schemas.microsoft.com/office/drawing/2014/main" id="{DA8DB343-46CE-5D08-0C81-56CDF9F2A4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8029" y="259309"/>
            <a:ext cx="7689246" cy="6180356"/>
          </a:xfrm>
          <a:prstGeom prst="rect">
            <a:avLst/>
          </a:prstGeom>
        </p:spPr>
      </p:pic>
    </p:spTree>
    <p:extLst>
      <p:ext uri="{BB962C8B-B14F-4D97-AF65-F5344CB8AC3E}">
        <p14:creationId xmlns:p14="http://schemas.microsoft.com/office/powerpoint/2010/main" val="1927364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D8D07-C65C-EB45-B57C-B8AE7D9B4F7F}"/>
              </a:ext>
            </a:extLst>
          </p:cNvPr>
          <p:cNvSpPr>
            <a:spLocks noGrp="1"/>
          </p:cNvSpPr>
          <p:nvPr>
            <p:ph type="title"/>
          </p:nvPr>
        </p:nvSpPr>
        <p:spPr>
          <a:xfrm>
            <a:off x="87233" y="123825"/>
            <a:ext cx="2596332" cy="6657975"/>
          </a:xfrm>
        </p:spPr>
        <p:txBody>
          <a:bodyPr vert="horz" lIns="91440" tIns="45720" rIns="91440" bIns="45720" rtlCol="0" anchor="t">
            <a:normAutofit/>
          </a:bodyPr>
          <a:lstStyle/>
          <a:p>
            <a:r>
              <a:rPr lang="en-US" sz="2800" dirty="0">
                <a:solidFill>
                  <a:schemeClr val="tx1"/>
                </a:solidFill>
                <a:latin typeface="Arial Narrow" panose="020B0606020202030204" pitchFamily="34" charset="0"/>
              </a:rPr>
              <a:t>Insight 3:</a:t>
            </a:r>
            <a:br>
              <a:rPr lang="en-US" sz="2800" dirty="0">
                <a:solidFill>
                  <a:schemeClr val="tx1"/>
                </a:solidFill>
                <a:latin typeface="Arial Narrow" panose="020B0606020202030204" pitchFamily="34" charset="0"/>
              </a:rPr>
            </a:br>
            <a:r>
              <a:rPr lang="en-US" sz="2800" dirty="0">
                <a:solidFill>
                  <a:schemeClr val="tx1"/>
                </a:solidFill>
                <a:latin typeface="Arial Narrow" panose="020B0606020202030204" pitchFamily="34" charset="0"/>
              </a:rPr>
              <a:t>This is a destination map,</a:t>
            </a:r>
            <a:br>
              <a:rPr lang="en-US" sz="2800" dirty="0">
                <a:solidFill>
                  <a:schemeClr val="tx1"/>
                </a:solidFill>
                <a:latin typeface="Arial Narrow" panose="020B0606020202030204" pitchFamily="34" charset="0"/>
              </a:rPr>
            </a:br>
            <a:r>
              <a:rPr lang="en-US" sz="2800" dirty="0">
                <a:solidFill>
                  <a:schemeClr val="tx1"/>
                </a:solidFill>
                <a:latin typeface="Arial Narrow" panose="020B0606020202030204" pitchFamily="34" charset="0"/>
              </a:rPr>
              <a:t>through this we can determine which all flights are departing from a specific origin. In addition ,we can also determine the avg arrival delay for each flight.</a:t>
            </a:r>
            <a:br>
              <a:rPr lang="en-US" sz="2800" dirty="0">
                <a:solidFill>
                  <a:schemeClr val="tx1"/>
                </a:solidFill>
                <a:latin typeface="Arial Narrow" panose="020B0606020202030204" pitchFamily="34" charset="0"/>
              </a:rPr>
            </a:br>
            <a:br>
              <a:rPr lang="en-US" sz="2800" dirty="0">
                <a:solidFill>
                  <a:schemeClr val="tx1"/>
                </a:solidFill>
                <a:latin typeface="Arial Narrow" panose="020B0606020202030204" pitchFamily="34" charset="0"/>
              </a:rPr>
            </a:br>
            <a:endParaRPr lang="en-US" sz="2800" dirty="0">
              <a:solidFill>
                <a:schemeClr val="tx1"/>
              </a:solidFill>
              <a:latin typeface="Arial Narrow" panose="020B0606020202030204" pitchFamily="34" charset="0"/>
            </a:endParaRPr>
          </a:p>
        </p:txBody>
      </p:sp>
      <p:pic>
        <p:nvPicPr>
          <p:cNvPr id="4" name="Picture 3" descr="Diagram&#10;&#10;Description automatically generated">
            <a:extLst>
              <a:ext uri="{FF2B5EF4-FFF2-40B4-BE49-F238E27FC236}">
                <a16:creationId xmlns:a16="http://schemas.microsoft.com/office/drawing/2014/main" id="{D8724034-8249-26D9-0C78-38DEA8D054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0125" y="509944"/>
            <a:ext cx="7605419" cy="6096528"/>
          </a:xfrm>
          <a:prstGeom prst="rect">
            <a:avLst/>
          </a:prstGeom>
        </p:spPr>
      </p:pic>
    </p:spTree>
    <p:extLst>
      <p:ext uri="{BB962C8B-B14F-4D97-AF65-F5344CB8AC3E}">
        <p14:creationId xmlns:p14="http://schemas.microsoft.com/office/powerpoint/2010/main" val="1158383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D8D07-C65C-EB45-B57C-B8AE7D9B4F7F}"/>
              </a:ext>
            </a:extLst>
          </p:cNvPr>
          <p:cNvSpPr>
            <a:spLocks noGrp="1"/>
          </p:cNvSpPr>
          <p:nvPr>
            <p:ph type="title"/>
          </p:nvPr>
        </p:nvSpPr>
        <p:spPr>
          <a:xfrm>
            <a:off x="87233" y="123825"/>
            <a:ext cx="2596332" cy="6657975"/>
          </a:xfrm>
        </p:spPr>
        <p:txBody>
          <a:bodyPr vert="horz" lIns="91440" tIns="45720" rIns="91440" bIns="45720" rtlCol="0" anchor="t">
            <a:normAutofit/>
          </a:bodyPr>
          <a:lstStyle/>
          <a:p>
            <a:r>
              <a:rPr lang="en-US" sz="2800" dirty="0">
                <a:solidFill>
                  <a:schemeClr val="tx1"/>
                </a:solidFill>
                <a:latin typeface="Arial Narrow" panose="020B0606020202030204" pitchFamily="34" charset="0"/>
              </a:rPr>
              <a:t>Insight 4:</a:t>
            </a:r>
            <a:br>
              <a:rPr lang="en-US" sz="2800" dirty="0">
                <a:solidFill>
                  <a:schemeClr val="tx1"/>
                </a:solidFill>
                <a:latin typeface="Arial Narrow" panose="020B0606020202030204" pitchFamily="34" charset="0"/>
              </a:rPr>
            </a:br>
            <a:r>
              <a:rPr lang="en-US" sz="2800" dirty="0">
                <a:solidFill>
                  <a:schemeClr val="tx1"/>
                </a:solidFill>
                <a:latin typeface="Arial Narrow" panose="020B0606020202030204" pitchFamily="34" charset="0"/>
              </a:rPr>
              <a:t>This is the origin map, from this we can see</a:t>
            </a:r>
            <a:br>
              <a:rPr lang="en-US" sz="2800" dirty="0">
                <a:solidFill>
                  <a:schemeClr val="tx1"/>
                </a:solidFill>
                <a:latin typeface="Arial Narrow" panose="020B0606020202030204" pitchFamily="34" charset="0"/>
              </a:rPr>
            </a:br>
            <a:r>
              <a:rPr lang="en-US" sz="2800" dirty="0">
                <a:solidFill>
                  <a:schemeClr val="tx1"/>
                </a:solidFill>
                <a:latin typeface="Arial Narrow" panose="020B0606020202030204" pitchFamily="34" charset="0"/>
              </a:rPr>
              <a:t>different flights coming from different destination to a specific origin. And we are able to </a:t>
            </a:r>
            <a:r>
              <a:rPr lang="en-US" sz="2800" dirty="0" err="1">
                <a:solidFill>
                  <a:schemeClr val="tx1"/>
                </a:solidFill>
                <a:latin typeface="Arial Narrow" panose="020B0606020202030204" pitchFamily="34" charset="0"/>
              </a:rPr>
              <a:t>analyse</a:t>
            </a:r>
            <a:r>
              <a:rPr lang="en-US" sz="2800" dirty="0">
                <a:solidFill>
                  <a:schemeClr val="tx1"/>
                </a:solidFill>
                <a:latin typeface="Arial Narrow" panose="020B0606020202030204" pitchFamily="34" charset="0"/>
              </a:rPr>
              <a:t> the avg departure for each specific flight.</a:t>
            </a:r>
            <a:br>
              <a:rPr lang="en-US" sz="2800" dirty="0">
                <a:solidFill>
                  <a:schemeClr val="tx1"/>
                </a:solidFill>
                <a:latin typeface="Arial Narrow" panose="020B0606020202030204" pitchFamily="34" charset="0"/>
              </a:rPr>
            </a:br>
            <a:endParaRPr lang="en-US" sz="2800" dirty="0">
              <a:solidFill>
                <a:schemeClr val="tx1"/>
              </a:solidFill>
              <a:latin typeface="Arial Narrow" panose="020B0606020202030204" pitchFamily="34" charset="0"/>
            </a:endParaRPr>
          </a:p>
        </p:txBody>
      </p:sp>
      <p:pic>
        <p:nvPicPr>
          <p:cNvPr id="5" name="Picture 4" descr="Map&#10;&#10;Description automatically generated">
            <a:extLst>
              <a:ext uri="{FF2B5EF4-FFF2-40B4-BE49-F238E27FC236}">
                <a16:creationId xmlns:a16="http://schemas.microsoft.com/office/drawing/2014/main" id="{AC087B15-7CD6-7EE9-6066-FB278E755A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6437" y="422649"/>
            <a:ext cx="7613040" cy="6012701"/>
          </a:xfrm>
          <a:prstGeom prst="rect">
            <a:avLst/>
          </a:prstGeom>
        </p:spPr>
      </p:pic>
    </p:spTree>
    <p:extLst>
      <p:ext uri="{BB962C8B-B14F-4D97-AF65-F5344CB8AC3E}">
        <p14:creationId xmlns:p14="http://schemas.microsoft.com/office/powerpoint/2010/main" val="773716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D8D07-C65C-EB45-B57C-B8AE7D9B4F7F}"/>
              </a:ext>
            </a:extLst>
          </p:cNvPr>
          <p:cNvSpPr>
            <a:spLocks noGrp="1"/>
          </p:cNvSpPr>
          <p:nvPr>
            <p:ph type="title"/>
          </p:nvPr>
        </p:nvSpPr>
        <p:spPr>
          <a:xfrm>
            <a:off x="87233" y="123825"/>
            <a:ext cx="2596332" cy="6657975"/>
          </a:xfrm>
        </p:spPr>
        <p:txBody>
          <a:bodyPr vert="horz" lIns="91440" tIns="45720" rIns="91440" bIns="45720" rtlCol="0" anchor="t">
            <a:normAutofit/>
          </a:bodyPr>
          <a:lstStyle/>
          <a:p>
            <a:r>
              <a:rPr lang="en-US" sz="2800" dirty="0">
                <a:solidFill>
                  <a:schemeClr val="tx1"/>
                </a:solidFill>
                <a:latin typeface="Arial Narrow" panose="020B0606020202030204" pitchFamily="34" charset="0"/>
              </a:rPr>
              <a:t>Insight 5:</a:t>
            </a:r>
            <a:br>
              <a:rPr lang="en-US" sz="2800" dirty="0">
                <a:solidFill>
                  <a:schemeClr val="tx1"/>
                </a:solidFill>
                <a:latin typeface="Arial Narrow" panose="020B0606020202030204" pitchFamily="34" charset="0"/>
              </a:rPr>
            </a:br>
            <a:br>
              <a:rPr lang="en-US" sz="2800" dirty="0">
                <a:solidFill>
                  <a:schemeClr val="tx1"/>
                </a:solidFill>
                <a:latin typeface="Arial Narrow" panose="020B0606020202030204" pitchFamily="34" charset="0"/>
              </a:rPr>
            </a:br>
            <a:r>
              <a:rPr lang="en-US" sz="2800" dirty="0">
                <a:solidFill>
                  <a:schemeClr val="tx1"/>
                </a:solidFill>
                <a:latin typeface="Arial Narrow" panose="020B0606020202030204" pitchFamily="34" charset="0"/>
              </a:rPr>
              <a:t>Using Bar chart between multiple reasons for airline delay and airline we can predict which airline to be travel by to avoid the reasons which is causing those delays.</a:t>
            </a:r>
          </a:p>
        </p:txBody>
      </p:sp>
      <p:pic>
        <p:nvPicPr>
          <p:cNvPr id="9" name="Picture 8" descr="Chart, waterfall chart&#10;&#10;Description automatically generated">
            <a:extLst>
              <a:ext uri="{FF2B5EF4-FFF2-40B4-BE49-F238E27FC236}">
                <a16:creationId xmlns:a16="http://schemas.microsoft.com/office/drawing/2014/main" id="{2AD03938-1580-FD6E-D3DB-F0197E2275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2774" y="217738"/>
            <a:ext cx="8343002" cy="6005080"/>
          </a:xfrm>
          <a:prstGeom prst="rect">
            <a:avLst/>
          </a:prstGeom>
        </p:spPr>
      </p:pic>
    </p:spTree>
    <p:extLst>
      <p:ext uri="{BB962C8B-B14F-4D97-AF65-F5344CB8AC3E}">
        <p14:creationId xmlns:p14="http://schemas.microsoft.com/office/powerpoint/2010/main" val="490942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D8D07-C65C-EB45-B57C-B8AE7D9B4F7F}"/>
              </a:ext>
            </a:extLst>
          </p:cNvPr>
          <p:cNvSpPr>
            <a:spLocks noGrp="1"/>
          </p:cNvSpPr>
          <p:nvPr>
            <p:ph type="title"/>
          </p:nvPr>
        </p:nvSpPr>
        <p:spPr>
          <a:xfrm>
            <a:off x="87233" y="123825"/>
            <a:ext cx="2596332" cy="6657975"/>
          </a:xfrm>
        </p:spPr>
        <p:txBody>
          <a:bodyPr vert="horz" lIns="91440" tIns="45720" rIns="91440" bIns="45720" rtlCol="0" anchor="t">
            <a:normAutofit/>
          </a:bodyPr>
          <a:lstStyle/>
          <a:p>
            <a:r>
              <a:rPr lang="en-US" sz="2800" dirty="0">
                <a:solidFill>
                  <a:schemeClr val="tx1"/>
                </a:solidFill>
                <a:latin typeface="Arial Narrow" panose="020B0606020202030204" pitchFamily="34" charset="0"/>
              </a:rPr>
              <a:t>Insight 5:</a:t>
            </a:r>
            <a:br>
              <a:rPr lang="en-US" sz="2800" dirty="0">
                <a:solidFill>
                  <a:schemeClr val="tx1"/>
                </a:solidFill>
                <a:latin typeface="Arial Narrow" panose="020B0606020202030204" pitchFamily="34" charset="0"/>
              </a:rPr>
            </a:br>
            <a:br>
              <a:rPr lang="en-US" sz="2800" dirty="0">
                <a:solidFill>
                  <a:schemeClr val="tx1"/>
                </a:solidFill>
                <a:latin typeface="Arial Narrow" panose="020B0606020202030204" pitchFamily="34" charset="0"/>
              </a:rPr>
            </a:br>
            <a:r>
              <a:rPr lang="en-US" sz="2800" dirty="0">
                <a:solidFill>
                  <a:schemeClr val="tx1"/>
                </a:solidFill>
                <a:latin typeface="Arial Narrow" panose="020B0606020202030204" pitchFamily="34" charset="0"/>
              </a:rPr>
              <a:t>Through this insight we can determine using Sankey chart which airline has higher percentage of total cancelled flights based on each month in descending orders.</a:t>
            </a:r>
          </a:p>
        </p:txBody>
      </p:sp>
      <p:pic>
        <p:nvPicPr>
          <p:cNvPr id="4" name="Picture 3" descr="Diagram&#10;&#10;Description automatically generated">
            <a:extLst>
              <a:ext uri="{FF2B5EF4-FFF2-40B4-BE49-F238E27FC236}">
                <a16:creationId xmlns:a16="http://schemas.microsoft.com/office/drawing/2014/main" id="{4A864867-AA42-09D3-A1A7-620B81C8EA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1824" y="511237"/>
            <a:ext cx="8169097" cy="5883150"/>
          </a:xfrm>
          <a:prstGeom prst="rect">
            <a:avLst/>
          </a:prstGeom>
        </p:spPr>
      </p:pic>
    </p:spTree>
    <p:extLst>
      <p:ext uri="{BB962C8B-B14F-4D97-AF65-F5344CB8AC3E}">
        <p14:creationId xmlns:p14="http://schemas.microsoft.com/office/powerpoint/2010/main" val="1149442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D8D07-C65C-EB45-B57C-B8AE7D9B4F7F}"/>
              </a:ext>
            </a:extLst>
          </p:cNvPr>
          <p:cNvSpPr>
            <a:spLocks noGrp="1"/>
          </p:cNvSpPr>
          <p:nvPr>
            <p:ph type="title"/>
          </p:nvPr>
        </p:nvSpPr>
        <p:spPr>
          <a:xfrm>
            <a:off x="87233" y="123825"/>
            <a:ext cx="10371217" cy="6657975"/>
          </a:xfrm>
        </p:spPr>
        <p:txBody>
          <a:bodyPr vert="horz" lIns="91440" tIns="45720" rIns="91440" bIns="45720" rtlCol="0" anchor="t">
            <a:normAutofit fontScale="90000"/>
          </a:bodyPr>
          <a:lstStyle/>
          <a:p>
            <a:r>
              <a:rPr lang="en-US" sz="2800" dirty="0">
                <a:solidFill>
                  <a:schemeClr val="tx1"/>
                </a:solidFill>
                <a:latin typeface="Arial Narrow" panose="020B0606020202030204" pitchFamily="34" charset="0"/>
              </a:rPr>
              <a:t>Summary for each insight:</a:t>
            </a:r>
            <a:br>
              <a:rPr lang="en-US" sz="2800" dirty="0">
                <a:solidFill>
                  <a:schemeClr val="tx1"/>
                </a:solidFill>
                <a:latin typeface="Arial Narrow" panose="020B0606020202030204" pitchFamily="34" charset="0"/>
              </a:rPr>
            </a:br>
            <a:br>
              <a:rPr lang="en-US" sz="2800" dirty="0">
                <a:solidFill>
                  <a:schemeClr val="tx1"/>
                </a:solidFill>
                <a:latin typeface="Arial Narrow" panose="020B0606020202030204" pitchFamily="34" charset="0"/>
              </a:rPr>
            </a:br>
            <a:r>
              <a:rPr lang="en-US" sz="2800" dirty="0">
                <a:solidFill>
                  <a:schemeClr val="tx1"/>
                </a:solidFill>
                <a:latin typeface="Arial Narrow" panose="020B0606020202030204" pitchFamily="34" charset="0"/>
              </a:rPr>
              <a:t>1). From the above analysis based on the plotted and calculated charts, we can </a:t>
            </a:r>
            <a:r>
              <a:rPr lang="en-US" sz="2800" b="1" dirty="0">
                <a:solidFill>
                  <a:srgbClr val="FFFF00"/>
                </a:solidFill>
                <a:latin typeface="Arial Narrow" panose="020B0606020202030204" pitchFamily="34" charset="0"/>
              </a:rPr>
              <a:t>select the best airline </a:t>
            </a:r>
            <a:r>
              <a:rPr lang="en-US" sz="2800" dirty="0">
                <a:solidFill>
                  <a:schemeClr val="tx1"/>
                </a:solidFill>
                <a:latin typeface="Arial Narrow" panose="020B0606020202030204" pitchFamily="34" charset="0"/>
              </a:rPr>
              <a:t>to travel with and by considering the reasons such as best weekdays and avoiding reasons for multiple delays.</a:t>
            </a:r>
            <a:br>
              <a:rPr lang="en-US" sz="2800" dirty="0">
                <a:solidFill>
                  <a:schemeClr val="tx1"/>
                </a:solidFill>
                <a:latin typeface="Arial Narrow" panose="020B0606020202030204" pitchFamily="34" charset="0"/>
              </a:rPr>
            </a:br>
            <a:br>
              <a:rPr lang="en-US" sz="2800" dirty="0">
                <a:solidFill>
                  <a:schemeClr val="tx1"/>
                </a:solidFill>
                <a:latin typeface="Arial Narrow" panose="020B0606020202030204" pitchFamily="34" charset="0"/>
              </a:rPr>
            </a:br>
            <a:r>
              <a:rPr lang="en-US" sz="2800" dirty="0">
                <a:solidFill>
                  <a:schemeClr val="tx1"/>
                </a:solidFill>
                <a:latin typeface="Arial Narrow" panose="020B0606020202030204" pitchFamily="34" charset="0"/>
              </a:rPr>
              <a:t>2). We can determine which all airline are going from </a:t>
            </a:r>
            <a:r>
              <a:rPr lang="en-US" sz="2800" dirty="0">
                <a:solidFill>
                  <a:srgbClr val="FFFF00"/>
                </a:solidFill>
                <a:latin typeface="Arial Narrow" panose="020B0606020202030204" pitchFamily="34" charset="0"/>
              </a:rPr>
              <a:t>specific origin to the different destination</a:t>
            </a:r>
            <a:r>
              <a:rPr lang="en-US" sz="2800" dirty="0">
                <a:solidFill>
                  <a:schemeClr val="tx1"/>
                </a:solidFill>
                <a:latin typeface="Arial Narrow" panose="020B0606020202030204" pitchFamily="34" charset="0"/>
              </a:rPr>
              <a:t> and plot their avg arrival delay. On the other hand ,we can plot the inverse of this by plotting the avg departure delay from </a:t>
            </a:r>
            <a:r>
              <a:rPr lang="en-US" sz="2800" dirty="0">
                <a:solidFill>
                  <a:srgbClr val="FFFF00"/>
                </a:solidFill>
                <a:latin typeface="Arial Narrow" panose="020B0606020202030204" pitchFamily="34" charset="0"/>
              </a:rPr>
              <a:t>different destination to a specific origin.</a:t>
            </a:r>
            <a:br>
              <a:rPr lang="en-US" sz="2800" dirty="0">
                <a:solidFill>
                  <a:schemeClr val="tx1"/>
                </a:solidFill>
                <a:latin typeface="Arial Narrow" panose="020B0606020202030204" pitchFamily="34" charset="0"/>
              </a:rPr>
            </a:br>
            <a:br>
              <a:rPr lang="en-US" sz="2800" dirty="0">
                <a:solidFill>
                  <a:schemeClr val="tx1"/>
                </a:solidFill>
                <a:latin typeface="Arial Narrow" panose="020B0606020202030204" pitchFamily="34" charset="0"/>
              </a:rPr>
            </a:br>
            <a:r>
              <a:rPr lang="en-US" sz="2800" dirty="0">
                <a:solidFill>
                  <a:schemeClr val="tx1"/>
                </a:solidFill>
                <a:latin typeface="Arial Narrow" panose="020B0606020202030204" pitchFamily="34" charset="0"/>
              </a:rPr>
              <a:t>3).We have </a:t>
            </a:r>
            <a:r>
              <a:rPr lang="en-US" sz="2800" dirty="0">
                <a:solidFill>
                  <a:srgbClr val="FFFF00"/>
                </a:solidFill>
                <a:latin typeface="Arial Narrow" panose="020B0606020202030204" pitchFamily="34" charset="0"/>
              </a:rPr>
              <a:t>calculated the cancelled flights </a:t>
            </a:r>
            <a:r>
              <a:rPr lang="en-US" sz="2800" dirty="0">
                <a:solidFill>
                  <a:schemeClr val="tx1"/>
                </a:solidFill>
                <a:latin typeface="Arial Narrow" panose="020B0606020202030204" pitchFamily="34" charset="0"/>
              </a:rPr>
              <a:t>between months of 2015 and airlines by using the </a:t>
            </a:r>
            <a:r>
              <a:rPr lang="en-US" sz="2800" dirty="0">
                <a:solidFill>
                  <a:srgbClr val="FF0000"/>
                </a:solidFill>
                <a:latin typeface="Arial Narrow" panose="020B0606020202030204" pitchFamily="34" charset="0"/>
              </a:rPr>
              <a:t>“ SANKEY CHART ”. </a:t>
            </a:r>
            <a:r>
              <a:rPr lang="en-US" sz="2800" b="0" i="0" dirty="0">
                <a:solidFill>
                  <a:schemeClr val="tx1"/>
                </a:solidFill>
                <a:effectLst/>
                <a:latin typeface="source-serif-pro"/>
              </a:rPr>
              <a:t>The visualization shows what accounted for the flight cancellation in a particular month. Finally, it gives the percentage contribution of all airline for the overall delays in a year divided in months.</a:t>
            </a:r>
            <a:endParaRPr lang="en-US" sz="2800" dirty="0">
              <a:solidFill>
                <a:schemeClr val="tx1"/>
              </a:solidFill>
              <a:latin typeface="Arial Narrow" panose="020B0606020202030204" pitchFamily="34" charset="0"/>
            </a:endParaRPr>
          </a:p>
        </p:txBody>
      </p:sp>
    </p:spTree>
    <p:extLst>
      <p:ext uri="{BB962C8B-B14F-4D97-AF65-F5344CB8AC3E}">
        <p14:creationId xmlns:p14="http://schemas.microsoft.com/office/powerpoint/2010/main" val="2000447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D8D07-C65C-EB45-B57C-B8AE7D9B4F7F}"/>
              </a:ext>
            </a:extLst>
          </p:cNvPr>
          <p:cNvSpPr>
            <a:spLocks noGrp="1"/>
          </p:cNvSpPr>
          <p:nvPr>
            <p:ph type="title"/>
          </p:nvPr>
        </p:nvSpPr>
        <p:spPr>
          <a:xfrm>
            <a:off x="87233" y="123825"/>
            <a:ext cx="10308624" cy="6657975"/>
          </a:xfrm>
        </p:spPr>
        <p:txBody>
          <a:bodyPr vert="horz" lIns="91440" tIns="45720" rIns="91440" bIns="45720" rtlCol="0" anchor="t">
            <a:normAutofit/>
          </a:bodyPr>
          <a:lstStyle/>
          <a:p>
            <a:br>
              <a:rPr lang="en-US" sz="2800" dirty="0">
                <a:solidFill>
                  <a:schemeClr val="tx1"/>
                </a:solidFill>
                <a:latin typeface="Arial Narrow" panose="020B0606020202030204" pitchFamily="34" charset="0"/>
              </a:rPr>
            </a:br>
            <a:br>
              <a:rPr lang="en-US" sz="2800" dirty="0">
                <a:solidFill>
                  <a:schemeClr val="tx1"/>
                </a:solidFill>
                <a:latin typeface="Arial Narrow" panose="020B0606020202030204" pitchFamily="34" charset="0"/>
              </a:rPr>
            </a:br>
            <a:br>
              <a:rPr lang="en-US" sz="2800" dirty="0">
                <a:solidFill>
                  <a:schemeClr val="tx1"/>
                </a:solidFill>
                <a:latin typeface="Arial Narrow" panose="020B0606020202030204" pitchFamily="34" charset="0"/>
              </a:rPr>
            </a:br>
            <a:br>
              <a:rPr lang="en-US" sz="2800" dirty="0">
                <a:solidFill>
                  <a:schemeClr val="tx1"/>
                </a:solidFill>
                <a:latin typeface="Arial Narrow" panose="020B0606020202030204" pitchFamily="34" charset="0"/>
              </a:rPr>
            </a:br>
            <a:br>
              <a:rPr lang="en-US" sz="2800" dirty="0">
                <a:solidFill>
                  <a:schemeClr val="tx1"/>
                </a:solidFill>
                <a:latin typeface="Arial Narrow" panose="020B0606020202030204" pitchFamily="34" charset="0"/>
              </a:rPr>
            </a:br>
            <a:br>
              <a:rPr lang="en-US" sz="2800" dirty="0">
                <a:solidFill>
                  <a:schemeClr val="tx1"/>
                </a:solidFill>
                <a:latin typeface="Arial Narrow" panose="020B0606020202030204" pitchFamily="34" charset="0"/>
              </a:rPr>
            </a:br>
            <a:r>
              <a:rPr lang="en-US" sz="4000" dirty="0">
                <a:solidFill>
                  <a:schemeClr val="tx1"/>
                </a:solidFill>
                <a:latin typeface="Arial Narrow" panose="020B0606020202030204" pitchFamily="34" charset="0"/>
              </a:rPr>
              <a:t>                                    </a:t>
            </a:r>
            <a:br>
              <a:rPr lang="en-US" sz="4000" dirty="0">
                <a:solidFill>
                  <a:schemeClr val="tx1"/>
                </a:solidFill>
                <a:latin typeface="Arial Narrow" panose="020B0606020202030204" pitchFamily="34" charset="0"/>
              </a:rPr>
            </a:br>
            <a:br>
              <a:rPr lang="en-US" sz="4000" dirty="0">
                <a:solidFill>
                  <a:schemeClr val="tx1"/>
                </a:solidFill>
                <a:latin typeface="Arial Narrow" panose="020B0606020202030204" pitchFamily="34" charset="0"/>
              </a:rPr>
            </a:br>
            <a:r>
              <a:rPr lang="en-US" sz="4000" dirty="0">
                <a:solidFill>
                  <a:schemeClr val="tx1"/>
                </a:solidFill>
                <a:latin typeface="Arial Narrow" panose="020B0606020202030204" pitchFamily="34" charset="0"/>
              </a:rPr>
              <a:t>                                   THANK YOU !!    </a:t>
            </a:r>
            <a:br>
              <a:rPr lang="en-US" sz="4000" dirty="0">
                <a:solidFill>
                  <a:schemeClr val="tx1"/>
                </a:solidFill>
                <a:latin typeface="Arial Narrow" panose="020B0606020202030204" pitchFamily="34" charset="0"/>
              </a:rPr>
            </a:br>
            <a:br>
              <a:rPr lang="en-US" sz="2800" dirty="0">
                <a:solidFill>
                  <a:schemeClr val="tx1"/>
                </a:solidFill>
                <a:latin typeface="Arial Narrow" panose="020B0606020202030204" pitchFamily="34" charset="0"/>
              </a:rPr>
            </a:br>
            <a:br>
              <a:rPr lang="en-US" sz="2800" dirty="0">
                <a:solidFill>
                  <a:schemeClr val="tx1"/>
                </a:solidFill>
                <a:latin typeface="Arial Narrow" panose="020B0606020202030204" pitchFamily="34" charset="0"/>
              </a:rPr>
            </a:br>
            <a:endParaRPr lang="en-US" sz="2800" dirty="0">
              <a:solidFill>
                <a:schemeClr val="tx1"/>
              </a:solidFill>
              <a:latin typeface="Arial Narrow" panose="020B0606020202030204" pitchFamily="34" charset="0"/>
            </a:endParaRPr>
          </a:p>
        </p:txBody>
      </p:sp>
      <p:pic>
        <p:nvPicPr>
          <p:cNvPr id="4" name="Picture 3" descr="Logo, icon&#10;&#10;Description automatically generated">
            <a:extLst>
              <a:ext uri="{FF2B5EF4-FFF2-40B4-BE49-F238E27FC236}">
                <a16:creationId xmlns:a16="http://schemas.microsoft.com/office/drawing/2014/main" id="{DE623CC1-B242-F0BA-72F8-F1C8906986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6324" y="737566"/>
            <a:ext cx="2691434" cy="2691434"/>
          </a:xfrm>
          <a:prstGeom prst="rect">
            <a:avLst/>
          </a:prstGeom>
        </p:spPr>
      </p:pic>
    </p:spTree>
    <p:extLst>
      <p:ext uri="{BB962C8B-B14F-4D97-AF65-F5344CB8AC3E}">
        <p14:creationId xmlns:p14="http://schemas.microsoft.com/office/powerpoint/2010/main" val="1763006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27294-8E22-5B5D-EA87-4B3C094CC2BD}"/>
              </a:ext>
            </a:extLst>
          </p:cNvPr>
          <p:cNvSpPr>
            <a:spLocks noGrp="1"/>
          </p:cNvSpPr>
          <p:nvPr>
            <p:ph type="ctrTitle"/>
          </p:nvPr>
        </p:nvSpPr>
        <p:spPr>
          <a:xfrm>
            <a:off x="3162301" y="387803"/>
            <a:ext cx="6362700" cy="6082394"/>
          </a:xfrm>
        </p:spPr>
        <p:txBody>
          <a:bodyPr anchor="t">
            <a:normAutofit fontScale="90000"/>
          </a:bodyPr>
          <a:lstStyle/>
          <a:p>
            <a:pPr marL="0" marR="0" lvl="0" indent="0" algn="ctr" defTabSz="914400" rtl="0" eaLnBrk="1" fontAlgn="auto" latinLnBrk="0" hangingPunct="1">
              <a:lnSpc>
                <a:spcPct val="90000"/>
              </a:lnSpc>
              <a:spcBef>
                <a:spcPts val="0"/>
              </a:spcBef>
              <a:spcAft>
                <a:spcPts val="0"/>
              </a:spcAft>
              <a:buClr>
                <a:srgbClr val="5B9BD5">
                  <a:lumMod val="50000"/>
                </a:srgbClr>
              </a:buClr>
              <a:buSzPct val="80000"/>
              <a:buFont typeface="Arial" pitchFamily="34" charset="0"/>
              <a:buNone/>
              <a:tabLst/>
              <a:defRPr/>
            </a:pPr>
            <a:r>
              <a:rPr kumimoji="0" lang="en-US" sz="3100" b="1" i="0" u="none" strike="noStrike" kern="1200" cap="none" spc="0" normalizeH="0" baseline="0" noProof="0" dirty="0">
                <a:ln>
                  <a:noFill/>
                </a:ln>
                <a:solidFill>
                  <a:schemeClr val="bg2">
                    <a:lumMod val="60000"/>
                    <a:lumOff val="40000"/>
                  </a:schemeClr>
                </a:solidFill>
                <a:effectLst/>
                <a:uLnTx/>
                <a:uFillTx/>
                <a:latin typeface="Calibri" panose="020F0502020204030204"/>
                <a:ea typeface="+mj-ea"/>
                <a:cs typeface="+mj-cs"/>
              </a:rPr>
              <a:t>Project</a:t>
            </a:r>
            <a:br>
              <a:rPr kumimoji="0" lang="en-US" sz="3100" b="1" i="0" u="none" strike="noStrike" kern="1200" cap="none" spc="0" normalizeH="0" baseline="0" noProof="0" dirty="0">
                <a:ln>
                  <a:noFill/>
                </a:ln>
                <a:solidFill>
                  <a:schemeClr val="bg2">
                    <a:lumMod val="60000"/>
                    <a:lumOff val="40000"/>
                  </a:schemeClr>
                </a:solidFill>
                <a:effectLst/>
                <a:uLnTx/>
                <a:uFillTx/>
                <a:latin typeface="Calibri" panose="020F0502020204030204"/>
                <a:ea typeface="+mj-ea"/>
                <a:cs typeface="+mj-cs"/>
              </a:rPr>
            </a:br>
            <a:br>
              <a:rPr lang="en-US" sz="2000" b="1" dirty="0">
                <a:solidFill>
                  <a:prstClr val="white"/>
                </a:solidFill>
                <a:latin typeface="Calibri" panose="020F0502020204030204"/>
              </a:rPr>
            </a:br>
            <a:r>
              <a:rPr lang="en-US" sz="2200" b="1" dirty="0">
                <a:solidFill>
                  <a:prstClr val="white"/>
                </a:solidFill>
                <a:latin typeface="Calibri" panose="020F0502020204030204"/>
              </a:rPr>
              <a:t> </a:t>
            </a:r>
            <a:r>
              <a:rPr kumimoji="0" lang="en-US" sz="2200" b="1" i="0" u="none" strike="noStrike" kern="1200" cap="none" spc="0" normalizeH="0" baseline="0" noProof="0" dirty="0">
                <a:ln>
                  <a:noFill/>
                </a:ln>
                <a:solidFill>
                  <a:prstClr val="white"/>
                </a:solidFill>
                <a:effectLst/>
                <a:uLnTx/>
                <a:uFillTx/>
                <a:latin typeface="Calibri" panose="020F0502020204030204"/>
                <a:ea typeface="+mj-ea"/>
                <a:cs typeface="+mj-cs"/>
              </a:rPr>
              <a:t> “ Flight delay analysis for USA domestic</a:t>
            </a:r>
            <a:br>
              <a:rPr kumimoji="0" lang="en-US" sz="2200" b="1" i="0" u="none" strike="noStrike" kern="1200" cap="none" spc="0" normalizeH="0" baseline="0" noProof="0" dirty="0">
                <a:ln>
                  <a:noFill/>
                </a:ln>
                <a:solidFill>
                  <a:prstClr val="white"/>
                </a:solidFill>
                <a:effectLst/>
                <a:uLnTx/>
                <a:uFillTx/>
                <a:latin typeface="Calibri" panose="020F0502020204030204"/>
                <a:ea typeface="+mj-ea"/>
                <a:cs typeface="+mj-cs"/>
              </a:rPr>
            </a:br>
            <a:r>
              <a:rPr kumimoji="0" lang="en-US" sz="2200" b="1" i="0" u="none" strike="noStrike" kern="1200" cap="none" spc="0" normalizeH="0" baseline="0" noProof="0" dirty="0">
                <a:ln>
                  <a:noFill/>
                </a:ln>
                <a:solidFill>
                  <a:prstClr val="white"/>
                </a:solidFill>
                <a:effectLst/>
                <a:uLnTx/>
                <a:uFillTx/>
                <a:latin typeface="Calibri" panose="020F0502020204030204"/>
                <a:ea typeface="+mj-ea"/>
                <a:cs typeface="+mj-cs"/>
              </a:rPr>
              <a:t>     airlines for the year 2015”</a:t>
            </a:r>
            <a:br>
              <a:rPr kumimoji="0" lang="en-US" sz="2200" b="1" i="0" u="none" strike="noStrike" kern="1200" cap="none" spc="0" normalizeH="0" baseline="0" noProof="0" dirty="0">
                <a:ln>
                  <a:noFill/>
                </a:ln>
                <a:solidFill>
                  <a:prstClr val="white"/>
                </a:solidFill>
                <a:effectLst/>
                <a:uLnTx/>
                <a:uFillTx/>
                <a:latin typeface="Calibri" panose="020F0502020204030204"/>
                <a:ea typeface="+mj-ea"/>
                <a:cs typeface="+mj-cs"/>
              </a:rPr>
            </a:br>
            <a:br>
              <a:rPr kumimoji="0" lang="en-US" sz="2000" b="1" i="0" u="none" strike="noStrike" kern="1200" cap="none" spc="0" normalizeH="0" baseline="0" noProof="0" dirty="0">
                <a:ln>
                  <a:noFill/>
                </a:ln>
                <a:solidFill>
                  <a:prstClr val="white"/>
                </a:solidFill>
                <a:effectLst/>
                <a:uLnTx/>
                <a:uFillTx/>
                <a:latin typeface="Calibri" panose="020F0502020204030204"/>
                <a:ea typeface="+mj-ea"/>
                <a:cs typeface="+mj-cs"/>
              </a:rPr>
            </a:br>
            <a:r>
              <a:rPr kumimoji="0" lang="en-US" sz="2700" b="1" i="0" u="none" strike="noStrike" kern="1200" cap="none" spc="0" normalizeH="0" baseline="0" noProof="0" dirty="0">
                <a:ln>
                  <a:noFill/>
                </a:ln>
                <a:solidFill>
                  <a:schemeClr val="bg2">
                    <a:lumMod val="60000"/>
                    <a:lumOff val="40000"/>
                  </a:schemeClr>
                </a:solidFill>
                <a:effectLst/>
                <a:uLnTx/>
                <a:uFillTx/>
                <a:latin typeface="Calibri" panose="020F0502020204030204"/>
                <a:ea typeface="+mj-ea"/>
                <a:cs typeface="+mj-cs"/>
              </a:rPr>
              <a:t>Data Source</a:t>
            </a:r>
            <a:r>
              <a:rPr kumimoji="0" lang="en-US" sz="2000" b="1" i="0" u="none" strike="noStrike" kern="1200" cap="none" spc="0" normalizeH="0" baseline="0" noProof="0" dirty="0">
                <a:ln>
                  <a:noFill/>
                </a:ln>
                <a:solidFill>
                  <a:prstClr val="white"/>
                </a:solidFill>
                <a:effectLst/>
                <a:uLnTx/>
                <a:uFillTx/>
                <a:latin typeface="Calibri" panose="020F0502020204030204"/>
                <a:ea typeface="+mj-ea"/>
                <a:cs typeface="+mj-cs"/>
              </a:rPr>
              <a:t>:</a:t>
            </a:r>
            <a:br>
              <a:rPr kumimoji="0" lang="en-US" sz="2000" b="1" i="0" u="none" strike="noStrike" kern="1200" cap="none" spc="0" normalizeH="0" baseline="0" noProof="0" dirty="0">
                <a:ln>
                  <a:noFill/>
                </a:ln>
                <a:solidFill>
                  <a:prstClr val="white"/>
                </a:solidFill>
                <a:effectLst/>
                <a:uLnTx/>
                <a:uFillTx/>
                <a:latin typeface="Calibri" panose="020F0502020204030204"/>
                <a:ea typeface="+mj-ea"/>
                <a:cs typeface="+mj-cs"/>
              </a:rPr>
            </a:br>
            <a:br>
              <a:rPr lang="en-US" sz="2800" dirty="0">
                <a:solidFill>
                  <a:schemeClr val="tx1"/>
                </a:solidFill>
              </a:rPr>
            </a:br>
            <a:r>
              <a:rPr lang="en-US" sz="2000" dirty="0">
                <a:solidFill>
                  <a:srgbClr val="58C1BA"/>
                </a:solidFill>
                <a:hlinkClick r:id="rId2">
                  <a:extLst>
                    <a:ext uri="{A12FA001-AC4F-418D-AE19-62706E023703}">
                      <ahyp:hlinkClr xmlns:ahyp="http://schemas.microsoft.com/office/drawing/2018/hyperlinkcolor" val="tx"/>
                    </a:ext>
                  </a:extLst>
                </a:hlinkClick>
              </a:rPr>
              <a:t>URL:</a:t>
            </a:r>
            <a:r>
              <a:rPr lang="en-US" sz="2000" dirty="0">
                <a:solidFill>
                  <a:schemeClr val="tx1"/>
                </a:solidFill>
                <a:latin typeface="Corbel" panose="020B0503020204020204" pitchFamily="34" charset="0"/>
                <a:hlinkClick r:id="rId2">
                  <a:extLst>
                    <a:ext uri="{A12FA001-AC4F-418D-AE19-62706E023703}">
                      <ahyp:hlinkClr xmlns:ahyp="http://schemas.microsoft.com/office/drawing/2018/hyperlinkcolor" val="tx"/>
                    </a:ext>
                  </a:extLst>
                </a:hlinkClick>
              </a:rPr>
              <a:t>https://www.kaggle.com/datasets/usdot/flight-delays</a:t>
            </a:r>
            <a:br>
              <a:rPr lang="en-US" sz="2000" dirty="0">
                <a:solidFill>
                  <a:schemeClr val="tx1"/>
                </a:solidFill>
                <a:latin typeface="Corbel" panose="020B0503020204020204" pitchFamily="34" charset="0"/>
              </a:rPr>
            </a:br>
            <a:br>
              <a:rPr lang="en-US" sz="2000" dirty="0">
                <a:solidFill>
                  <a:schemeClr val="tx1"/>
                </a:solidFill>
                <a:latin typeface="Corbel" panose="020B0503020204020204" pitchFamily="34" charset="0"/>
              </a:rPr>
            </a:br>
            <a:r>
              <a:rPr lang="en-US" sz="2000" dirty="0">
                <a:solidFill>
                  <a:schemeClr val="tx1"/>
                </a:solidFill>
                <a:latin typeface="Corbel" panose="020B0503020204020204" pitchFamily="34" charset="0"/>
              </a:rPr>
              <a:t>#  </a:t>
            </a:r>
            <a:r>
              <a:rPr lang="en-US" sz="2200" dirty="0">
                <a:solidFill>
                  <a:schemeClr val="bg2">
                    <a:lumMod val="60000"/>
                    <a:lumOff val="40000"/>
                  </a:schemeClr>
                </a:solidFill>
                <a:latin typeface="Corbel" panose="020B0503020204020204" pitchFamily="34" charset="0"/>
              </a:rPr>
              <a:t>Tool for Visualization </a:t>
            </a:r>
            <a:r>
              <a:rPr lang="en-US" sz="2000" dirty="0">
                <a:solidFill>
                  <a:schemeClr val="tx1"/>
                </a:solidFill>
                <a:latin typeface="Corbel" panose="020B0503020204020204" pitchFamily="34" charset="0"/>
              </a:rPr>
              <a:t>– TABLEAU PUBLIC WORKBOOK</a:t>
            </a:r>
            <a:br>
              <a:rPr lang="en-US" sz="2000" dirty="0">
                <a:solidFill>
                  <a:schemeClr val="tx1"/>
                </a:solidFill>
                <a:latin typeface="Corbel" panose="020B0503020204020204" pitchFamily="34" charset="0"/>
              </a:rPr>
            </a:br>
            <a:br>
              <a:rPr lang="en-US" sz="1400" dirty="0">
                <a:solidFill>
                  <a:schemeClr val="tx1"/>
                </a:solidFill>
                <a:latin typeface="Corbel" panose="020B0503020204020204" pitchFamily="34" charset="0"/>
              </a:rPr>
            </a:br>
            <a:br>
              <a:rPr lang="en-US" sz="1400" dirty="0">
                <a:solidFill>
                  <a:schemeClr val="tx1"/>
                </a:solidFill>
                <a:latin typeface="Corbel" panose="020B0503020204020204" pitchFamily="34" charset="0"/>
              </a:rPr>
            </a:br>
            <a:br>
              <a:rPr lang="en-US" sz="1400" dirty="0">
                <a:solidFill>
                  <a:schemeClr val="tx1"/>
                </a:solidFill>
                <a:latin typeface="Corbel" panose="020B0503020204020204" pitchFamily="34" charset="0"/>
              </a:rPr>
            </a:br>
            <a:r>
              <a:rPr lang="en-US" sz="2400" dirty="0">
                <a:solidFill>
                  <a:schemeClr val="tx1"/>
                </a:solidFill>
                <a:latin typeface="Corbel" panose="020B0503020204020204" pitchFamily="34" charset="0"/>
              </a:rPr>
              <a:t>#    This  data  deals  with  the  data  on  the  flights  taken  from  the  </a:t>
            </a:r>
            <a:r>
              <a:rPr lang="en-US" sz="2400" dirty="0" err="1">
                <a:solidFill>
                  <a:schemeClr val="tx1"/>
                </a:solidFill>
                <a:latin typeface="Corbel" panose="020B0503020204020204" pitchFamily="34" charset="0"/>
              </a:rPr>
              <a:t>U.S.Department</a:t>
            </a:r>
            <a:r>
              <a:rPr lang="en-US" sz="2400" dirty="0">
                <a:solidFill>
                  <a:schemeClr val="tx1"/>
                </a:solidFill>
                <a:latin typeface="Corbel" panose="020B0503020204020204" pitchFamily="34" charset="0"/>
              </a:rPr>
              <a:t>  of  Transportation’s(DOT)  Bureau of  transportation  statistics.</a:t>
            </a:r>
            <a:br>
              <a:rPr lang="en-US" sz="2400" dirty="0">
                <a:solidFill>
                  <a:schemeClr val="tx1"/>
                </a:solidFill>
                <a:latin typeface="Corbel" panose="020B0503020204020204" pitchFamily="34" charset="0"/>
              </a:rPr>
            </a:br>
            <a:br>
              <a:rPr lang="en-US" sz="2400" dirty="0">
                <a:solidFill>
                  <a:schemeClr val="tx1"/>
                </a:solidFill>
                <a:latin typeface="Corbel" panose="020B0503020204020204" pitchFamily="34" charset="0"/>
              </a:rPr>
            </a:br>
            <a:br>
              <a:rPr lang="en-US" sz="2400" dirty="0">
                <a:solidFill>
                  <a:schemeClr val="tx1"/>
                </a:solidFill>
                <a:latin typeface="Corbel" panose="020B0503020204020204" pitchFamily="34" charset="0"/>
              </a:rPr>
            </a:br>
            <a:r>
              <a:rPr lang="en-US" sz="2400" dirty="0">
                <a:solidFill>
                  <a:schemeClr val="tx1"/>
                </a:solidFill>
                <a:latin typeface="Corbel" panose="020B0503020204020204" pitchFamily="34" charset="0"/>
              </a:rPr>
              <a:t>#   It  tracks the  on-time  performance  of domestic flights operated  by  different  air  carriers over different airports.</a:t>
            </a:r>
          </a:p>
        </p:txBody>
      </p:sp>
      <p:sp>
        <p:nvSpPr>
          <p:cNvPr id="3" name="Subtitle 2">
            <a:extLst>
              <a:ext uri="{FF2B5EF4-FFF2-40B4-BE49-F238E27FC236}">
                <a16:creationId xmlns:a16="http://schemas.microsoft.com/office/drawing/2014/main" id="{34E3D5BB-F3E3-FAE7-1A44-F0286D2F0F44}"/>
              </a:ext>
            </a:extLst>
          </p:cNvPr>
          <p:cNvSpPr>
            <a:spLocks noGrp="1"/>
          </p:cNvSpPr>
          <p:nvPr>
            <p:ph type="subTitle" idx="1"/>
          </p:nvPr>
        </p:nvSpPr>
        <p:spPr>
          <a:xfrm>
            <a:off x="304801" y="680356"/>
            <a:ext cx="3487316" cy="3772374"/>
          </a:xfrm>
        </p:spPr>
        <p:txBody>
          <a:bodyPr anchor="t">
            <a:normAutofit/>
          </a:bodyPr>
          <a:lstStyle/>
          <a:p>
            <a:pPr marL="0" marR="0" lvl="0" indent="0" algn="l" defTabSz="914400" rtl="0" eaLnBrk="1" fontAlgn="auto" latinLnBrk="0" hangingPunct="1">
              <a:lnSpc>
                <a:spcPct val="90000"/>
              </a:lnSpc>
              <a:spcBef>
                <a:spcPts val="0"/>
              </a:spcBef>
              <a:spcAft>
                <a:spcPts val="0"/>
              </a:spcAft>
              <a:buClr>
                <a:srgbClr val="5B9BD5">
                  <a:lumMod val="50000"/>
                </a:srgbClr>
              </a:buClr>
              <a:buSzPct val="80000"/>
              <a:buFont typeface="Arial" pitchFamily="34" charset="0"/>
              <a:buNone/>
              <a:tabLst/>
              <a:defRPr/>
            </a:pPr>
            <a:endParaRPr kumimoji="0" lang="en-US" sz="2000" b="1" i="0" u="none" strike="noStrike" kern="1200" cap="none" spc="0" normalizeH="0" baseline="0" noProof="0" dirty="0">
              <a:ln>
                <a:noFill/>
              </a:ln>
              <a:solidFill>
                <a:schemeClr val="bg2">
                  <a:lumMod val="60000"/>
                  <a:lumOff val="40000"/>
                </a:schemeClr>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0"/>
              </a:spcBef>
              <a:spcAft>
                <a:spcPts val="0"/>
              </a:spcAft>
              <a:buClr>
                <a:srgbClr val="5B9BD5">
                  <a:lumMod val="50000"/>
                </a:srgbClr>
              </a:buClr>
              <a:buSzPct val="80000"/>
              <a:buFont typeface="Arial" pitchFamily="34" charset="0"/>
              <a:buNone/>
              <a:tabLst/>
              <a:defRPr/>
            </a:pPr>
            <a:r>
              <a:rPr kumimoji="0" lang="en-US" sz="2000" b="1" i="0" u="none" strike="noStrike" kern="1200" cap="none" spc="0" normalizeH="0" baseline="0" noProof="0" dirty="0">
                <a:ln>
                  <a:noFill/>
                </a:ln>
                <a:solidFill>
                  <a:schemeClr val="bg2">
                    <a:lumMod val="60000"/>
                    <a:lumOff val="40000"/>
                  </a:schemeClr>
                </a:solidFill>
                <a:effectLst/>
                <a:uLnTx/>
                <a:uFillTx/>
                <a:latin typeface="Calibri" panose="020F0502020204030204"/>
                <a:ea typeface="+mn-ea"/>
                <a:cs typeface="+mn-cs"/>
              </a:rPr>
              <a:t>COURSE</a:t>
            </a:r>
            <a:r>
              <a:rPr kumimoji="0" lang="en-US" sz="2000" b="1" i="0" u="none" strike="noStrike" kern="1200" cap="none" spc="0" normalizeH="0" baseline="0" noProof="0" dirty="0">
                <a:ln>
                  <a:noFill/>
                </a:ln>
                <a:solidFill>
                  <a:schemeClr val="tx1"/>
                </a:solidFill>
                <a:effectLst/>
                <a:uLnTx/>
                <a:uFillTx/>
                <a:latin typeface="Calibri" panose="020F0502020204030204"/>
                <a:ea typeface="+mn-ea"/>
                <a:cs typeface="+mn-cs"/>
              </a:rPr>
              <a:t>- Data230-22</a:t>
            </a:r>
          </a:p>
          <a:p>
            <a:pPr marL="0" marR="0" lvl="0" indent="0" algn="l" defTabSz="914400" rtl="0" eaLnBrk="1" fontAlgn="auto" latinLnBrk="0" hangingPunct="1">
              <a:lnSpc>
                <a:spcPct val="90000"/>
              </a:lnSpc>
              <a:spcBef>
                <a:spcPts val="0"/>
              </a:spcBef>
              <a:spcAft>
                <a:spcPts val="0"/>
              </a:spcAft>
              <a:buClr>
                <a:srgbClr val="5B9BD5">
                  <a:lumMod val="50000"/>
                </a:srgbClr>
              </a:buClr>
              <a:buSzPct val="80000"/>
              <a:buFont typeface="Arial" pitchFamily="34" charset="0"/>
              <a:buNone/>
              <a:tabLst/>
              <a:defRPr/>
            </a:pPr>
            <a:br>
              <a:rPr kumimoji="0" lang="en-US" sz="2000" b="1" i="0" u="none" strike="noStrike" kern="1200" cap="none" spc="0" normalizeH="0" baseline="0" noProof="0" dirty="0">
                <a:ln>
                  <a:noFill/>
                </a:ln>
                <a:solidFill>
                  <a:schemeClr val="tx1"/>
                </a:solidFill>
                <a:effectLst/>
                <a:uLnTx/>
                <a:uFillTx/>
                <a:latin typeface="Calibri" panose="020F0502020204030204"/>
                <a:ea typeface="+mn-ea"/>
                <a:cs typeface="+mn-cs"/>
              </a:rPr>
            </a:br>
            <a:r>
              <a:rPr kumimoji="0" lang="en-US" sz="2400" b="1" i="0" u="none" strike="noStrike" kern="1200" cap="none" spc="0" normalizeH="0" baseline="0" noProof="0" dirty="0">
                <a:ln>
                  <a:noFill/>
                </a:ln>
                <a:solidFill>
                  <a:schemeClr val="bg2">
                    <a:lumMod val="60000"/>
                    <a:lumOff val="40000"/>
                  </a:schemeClr>
                </a:solidFill>
                <a:effectLst/>
                <a:uLnTx/>
                <a:uFillTx/>
                <a:latin typeface="Calibri" panose="020F0502020204030204"/>
                <a:ea typeface="+mn-ea"/>
                <a:cs typeface="+mn-cs"/>
              </a:rPr>
              <a:t>Name</a:t>
            </a:r>
            <a:r>
              <a:rPr kumimoji="0" lang="en-US" sz="2000" b="1" i="0" u="none" strike="noStrike" kern="1200" cap="none" spc="0" normalizeH="0" baseline="0" noProof="0" dirty="0">
                <a:ln>
                  <a:noFill/>
                </a:ln>
                <a:solidFill>
                  <a:schemeClr val="tx1"/>
                </a:solidFill>
                <a:effectLst/>
                <a:uLnTx/>
                <a:uFillTx/>
                <a:latin typeface="Calibri" panose="020F0502020204030204"/>
                <a:ea typeface="+mn-ea"/>
                <a:cs typeface="+mn-cs"/>
              </a:rPr>
              <a:t>- Rutuja Pohare</a:t>
            </a:r>
          </a:p>
          <a:p>
            <a:pPr marL="0" marR="0" lvl="0" indent="0" algn="l" defTabSz="914400" rtl="0" eaLnBrk="1" fontAlgn="auto" latinLnBrk="0" hangingPunct="1">
              <a:lnSpc>
                <a:spcPct val="90000"/>
              </a:lnSpc>
              <a:spcBef>
                <a:spcPts val="0"/>
              </a:spcBef>
              <a:spcAft>
                <a:spcPts val="0"/>
              </a:spcAft>
              <a:buClr>
                <a:srgbClr val="5B9BD5">
                  <a:lumMod val="50000"/>
                </a:srgbClr>
              </a:buClr>
              <a:buSzPct val="80000"/>
              <a:buFont typeface="Arial" pitchFamily="34" charset="0"/>
              <a:buNone/>
              <a:tabLst/>
              <a:defRPr/>
            </a:pPr>
            <a:br>
              <a:rPr kumimoji="0" lang="en-US" sz="2000" b="1" i="0" u="none" strike="noStrike" kern="1200" cap="none" spc="0" normalizeH="0" baseline="0" noProof="0" dirty="0">
                <a:ln>
                  <a:noFill/>
                </a:ln>
                <a:solidFill>
                  <a:schemeClr val="tx1"/>
                </a:solidFill>
                <a:effectLst/>
                <a:uLnTx/>
                <a:uFillTx/>
                <a:latin typeface="Calibri" panose="020F0502020204030204"/>
                <a:ea typeface="+mn-ea"/>
                <a:cs typeface="+mn-cs"/>
              </a:rPr>
            </a:br>
            <a:r>
              <a:rPr kumimoji="0" lang="en-US" sz="2400" b="1" i="0" u="none" strike="noStrike" kern="1200" cap="none" spc="0" normalizeH="0" baseline="0" noProof="0" dirty="0">
                <a:ln>
                  <a:noFill/>
                </a:ln>
                <a:solidFill>
                  <a:schemeClr val="bg2">
                    <a:lumMod val="60000"/>
                    <a:lumOff val="40000"/>
                  </a:schemeClr>
                </a:solidFill>
                <a:effectLst/>
                <a:uLnTx/>
                <a:uFillTx/>
                <a:latin typeface="Calibri" panose="020F0502020204030204"/>
                <a:ea typeface="+mn-ea"/>
                <a:cs typeface="+mn-cs"/>
              </a:rPr>
              <a:t>Date</a:t>
            </a:r>
            <a:r>
              <a:rPr kumimoji="0" lang="en-US" sz="2000" b="1" i="0" u="none" strike="noStrike" kern="1200" cap="none" spc="0" normalizeH="0" baseline="0" noProof="0" dirty="0">
                <a:ln>
                  <a:noFill/>
                </a:ln>
                <a:solidFill>
                  <a:schemeClr val="tx1"/>
                </a:solidFill>
                <a:effectLst/>
                <a:uLnTx/>
                <a:uFillTx/>
                <a:latin typeface="Calibri" panose="020F0502020204030204"/>
                <a:ea typeface="+mn-ea"/>
                <a:cs typeface="+mn-cs"/>
              </a:rPr>
              <a:t> – 29</a:t>
            </a:r>
            <a:r>
              <a:rPr kumimoji="0" lang="en-US" sz="2000" b="1" i="0" u="none" strike="noStrike" kern="1200" cap="none" spc="0" normalizeH="0" baseline="30000" noProof="0" dirty="0">
                <a:ln>
                  <a:noFill/>
                </a:ln>
                <a:solidFill>
                  <a:schemeClr val="tx1"/>
                </a:solidFill>
                <a:effectLst/>
                <a:uLnTx/>
                <a:uFillTx/>
                <a:latin typeface="Calibri" panose="020F0502020204030204"/>
                <a:ea typeface="+mn-ea"/>
                <a:cs typeface="+mn-cs"/>
              </a:rPr>
              <a:t>TH</a:t>
            </a:r>
            <a:r>
              <a:rPr kumimoji="0" lang="en-US" sz="2000" b="1" i="0" u="none" strike="noStrike" kern="1200" cap="none" spc="0" normalizeH="0" baseline="0" noProof="0" dirty="0">
                <a:ln>
                  <a:noFill/>
                </a:ln>
                <a:solidFill>
                  <a:schemeClr val="tx1"/>
                </a:solidFill>
                <a:effectLst/>
                <a:uLnTx/>
                <a:uFillTx/>
                <a:latin typeface="Calibri" panose="020F0502020204030204"/>
                <a:ea typeface="+mn-ea"/>
                <a:cs typeface="+mn-cs"/>
              </a:rPr>
              <a:t> NOV 2022</a:t>
            </a:r>
          </a:p>
          <a:p>
            <a:pPr marL="0" marR="0" lvl="0" indent="0" algn="l" defTabSz="914400" rtl="0" eaLnBrk="1" fontAlgn="auto" latinLnBrk="0" hangingPunct="1">
              <a:lnSpc>
                <a:spcPct val="90000"/>
              </a:lnSpc>
              <a:spcBef>
                <a:spcPts val="0"/>
              </a:spcBef>
              <a:spcAft>
                <a:spcPts val="0"/>
              </a:spcAft>
              <a:buClr>
                <a:srgbClr val="5B9BD5">
                  <a:lumMod val="50000"/>
                </a:srgbClr>
              </a:buClr>
              <a:buSzPct val="80000"/>
              <a:buFont typeface="Arial" pitchFamily="34" charset="0"/>
              <a:buNone/>
              <a:tabLst/>
              <a:defRPr/>
            </a:pPr>
            <a:r>
              <a:rPr lang="en-US" dirty="0">
                <a:solidFill>
                  <a:schemeClr val="tx1"/>
                </a:solidFill>
                <a:latin typeface="Calibri" panose="020F0502020204030204"/>
              </a:rPr>
              <a:t>                      </a:t>
            </a:r>
            <a:endParaRPr kumimoji="0" lang="en-US" sz="20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463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D8D07-C65C-EB45-B57C-B8AE7D9B4F7F}"/>
              </a:ext>
            </a:extLst>
          </p:cNvPr>
          <p:cNvSpPr>
            <a:spLocks noGrp="1"/>
          </p:cNvSpPr>
          <p:nvPr>
            <p:ph type="title"/>
          </p:nvPr>
        </p:nvSpPr>
        <p:spPr>
          <a:xfrm>
            <a:off x="695324" y="871758"/>
            <a:ext cx="10283452" cy="5462367"/>
          </a:xfrm>
        </p:spPr>
        <p:txBody>
          <a:bodyPr vert="horz" lIns="91440" tIns="45720" rIns="91440" bIns="45720" rtlCol="0" anchor="t">
            <a:normAutofit fontScale="90000"/>
          </a:bodyPr>
          <a:lstStyle/>
          <a:p>
            <a:r>
              <a:rPr lang="en-US" sz="2800" dirty="0">
                <a:solidFill>
                  <a:schemeClr val="tx1">
                    <a:lumMod val="95000"/>
                  </a:schemeClr>
                </a:solidFill>
                <a:latin typeface="Arial Narrow" panose="020B0606020202030204" pitchFamily="34" charset="0"/>
              </a:rPr>
              <a:t>Csv Files considered for this project:</a:t>
            </a:r>
            <a:br>
              <a:rPr lang="en-US" sz="2800" dirty="0">
                <a:solidFill>
                  <a:schemeClr val="tx1">
                    <a:lumMod val="95000"/>
                  </a:schemeClr>
                </a:solidFill>
                <a:latin typeface="Arial Narrow" panose="020B0606020202030204" pitchFamily="34" charset="0"/>
              </a:rPr>
            </a:br>
            <a:br>
              <a:rPr lang="en-US" sz="2800" dirty="0">
                <a:solidFill>
                  <a:schemeClr val="tx1">
                    <a:lumMod val="95000"/>
                  </a:schemeClr>
                </a:solidFill>
                <a:latin typeface="Arial Narrow" panose="020B0606020202030204" pitchFamily="34" charset="0"/>
              </a:rPr>
            </a:br>
            <a:r>
              <a:rPr lang="en-US" sz="2800" dirty="0">
                <a:solidFill>
                  <a:schemeClr val="tx1">
                    <a:lumMod val="95000"/>
                  </a:schemeClr>
                </a:solidFill>
                <a:latin typeface="Arial Narrow" panose="020B0606020202030204" pitchFamily="34" charset="0"/>
              </a:rPr>
              <a:t>1). Flights.csv –(31 columns)</a:t>
            </a:r>
            <a:br>
              <a:rPr lang="en-US" sz="2800" dirty="0">
                <a:solidFill>
                  <a:schemeClr val="tx1">
                    <a:lumMod val="95000"/>
                  </a:schemeClr>
                </a:solidFill>
                <a:latin typeface="Arial Narrow" panose="020B0606020202030204" pitchFamily="34" charset="0"/>
              </a:rPr>
            </a:br>
            <a:r>
              <a:rPr lang="en-US" sz="2800" dirty="0">
                <a:solidFill>
                  <a:schemeClr val="tx1">
                    <a:lumMod val="95000"/>
                  </a:schemeClr>
                </a:solidFill>
                <a:latin typeface="Arial Narrow" panose="020B0606020202030204" pitchFamily="34" charset="0"/>
              </a:rPr>
              <a:t>2). Airport.csv –(4 columns)</a:t>
            </a:r>
            <a:br>
              <a:rPr lang="en-US" sz="2800" dirty="0">
                <a:solidFill>
                  <a:schemeClr val="tx1">
                    <a:lumMod val="95000"/>
                  </a:schemeClr>
                </a:solidFill>
                <a:latin typeface="Arial Narrow" panose="020B0606020202030204" pitchFamily="34" charset="0"/>
              </a:rPr>
            </a:br>
            <a:r>
              <a:rPr lang="en-US" sz="2800" dirty="0">
                <a:solidFill>
                  <a:schemeClr val="tx1">
                    <a:lumMod val="95000"/>
                  </a:schemeClr>
                </a:solidFill>
                <a:latin typeface="Arial Narrow" panose="020B0606020202030204" pitchFamily="34" charset="0"/>
              </a:rPr>
              <a:t>3). Airplane.csv –(2 columns)</a:t>
            </a:r>
            <a:br>
              <a:rPr lang="en-US" sz="2800" dirty="0">
                <a:solidFill>
                  <a:schemeClr val="tx1">
                    <a:lumMod val="95000"/>
                  </a:schemeClr>
                </a:solidFill>
                <a:latin typeface="Arial Narrow" panose="020B0606020202030204" pitchFamily="34" charset="0"/>
              </a:rPr>
            </a:br>
            <a:br>
              <a:rPr lang="en-US" sz="2800" dirty="0">
                <a:solidFill>
                  <a:schemeClr val="tx1">
                    <a:lumMod val="95000"/>
                  </a:schemeClr>
                </a:solidFill>
                <a:latin typeface="Arial Narrow" panose="020B0606020202030204" pitchFamily="34" charset="0"/>
              </a:rPr>
            </a:br>
            <a:r>
              <a:rPr lang="en-US" sz="2800" dirty="0">
                <a:solidFill>
                  <a:schemeClr val="tx1">
                    <a:lumMod val="95000"/>
                  </a:schemeClr>
                </a:solidFill>
                <a:latin typeface="Arial Narrow" panose="020B0606020202030204" pitchFamily="34" charset="0"/>
              </a:rPr>
              <a:t>These three csv filles are connected to each other by 3 different means as follows. And different operations are performed on it separately to analyze the data source precisely:</a:t>
            </a:r>
            <a:br>
              <a:rPr lang="en-US" sz="2800" dirty="0">
                <a:solidFill>
                  <a:schemeClr val="tx1">
                    <a:lumMod val="95000"/>
                  </a:schemeClr>
                </a:solidFill>
                <a:latin typeface="Arial Narrow" panose="020B0606020202030204" pitchFamily="34" charset="0"/>
              </a:rPr>
            </a:br>
            <a:br>
              <a:rPr lang="en-US" sz="2800" dirty="0">
                <a:solidFill>
                  <a:schemeClr val="tx1">
                    <a:lumMod val="95000"/>
                  </a:schemeClr>
                </a:solidFill>
                <a:latin typeface="Arial Narrow" panose="020B0606020202030204" pitchFamily="34" charset="0"/>
              </a:rPr>
            </a:br>
            <a:r>
              <a:rPr lang="en-US" sz="2800" dirty="0">
                <a:solidFill>
                  <a:schemeClr val="tx1">
                    <a:lumMod val="95000"/>
                  </a:schemeClr>
                </a:solidFill>
                <a:latin typeface="Arial Narrow" panose="020B0606020202030204" pitchFamily="34" charset="0"/>
              </a:rPr>
              <a:t>1).Inner joins </a:t>
            </a:r>
            <a:br>
              <a:rPr lang="en-US" sz="2800" dirty="0">
                <a:solidFill>
                  <a:schemeClr val="tx1">
                    <a:lumMod val="95000"/>
                  </a:schemeClr>
                </a:solidFill>
                <a:latin typeface="Arial Narrow" panose="020B0606020202030204" pitchFamily="34" charset="0"/>
              </a:rPr>
            </a:br>
            <a:r>
              <a:rPr lang="en-US" sz="2800" dirty="0">
                <a:solidFill>
                  <a:schemeClr val="tx1">
                    <a:lumMod val="95000"/>
                  </a:schemeClr>
                </a:solidFill>
                <a:latin typeface="Arial Narrow" panose="020B0606020202030204" pitchFamily="34" charset="0"/>
              </a:rPr>
              <a:t>2). union joins</a:t>
            </a:r>
            <a:br>
              <a:rPr lang="en-US" sz="2800" dirty="0">
                <a:solidFill>
                  <a:schemeClr val="tx1">
                    <a:lumMod val="95000"/>
                  </a:schemeClr>
                </a:solidFill>
                <a:latin typeface="Arial Narrow" panose="020B0606020202030204" pitchFamily="34" charset="0"/>
              </a:rPr>
            </a:br>
            <a:r>
              <a:rPr lang="en-US" sz="2800" dirty="0">
                <a:solidFill>
                  <a:schemeClr val="tx1">
                    <a:lumMod val="95000"/>
                  </a:schemeClr>
                </a:solidFill>
                <a:latin typeface="Arial Narrow" panose="020B0606020202030204" pitchFamily="34" charset="0"/>
              </a:rPr>
              <a:t>3). Many to many relationship</a:t>
            </a:r>
            <a:br>
              <a:rPr lang="en-US" sz="2800" dirty="0">
                <a:solidFill>
                  <a:schemeClr val="tx1">
                    <a:lumMod val="95000"/>
                  </a:schemeClr>
                </a:solidFill>
                <a:latin typeface="Arial Narrow" panose="020B0606020202030204" pitchFamily="34" charset="0"/>
              </a:rPr>
            </a:br>
            <a:br>
              <a:rPr lang="en-US" sz="5400" dirty="0">
                <a:solidFill>
                  <a:schemeClr val="bg2"/>
                </a:solidFill>
                <a:latin typeface="Arial Narrow" panose="020B0606020202030204" pitchFamily="34" charset="0"/>
              </a:rPr>
            </a:br>
            <a:endParaRPr lang="en-US" sz="5400" dirty="0">
              <a:solidFill>
                <a:schemeClr val="bg2"/>
              </a:solidFill>
              <a:latin typeface="Arial Narrow" panose="020B0606020202030204" pitchFamily="34" charset="0"/>
            </a:endParaRPr>
          </a:p>
        </p:txBody>
      </p:sp>
    </p:spTree>
    <p:extLst>
      <p:ext uri="{BB962C8B-B14F-4D97-AF65-F5344CB8AC3E}">
        <p14:creationId xmlns:p14="http://schemas.microsoft.com/office/powerpoint/2010/main" val="3531130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D8D07-C65C-EB45-B57C-B8AE7D9B4F7F}"/>
              </a:ext>
            </a:extLst>
          </p:cNvPr>
          <p:cNvSpPr>
            <a:spLocks noGrp="1"/>
          </p:cNvSpPr>
          <p:nvPr>
            <p:ph type="title"/>
          </p:nvPr>
        </p:nvSpPr>
        <p:spPr>
          <a:xfrm>
            <a:off x="695324" y="171450"/>
            <a:ext cx="10283452" cy="6162675"/>
          </a:xfrm>
        </p:spPr>
        <p:txBody>
          <a:bodyPr vert="horz" lIns="91440" tIns="45720" rIns="91440" bIns="45720" rtlCol="0" anchor="t">
            <a:normAutofit/>
          </a:bodyPr>
          <a:lstStyle/>
          <a:p>
            <a:r>
              <a:rPr lang="en-US" sz="2800" dirty="0">
                <a:solidFill>
                  <a:schemeClr val="tx1"/>
                </a:solidFill>
                <a:latin typeface="Arial Narrow" panose="020B0606020202030204" pitchFamily="34" charset="0"/>
              </a:rPr>
              <a:t>Representation of join operation  and relationship on data source:</a:t>
            </a:r>
            <a:br>
              <a:rPr lang="en-US" sz="2800" dirty="0">
                <a:solidFill>
                  <a:schemeClr val="tx1"/>
                </a:solidFill>
                <a:latin typeface="Arial Narrow" panose="020B0606020202030204" pitchFamily="34" charset="0"/>
              </a:rPr>
            </a:br>
            <a:endParaRPr lang="en-US" sz="2800" dirty="0">
              <a:solidFill>
                <a:schemeClr val="tx1"/>
              </a:solidFill>
              <a:latin typeface="Arial Narrow" panose="020B0606020202030204" pitchFamily="34" charset="0"/>
            </a:endParaRPr>
          </a:p>
        </p:txBody>
      </p:sp>
      <p:pic>
        <p:nvPicPr>
          <p:cNvPr id="4" name="Picture 3" descr="A screenshot of a computer&#10;&#10;Description automatically generated">
            <a:extLst>
              <a:ext uri="{FF2B5EF4-FFF2-40B4-BE49-F238E27FC236}">
                <a16:creationId xmlns:a16="http://schemas.microsoft.com/office/drawing/2014/main" id="{F8FFB82C-463A-308E-568C-99F4D0C5D4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65300"/>
            <a:ext cx="3544875" cy="3162300"/>
          </a:xfrm>
          <a:prstGeom prst="rect">
            <a:avLst/>
          </a:prstGeom>
        </p:spPr>
      </p:pic>
      <p:pic>
        <p:nvPicPr>
          <p:cNvPr id="8" name="Picture 7" descr="Graphical user interface&#10;&#10;Description automatically generated">
            <a:extLst>
              <a:ext uri="{FF2B5EF4-FFF2-40B4-BE49-F238E27FC236}">
                <a16:creationId xmlns:a16="http://schemas.microsoft.com/office/drawing/2014/main" id="{E776641C-3512-2814-BABC-9B53E52ED4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0858" y="820194"/>
            <a:ext cx="3471417" cy="3207406"/>
          </a:xfrm>
          <a:prstGeom prst="rect">
            <a:avLst/>
          </a:prstGeom>
        </p:spPr>
      </p:pic>
      <p:pic>
        <p:nvPicPr>
          <p:cNvPr id="10" name="Picture 9" descr="Graphical user interface, text, application&#10;&#10;Description automatically generated">
            <a:extLst>
              <a:ext uri="{FF2B5EF4-FFF2-40B4-BE49-F238E27FC236}">
                <a16:creationId xmlns:a16="http://schemas.microsoft.com/office/drawing/2014/main" id="{B2562708-11FD-341A-C85B-A1423F42D9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03028" y="4027600"/>
            <a:ext cx="4126472" cy="2658950"/>
          </a:xfrm>
          <a:prstGeom prst="rect">
            <a:avLst/>
          </a:prstGeom>
        </p:spPr>
      </p:pic>
    </p:spTree>
    <p:extLst>
      <p:ext uri="{BB962C8B-B14F-4D97-AF65-F5344CB8AC3E}">
        <p14:creationId xmlns:p14="http://schemas.microsoft.com/office/powerpoint/2010/main" val="985208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D8D07-C65C-EB45-B57C-B8AE7D9B4F7F}"/>
              </a:ext>
            </a:extLst>
          </p:cNvPr>
          <p:cNvSpPr>
            <a:spLocks noGrp="1"/>
          </p:cNvSpPr>
          <p:nvPr>
            <p:ph type="title"/>
          </p:nvPr>
        </p:nvSpPr>
        <p:spPr>
          <a:xfrm>
            <a:off x="695324" y="171450"/>
            <a:ext cx="10283452" cy="6162675"/>
          </a:xfrm>
        </p:spPr>
        <p:txBody>
          <a:bodyPr vert="horz" lIns="91440" tIns="45720" rIns="91440" bIns="45720" rtlCol="0" anchor="t">
            <a:normAutofit/>
          </a:bodyPr>
          <a:lstStyle/>
          <a:p>
            <a:r>
              <a:rPr lang="en-US" sz="2800" dirty="0">
                <a:solidFill>
                  <a:schemeClr val="tx1"/>
                </a:solidFill>
                <a:latin typeface="Arial Narrow" panose="020B0606020202030204" pitchFamily="34" charset="0"/>
              </a:rPr>
              <a:t>Purpose of  Visualization:</a:t>
            </a:r>
            <a:br>
              <a:rPr lang="en-US" sz="2800" dirty="0">
                <a:solidFill>
                  <a:schemeClr val="tx1"/>
                </a:solidFill>
                <a:latin typeface="Arial Narrow" panose="020B0606020202030204" pitchFamily="34" charset="0"/>
              </a:rPr>
            </a:br>
            <a:br>
              <a:rPr lang="en-US" sz="2800" dirty="0">
                <a:solidFill>
                  <a:schemeClr val="tx1"/>
                </a:solidFill>
                <a:latin typeface="Arial Narrow" panose="020B0606020202030204" pitchFamily="34" charset="0"/>
              </a:rPr>
            </a:br>
            <a:r>
              <a:rPr lang="en-US" sz="2800" dirty="0">
                <a:solidFill>
                  <a:schemeClr val="tx1"/>
                </a:solidFill>
                <a:latin typeface="Arial Narrow" panose="020B0606020202030204" pitchFamily="34" charset="0"/>
              </a:rPr>
              <a:t>1). Visualize departure, arrival and airline delay for different airlines and airports.</a:t>
            </a:r>
            <a:br>
              <a:rPr lang="en-US" sz="2800" dirty="0">
                <a:solidFill>
                  <a:schemeClr val="tx1"/>
                </a:solidFill>
                <a:latin typeface="Arial Narrow" panose="020B0606020202030204" pitchFamily="34" charset="0"/>
              </a:rPr>
            </a:br>
            <a:br>
              <a:rPr lang="en-US" sz="2800" dirty="0">
                <a:solidFill>
                  <a:schemeClr val="tx1"/>
                </a:solidFill>
                <a:latin typeface="Arial Narrow" panose="020B0606020202030204" pitchFamily="34" charset="0"/>
              </a:rPr>
            </a:br>
            <a:r>
              <a:rPr lang="en-US" sz="2800" dirty="0">
                <a:solidFill>
                  <a:schemeClr val="tx1"/>
                </a:solidFill>
                <a:latin typeface="Arial Narrow" panose="020B0606020202030204" pitchFamily="34" charset="0"/>
              </a:rPr>
              <a:t>2).Visualize delay information by origin and by destination for the respective airline and airports.</a:t>
            </a:r>
            <a:br>
              <a:rPr lang="en-US" sz="2800" dirty="0">
                <a:solidFill>
                  <a:schemeClr val="tx1"/>
                </a:solidFill>
                <a:latin typeface="Arial Narrow" panose="020B0606020202030204" pitchFamily="34" charset="0"/>
              </a:rPr>
            </a:br>
            <a:br>
              <a:rPr lang="en-US" sz="2800" dirty="0">
                <a:solidFill>
                  <a:schemeClr val="tx1"/>
                </a:solidFill>
                <a:latin typeface="Arial Narrow" panose="020B0606020202030204" pitchFamily="34" charset="0"/>
              </a:rPr>
            </a:br>
            <a:r>
              <a:rPr lang="en-US" sz="2800" dirty="0">
                <a:solidFill>
                  <a:schemeClr val="tx1"/>
                </a:solidFill>
                <a:latin typeface="Arial Narrow" panose="020B0606020202030204" pitchFamily="34" charset="0"/>
              </a:rPr>
              <a:t>3). Visualize the delay information by weekdays and considering the correlation between the average arrival delay and average departure delay using the regression or trend line for each airline.</a:t>
            </a:r>
            <a:br>
              <a:rPr lang="en-US" sz="2800" dirty="0">
                <a:solidFill>
                  <a:schemeClr val="tx1"/>
                </a:solidFill>
                <a:latin typeface="Arial Narrow" panose="020B0606020202030204" pitchFamily="34" charset="0"/>
              </a:rPr>
            </a:br>
            <a:br>
              <a:rPr lang="en-US" sz="2800" dirty="0">
                <a:solidFill>
                  <a:schemeClr val="tx1"/>
                </a:solidFill>
                <a:latin typeface="Arial Narrow" panose="020B0606020202030204" pitchFamily="34" charset="0"/>
              </a:rPr>
            </a:br>
            <a:r>
              <a:rPr lang="en-US" sz="2800" dirty="0">
                <a:solidFill>
                  <a:schemeClr val="tx1"/>
                </a:solidFill>
                <a:latin typeface="Arial Narrow" panose="020B0606020202030204" pitchFamily="34" charset="0"/>
              </a:rPr>
              <a:t>4). Visualize the reasons for the delay with respect to the airlines</a:t>
            </a:r>
          </a:p>
        </p:txBody>
      </p:sp>
    </p:spTree>
    <p:extLst>
      <p:ext uri="{BB962C8B-B14F-4D97-AF65-F5344CB8AC3E}">
        <p14:creationId xmlns:p14="http://schemas.microsoft.com/office/powerpoint/2010/main" val="1900149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D8D07-C65C-EB45-B57C-B8AE7D9B4F7F}"/>
              </a:ext>
            </a:extLst>
          </p:cNvPr>
          <p:cNvSpPr>
            <a:spLocks noGrp="1"/>
          </p:cNvSpPr>
          <p:nvPr>
            <p:ph type="title"/>
          </p:nvPr>
        </p:nvSpPr>
        <p:spPr>
          <a:xfrm>
            <a:off x="695324" y="133350"/>
            <a:ext cx="10283452" cy="6162675"/>
          </a:xfrm>
        </p:spPr>
        <p:txBody>
          <a:bodyPr vert="horz" lIns="91440" tIns="45720" rIns="91440" bIns="45720" rtlCol="0" anchor="t">
            <a:normAutofit/>
          </a:bodyPr>
          <a:lstStyle/>
          <a:p>
            <a:r>
              <a:rPr lang="en-US" sz="2800" dirty="0">
                <a:solidFill>
                  <a:schemeClr val="tx1"/>
                </a:solidFill>
                <a:latin typeface="Arial Narrow" panose="020B0606020202030204" pitchFamily="34" charset="0"/>
              </a:rPr>
              <a:t>DATA WRANGLING:</a:t>
            </a:r>
            <a:br>
              <a:rPr lang="en-US" sz="2800" dirty="0">
                <a:solidFill>
                  <a:schemeClr val="tx1"/>
                </a:solidFill>
                <a:latin typeface="Arial Narrow" panose="020B0606020202030204" pitchFamily="34" charset="0"/>
              </a:rPr>
            </a:br>
            <a:br>
              <a:rPr lang="en-US" sz="2800" dirty="0">
                <a:solidFill>
                  <a:schemeClr val="tx1"/>
                </a:solidFill>
                <a:latin typeface="Arial Narrow" panose="020B0606020202030204" pitchFamily="34" charset="0"/>
              </a:rPr>
            </a:br>
            <a:r>
              <a:rPr lang="en-US" sz="2800" dirty="0">
                <a:solidFill>
                  <a:schemeClr val="tx1"/>
                </a:solidFill>
                <a:latin typeface="Arial Narrow" panose="020B0606020202030204" pitchFamily="34" charset="0"/>
              </a:rPr>
              <a:t>- In order to analyze the complete data source some data wrangling has been done on the datasets.  Some calculated fields has been created to create fields such as follows:</a:t>
            </a:r>
            <a:br>
              <a:rPr lang="en-US" sz="2800" dirty="0">
                <a:solidFill>
                  <a:schemeClr val="tx1"/>
                </a:solidFill>
                <a:latin typeface="Arial Narrow" panose="020B0606020202030204" pitchFamily="34" charset="0"/>
              </a:rPr>
            </a:br>
            <a:br>
              <a:rPr lang="en-US" sz="2800" dirty="0">
                <a:solidFill>
                  <a:schemeClr val="tx1"/>
                </a:solidFill>
                <a:latin typeface="Arial Narrow" panose="020B0606020202030204" pitchFamily="34" charset="0"/>
              </a:rPr>
            </a:br>
            <a:r>
              <a:rPr lang="en-US" sz="2800" dirty="0">
                <a:solidFill>
                  <a:schemeClr val="tx1"/>
                </a:solidFill>
                <a:latin typeface="Arial Narrow" panose="020B0606020202030204" pitchFamily="34" charset="0"/>
              </a:rPr>
              <a:t>1. </a:t>
            </a:r>
            <a:r>
              <a:rPr lang="en-US" sz="2800" dirty="0" err="1">
                <a:solidFill>
                  <a:schemeClr val="tx1"/>
                </a:solidFill>
                <a:latin typeface="Arial Narrow" panose="020B0606020202030204" pitchFamily="34" charset="0"/>
              </a:rPr>
              <a:t>origin_route_destination</a:t>
            </a:r>
            <a:br>
              <a:rPr lang="en-US" sz="2800" dirty="0">
                <a:solidFill>
                  <a:schemeClr val="tx1"/>
                </a:solidFill>
                <a:latin typeface="Arial Narrow" panose="020B0606020202030204" pitchFamily="34" charset="0"/>
              </a:rPr>
            </a:br>
            <a:r>
              <a:rPr lang="en-US" sz="2800" dirty="0">
                <a:solidFill>
                  <a:schemeClr val="tx1"/>
                </a:solidFill>
                <a:latin typeface="Arial Narrow" panose="020B0606020202030204" pitchFamily="34" charset="0"/>
              </a:rPr>
              <a:t>2. </a:t>
            </a:r>
            <a:r>
              <a:rPr lang="en-US" sz="2800" dirty="0" err="1">
                <a:solidFill>
                  <a:schemeClr val="tx1"/>
                </a:solidFill>
                <a:latin typeface="Arial Narrow" panose="020B0606020202030204" pitchFamily="34" charset="0"/>
              </a:rPr>
              <a:t>Route_order</a:t>
            </a:r>
            <a:br>
              <a:rPr lang="en-US" sz="2800" dirty="0">
                <a:solidFill>
                  <a:schemeClr val="tx1"/>
                </a:solidFill>
                <a:latin typeface="Arial Narrow" panose="020B0606020202030204" pitchFamily="34" charset="0"/>
              </a:rPr>
            </a:br>
            <a:r>
              <a:rPr lang="en-US" sz="2800" dirty="0">
                <a:solidFill>
                  <a:schemeClr val="tx1"/>
                </a:solidFill>
                <a:latin typeface="Arial Narrow" panose="020B0606020202030204" pitchFamily="34" charset="0"/>
              </a:rPr>
              <a:t>3. </a:t>
            </a:r>
            <a:r>
              <a:rPr lang="en-US" sz="2800" dirty="0" err="1">
                <a:solidFill>
                  <a:schemeClr val="tx1"/>
                </a:solidFill>
                <a:latin typeface="Arial Narrow" panose="020B0606020202030204" pitchFamily="34" charset="0"/>
              </a:rPr>
              <a:t>Route_location</a:t>
            </a:r>
            <a:br>
              <a:rPr lang="en-US" sz="2800" dirty="0">
                <a:solidFill>
                  <a:schemeClr val="tx1"/>
                </a:solidFill>
                <a:latin typeface="Arial Narrow" panose="020B0606020202030204" pitchFamily="34" charset="0"/>
              </a:rPr>
            </a:br>
            <a:r>
              <a:rPr lang="en-US" sz="2800" dirty="0">
                <a:solidFill>
                  <a:schemeClr val="tx1"/>
                </a:solidFill>
                <a:latin typeface="Arial Narrow" panose="020B0606020202030204" pitchFamily="34" charset="0"/>
              </a:rPr>
              <a:t>4. </a:t>
            </a:r>
            <a:r>
              <a:rPr lang="en-US" sz="2800" dirty="0" err="1">
                <a:solidFill>
                  <a:schemeClr val="tx1"/>
                </a:solidFill>
                <a:latin typeface="Arial Narrow" panose="020B0606020202030204" pitchFamily="34" charset="0"/>
              </a:rPr>
              <a:t>Table_name</a:t>
            </a:r>
            <a:br>
              <a:rPr lang="en-US" sz="2800" dirty="0">
                <a:solidFill>
                  <a:schemeClr val="tx1"/>
                </a:solidFill>
                <a:latin typeface="Arial Narrow" panose="020B0606020202030204" pitchFamily="34" charset="0"/>
              </a:rPr>
            </a:br>
            <a:r>
              <a:rPr lang="en-US" sz="2800" dirty="0">
                <a:solidFill>
                  <a:schemeClr val="tx1"/>
                </a:solidFill>
                <a:latin typeface="Arial Narrow" panose="020B0606020202030204" pitchFamily="34" charset="0"/>
              </a:rPr>
              <a:t>5.Rank1,Rank2</a:t>
            </a:r>
            <a:br>
              <a:rPr lang="en-US" sz="2800" dirty="0">
                <a:solidFill>
                  <a:schemeClr val="tx1"/>
                </a:solidFill>
                <a:latin typeface="Arial Narrow" panose="020B0606020202030204" pitchFamily="34" charset="0"/>
              </a:rPr>
            </a:br>
            <a:r>
              <a:rPr lang="en-US" sz="2800" dirty="0">
                <a:solidFill>
                  <a:schemeClr val="tx1"/>
                </a:solidFill>
                <a:latin typeface="Arial Narrow" panose="020B0606020202030204" pitchFamily="34" charset="0"/>
              </a:rPr>
              <a:t>6.Curve</a:t>
            </a:r>
            <a:br>
              <a:rPr lang="en-US" sz="2800" dirty="0">
                <a:solidFill>
                  <a:schemeClr val="tx1"/>
                </a:solidFill>
                <a:latin typeface="Arial Narrow" panose="020B0606020202030204" pitchFamily="34" charset="0"/>
              </a:rPr>
            </a:br>
            <a:r>
              <a:rPr lang="en-US" sz="2800" dirty="0">
                <a:solidFill>
                  <a:schemeClr val="tx1"/>
                </a:solidFill>
                <a:latin typeface="Arial Narrow" panose="020B0606020202030204" pitchFamily="34" charset="0"/>
              </a:rPr>
              <a:t>7. t</a:t>
            </a:r>
            <a:br>
              <a:rPr lang="en-US" sz="2800" dirty="0">
                <a:solidFill>
                  <a:schemeClr val="tx1"/>
                </a:solidFill>
                <a:latin typeface="Arial Narrow" panose="020B0606020202030204" pitchFamily="34" charset="0"/>
              </a:rPr>
            </a:br>
            <a:r>
              <a:rPr lang="en-US" sz="2800" dirty="0">
                <a:solidFill>
                  <a:schemeClr val="tx1"/>
                </a:solidFill>
                <a:latin typeface="Arial Narrow" panose="020B0606020202030204" pitchFamily="34" charset="0"/>
              </a:rPr>
              <a:t>8. </a:t>
            </a:r>
            <a:r>
              <a:rPr lang="en-US" sz="2800">
                <a:solidFill>
                  <a:schemeClr val="tx1"/>
                </a:solidFill>
                <a:latin typeface="Arial Narrow" panose="020B0606020202030204" pitchFamily="34" charset="0"/>
              </a:rPr>
              <a:t>Sigmoid</a:t>
            </a:r>
            <a:endParaRPr lang="en-US" sz="2800" dirty="0">
              <a:solidFill>
                <a:schemeClr val="tx1"/>
              </a:solidFill>
              <a:latin typeface="Arial Narrow" panose="020B0606020202030204" pitchFamily="34" charset="0"/>
            </a:endParaRPr>
          </a:p>
        </p:txBody>
      </p:sp>
    </p:spTree>
    <p:extLst>
      <p:ext uri="{BB962C8B-B14F-4D97-AF65-F5344CB8AC3E}">
        <p14:creationId xmlns:p14="http://schemas.microsoft.com/office/powerpoint/2010/main" val="2208474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D8D07-C65C-EB45-B57C-B8AE7D9B4F7F}"/>
              </a:ext>
            </a:extLst>
          </p:cNvPr>
          <p:cNvSpPr>
            <a:spLocks noGrp="1"/>
          </p:cNvSpPr>
          <p:nvPr>
            <p:ph type="title"/>
          </p:nvPr>
        </p:nvSpPr>
        <p:spPr>
          <a:xfrm>
            <a:off x="87233" y="155384"/>
            <a:ext cx="10283452" cy="6162675"/>
          </a:xfrm>
        </p:spPr>
        <p:txBody>
          <a:bodyPr vert="horz" lIns="91440" tIns="45720" rIns="91440" bIns="45720" rtlCol="0" anchor="t">
            <a:normAutofit/>
          </a:bodyPr>
          <a:lstStyle/>
          <a:p>
            <a:r>
              <a:rPr lang="en-US" sz="2800" dirty="0">
                <a:solidFill>
                  <a:schemeClr val="tx1"/>
                </a:solidFill>
                <a:latin typeface="Arial Narrow" panose="020B0606020202030204" pitchFamily="34" charset="0"/>
              </a:rPr>
              <a:t>Representation of DATA WRANGLING:</a:t>
            </a:r>
            <a:br>
              <a:rPr lang="en-US" sz="2800" dirty="0">
                <a:solidFill>
                  <a:schemeClr val="tx1"/>
                </a:solidFill>
                <a:latin typeface="Arial Narrow" panose="020B0606020202030204" pitchFamily="34" charset="0"/>
              </a:rPr>
            </a:br>
            <a:br>
              <a:rPr lang="en-US" sz="2800" dirty="0">
                <a:solidFill>
                  <a:schemeClr val="tx1"/>
                </a:solidFill>
                <a:latin typeface="Arial Narrow" panose="020B0606020202030204" pitchFamily="34" charset="0"/>
              </a:rPr>
            </a:br>
            <a:endParaRPr lang="en-US" sz="2800" dirty="0">
              <a:solidFill>
                <a:schemeClr val="tx1"/>
              </a:solidFill>
              <a:latin typeface="Arial Narrow" panose="020B0606020202030204" pitchFamily="34" charset="0"/>
            </a:endParaRPr>
          </a:p>
        </p:txBody>
      </p:sp>
      <p:pic>
        <p:nvPicPr>
          <p:cNvPr id="4" name="Picture 3" descr="A screenshot of a computer">
            <a:extLst>
              <a:ext uri="{FF2B5EF4-FFF2-40B4-BE49-F238E27FC236}">
                <a16:creationId xmlns:a16="http://schemas.microsoft.com/office/drawing/2014/main" id="{F5728010-6865-4360-502D-AF494FD553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667" y="1221903"/>
            <a:ext cx="4267200" cy="214249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6" name="Picture 5" descr="A screenshot of a computer&#10;&#10;Description automatically generated with medium confidence">
            <a:extLst>
              <a:ext uri="{FF2B5EF4-FFF2-40B4-BE49-F238E27FC236}">
                <a16:creationId xmlns:a16="http://schemas.microsoft.com/office/drawing/2014/main" id="{121827CF-2DE9-E79F-640E-05C55705EB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7050" y="1052065"/>
            <a:ext cx="4586747" cy="2416468"/>
          </a:xfrm>
          <a:prstGeom prst="rect">
            <a:avLst/>
          </a:prstGeom>
        </p:spPr>
      </p:pic>
      <p:pic>
        <p:nvPicPr>
          <p:cNvPr id="8" name="Picture 7" descr="A screenshot of a computer&#10;&#10;Description automatically generated with medium confidence">
            <a:extLst>
              <a:ext uri="{FF2B5EF4-FFF2-40B4-BE49-F238E27FC236}">
                <a16:creationId xmlns:a16="http://schemas.microsoft.com/office/drawing/2014/main" id="{08D9DFC4-0F8F-9CA5-0876-F9B4BEF044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103" y="4278789"/>
            <a:ext cx="4542183" cy="2384071"/>
          </a:xfrm>
          <a:prstGeom prst="rect">
            <a:avLst/>
          </a:prstGeom>
        </p:spPr>
      </p:pic>
      <p:pic>
        <p:nvPicPr>
          <p:cNvPr id="10" name="Picture 9" descr="Graphical user interface, text, application&#10;&#10;Description automatically generated">
            <a:extLst>
              <a:ext uri="{FF2B5EF4-FFF2-40B4-BE49-F238E27FC236}">
                <a16:creationId xmlns:a16="http://schemas.microsoft.com/office/drawing/2014/main" id="{6020947B-1BFB-FDE3-ECD5-129DD6431EB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05123" y="4318545"/>
            <a:ext cx="4518674" cy="2384071"/>
          </a:xfrm>
          <a:prstGeom prst="rect">
            <a:avLst/>
          </a:prstGeom>
        </p:spPr>
      </p:pic>
    </p:spTree>
    <p:extLst>
      <p:ext uri="{BB962C8B-B14F-4D97-AF65-F5344CB8AC3E}">
        <p14:creationId xmlns:p14="http://schemas.microsoft.com/office/powerpoint/2010/main" val="2900454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D8D07-C65C-EB45-B57C-B8AE7D9B4F7F}"/>
              </a:ext>
            </a:extLst>
          </p:cNvPr>
          <p:cNvSpPr>
            <a:spLocks noGrp="1"/>
          </p:cNvSpPr>
          <p:nvPr>
            <p:ph type="title"/>
          </p:nvPr>
        </p:nvSpPr>
        <p:spPr>
          <a:xfrm>
            <a:off x="87233" y="155384"/>
            <a:ext cx="10283452" cy="6162675"/>
          </a:xfrm>
        </p:spPr>
        <p:txBody>
          <a:bodyPr vert="horz" lIns="91440" tIns="45720" rIns="91440" bIns="45720" rtlCol="0" anchor="t">
            <a:normAutofit/>
          </a:bodyPr>
          <a:lstStyle/>
          <a:p>
            <a:r>
              <a:rPr lang="en-US" sz="2800" dirty="0">
                <a:solidFill>
                  <a:schemeClr val="tx1"/>
                </a:solidFill>
                <a:latin typeface="Arial Narrow" panose="020B0606020202030204" pitchFamily="34" charset="0"/>
              </a:rPr>
              <a:t>Representation of DATA WRANGLING:</a:t>
            </a:r>
            <a:br>
              <a:rPr lang="en-US" sz="2800" dirty="0">
                <a:solidFill>
                  <a:schemeClr val="tx1"/>
                </a:solidFill>
                <a:latin typeface="Arial Narrow" panose="020B0606020202030204" pitchFamily="34" charset="0"/>
              </a:rPr>
            </a:br>
            <a:br>
              <a:rPr lang="en-US" sz="2800" dirty="0">
                <a:solidFill>
                  <a:schemeClr val="tx1"/>
                </a:solidFill>
                <a:latin typeface="Arial Narrow" panose="020B0606020202030204" pitchFamily="34" charset="0"/>
              </a:rPr>
            </a:br>
            <a:br>
              <a:rPr lang="en-US" sz="2800" dirty="0">
                <a:solidFill>
                  <a:schemeClr val="tx1"/>
                </a:solidFill>
                <a:latin typeface="Arial Narrow" panose="020B0606020202030204" pitchFamily="34" charset="0"/>
              </a:rPr>
            </a:br>
            <a:endParaRPr lang="en-US" sz="2800" dirty="0">
              <a:solidFill>
                <a:schemeClr val="tx1"/>
              </a:solidFill>
              <a:latin typeface="Arial Narrow" panose="020B0606020202030204" pitchFamily="34" charset="0"/>
            </a:endParaRPr>
          </a:p>
        </p:txBody>
      </p:sp>
      <p:pic>
        <p:nvPicPr>
          <p:cNvPr id="5" name="Picture 4" descr="Graphical user interface, text, application, email&#10;&#10;Description automatically generated">
            <a:extLst>
              <a:ext uri="{FF2B5EF4-FFF2-40B4-BE49-F238E27FC236}">
                <a16:creationId xmlns:a16="http://schemas.microsoft.com/office/drawing/2014/main" id="{70313949-2CE8-6EAA-092A-C381C2ECC7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33" y="797848"/>
            <a:ext cx="5006751" cy="2631152"/>
          </a:xfrm>
          <a:prstGeom prst="rect">
            <a:avLst/>
          </a:prstGeom>
        </p:spPr>
      </p:pic>
      <p:pic>
        <p:nvPicPr>
          <p:cNvPr id="9" name="Picture 8" descr="Graphical user interface, application&#10;&#10;Description automatically generated">
            <a:extLst>
              <a:ext uri="{FF2B5EF4-FFF2-40B4-BE49-F238E27FC236}">
                <a16:creationId xmlns:a16="http://schemas.microsoft.com/office/drawing/2014/main" id="{BACC704F-3CB3-2926-038F-C396352D41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732656"/>
            <a:ext cx="5006751" cy="2696344"/>
          </a:xfrm>
          <a:prstGeom prst="rect">
            <a:avLst/>
          </a:prstGeom>
        </p:spPr>
      </p:pic>
      <p:pic>
        <p:nvPicPr>
          <p:cNvPr id="12" name="Picture 11" descr="Graphical user interface, text, application, email&#10;&#10;Description automatically generated">
            <a:extLst>
              <a:ext uri="{FF2B5EF4-FFF2-40B4-BE49-F238E27FC236}">
                <a16:creationId xmlns:a16="http://schemas.microsoft.com/office/drawing/2014/main" id="{BE70BFC8-18A4-B83B-763C-8604A93139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2000" y="3564582"/>
            <a:ext cx="5667375" cy="3052118"/>
          </a:xfrm>
          <a:prstGeom prst="rect">
            <a:avLst/>
          </a:prstGeom>
        </p:spPr>
      </p:pic>
    </p:spTree>
    <p:extLst>
      <p:ext uri="{BB962C8B-B14F-4D97-AF65-F5344CB8AC3E}">
        <p14:creationId xmlns:p14="http://schemas.microsoft.com/office/powerpoint/2010/main" val="2757636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D8D07-C65C-EB45-B57C-B8AE7D9B4F7F}"/>
              </a:ext>
            </a:extLst>
          </p:cNvPr>
          <p:cNvSpPr>
            <a:spLocks noGrp="1"/>
          </p:cNvSpPr>
          <p:nvPr>
            <p:ph type="title"/>
          </p:nvPr>
        </p:nvSpPr>
        <p:spPr>
          <a:xfrm>
            <a:off x="87233" y="123825"/>
            <a:ext cx="2484517" cy="6657975"/>
          </a:xfrm>
        </p:spPr>
        <p:txBody>
          <a:bodyPr vert="horz" lIns="91440" tIns="45720" rIns="91440" bIns="45720" rtlCol="0" anchor="t">
            <a:normAutofit/>
          </a:bodyPr>
          <a:lstStyle/>
          <a:p>
            <a:r>
              <a:rPr lang="en-US" sz="2800" dirty="0">
                <a:solidFill>
                  <a:schemeClr val="tx1"/>
                </a:solidFill>
                <a:latin typeface="Arial Narrow" panose="020B0606020202030204" pitchFamily="34" charset="0"/>
              </a:rPr>
              <a:t>Insight 1:</a:t>
            </a:r>
            <a:br>
              <a:rPr lang="en-US" sz="2800" dirty="0">
                <a:solidFill>
                  <a:schemeClr val="tx1"/>
                </a:solidFill>
                <a:latin typeface="Arial Narrow" panose="020B0606020202030204" pitchFamily="34" charset="0"/>
              </a:rPr>
            </a:br>
            <a:br>
              <a:rPr lang="en-US" sz="2800" dirty="0">
                <a:solidFill>
                  <a:schemeClr val="tx1"/>
                </a:solidFill>
                <a:latin typeface="Arial Narrow" panose="020B0606020202030204" pitchFamily="34" charset="0"/>
              </a:rPr>
            </a:br>
            <a:r>
              <a:rPr lang="en-US" sz="2000" b="1" i="0" dirty="0">
                <a:solidFill>
                  <a:schemeClr val="tx1"/>
                </a:solidFill>
                <a:effectLst/>
                <a:latin typeface="source-serif-pro"/>
              </a:rPr>
              <a:t>Everyone wants to</a:t>
            </a:r>
            <a:br>
              <a:rPr lang="en-US" sz="2000" b="1" i="0" dirty="0">
                <a:solidFill>
                  <a:schemeClr val="tx1"/>
                </a:solidFill>
                <a:effectLst/>
                <a:latin typeface="source-serif-pro"/>
              </a:rPr>
            </a:br>
            <a:r>
              <a:rPr lang="en-US" sz="2000" b="1" i="0" dirty="0">
                <a:solidFill>
                  <a:schemeClr val="tx1"/>
                </a:solidFill>
                <a:effectLst/>
                <a:latin typeface="source-serif-pro"/>
              </a:rPr>
              <a:t>travel by best airlines. Therefore,</a:t>
            </a:r>
            <a:br>
              <a:rPr lang="en-US" sz="2000" b="1" i="0" dirty="0">
                <a:solidFill>
                  <a:schemeClr val="tx1"/>
                </a:solidFill>
                <a:effectLst/>
                <a:latin typeface="source-serif-pro"/>
              </a:rPr>
            </a:br>
            <a:r>
              <a:rPr lang="en-US" sz="2000" b="1" i="0" dirty="0">
                <a:solidFill>
                  <a:schemeClr val="tx1"/>
                </a:solidFill>
                <a:effectLst/>
                <a:latin typeface="source-serif-pro"/>
              </a:rPr>
              <a:t>in this part we tried to </a:t>
            </a:r>
            <a:br>
              <a:rPr lang="en-US" sz="2000" b="1" i="0" dirty="0">
                <a:solidFill>
                  <a:schemeClr val="tx1"/>
                </a:solidFill>
                <a:effectLst/>
                <a:latin typeface="source-serif-pro"/>
              </a:rPr>
            </a:br>
            <a:r>
              <a:rPr lang="en-US" sz="2000" b="1" i="0" dirty="0">
                <a:solidFill>
                  <a:schemeClr val="tx1"/>
                </a:solidFill>
                <a:effectLst/>
                <a:latin typeface="source-serif-pro"/>
              </a:rPr>
              <a:t>evaluate performance of different airlines based on the Airline, Departure and Arrival Delays.</a:t>
            </a:r>
            <a:br>
              <a:rPr lang="en-US" sz="2000" b="1" dirty="0">
                <a:solidFill>
                  <a:schemeClr val="tx1"/>
                </a:solidFill>
                <a:latin typeface="Arial Narrow" panose="020B0606020202030204" pitchFamily="34" charset="0"/>
              </a:rPr>
            </a:br>
            <a:endParaRPr lang="en-US" sz="2000" b="1" dirty="0">
              <a:solidFill>
                <a:schemeClr val="tx1"/>
              </a:solidFill>
              <a:latin typeface="Arial Narrow" panose="020B0606020202030204" pitchFamily="34" charset="0"/>
            </a:endParaRPr>
          </a:p>
        </p:txBody>
      </p:sp>
      <p:pic>
        <p:nvPicPr>
          <p:cNvPr id="9" name="Picture 8" descr="A screenshot of a computer&#10;&#10;Description automatically generated with low confidence">
            <a:extLst>
              <a:ext uri="{FF2B5EF4-FFF2-40B4-BE49-F238E27FC236}">
                <a16:creationId xmlns:a16="http://schemas.microsoft.com/office/drawing/2014/main" id="{B9334B6D-5CBB-5D26-5FB7-61B7A8F0D9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0820" y="418837"/>
            <a:ext cx="7635902" cy="6058425"/>
          </a:xfrm>
          <a:prstGeom prst="rect">
            <a:avLst/>
          </a:prstGeom>
        </p:spPr>
      </p:pic>
    </p:spTree>
    <p:extLst>
      <p:ext uri="{BB962C8B-B14F-4D97-AF65-F5344CB8AC3E}">
        <p14:creationId xmlns:p14="http://schemas.microsoft.com/office/powerpoint/2010/main" val="14569270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7230</TotalTime>
  <Words>918</Words>
  <Application>Microsoft Office PowerPoint</Application>
  <PresentationFormat>Widescreen</PresentationFormat>
  <Paragraphs>22</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Arial Narrow</vt:lpstr>
      <vt:lpstr>Calibri</vt:lpstr>
      <vt:lpstr>Century Gothic</vt:lpstr>
      <vt:lpstr>Corbel</vt:lpstr>
      <vt:lpstr>source-serif-pro</vt:lpstr>
      <vt:lpstr>Wingdings 3</vt:lpstr>
      <vt:lpstr>Ion</vt:lpstr>
      <vt:lpstr>Data visualization for Flight Delay and cancellation Analysis for USA domestic airline for Year 2015</vt:lpstr>
      <vt:lpstr>Project    “ Flight delay analysis for USA domestic      airlines for the year 2015”  Data Source:  URL:https://www.kaggle.com/datasets/usdot/flight-delays  #  Tool for Visualization – TABLEAU PUBLIC WORKBOOK    #    This  data  deals  with  the  data  on  the  flights  taken  from  the  U.S.Department  of  Transportation’s(DOT)  Bureau of  transportation  statistics.   #   It  tracks the  on-time  performance  of domestic flights operated  by  different  air  carriers over different airports.</vt:lpstr>
      <vt:lpstr>Csv Files considered for this project:  1). Flights.csv –(31 columns) 2). Airport.csv –(4 columns) 3). Airplane.csv –(2 columns)  These three csv filles are connected to each other by 3 different means as follows. And different operations are performed on it separately to analyze the data source precisely:  1).Inner joins  2). union joins 3). Many to many relationship  </vt:lpstr>
      <vt:lpstr>Representation of join operation  and relationship on data source: </vt:lpstr>
      <vt:lpstr>Purpose of  Visualization:  1). Visualize departure, arrival and airline delay for different airlines and airports.  2).Visualize delay information by origin and by destination for the respective airline and airports.  3). Visualize the delay information by weekdays and considering the correlation between the average arrival delay and average departure delay using the regression or trend line for each airline.  4). Visualize the reasons for the delay with respect to the airlines</vt:lpstr>
      <vt:lpstr>DATA WRANGLING:  - In order to analyze the complete data source some data wrangling has been done on the datasets.  Some calculated fields has been created to create fields such as follows:  1. origin_route_destination 2. Route_order 3. Route_location 4. Table_name 5.Rank1,Rank2 6.Curve 7. t 8. Sigmoid</vt:lpstr>
      <vt:lpstr>Representation of DATA WRANGLING:  </vt:lpstr>
      <vt:lpstr>Representation of DATA WRANGLING:   </vt:lpstr>
      <vt:lpstr>Insight 1:  Everyone wants to travel by best airlines. Therefore, in this part we tried to  evaluate performance of different airlines based on the Airline, Departure and Arrival Delays. </vt:lpstr>
      <vt:lpstr>Extension of  insight 1: Further, we can also eliminate the top airlines which are causing more weather and diverted delays by using the analysis of bar chart stating   top(N) and bottom (N). And we can consider the bottom airline which will cause less weather and diverted delay for the trip. </vt:lpstr>
      <vt:lpstr>Extension of Insight 1: Again, to select the best airline based on the weekdays, we can predict which airline to travel by. In addition, we have plotted, a correlation graph  between avg arrival delay and avg departure delay  and used the trend line to figure out which airport causes more delay and which one causes less based on the weekdays and the airline.  </vt:lpstr>
      <vt:lpstr>Insight 3: This is a destination map, through this we can determine which all flights are departing from a specific origin. In addition ,we can also determine the avg arrival delay for each flight.  </vt:lpstr>
      <vt:lpstr>Insight 4: This is the origin map, from this we can see different flights coming from different destination to a specific origin. And we are able to analyse the avg departure for each specific flight. </vt:lpstr>
      <vt:lpstr>Insight 5:  Using Bar chart between multiple reasons for airline delay and airline we can predict which airline to be travel by to avoid the reasons which is causing those delays.</vt:lpstr>
      <vt:lpstr>Insight 5:  Through this insight we can determine using Sankey chart which airline has higher percentage of total cancelled flights based on each month in descending orders.</vt:lpstr>
      <vt:lpstr>Summary for each insight:  1). From the above analysis based on the plotted and calculated charts, we can select the best airline to travel with and by considering the reasons such as best weekdays and avoiding reasons for multiple delays.  2). We can determine which all airline are going from specific origin to the different destination and plot their avg arrival delay. On the other hand ,we can plot the inverse of this by plotting the avg departure delay from different destination to a specific origin.  3).We have calculated the cancelled flights between months of 2015 and airlines by using the “ SANKEY CHART ”. The visualization shows what accounted for the flight cancellation in a particular month. Finally, it gives the percentage contribution of all airline for the overall delays in a year divided in months.</vt:lpstr>
      <vt:lpstr>                                                                               THANK YOU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for flight dealy analysis for year 2015</dc:title>
  <dc:creator>Rutuja Gautam Pohare</dc:creator>
  <cp:lastModifiedBy>Rutuja Gautam Pohare</cp:lastModifiedBy>
  <cp:revision>19</cp:revision>
  <dcterms:created xsi:type="dcterms:W3CDTF">2022-11-25T03:54:58Z</dcterms:created>
  <dcterms:modified xsi:type="dcterms:W3CDTF">2022-12-02T23:29:51Z</dcterms:modified>
</cp:coreProperties>
</file>