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2" r:id="rId3"/>
    <p:sldId id="275" r:id="rId4"/>
    <p:sldId id="276" r:id="rId5"/>
    <p:sldId id="278" r:id="rId6"/>
    <p:sldId id="280" r:id="rId7"/>
    <p:sldId id="287" r:id="rId8"/>
    <p:sldId id="279" r:id="rId9"/>
    <p:sldId id="288" r:id="rId10"/>
    <p:sldId id="281" r:id="rId11"/>
    <p:sldId id="285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tuja Upase" userId="c5018f004932e599" providerId="LiveId" clId="{1083AB4F-1ED8-4AA0-847C-D0D34CAC57D4}"/>
    <pc:docChg chg="modSld">
      <pc:chgData name="Rutuja Upase" userId="c5018f004932e599" providerId="LiveId" clId="{1083AB4F-1ED8-4AA0-847C-D0D34CAC57D4}" dt="2024-07-18T14:58:02.751" v="2"/>
      <pc:docMkLst>
        <pc:docMk/>
      </pc:docMkLst>
      <pc:sldChg chg="delSp modSp mod">
        <pc:chgData name="Rutuja Upase" userId="c5018f004932e599" providerId="LiveId" clId="{1083AB4F-1ED8-4AA0-847C-D0D34CAC57D4}" dt="2024-07-18T14:58:02.751" v="2"/>
        <pc:sldMkLst>
          <pc:docMk/>
          <pc:sldMk cId="701679055" sldId="257"/>
        </pc:sldMkLst>
        <pc:spChg chg="del mod">
          <ac:chgData name="Rutuja Upase" userId="c5018f004932e599" providerId="LiveId" clId="{1083AB4F-1ED8-4AA0-847C-D0D34CAC57D4}" dt="2024-07-18T14:58:02.751" v="2"/>
          <ac:spMkLst>
            <pc:docMk/>
            <pc:sldMk cId="701679055" sldId="257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7/18/2024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1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5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8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7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3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7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3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0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8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36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ml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2CB5F9-2AF3-D746-C443-0696FAA6FD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35" r="5428" b="-1"/>
          <a:stretch/>
        </p:blipFill>
        <p:spPr>
          <a:xfrm>
            <a:off x="0" y="-7"/>
            <a:ext cx="7456513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Title"/>
          <p:cNvSpPr>
            <a:spLocks noGrp="1"/>
          </p:cNvSpPr>
          <p:nvPr>
            <p:ph type="ctrTitle"/>
          </p:nvPr>
        </p:nvSpPr>
        <p:spPr>
          <a:xfrm>
            <a:off x="1385350" y="1285544"/>
            <a:ext cx="9773882" cy="3100025"/>
          </a:xfrm>
        </p:spPr>
        <p:txBody>
          <a:bodyPr>
            <a:noAutofit/>
          </a:bodyPr>
          <a:lstStyle/>
          <a:p>
            <a:r>
              <a:rPr lang="en-US" dirty="0"/>
              <a:t>FASHION-MNIST CLASSIFICATION USING CNN </a:t>
            </a:r>
          </a:p>
        </p:txBody>
      </p:sp>
    </p:spTree>
    <p:extLst>
      <p:ext uri="{BB962C8B-B14F-4D97-AF65-F5344CB8AC3E}">
        <p14:creationId xmlns:p14="http://schemas.microsoft.com/office/powerpoint/2010/main" val="70167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17600" y="455362"/>
            <a:ext cx="9486690" cy="1089659"/>
          </a:xfrm>
        </p:spPr>
        <p:txBody>
          <a:bodyPr>
            <a:normAutofit/>
          </a:bodyPr>
          <a:lstStyle/>
          <a:p>
            <a:r>
              <a:rPr lang="en-US" dirty="0"/>
              <a:t>How Project Work?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7083CC-85F0-EE6E-DA06-B5F8A92C7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1" y="1545021"/>
            <a:ext cx="9940544" cy="524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69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095999" y="1997476"/>
            <a:ext cx="5992367" cy="4413834"/>
          </a:xfrm>
        </p:spPr>
        <p:txBody>
          <a:bodyPr>
            <a:noAutofit/>
          </a:bodyPr>
          <a:lstStyle/>
          <a:p>
            <a:r>
              <a:rPr lang="en-US" sz="2400" dirty="0"/>
              <a:t>Despite their effectiveness, CNNs still face several challenges and limitations. </a:t>
            </a:r>
          </a:p>
          <a:p>
            <a:r>
              <a:rPr lang="en-US" sz="2400" dirty="0"/>
              <a:t>They require large amounts of labeled training data to achieve high accuracy, which can be difficult and expensive to obtain.</a:t>
            </a:r>
          </a:p>
          <a:p>
            <a:r>
              <a:rPr lang="en-US" sz="2400" dirty="0"/>
              <a:t>Additionally, they may struggle with certain types of image classification tasks, such as identifying objects in cluttered or occluded scenes.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339269-636B-1056-62F3-491459454E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13" r="25249" b="6250"/>
          <a:stretch/>
        </p:blipFill>
        <p:spPr>
          <a:xfrm>
            <a:off x="1" y="10"/>
            <a:ext cx="4732418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309743" y="463043"/>
            <a:ext cx="7086660" cy="1436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Challenges and                         Limitations</a:t>
            </a:r>
          </a:p>
        </p:txBody>
      </p:sp>
    </p:spTree>
    <p:extLst>
      <p:ext uri="{BB962C8B-B14F-4D97-AF65-F5344CB8AC3E}">
        <p14:creationId xmlns:p14="http://schemas.microsoft.com/office/powerpoint/2010/main" val="167212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32824" y="423831"/>
            <a:ext cx="6881728" cy="1062845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606397" y="1486675"/>
            <a:ext cx="9401914" cy="467442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Summarize key points</a:t>
            </a:r>
          </a:p>
          <a:p>
            <a:pPr lvl="0"/>
            <a:r>
              <a:rPr lang="en-US" dirty="0"/>
              <a:t>CNNs are highly effective for image classification.</a:t>
            </a:r>
          </a:p>
          <a:p>
            <a:pPr lvl="0"/>
            <a:r>
              <a:rPr lang="en-US" dirty="0"/>
              <a:t>They excel in feature extraction through convolutional layers.</a:t>
            </a:r>
          </a:p>
          <a:p>
            <a:pPr lvl="0"/>
            <a:r>
              <a:rPr lang="en-US" dirty="0"/>
              <a:t>Popular architectures like VGG, </a:t>
            </a:r>
            <a:r>
              <a:rPr lang="en-US" dirty="0" err="1"/>
              <a:t>ResNet</a:t>
            </a:r>
            <a:r>
              <a:rPr lang="en-US" dirty="0"/>
              <a:t>, and Inception have enhanced performance.</a:t>
            </a:r>
          </a:p>
          <a:p>
            <a:pPr lvl="0"/>
            <a:r>
              <a:rPr lang="en-US" dirty="0"/>
              <a:t>Transfer learning is a practical approach for high accuracy.</a:t>
            </a:r>
          </a:p>
          <a:p>
            <a:pPr lvl="0"/>
            <a:r>
              <a:rPr lang="en-US" dirty="0"/>
              <a:t>Challenges include data size and resource requirements.</a:t>
            </a:r>
          </a:p>
          <a:p>
            <a:pPr lvl="0"/>
            <a:r>
              <a:rPr lang="en-US" dirty="0"/>
              <a:t>CNNs have wide applications in healthcare, autonomous vehicles, and more.</a:t>
            </a:r>
          </a:p>
        </p:txBody>
      </p:sp>
      <p:sp>
        <p:nvSpPr>
          <p:cNvPr id="4" name="AutoShape 2" descr="Digital financial graph"/>
          <p:cNvSpPr>
            <a:spLocks noChangeAspect="1" noChangeArrowheads="1"/>
          </p:cNvSpPr>
          <p:nvPr/>
        </p:nvSpPr>
        <p:spPr bwMode="auto">
          <a:xfrm>
            <a:off x="212724" y="-144463"/>
            <a:ext cx="5830723" cy="555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8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127362" y="455362"/>
            <a:ext cx="6881728" cy="721797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  <a:endParaRPr dirty="0"/>
          </a:p>
        </p:txBody>
      </p:sp>
      <p:pic>
        <p:nvPicPr>
          <p:cNvPr id="6" name="Picture 5" descr="Human brain nerve cells">
            <a:extLst>
              <a:ext uri="{FF2B5EF4-FFF2-40B4-BE49-F238E27FC236}">
                <a16:creationId xmlns:a16="http://schemas.microsoft.com/office/drawing/2014/main" id="{40011804-AE9F-2A61-2F63-E7FA220D8E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26" r="33909" b="4"/>
          <a:stretch/>
        </p:blipFill>
        <p:spPr>
          <a:xfrm>
            <a:off x="20" y="10"/>
            <a:ext cx="4651228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127362" y="1632521"/>
            <a:ext cx="6881728" cy="4883893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sz="2400" dirty="0"/>
              <a:t>Introduction</a:t>
            </a:r>
          </a:p>
          <a:p>
            <a:pPr lvl="0">
              <a:lnSpc>
                <a:spcPct val="100000"/>
              </a:lnSpc>
            </a:pPr>
            <a:r>
              <a:rPr lang="en-US" sz="2400" dirty="0"/>
              <a:t>What is Image Classification?</a:t>
            </a:r>
          </a:p>
          <a:p>
            <a:pPr lvl="0">
              <a:lnSpc>
                <a:spcPct val="100000"/>
              </a:lnSpc>
            </a:pPr>
            <a:r>
              <a:rPr lang="en-US" sz="2400" dirty="0"/>
              <a:t>Convolutional Neural Networks</a:t>
            </a:r>
          </a:p>
          <a:p>
            <a:pPr lvl="0">
              <a:lnSpc>
                <a:spcPct val="100000"/>
              </a:lnSpc>
            </a:pPr>
            <a:r>
              <a:rPr lang="en-US" sz="2400" dirty="0"/>
              <a:t>Preprocessing of Image Data</a:t>
            </a:r>
          </a:p>
          <a:p>
            <a:pPr lvl="0">
              <a:lnSpc>
                <a:spcPct val="100000"/>
              </a:lnSpc>
            </a:pPr>
            <a:r>
              <a:rPr lang="en-IN" sz="2400" i="0" dirty="0">
                <a:effectLst/>
                <a:latin typeface="Lato" panose="020F0502020204030204" pitchFamily="34" charset="0"/>
              </a:rPr>
              <a:t>Fashion-MNIST Dataset</a:t>
            </a:r>
            <a:endParaRPr lang="en-US" sz="2400" dirty="0"/>
          </a:p>
          <a:p>
            <a:pPr lvl="0">
              <a:lnSpc>
                <a:spcPct val="100000"/>
              </a:lnSpc>
            </a:pPr>
            <a:r>
              <a:rPr lang="en-US" sz="2400" dirty="0"/>
              <a:t>How Model Work</a:t>
            </a:r>
          </a:p>
          <a:p>
            <a:pPr lvl="0">
              <a:lnSpc>
                <a:spcPct val="100000"/>
              </a:lnSpc>
            </a:pPr>
            <a:r>
              <a:rPr lang="en-US" sz="2400" dirty="0"/>
              <a:t>How Project Work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Challenges and Limitations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Conclusion</a:t>
            </a:r>
          </a:p>
          <a:p>
            <a:pPr lvl="0">
              <a:lnSpc>
                <a:spcPct val="10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520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1" y="637582"/>
            <a:ext cx="6881728" cy="1047617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1" y="1764883"/>
            <a:ext cx="6881728" cy="3889684"/>
          </a:xfrm>
        </p:spPr>
        <p:txBody>
          <a:bodyPr>
            <a:noAutofit/>
          </a:bodyPr>
          <a:lstStyle/>
          <a:p>
            <a:r>
              <a:rPr lang="en-US" sz="2400" dirty="0"/>
              <a:t>We live in a digital age where understanding and interpreting images is crucial.</a:t>
            </a:r>
          </a:p>
          <a:p>
            <a:r>
              <a:rPr lang="en-US" sz="2400" dirty="0"/>
              <a:t>Image classification is the task of teaching computers to recognize patterns, objects, or scenes in images.</a:t>
            </a:r>
          </a:p>
          <a:p>
            <a:r>
              <a:rPr lang="en-US" sz="2400" dirty="0"/>
              <a:t>Automated image classification has transformative potential, improving efficiency and safety.</a:t>
            </a:r>
          </a:p>
          <a:p>
            <a:pPr lvl="0"/>
            <a:endParaRPr lang="en-US" sz="2400" dirty="0"/>
          </a:p>
        </p:txBody>
      </p:sp>
      <p:pic>
        <p:nvPicPr>
          <p:cNvPr id="6" name="Picture 5" descr="Arrows pointing towards light">
            <a:extLst>
              <a:ext uri="{FF2B5EF4-FFF2-40B4-BE49-F238E27FC236}">
                <a16:creationId xmlns:a16="http://schemas.microsoft.com/office/drawing/2014/main" id="{897D8DAF-DD7A-B8FA-AAFC-516C5D3592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67" r="49373" b="-3"/>
          <a:stretch/>
        </p:blipFill>
        <p:spPr>
          <a:xfrm>
            <a:off x="8018632" y="10"/>
            <a:ext cx="4173368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46613" y="645538"/>
            <a:ext cx="7525407" cy="1067649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Image Classification?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1" y="2160016"/>
            <a:ext cx="6881728" cy="3926152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Image classification is the process of categorizing an image into one or more predefined classes or categories.</a:t>
            </a:r>
          </a:p>
          <a:p>
            <a:pPr lvl="0"/>
            <a:r>
              <a:rPr lang="en-US" sz="2400" dirty="0"/>
              <a:t> It is a fundamental problem in computer vision and has numerous applications in various fields such as healthcare, autonomous vehicles, and security systems. </a:t>
            </a:r>
          </a:p>
        </p:txBody>
      </p:sp>
      <p:pic>
        <p:nvPicPr>
          <p:cNvPr id="6" name="Picture 5" descr="Many question marks on black background">
            <a:extLst>
              <a:ext uri="{FF2B5EF4-FFF2-40B4-BE49-F238E27FC236}">
                <a16:creationId xmlns:a16="http://schemas.microsoft.com/office/drawing/2014/main" id="{C7C1DF8B-9BD9-D3A5-145A-5B39335F2D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147" r="1803" b="7"/>
          <a:stretch/>
        </p:blipFill>
        <p:spPr>
          <a:xfrm>
            <a:off x="8018632" y="10"/>
            <a:ext cx="4173368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6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1" y="455362"/>
            <a:ext cx="6881728" cy="1550419"/>
          </a:xfrm>
        </p:spPr>
        <p:txBody>
          <a:bodyPr>
            <a:normAutofit/>
          </a:bodyPr>
          <a:lstStyle/>
          <a:p>
            <a:r>
              <a:rPr lang="en-US" dirty="0"/>
              <a:t>What are Convolutional Neural Networks?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1" y="2160016"/>
            <a:ext cx="6881728" cy="3926152"/>
          </a:xfrm>
        </p:spPr>
        <p:txBody>
          <a:bodyPr>
            <a:normAutofit/>
          </a:bodyPr>
          <a:lstStyle/>
          <a:p>
            <a:r>
              <a:rPr lang="en-US" sz="2400" dirty="0"/>
              <a:t>Convolutional Neural Networks (CNN) are a type of neural network that are particularly effective at image classification tasks. </a:t>
            </a:r>
          </a:p>
          <a:p>
            <a:r>
              <a:rPr lang="en-US" sz="2400" dirty="0"/>
              <a:t>They are inspired by the organization of the visual cortex in animals, and are designed to automatically learn and extract features from images.</a:t>
            </a:r>
          </a:p>
          <a:p>
            <a:endParaRPr lang="en-US" sz="2400" dirty="0"/>
          </a:p>
        </p:txBody>
      </p:sp>
      <p:pic>
        <p:nvPicPr>
          <p:cNvPr id="6" name="Picture 5" descr="Many question marks on black background">
            <a:extLst>
              <a:ext uri="{FF2B5EF4-FFF2-40B4-BE49-F238E27FC236}">
                <a16:creationId xmlns:a16="http://schemas.microsoft.com/office/drawing/2014/main" id="{847482B6-7F32-4AEB-2302-B5219D676A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147" r="1803" b="7"/>
          <a:stretch/>
        </p:blipFill>
        <p:spPr>
          <a:xfrm>
            <a:off x="8018632" y="10"/>
            <a:ext cx="4173368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7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33353" y="565153"/>
            <a:ext cx="10922245" cy="885275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 Preprocessing of Image Data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8249" y="1525085"/>
            <a:ext cx="11132452" cy="43729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/>
              <a:t>The following steps are commonly used in data preprocessing for image classification:</a:t>
            </a:r>
          </a:p>
          <a:p>
            <a:r>
              <a:rPr lang="en-US" sz="2300" dirty="0"/>
              <a:t>Resizing images to a standard size to ensure consistency in input shape</a:t>
            </a:r>
          </a:p>
          <a:p>
            <a:r>
              <a:rPr lang="en-US" sz="2300" dirty="0"/>
              <a:t>Converting images to grayscale or RGB format based on the requirements of the model</a:t>
            </a:r>
          </a:p>
          <a:p>
            <a:r>
              <a:rPr lang="en-US" sz="2300" dirty="0"/>
              <a:t>Data augmentation techniques such as rotation, flipping, and zooming to increase the size of the training set and improve model performance</a:t>
            </a:r>
          </a:p>
          <a:p>
            <a:r>
              <a:rPr lang="en-US" sz="2300" dirty="0"/>
              <a:t>Normalization of pixel values to make them fall within a specific range, usually between 0 and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9CEA0-5F87-3551-0337-B85E84229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195885"/>
          </a:xfrm>
        </p:spPr>
        <p:txBody>
          <a:bodyPr>
            <a:normAutofit/>
          </a:bodyPr>
          <a:lstStyle/>
          <a:p>
            <a:r>
              <a:rPr lang="en-IN" sz="4800" i="0" dirty="0">
                <a:effectLst/>
                <a:latin typeface="Lato" panose="020F0502020204030204" pitchFamily="34" charset="0"/>
              </a:rPr>
              <a:t>Fashion-MNIST Dataset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C58FD-AD16-CA4E-E77B-2CEF3879F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455939"/>
            <a:ext cx="10530309" cy="5175680"/>
          </a:xfrm>
        </p:spPr>
        <p:txBody>
          <a:bodyPr>
            <a:normAutofit fontScale="25000" lnSpcReduction="20000"/>
          </a:bodyPr>
          <a:lstStyle/>
          <a:p>
            <a:pPr algn="l"/>
            <a:endParaRPr lang="en-US" b="1" i="0" dirty="0">
              <a:effectLst/>
              <a:latin typeface="Lato" panose="020F0502020204030203" pitchFamily="34" charset="0"/>
            </a:endParaRPr>
          </a:p>
          <a:p>
            <a:pPr algn="l"/>
            <a:r>
              <a:rPr lang="en-US" sz="11200" b="1" i="0" dirty="0">
                <a:effectLst/>
                <a:latin typeface="Lato" panose="020F0502020204030203" pitchFamily="34" charset="0"/>
              </a:rPr>
              <a:t>URL -</a:t>
            </a:r>
          </a:p>
          <a:p>
            <a:pPr marL="0" indent="0" algn="l">
              <a:buNone/>
            </a:pPr>
            <a:r>
              <a:rPr lang="en-US" sz="10400" b="1" dirty="0">
                <a:latin typeface="Lato" panose="020F0502020204030203" pitchFamily="34" charset="0"/>
              </a:rPr>
              <a:t>   </a:t>
            </a:r>
            <a:r>
              <a:rPr lang="en-US" sz="10400" b="1" i="0" dirty="0">
                <a:effectLst/>
                <a:latin typeface="Lato" panose="020F0502020204030203" pitchFamily="34" charset="0"/>
                <a:hlinkClick r:id="rId2"/>
              </a:rPr>
              <a:t>https://www.openml.org</a:t>
            </a:r>
            <a:endParaRPr lang="en-US" sz="10400" b="1" i="0" dirty="0">
              <a:effectLst/>
              <a:latin typeface="Lato" panose="020F0502020204030203" pitchFamily="34" charset="0"/>
            </a:endParaRPr>
          </a:p>
          <a:p>
            <a:pPr marL="0" indent="0" algn="l">
              <a:buNone/>
            </a:pPr>
            <a:endParaRPr lang="en-US" sz="10400" b="1" i="0" dirty="0">
              <a:effectLst/>
              <a:latin typeface="Lato" panose="020F0502020204030203" pitchFamily="34" charset="0"/>
            </a:endParaRPr>
          </a:p>
          <a:p>
            <a:pPr marL="0" indent="0" algn="l">
              <a:buNone/>
            </a:pPr>
            <a:endParaRPr lang="en-US" sz="10400" b="1" i="0" dirty="0">
              <a:effectLst/>
              <a:latin typeface="Lato" panose="020F0502020204030203" pitchFamily="34" charset="0"/>
            </a:endParaRPr>
          </a:p>
          <a:p>
            <a:pPr algn="l"/>
            <a:r>
              <a:rPr lang="en-US" sz="11200" b="1" i="0" dirty="0">
                <a:effectLst/>
                <a:latin typeface="+mj-lt"/>
              </a:rPr>
              <a:t>Target Classes –</a:t>
            </a:r>
          </a:p>
          <a:p>
            <a:pPr marL="0" indent="0" algn="l">
              <a:buNone/>
            </a:pPr>
            <a:br>
              <a:rPr lang="en-US" sz="10400" b="0" i="0" dirty="0">
                <a:effectLst/>
                <a:latin typeface="+mj-lt"/>
              </a:rPr>
            </a:br>
            <a:r>
              <a:rPr lang="en-US" sz="10400" b="0" i="0" dirty="0">
                <a:effectLst/>
                <a:latin typeface="+mj-lt"/>
              </a:rPr>
              <a:t>          0 - T-shirt/top                       5 -  Sandal</a:t>
            </a:r>
            <a:br>
              <a:rPr lang="en-US" sz="10400" b="0" i="0" dirty="0">
                <a:effectLst/>
                <a:latin typeface="+mj-lt"/>
              </a:rPr>
            </a:br>
            <a:r>
              <a:rPr lang="en-US" sz="10400" b="0" i="0" dirty="0">
                <a:effectLst/>
                <a:latin typeface="+mj-lt"/>
              </a:rPr>
              <a:t>          1  - Trouser                            6 -  Shirt</a:t>
            </a:r>
            <a:br>
              <a:rPr lang="en-US" sz="10400" b="0" i="0" dirty="0">
                <a:effectLst/>
                <a:latin typeface="+mj-lt"/>
              </a:rPr>
            </a:br>
            <a:r>
              <a:rPr lang="en-US" sz="10400" b="0" i="0" dirty="0">
                <a:effectLst/>
                <a:latin typeface="+mj-lt"/>
              </a:rPr>
              <a:t>          2 -  Pullover                           7 -  Sneaker</a:t>
            </a:r>
            <a:br>
              <a:rPr lang="en-US" sz="10400" b="0" i="0" dirty="0">
                <a:effectLst/>
                <a:latin typeface="+mj-lt"/>
              </a:rPr>
            </a:br>
            <a:r>
              <a:rPr lang="en-US" sz="10400" b="0" i="0" dirty="0">
                <a:effectLst/>
                <a:latin typeface="+mj-lt"/>
              </a:rPr>
              <a:t>          3 -  Dress                              8 -  Bag</a:t>
            </a:r>
            <a:br>
              <a:rPr lang="en-US" sz="10400" b="0" i="0" dirty="0">
                <a:effectLst/>
                <a:latin typeface="+mj-lt"/>
              </a:rPr>
            </a:br>
            <a:r>
              <a:rPr lang="en-US" sz="10400" b="0" i="0" dirty="0">
                <a:effectLst/>
                <a:latin typeface="+mj-lt"/>
              </a:rPr>
              <a:t>          4 -  Coat                                9 -  Ankle boot</a:t>
            </a:r>
            <a:br>
              <a:rPr lang="en-US" sz="10400" b="0" i="0" dirty="0">
                <a:effectLst/>
                <a:latin typeface="+mj-lt"/>
              </a:rPr>
            </a:br>
            <a:br>
              <a:rPr lang="en-US" sz="10400" b="0" i="0" dirty="0">
                <a:effectLst/>
                <a:latin typeface="+mj-lt"/>
              </a:rPr>
            </a:br>
            <a:br>
              <a:rPr lang="en-US" sz="10000" b="0" i="0" dirty="0">
                <a:effectLst/>
                <a:latin typeface="Lato" panose="020F0502020204030203" pitchFamily="34" charset="0"/>
              </a:rPr>
            </a:br>
            <a:br>
              <a:rPr lang="en-US" sz="10000" b="0" i="0" dirty="0">
                <a:effectLst/>
                <a:latin typeface="Lato" panose="020F0502020204030203" pitchFamily="34" charset="0"/>
              </a:rPr>
            </a:br>
            <a:br>
              <a:rPr lang="en-US" sz="2600" b="0" i="0" dirty="0">
                <a:effectLst/>
                <a:latin typeface="Lato" panose="020F0502020204030203" pitchFamily="34" charset="0"/>
              </a:rPr>
            </a:br>
            <a:endParaRPr lang="en-US" sz="2600" b="0" i="0" dirty="0">
              <a:effectLst/>
              <a:latin typeface="Lato" panose="020F050202020403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916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87710" y="455363"/>
            <a:ext cx="9486690" cy="1142210"/>
          </a:xfrm>
        </p:spPr>
        <p:txBody>
          <a:bodyPr>
            <a:normAutofit/>
          </a:bodyPr>
          <a:lstStyle/>
          <a:p>
            <a:r>
              <a:rPr lang="en-US" dirty="0"/>
              <a:t>How model Work?</a:t>
            </a:r>
          </a:p>
        </p:txBody>
      </p:sp>
      <p:sp>
        <p:nvSpPr>
          <p:cNvPr id="4" name="Rectangle 3"/>
          <p:cNvSpPr/>
          <p:nvPr/>
        </p:nvSpPr>
        <p:spPr>
          <a:xfrm>
            <a:off x="1481959" y="1443600"/>
            <a:ext cx="65985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260A63-9610-2540-CC5B-B9A38B2F7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57" y="1443600"/>
            <a:ext cx="10277856" cy="505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97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EC95-E850-29E4-02D0-753B38781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model Work?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A01AA-E412-434E-2766-8B87ECD24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722267"/>
            <a:ext cx="9979894" cy="4749553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</a:rPr>
              <a:t>Fashion-MNIST is a dataset of Zalando's article images, consisting of a training set of 60,000 examples and a test set of 10,000 examples.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</a:rPr>
              <a:t>Each example is a 28x28 grayscale image, associated with a label from 10 classes.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</a:rPr>
              <a:t>Fashion-MNIST is intended to serve as a direct drop-in replacement for the original MNIST dataset for benchmarking machine learning algorithms. It shares the same image size and structure of training and testing splits.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735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311C22"/>
      </a:dk2>
      <a:lt2>
        <a:srgbClr val="F0F3F2"/>
      </a:lt2>
      <a:accent1>
        <a:srgbClr val="C34D6F"/>
      </a:accent1>
      <a:accent2>
        <a:srgbClr val="B13B8F"/>
      </a:accent2>
      <a:accent3>
        <a:srgbClr val="B44DC3"/>
      </a:accent3>
      <a:accent4>
        <a:srgbClr val="713BB1"/>
      </a:accent4>
      <a:accent5>
        <a:srgbClr val="524DC3"/>
      </a:accent5>
      <a:accent6>
        <a:srgbClr val="3B67B1"/>
      </a:accent6>
      <a:hlink>
        <a:srgbClr val="725BC8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6351</TotalTime>
  <Words>539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Lato</vt:lpstr>
      <vt:lpstr>Neue Haas Grotesk Text Pro</vt:lpstr>
      <vt:lpstr>InterweaveVTI</vt:lpstr>
      <vt:lpstr>FASHION-MNIST CLASSIFICATION USING CNN </vt:lpstr>
      <vt:lpstr>Agenda</vt:lpstr>
      <vt:lpstr>Introduction</vt:lpstr>
      <vt:lpstr>What is Image Classification?</vt:lpstr>
      <vt:lpstr>What are Convolutional Neural Networks?</vt:lpstr>
      <vt:lpstr> Preprocessing of Image Data</vt:lpstr>
      <vt:lpstr>Fashion-MNIST Dataset</vt:lpstr>
      <vt:lpstr>How model Work?</vt:lpstr>
      <vt:lpstr>How model Work?</vt:lpstr>
      <vt:lpstr>How Project Work?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Rutuja Upase</cp:lastModifiedBy>
  <cp:revision>17</cp:revision>
  <dcterms:created xsi:type="dcterms:W3CDTF">2023-10-15T14:37:33Z</dcterms:created>
  <dcterms:modified xsi:type="dcterms:W3CDTF">2024-07-18T14:58:07Z</dcterms:modified>
</cp:coreProperties>
</file>