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naheim"/>
      <p:regular r:id="rId29"/>
    </p:embeddedFont>
    <p:embeddedFont>
      <p:font typeface="Cairo"/>
      <p:regular r:id="rId30"/>
      <p:bold r:id="rId31"/>
    </p:embeddedFont>
    <p:embeddedFont>
      <p:font typeface="Space Grotesk Medium"/>
      <p:regular r:id="rId32"/>
      <p:bold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077BA-8C21-45DE-ADC2-B66684F42B54}">
  <a:tblStyle styleId="{483077BA-8C21-45DE-ADC2-B66684F42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ahei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iro-bold.fntdata"/><Relationship Id="rId30" Type="http://schemas.openxmlformats.org/officeDocument/2006/relationships/font" Target="fonts/Cairo-regular.fntdata"/><Relationship Id="rId11" Type="http://schemas.openxmlformats.org/officeDocument/2006/relationships/slide" Target="slides/slide6.xml"/><Relationship Id="rId33" Type="http://schemas.openxmlformats.org/officeDocument/2006/relationships/font" Target="fonts/SpaceGroteskMedium-bold.fntdata"/><Relationship Id="rId10" Type="http://schemas.openxmlformats.org/officeDocument/2006/relationships/slide" Target="slides/slide5.xml"/><Relationship Id="rId32" Type="http://schemas.openxmlformats.org/officeDocument/2006/relationships/font" Target="fonts/SpaceGroteskMedium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39" Type="http://schemas.openxmlformats.org/officeDocument/2006/relationships/font" Target="fonts/SpaceGrotesk-bold.fntdata"/><Relationship Id="rId16" Type="http://schemas.openxmlformats.org/officeDocument/2006/relationships/slide" Target="slides/slide11.xml"/><Relationship Id="rId38" Type="http://schemas.openxmlformats.org/officeDocument/2006/relationships/font" Target="fonts/SpaceGrotes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daa65ea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daa65ea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daa65eae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daa65ea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daa65eae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daa65ea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1ff1c36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1ff1c3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1ff1c36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1ff1c36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daa65ea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daa65ea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daa65ea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daa65ea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5" type="title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713225" y="707075"/>
            <a:ext cx="23454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6"/>
          <p:cNvSpPr/>
          <p:nvPr>
            <p:ph idx="2" type="pic"/>
          </p:nvPr>
        </p:nvSpPr>
        <p:spPr>
          <a:xfrm>
            <a:off x="5588500" y="539500"/>
            <a:ext cx="28011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3" type="pic"/>
          </p:nvPr>
        </p:nvSpPr>
        <p:spPr>
          <a:xfrm>
            <a:off x="3171450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317145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9" name="Google Shape;139;p16"/>
          <p:cNvSpPr/>
          <p:nvPr>
            <p:ph idx="5" type="pic"/>
          </p:nvPr>
        </p:nvSpPr>
        <p:spPr>
          <a:xfrm>
            <a:off x="75440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719975" y="1164450"/>
            <a:ext cx="37488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51" name="Google Shape;15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54" name="Google Shape;154;p1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19975" y="1393800"/>
            <a:ext cx="50154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subTitle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3" type="subTitle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4" type="subTitle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5" type="subTitle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6" type="subTitle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3" type="subTitle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4" type="subTitle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6" type="subTitle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8" type="subTitle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7" type="subTitle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hasCustomPrompt="1"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hasCustomPrompt="1" idx="2" type="title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hasCustomPrompt="1" idx="4" type="title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088475" y="770400"/>
            <a:ext cx="3081600" cy="360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mailto:rkansara@usc.edu" TargetMode="External"/><Relationship Id="rId5" Type="http://schemas.openxmlformats.org/officeDocument/2006/relationships/hyperlink" Target="mailto:rkansara@usc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hmavrodiev/sofia-air-quality-dataset" TargetMode="External"/><Relationship Id="rId4" Type="http://schemas.openxmlformats.org/officeDocument/2006/relationships/hyperlink" Target="https://drive.google.com/file/d/1vDr2IP4vhM6wALxWCXu1L46Xw7lieijz/view?usp=drive_link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6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44" name="Google Shape;244;p2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CustomQL</a:t>
            </a:r>
            <a:r>
              <a:rPr lang="en">
                <a:solidFill>
                  <a:schemeClr val="dk1"/>
                </a:solidFill>
              </a:rPr>
              <a:t>: Air Quality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713225" y="3885650"/>
            <a:ext cx="42081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DSCI 551 - Foundations of Data Management</a:t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Rutu Kansara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USC ID: 8368526607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Functionalities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33" name="Google Shape;333;p3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idx="7" type="subTitle"/>
          </p:nvPr>
        </p:nvSpPr>
        <p:spPr>
          <a:xfrm>
            <a:off x="480600" y="1187675"/>
            <a:ext cx="81828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-"/>
            </a:pPr>
            <a:r>
              <a:rPr lang="en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code supports a custom query language with commands such as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DEFINE TABLE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INSERT INTO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REMOVE FROM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REMOVE TABLE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UPDATE TABLE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DISPLAY TABLES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ORDERING (INC/DEC)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AGGREGATE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GROUP BY</a:t>
            </a:r>
            <a:endParaRPr sz="1500">
              <a:solidFill>
                <a:srgbClr val="0F0F0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Char char="●"/>
            </a:pPr>
            <a:r>
              <a:rPr lang="en" sz="1500">
                <a:solidFill>
                  <a:srgbClr val="0F0F0F"/>
                </a:solidFill>
              </a:rPr>
              <a:t>JOIN</a:t>
            </a:r>
            <a:endParaRPr sz="1500">
              <a:solidFill>
                <a:srgbClr val="0F0F0F"/>
              </a:solidFill>
            </a:endParaRPr>
          </a:p>
        </p:txBody>
      </p:sp>
      <p:sp>
        <p:nvSpPr>
          <p:cNvPr id="340" name="Google Shape;340;p36"/>
          <p:cNvSpPr txBox="1"/>
          <p:nvPr>
            <p:ph type="title"/>
          </p:nvPr>
        </p:nvSpPr>
        <p:spPr>
          <a:xfrm>
            <a:off x="480600" y="500550"/>
            <a:ext cx="43836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Functionalities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7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Memory Management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48" name="Google Shape;348;p37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49" name="Google Shape;349;p3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idx="4" type="subTitle"/>
          </p:nvPr>
        </p:nvSpPr>
        <p:spPr>
          <a:xfrm>
            <a:off x="480600" y="696450"/>
            <a:ext cx="8182800" cy="3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Memory management is crucial for the efficient execution of programs, particularly when dealing with large datasets or when processing multiple queries</a:t>
            </a:r>
            <a:endParaRPr sz="1600">
              <a:solidFill>
                <a:srgbClr val="0F0F0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Memory profiling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600">
                <a:solidFill>
                  <a:srgbClr val="0F0F0F"/>
                </a:solidFill>
              </a:rPr>
              <a:t> </a:t>
            </a:r>
            <a:r>
              <a:rPr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memory_profiler and @profile</a:t>
            </a:r>
            <a:endParaRPr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Chunked data loading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→ read_csv_in chunks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Memory-Optimized Table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63" name="Google Shape;363;p39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64" name="Google Shape;364;p3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40"/>
          <p:cNvGrpSpPr/>
          <p:nvPr/>
        </p:nvGrpSpPr>
        <p:grpSpPr>
          <a:xfrm flipH="1" rot="4659980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371" name="Google Shape;371;p4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3" name="Google Shape;3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0"/>
          <p:cNvSpPr txBox="1"/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75" name="Google Shape;375;p40"/>
          <p:cNvSpPr txBox="1"/>
          <p:nvPr>
            <p:ph idx="1" type="subTitle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rkansara</a:t>
            </a:r>
            <a:r>
              <a:rPr lang="en" u="sng">
                <a:solidFill>
                  <a:schemeClr val="hlink"/>
                </a:solidFill>
                <a:hlinkClick r:id="rId5"/>
              </a:rPr>
              <a:t>@usc.edu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+1 551 362 9991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54" name="Google Shape;254;p27"/>
          <p:cNvSpPr txBox="1"/>
          <p:nvPr>
            <p:ph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27"/>
          <p:cNvSpPr txBox="1"/>
          <p:nvPr>
            <p:ph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6" name="Google Shape;256;p27"/>
          <p:cNvSpPr txBox="1"/>
          <p:nvPr>
            <p:ph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27"/>
          <p:cNvSpPr txBox="1"/>
          <p:nvPr>
            <p:ph idx="5" type="title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8" name="Google Shape;258;p27"/>
          <p:cNvSpPr txBox="1"/>
          <p:nvPr>
            <p:ph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" name="Google Shape;259;p27"/>
          <p:cNvSpPr txBox="1"/>
          <p:nvPr>
            <p:ph idx="7" type="title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720000" y="2026450"/>
            <a:ext cx="1923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61" name="Google Shape;261;p27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262" name="Google Shape;262;p27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CustomQL</a:t>
            </a:r>
            <a:endParaRPr/>
          </a:p>
        </p:txBody>
      </p:sp>
      <p:sp>
        <p:nvSpPr>
          <p:cNvPr id="263" name="Google Shape;263;p27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64" name="Google Shape;264;p27"/>
          <p:cNvSpPr txBox="1"/>
          <p:nvPr>
            <p:ph idx="14" type="subTitle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</a:t>
            </a:r>
            <a:endParaRPr/>
          </a:p>
        </p:txBody>
      </p:sp>
      <p:sp>
        <p:nvSpPr>
          <p:cNvPr id="265" name="Google Shape;265;p27"/>
          <p:cNvSpPr txBox="1"/>
          <p:nvPr>
            <p:ph idx="15" type="subTitle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3" name="Google Shape;273;p28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74" name="Google Shape;274;p2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idx="4" type="subTitle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Efficiency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- Friendly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Significance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9"/>
          <p:cNvSpPr txBox="1"/>
          <p:nvPr>
            <p:ph idx="2" type="subTitle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This project is dedicated to the creation of a custom database system designed to revolutionize data management.</a:t>
            </a:r>
            <a:endParaRPr/>
          </a:p>
        </p:txBody>
      </p:sp>
      <p:sp>
        <p:nvSpPr>
          <p:cNvPr id="283" name="Google Shape;283;p29"/>
          <p:cNvSpPr txBox="1"/>
          <p:nvPr>
            <p:ph idx="3" type="subTitle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aim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5001124" y="1646465"/>
            <a:ext cx="310898" cy="365762"/>
          </a:xfrm>
          <a:custGeom>
            <a:rect b="b" l="l" r="r" t="t"/>
            <a:pathLst>
              <a:path extrusionOk="0" h="12004" w="10555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9"/>
          <p:cNvGrpSpPr/>
          <p:nvPr/>
        </p:nvGrpSpPr>
        <p:grpSpPr>
          <a:xfrm>
            <a:off x="1892089" y="1646465"/>
            <a:ext cx="329193" cy="329185"/>
            <a:chOff x="-3852025" y="2764950"/>
            <a:chExt cx="291450" cy="293000"/>
          </a:xfrm>
        </p:grpSpPr>
        <p:sp>
          <p:nvSpPr>
            <p:cNvPr id="286" name="Google Shape;286;p29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24" y="1033038"/>
            <a:ext cx="4386375" cy="3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651625" y="178600"/>
            <a:ext cx="34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Basic Design</a:t>
            </a:r>
            <a:endParaRPr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 Dataset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01" name="Google Shape;301;p31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02" name="Google Shape;302;p3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idx="4" type="subTitle"/>
          </p:nvPr>
        </p:nvSpPr>
        <p:spPr>
          <a:xfrm>
            <a:off x="480600" y="289500"/>
            <a:ext cx="8182800" cy="4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This dataset is taken from Kaggle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https://www.kaggle.com/datasets/hmavrodiev/sofia-air-quality-dataset</a:t>
            </a:r>
            <a:endParaRPr sz="1600">
              <a:solidFill>
                <a:srgbClr val="0F0F0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The dataset originates from the archive of luftdaten.info / api.dusti.xyz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Font typeface="Space Grotesk Medium"/>
              <a:buChar char="●"/>
            </a:pPr>
            <a:r>
              <a:rPr lang="en" sz="1600">
                <a:solidFill>
                  <a:srgbClr val="0F0F0F"/>
                </a:solidFill>
              </a:rPr>
              <a:t>The archive.luftdaten.info draws its data from outdoor sensors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The dataset consists of the following columns: </a:t>
            </a:r>
            <a:r>
              <a:rPr lang="en" sz="1600">
                <a:solidFill>
                  <a:srgbClr val="0F0F0F"/>
                </a:solidFill>
              </a:rPr>
              <a:t>sensor_id, lat, lon, temperature, timestamp, humidity, location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Link to the dataset: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https://drive.google.com/file/d/1vDr2IP4vhM6wALxWCXu1L46Xw7lieijz/view?usp=drive_link</a:t>
            </a:r>
            <a:endParaRPr sz="1600">
              <a:solidFill>
                <a:srgbClr val="0F0F0F"/>
              </a:solidFill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900" y="2587201"/>
            <a:ext cx="5496201" cy="13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vs </a:t>
            </a:r>
            <a:r>
              <a:rPr lang="en" sz="3000"/>
              <a:t>Custom</a:t>
            </a:r>
            <a:r>
              <a:rPr lang="en" sz="3000"/>
              <a:t>QL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17" name="Google Shape;317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18" name="Google Shape;318;p33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34"/>
          <p:cNvGraphicFramePr/>
          <p:nvPr/>
        </p:nvGraphicFramePr>
        <p:xfrm>
          <a:off x="1473388" y="5085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{483077BA-8C21-45DE-ADC2-B66684F42B54}</a:tableStyleId>
              </a:tblPr>
              <a:tblGrid>
                <a:gridCol w="1764050"/>
                <a:gridCol w="1764050"/>
                <a:gridCol w="2669125"/>
              </a:tblGrid>
              <a:tr h="3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SQL</a:t>
                      </a:r>
                      <a:endParaRPr sz="1800">
                        <a:solidFill>
                          <a:schemeClr val="dk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CustomQL</a:t>
                      </a:r>
                      <a:endParaRPr sz="1800">
                        <a:solidFill>
                          <a:schemeClr val="dk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Retrieve all columns from the specified table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SELECT * FROM Table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FETCH ALL FROM Table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Retrieve specific data based on a specified condition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SELECT column1 FROM table1 WHERE condition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FETCH column1 FROM table1 FOR condition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F0F0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U</a:t>
                      </a:r>
                      <a:r>
                        <a:rPr b="1" lang="en" sz="1200">
                          <a:solidFill>
                            <a:srgbClr val="0F0F0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pdating columns with a specified value based on a condition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UPDATE table1 SET column1 = value1 WHERE condition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MODIFY table1 SET column1 = value1 FOR condition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F0F0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Remove data from the table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DELETE FROM table1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REMOVE FROM table1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Define and create a new table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CREATE TABLE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DEFINE TABLE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Remove a table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DROP TABLE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REMOVE TABLE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Add new data to the table</a:t>
                      </a:r>
                      <a:endParaRPr b="1"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INSERT INTO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ADD INTO</a:t>
                      </a:r>
                      <a:endParaRPr sz="12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0" marB="0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