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nva Sans Bold" panose="020B0604020202020204" charset="0"/>
      <p:regular r:id="rId14"/>
    </p:embeddedFont>
    <p:embeddedFont>
      <p:font typeface="Montserrat Heavy" panose="020B0604020202020204" charset="0"/>
      <p:regular r:id="rId15"/>
    </p:embeddedFont>
    <p:embeddedFont>
      <p:font typeface="Montserrat Semi-Bold" panose="020B0604020202020204" charset="0"/>
      <p:regular r:id="rId16"/>
    </p:embeddedFont>
    <p:embeddedFont>
      <p:font typeface="Raleway Bold Italics" panose="020B0604020202020204" charset="0"/>
      <p:regular r:id="rId17"/>
    </p:embeddedFont>
    <p:embeddedFont>
      <p:font typeface="Raleway Italic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965"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1756814" y="-403607"/>
            <a:ext cx="6531186" cy="11641778"/>
            <a:chOff x="0" y="0"/>
            <a:chExt cx="1720148" cy="3066147"/>
          </a:xfrm>
        </p:grpSpPr>
        <p:sp>
          <p:nvSpPr>
            <p:cNvPr id="3" name="Freeform 3"/>
            <p:cNvSpPr/>
            <p:nvPr/>
          </p:nvSpPr>
          <p:spPr>
            <a:xfrm>
              <a:off x="0" y="0"/>
              <a:ext cx="1720148" cy="3066147"/>
            </a:xfrm>
            <a:custGeom>
              <a:avLst/>
              <a:gdLst/>
              <a:ahLst/>
              <a:cxnLst/>
              <a:rect l="l" t="t" r="r" b="b"/>
              <a:pathLst>
                <a:path w="1720148" h="3066147">
                  <a:moveTo>
                    <a:pt x="0" y="0"/>
                  </a:moveTo>
                  <a:lnTo>
                    <a:pt x="1720148" y="0"/>
                  </a:lnTo>
                  <a:lnTo>
                    <a:pt x="1720148" y="3066147"/>
                  </a:lnTo>
                  <a:lnTo>
                    <a:pt x="0" y="3066147"/>
                  </a:lnTo>
                  <a:close/>
                </a:path>
              </a:pathLst>
            </a:custGeom>
            <a:gradFill rotWithShape="1">
              <a:gsLst>
                <a:gs pos="0">
                  <a:srgbClr val="000000">
                    <a:alpha val="0"/>
                  </a:srgbClr>
                </a:gs>
                <a:gs pos="100000">
                  <a:srgbClr val="000000">
                    <a:alpha val="100000"/>
                  </a:srgbClr>
                </a:gs>
              </a:gsLst>
              <a:lin ang="0"/>
            </a:gradFill>
          </p:spPr>
        </p:sp>
        <p:sp>
          <p:nvSpPr>
            <p:cNvPr id="4" name="TextBox 4"/>
            <p:cNvSpPr txBox="1"/>
            <p:nvPr/>
          </p:nvSpPr>
          <p:spPr>
            <a:xfrm>
              <a:off x="0" y="-38100"/>
              <a:ext cx="1720148" cy="3104247"/>
            </a:xfrm>
            <a:prstGeom prst="rect">
              <a:avLst/>
            </a:prstGeom>
          </p:spPr>
          <p:txBody>
            <a:bodyPr lIns="50800" tIns="50800" rIns="50800" bIns="50800" rtlCol="0" anchor="ctr"/>
            <a:lstStyle/>
            <a:p>
              <a:pPr algn="ctr">
                <a:lnSpc>
                  <a:spcPts val="2083"/>
                </a:lnSpc>
              </a:pPr>
              <a:endParaRPr/>
            </a:p>
          </p:txBody>
        </p:sp>
      </p:grpSp>
      <p:sp>
        <p:nvSpPr>
          <p:cNvPr id="5" name="Freeform 5"/>
          <p:cNvSpPr/>
          <p:nvPr/>
        </p:nvSpPr>
        <p:spPr>
          <a:xfrm rot="674092">
            <a:off x="-3513169" y="8339629"/>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6" name="Freeform 6"/>
          <p:cNvSpPr/>
          <p:nvPr/>
        </p:nvSpPr>
        <p:spPr>
          <a:xfrm rot="828919" flipH="1" flipV="1">
            <a:off x="1076036" y="-4819412"/>
            <a:ext cx="19149891" cy="6989710"/>
          </a:xfrm>
          <a:custGeom>
            <a:avLst/>
            <a:gdLst/>
            <a:ahLst/>
            <a:cxnLst/>
            <a:rect l="l" t="t" r="r" b="b"/>
            <a:pathLst>
              <a:path w="19149891" h="6989710">
                <a:moveTo>
                  <a:pt x="19149891" y="6989710"/>
                </a:moveTo>
                <a:lnTo>
                  <a:pt x="0" y="6989710"/>
                </a:lnTo>
                <a:lnTo>
                  <a:pt x="0" y="0"/>
                </a:lnTo>
                <a:lnTo>
                  <a:pt x="19149891" y="0"/>
                </a:lnTo>
                <a:lnTo>
                  <a:pt x="19149891" y="6989710"/>
                </a:lnTo>
                <a:close/>
              </a:path>
            </a:pathLst>
          </a:custGeom>
          <a:blipFill>
            <a:blip r:embed="rId2">
              <a:alphaModFix amt="43000"/>
            </a:blip>
            <a:stretch>
              <a:fillRect/>
            </a:stretch>
          </a:blipFill>
        </p:spPr>
      </p:sp>
      <p:sp>
        <p:nvSpPr>
          <p:cNvPr id="7" name="TextBox 7"/>
          <p:cNvSpPr txBox="1"/>
          <p:nvPr/>
        </p:nvSpPr>
        <p:spPr>
          <a:xfrm>
            <a:off x="1243986" y="942975"/>
            <a:ext cx="15800029" cy="3322245"/>
          </a:xfrm>
          <a:prstGeom prst="rect">
            <a:avLst/>
          </a:prstGeom>
        </p:spPr>
        <p:txBody>
          <a:bodyPr lIns="0" tIns="0" rIns="0" bIns="0" rtlCol="0" anchor="t">
            <a:spAutoFit/>
          </a:bodyPr>
          <a:lstStyle/>
          <a:p>
            <a:pPr algn="ctr">
              <a:lnSpc>
                <a:spcPts val="8823"/>
              </a:lnSpc>
            </a:pPr>
            <a:r>
              <a:rPr lang="en-US" sz="6839" b="1">
                <a:solidFill>
                  <a:srgbClr val="FFFFFF"/>
                </a:solidFill>
                <a:latin typeface="Montserrat Semi-Bold"/>
                <a:ea typeface="Montserrat Semi-Bold"/>
                <a:cs typeface="Montserrat Semi-Bold"/>
                <a:sym typeface="Montserrat Semi-Bold"/>
              </a:rPr>
              <a:t>Intelligent Condition Based Monitoring Using Acoustic Signals for Air Compressors</a:t>
            </a:r>
          </a:p>
        </p:txBody>
      </p:sp>
      <p:sp>
        <p:nvSpPr>
          <p:cNvPr id="8" name="TextBox 8"/>
          <p:cNvSpPr txBox="1"/>
          <p:nvPr/>
        </p:nvSpPr>
        <p:spPr>
          <a:xfrm>
            <a:off x="7322197" y="7414653"/>
            <a:ext cx="3681706" cy="483279"/>
          </a:xfrm>
          <a:prstGeom prst="rect">
            <a:avLst/>
          </a:prstGeom>
        </p:spPr>
        <p:txBody>
          <a:bodyPr lIns="0" tIns="0" rIns="0" bIns="0" rtlCol="0" anchor="t">
            <a:spAutoFit/>
          </a:bodyPr>
          <a:lstStyle/>
          <a:p>
            <a:pPr algn="l">
              <a:lnSpc>
                <a:spcPts val="3497"/>
              </a:lnSpc>
            </a:pPr>
            <a:r>
              <a:rPr lang="en-US" sz="3682" i="1">
                <a:solidFill>
                  <a:srgbClr val="FFFFFF"/>
                </a:solidFill>
                <a:latin typeface="Raleway Italics"/>
                <a:ea typeface="Raleway Italics"/>
                <a:cs typeface="Raleway Italics"/>
                <a:sym typeface="Raleway Italics"/>
              </a:rPr>
              <a:t>Team Members:</a:t>
            </a:r>
          </a:p>
        </p:txBody>
      </p:sp>
      <p:sp>
        <p:nvSpPr>
          <p:cNvPr id="9" name="TextBox 9"/>
          <p:cNvSpPr txBox="1"/>
          <p:nvPr/>
        </p:nvSpPr>
        <p:spPr>
          <a:xfrm>
            <a:off x="5678523" y="5086951"/>
            <a:ext cx="6969054" cy="635000"/>
          </a:xfrm>
          <a:prstGeom prst="rect">
            <a:avLst/>
          </a:prstGeom>
        </p:spPr>
        <p:txBody>
          <a:bodyPr lIns="0" tIns="0" rIns="0" bIns="0" rtlCol="0" anchor="t">
            <a:spAutoFit/>
          </a:bodyPr>
          <a:lstStyle/>
          <a:p>
            <a:pPr algn="ctr">
              <a:lnSpc>
                <a:spcPts val="4750"/>
              </a:lnSpc>
            </a:pPr>
            <a:r>
              <a:rPr lang="en-US" sz="5000" b="1">
                <a:solidFill>
                  <a:srgbClr val="36E9FD"/>
                </a:solidFill>
                <a:latin typeface="Montserrat Heavy"/>
                <a:ea typeface="Montserrat Heavy"/>
                <a:cs typeface="Montserrat Heavy"/>
                <a:sym typeface="Montserrat Heavy"/>
              </a:rPr>
              <a:t>Group Project</a:t>
            </a:r>
          </a:p>
        </p:txBody>
      </p:sp>
      <p:sp>
        <p:nvSpPr>
          <p:cNvPr id="10" name="TextBox 10"/>
          <p:cNvSpPr txBox="1"/>
          <p:nvPr/>
        </p:nvSpPr>
        <p:spPr>
          <a:xfrm>
            <a:off x="5659473" y="6045801"/>
            <a:ext cx="6969054" cy="635000"/>
          </a:xfrm>
          <a:prstGeom prst="rect">
            <a:avLst/>
          </a:prstGeom>
        </p:spPr>
        <p:txBody>
          <a:bodyPr lIns="0" tIns="0" rIns="0" bIns="0" rtlCol="0" anchor="t">
            <a:spAutoFit/>
          </a:bodyPr>
          <a:lstStyle/>
          <a:p>
            <a:pPr algn="ctr">
              <a:lnSpc>
                <a:spcPts val="4750"/>
              </a:lnSpc>
            </a:pPr>
            <a:r>
              <a:rPr lang="en-US" sz="5000" b="1">
                <a:solidFill>
                  <a:srgbClr val="36E9FD"/>
                </a:solidFill>
                <a:latin typeface="Montserrat Heavy"/>
                <a:ea typeface="Montserrat Heavy"/>
                <a:cs typeface="Montserrat Heavy"/>
                <a:sym typeface="Montserrat Heavy"/>
              </a:rPr>
              <a:t>EE-656</a:t>
            </a:r>
          </a:p>
        </p:txBody>
      </p:sp>
      <p:sp>
        <p:nvSpPr>
          <p:cNvPr id="11" name="TextBox 11"/>
          <p:cNvSpPr txBox="1"/>
          <p:nvPr/>
        </p:nvSpPr>
        <p:spPr>
          <a:xfrm>
            <a:off x="2340732" y="8145582"/>
            <a:ext cx="6427931" cy="1422333"/>
          </a:xfrm>
          <a:prstGeom prst="rect">
            <a:avLst/>
          </a:prstGeom>
        </p:spPr>
        <p:txBody>
          <a:bodyPr lIns="0" tIns="0" rIns="0" bIns="0" rtlCol="0" anchor="t">
            <a:spAutoFit/>
          </a:bodyPr>
          <a:lstStyle/>
          <a:p>
            <a:pPr marL="794948" lvl="1" indent="-397474" algn="l">
              <a:lnSpc>
                <a:spcPts val="5743"/>
              </a:lnSpc>
              <a:buFont typeface="Arial"/>
              <a:buChar char="•"/>
            </a:pPr>
            <a:r>
              <a:rPr lang="en-US" sz="3682" i="1">
                <a:solidFill>
                  <a:srgbClr val="FFFFFF"/>
                </a:solidFill>
                <a:latin typeface="Raleway Italics"/>
                <a:ea typeface="Raleway Italics"/>
                <a:cs typeface="Raleway Italics"/>
                <a:sym typeface="Raleway Italics"/>
              </a:rPr>
              <a:t>Rutul Bhanushali (230884)</a:t>
            </a:r>
          </a:p>
          <a:p>
            <a:pPr marL="794948" lvl="1" indent="-397474" algn="l">
              <a:lnSpc>
                <a:spcPts val="5743"/>
              </a:lnSpc>
              <a:buFont typeface="Arial"/>
              <a:buChar char="•"/>
            </a:pPr>
            <a:r>
              <a:rPr lang="en-US" sz="3682" i="1">
                <a:solidFill>
                  <a:srgbClr val="FFFFFF"/>
                </a:solidFill>
                <a:latin typeface="Raleway Italics"/>
                <a:ea typeface="Raleway Italics"/>
                <a:cs typeface="Raleway Italics"/>
                <a:sym typeface="Raleway Italics"/>
              </a:rPr>
              <a:t>Kaushal Mehra (230546)</a:t>
            </a:r>
          </a:p>
        </p:txBody>
      </p:sp>
      <p:sp>
        <p:nvSpPr>
          <p:cNvPr id="12" name="TextBox 12"/>
          <p:cNvSpPr txBox="1"/>
          <p:nvPr/>
        </p:nvSpPr>
        <p:spPr>
          <a:xfrm>
            <a:off x="9481236" y="8145582"/>
            <a:ext cx="6427931" cy="1422333"/>
          </a:xfrm>
          <a:prstGeom prst="rect">
            <a:avLst/>
          </a:prstGeom>
        </p:spPr>
        <p:txBody>
          <a:bodyPr lIns="0" tIns="0" rIns="0" bIns="0" rtlCol="0" anchor="t">
            <a:spAutoFit/>
          </a:bodyPr>
          <a:lstStyle/>
          <a:p>
            <a:pPr marL="794948" lvl="1" indent="-397474" algn="l">
              <a:lnSpc>
                <a:spcPts val="5743"/>
              </a:lnSpc>
              <a:buFont typeface="Arial"/>
              <a:buChar char="•"/>
            </a:pPr>
            <a:r>
              <a:rPr lang="en-US" sz="3682" i="1">
                <a:solidFill>
                  <a:srgbClr val="FFFFFF"/>
                </a:solidFill>
                <a:latin typeface="Raleway Italics"/>
                <a:ea typeface="Raleway Italics"/>
                <a:cs typeface="Raleway Italics"/>
                <a:sym typeface="Raleway Italics"/>
              </a:rPr>
              <a:t>Abhay Tripathi (230035)</a:t>
            </a:r>
          </a:p>
          <a:p>
            <a:pPr marL="794948" lvl="1" indent="-397474" algn="l">
              <a:lnSpc>
                <a:spcPts val="5743"/>
              </a:lnSpc>
              <a:buFont typeface="Arial"/>
              <a:buChar char="•"/>
            </a:pPr>
            <a:r>
              <a:rPr lang="en-US" sz="3682" i="1">
                <a:solidFill>
                  <a:srgbClr val="FFFFFF"/>
                </a:solidFill>
                <a:latin typeface="Raleway Italics"/>
                <a:ea typeface="Raleway Italics"/>
                <a:cs typeface="Raleway Italics"/>
                <a:sym typeface="Raleway Italics"/>
              </a:rPr>
              <a:t> Rhythm Agrawal (230852)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3041616" y="1085850"/>
            <a:ext cx="12204769" cy="2468344"/>
          </a:xfrm>
          <a:prstGeom prst="rect">
            <a:avLst/>
          </a:prstGeom>
        </p:spPr>
        <p:txBody>
          <a:bodyPr lIns="0" tIns="0" rIns="0" bIns="0" rtlCol="0" anchor="t">
            <a:spAutoFit/>
          </a:bodyPr>
          <a:lstStyle/>
          <a:p>
            <a:pPr algn="ctr">
              <a:lnSpc>
                <a:spcPts val="9600"/>
              </a:lnSpc>
            </a:pPr>
            <a:r>
              <a:rPr lang="en-US" sz="8572" b="1">
                <a:solidFill>
                  <a:srgbClr val="FFFFFF"/>
                </a:solidFill>
                <a:latin typeface="Montserrat Semi-Bold"/>
                <a:ea typeface="Montserrat Semi-Bold"/>
                <a:cs typeface="Montserrat Semi-Bold"/>
                <a:sym typeface="Montserrat Semi-Bold"/>
              </a:rPr>
              <a:t>CLASSIFICATION  (SVM MODEL) </a:t>
            </a:r>
          </a:p>
        </p:txBody>
      </p:sp>
      <p:sp>
        <p:nvSpPr>
          <p:cNvPr id="5" name="TextBox 5"/>
          <p:cNvSpPr txBox="1"/>
          <p:nvPr/>
        </p:nvSpPr>
        <p:spPr>
          <a:xfrm>
            <a:off x="2265609" y="4046381"/>
            <a:ext cx="14069134" cy="2911955"/>
          </a:xfrm>
          <a:prstGeom prst="rect">
            <a:avLst/>
          </a:prstGeom>
        </p:spPr>
        <p:txBody>
          <a:bodyPr lIns="0" tIns="0" rIns="0" bIns="0" rtlCol="0" anchor="t">
            <a:spAutoFit/>
          </a:bodyPr>
          <a:lstStyle/>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Classifier: </a:t>
            </a:r>
            <a:r>
              <a:rPr lang="en-US" sz="3569" i="1">
                <a:solidFill>
                  <a:srgbClr val="FFFFFF"/>
                </a:solidFill>
                <a:latin typeface="Raleway Italics"/>
                <a:ea typeface="Raleway Italics"/>
                <a:cs typeface="Raleway Italics"/>
                <a:sym typeface="Raleway Italics"/>
              </a:rPr>
              <a:t>Support Vector Machine (SVM) </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Kernel: </a:t>
            </a:r>
            <a:r>
              <a:rPr lang="en-US" sz="3569" i="1">
                <a:solidFill>
                  <a:srgbClr val="FFFFFF"/>
                </a:solidFill>
                <a:latin typeface="Raleway Italics"/>
                <a:ea typeface="Raleway Italics"/>
                <a:cs typeface="Raleway Italics"/>
                <a:sym typeface="Raleway Italics"/>
              </a:rPr>
              <a:t>Radial Basis Function (RBF) </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Hyperparameters:</a:t>
            </a:r>
            <a:r>
              <a:rPr lang="en-US" sz="3569" i="1">
                <a:solidFill>
                  <a:srgbClr val="FFFFFF"/>
                </a:solidFill>
                <a:latin typeface="Raleway Italics"/>
                <a:ea typeface="Raleway Italics"/>
                <a:cs typeface="Raleway Italics"/>
                <a:sym typeface="Raleway Italics"/>
              </a:rPr>
              <a:t> C=100, gamma=0.01 (manually set) </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Split:</a:t>
            </a:r>
            <a:r>
              <a:rPr lang="en-US" sz="3569" i="1">
                <a:solidFill>
                  <a:srgbClr val="FFFFFF"/>
                </a:solidFill>
                <a:latin typeface="Raleway Italics"/>
                <a:ea typeface="Raleway Italics"/>
                <a:cs typeface="Raleway Italics"/>
                <a:sym typeface="Raleway Italics"/>
              </a:rPr>
              <a:t> 80% training (1440), 20% testing (360), stratified by class </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Evaluation: </a:t>
            </a:r>
          </a:p>
        </p:txBody>
      </p:sp>
      <p:sp>
        <p:nvSpPr>
          <p:cNvPr id="6" name="TextBox 6"/>
          <p:cNvSpPr txBox="1"/>
          <p:nvPr/>
        </p:nvSpPr>
        <p:spPr>
          <a:xfrm>
            <a:off x="3336230" y="6977386"/>
            <a:ext cx="11187849" cy="1415006"/>
          </a:xfrm>
          <a:prstGeom prst="rect">
            <a:avLst/>
          </a:prstGeom>
        </p:spPr>
        <p:txBody>
          <a:bodyPr lIns="0" tIns="0" rIns="0" bIns="0" rtlCol="0" anchor="t">
            <a:spAutoFit/>
          </a:bodyPr>
          <a:lstStyle/>
          <a:p>
            <a:pPr marL="619441" lvl="1" indent="-309720" algn="l">
              <a:lnSpc>
                <a:spcPts val="3701"/>
              </a:lnSpc>
              <a:buFont typeface="Arial"/>
              <a:buChar char="•"/>
            </a:pPr>
            <a:r>
              <a:rPr lang="en-US" sz="2869" i="1">
                <a:solidFill>
                  <a:srgbClr val="FFFFFF"/>
                </a:solidFill>
                <a:latin typeface="Raleway Italics"/>
                <a:ea typeface="Raleway Italics"/>
                <a:cs typeface="Raleway Italics"/>
                <a:sym typeface="Raleway Italics"/>
              </a:rPr>
              <a:t>Classification report: precision, recall, F1-score per class </a:t>
            </a:r>
          </a:p>
          <a:p>
            <a:pPr marL="619441" lvl="1" indent="-309720" algn="l">
              <a:lnSpc>
                <a:spcPts val="3701"/>
              </a:lnSpc>
              <a:buFont typeface="Arial"/>
              <a:buChar char="•"/>
            </a:pPr>
            <a:r>
              <a:rPr lang="en-US" sz="2869" i="1">
                <a:solidFill>
                  <a:srgbClr val="FFFFFF"/>
                </a:solidFill>
                <a:latin typeface="Raleway Italics"/>
                <a:ea typeface="Raleway Italics"/>
                <a:cs typeface="Raleway Italics"/>
                <a:sym typeface="Raleway Italics"/>
              </a:rPr>
              <a:t>Confusion matrix </a:t>
            </a:r>
          </a:p>
          <a:p>
            <a:pPr marL="619441" lvl="1" indent="-309720" algn="l">
              <a:lnSpc>
                <a:spcPts val="3701"/>
              </a:lnSpc>
              <a:buFont typeface="Arial"/>
              <a:buChar char="•"/>
            </a:pPr>
            <a:r>
              <a:rPr lang="en-US" sz="2869" i="1">
                <a:solidFill>
                  <a:srgbClr val="FFFFFF"/>
                </a:solidFill>
                <a:latin typeface="Raleway Italics"/>
                <a:ea typeface="Raleway Italics"/>
                <a:cs typeface="Raleway Italics"/>
                <a:sym typeface="Raleway Italics"/>
              </a:rPr>
              <a:t>Cross-validation: 5-fold accuracy scores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734337" y="1209675"/>
            <a:ext cx="16819327" cy="1100845"/>
          </a:xfrm>
          <a:prstGeom prst="rect">
            <a:avLst/>
          </a:prstGeom>
        </p:spPr>
        <p:txBody>
          <a:bodyPr lIns="0" tIns="0" rIns="0" bIns="0" rtlCol="0" anchor="t">
            <a:spAutoFit/>
          </a:bodyPr>
          <a:lstStyle/>
          <a:p>
            <a:pPr algn="ctr">
              <a:lnSpc>
                <a:spcPts val="8143"/>
              </a:lnSpc>
            </a:pPr>
            <a:r>
              <a:rPr lang="en-US" sz="8572" b="1">
                <a:solidFill>
                  <a:srgbClr val="FFFFFF"/>
                </a:solidFill>
                <a:latin typeface="Montserrat Semi-Bold"/>
                <a:ea typeface="Montserrat Semi-Bold"/>
                <a:cs typeface="Montserrat Semi-Bold"/>
                <a:sym typeface="Montserrat Semi-Bold"/>
              </a:rPr>
              <a:t>RESULTS</a:t>
            </a:r>
          </a:p>
        </p:txBody>
      </p:sp>
      <p:sp>
        <p:nvSpPr>
          <p:cNvPr id="5" name="TextBox 5"/>
          <p:cNvSpPr txBox="1"/>
          <p:nvPr/>
        </p:nvSpPr>
        <p:spPr>
          <a:xfrm>
            <a:off x="3188521" y="2751814"/>
            <a:ext cx="9387046" cy="3492980"/>
          </a:xfrm>
          <a:prstGeom prst="rect">
            <a:avLst/>
          </a:prstGeom>
        </p:spPr>
        <p:txBody>
          <a:bodyPr lIns="0" tIns="0" rIns="0" bIns="0" rtlCol="0" anchor="t">
            <a:spAutoFit/>
          </a:bodyPr>
          <a:lstStyle/>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Training time: ~0.04 seconds </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Prediction time: ~0.01 seconds </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Test Accuracy: ~98.89% </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Total pipeline time: 48.76 seconds</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Mean 5-Fold CV Accuracy: ~98.89% </a:t>
            </a:r>
          </a:p>
          <a:p>
            <a:pPr marL="770567" lvl="1" indent="-385284" algn="l">
              <a:lnSpc>
                <a:spcPts val="4604"/>
              </a:lnSpc>
              <a:buFont typeface="Arial"/>
              <a:buChar char="•"/>
            </a:pPr>
            <a:r>
              <a:rPr lang="en-US" sz="3569" b="1" i="1">
                <a:solidFill>
                  <a:srgbClr val="FFFFFF"/>
                </a:solidFill>
                <a:latin typeface="Raleway Bold Italics"/>
                <a:ea typeface="Raleway Bold Italics"/>
                <a:cs typeface="Raleway Bold Italics"/>
                <a:sym typeface="Raleway Bold Italics"/>
              </a:rPr>
              <a:t>Observations: </a:t>
            </a:r>
          </a:p>
        </p:txBody>
      </p:sp>
      <p:sp>
        <p:nvSpPr>
          <p:cNvPr id="6" name="TextBox 6"/>
          <p:cNvSpPr txBox="1"/>
          <p:nvPr/>
        </p:nvSpPr>
        <p:spPr>
          <a:xfrm>
            <a:off x="3188521" y="6399107"/>
            <a:ext cx="11187849" cy="1881731"/>
          </a:xfrm>
          <a:prstGeom prst="rect">
            <a:avLst/>
          </a:prstGeom>
        </p:spPr>
        <p:txBody>
          <a:bodyPr lIns="0" tIns="0" rIns="0" bIns="0" rtlCol="0" anchor="t">
            <a:spAutoFit/>
          </a:bodyPr>
          <a:lstStyle/>
          <a:p>
            <a:pPr marL="619441" lvl="1" indent="-309720" algn="l">
              <a:lnSpc>
                <a:spcPts val="3701"/>
              </a:lnSpc>
              <a:buFont typeface="Arial"/>
              <a:buChar char="•"/>
            </a:pPr>
            <a:r>
              <a:rPr lang="en-US" sz="2869" i="1">
                <a:solidFill>
                  <a:srgbClr val="FFFFFF"/>
                </a:solidFill>
                <a:latin typeface="Raleway Italics"/>
                <a:ea typeface="Raleway Italics"/>
                <a:cs typeface="Raleway Italics"/>
                <a:sym typeface="Raleway Italics"/>
              </a:rPr>
              <a:t>All 8 classes show high precision and recall. </a:t>
            </a:r>
          </a:p>
          <a:p>
            <a:pPr marL="619441" lvl="1" indent="-309720" algn="l">
              <a:lnSpc>
                <a:spcPts val="3701"/>
              </a:lnSpc>
              <a:buFont typeface="Arial"/>
              <a:buChar char="•"/>
            </a:pPr>
            <a:r>
              <a:rPr lang="en-US" sz="2869" i="1">
                <a:solidFill>
                  <a:srgbClr val="FFFFFF"/>
                </a:solidFill>
                <a:latin typeface="Raleway Italics"/>
                <a:ea typeface="Raleway Italics"/>
                <a:cs typeface="Raleway Italics"/>
                <a:sym typeface="Raleway Italics"/>
              </a:rPr>
              <a:t>Confusion matrix confirms strong class separation. </a:t>
            </a:r>
          </a:p>
          <a:p>
            <a:pPr marL="619441" lvl="1" indent="-309720" algn="l">
              <a:lnSpc>
                <a:spcPts val="3701"/>
              </a:lnSpc>
              <a:buFont typeface="Arial"/>
              <a:buChar char="•"/>
            </a:pPr>
            <a:r>
              <a:rPr lang="en-US" sz="2869" i="1">
                <a:solidFill>
                  <a:srgbClr val="FFFFFF"/>
                </a:solidFill>
                <a:latin typeface="Raleway Italics"/>
                <a:ea typeface="Raleway Italics"/>
                <a:cs typeface="Raleway Italics"/>
                <a:sym typeface="Raleway Italics"/>
              </a:rPr>
              <a:t>Slight confusion in some fault classes (e.g., LOV, Piston) is minimal.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734337" y="1228725"/>
            <a:ext cx="16819327" cy="1100845"/>
          </a:xfrm>
          <a:prstGeom prst="rect">
            <a:avLst/>
          </a:prstGeom>
        </p:spPr>
        <p:txBody>
          <a:bodyPr lIns="0" tIns="0" rIns="0" bIns="0" rtlCol="0" anchor="t">
            <a:spAutoFit/>
          </a:bodyPr>
          <a:lstStyle/>
          <a:p>
            <a:pPr algn="ctr">
              <a:lnSpc>
                <a:spcPts val="8143"/>
              </a:lnSpc>
            </a:pPr>
            <a:r>
              <a:rPr lang="en-US" sz="8572" b="1">
                <a:solidFill>
                  <a:srgbClr val="FFFFFF"/>
                </a:solidFill>
                <a:latin typeface="Montserrat Semi-Bold"/>
                <a:ea typeface="Montserrat Semi-Bold"/>
                <a:cs typeface="Montserrat Semi-Bold"/>
                <a:sym typeface="Montserrat Semi-Bold"/>
              </a:rPr>
              <a:t>CONCLUSION</a:t>
            </a:r>
          </a:p>
        </p:txBody>
      </p:sp>
      <p:sp>
        <p:nvSpPr>
          <p:cNvPr id="5" name="TextBox 5"/>
          <p:cNvSpPr txBox="1"/>
          <p:nvPr/>
        </p:nvSpPr>
        <p:spPr>
          <a:xfrm>
            <a:off x="1085441" y="2981717"/>
            <a:ext cx="16230098" cy="3744059"/>
          </a:xfrm>
          <a:prstGeom prst="rect">
            <a:avLst/>
          </a:prstGeom>
        </p:spPr>
        <p:txBody>
          <a:bodyPr lIns="0" tIns="0" rIns="0" bIns="0" rtlCol="0" anchor="t">
            <a:spAutoFit/>
          </a:bodyPr>
          <a:lstStyle/>
          <a:p>
            <a:pPr algn="ctr">
              <a:lnSpc>
                <a:spcPts val="4217"/>
              </a:lnSpc>
            </a:pPr>
            <a:r>
              <a:rPr lang="en-US" sz="3269" i="1">
                <a:solidFill>
                  <a:srgbClr val="FFFFFF"/>
                </a:solidFill>
                <a:latin typeface="Raleway Italics"/>
                <a:ea typeface="Raleway Italics"/>
                <a:cs typeface="Raleway Italics"/>
                <a:sym typeface="Raleway Italics"/>
              </a:rPr>
              <a:t>This implementation replicates the core idea of condition monitoring through acoustic features and classification. Using FFT, DCT, WPT, STFT, and time-domain features, the system achieves high classification accuracy with minimal training time. While simplifications exist (e.g., preprocessing and selection), the model achieves performance comparable to Verma et al.'s IEEE study. It provides a fast, efficient fault diagnosis system that can be extended by incorporating more advanced preprocessing or feature engineering techniques.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a:off x="1028700" y="2923215"/>
            <a:ext cx="3970782" cy="8229600"/>
          </a:xfrm>
          <a:custGeom>
            <a:avLst/>
            <a:gdLst/>
            <a:ahLst/>
            <a:cxnLst/>
            <a:rect l="l" t="t" r="r" b="b"/>
            <a:pathLst>
              <a:path w="3970782" h="8229600">
                <a:moveTo>
                  <a:pt x="0" y="0"/>
                </a:moveTo>
                <a:lnTo>
                  <a:pt x="3970782" y="0"/>
                </a:lnTo>
                <a:lnTo>
                  <a:pt x="3970782" y="8229600"/>
                </a:lnTo>
                <a:lnTo>
                  <a:pt x="0" y="8229600"/>
                </a:lnTo>
                <a:lnTo>
                  <a:pt x="0" y="0"/>
                </a:lnTo>
                <a:close/>
              </a:path>
            </a:pathLst>
          </a:custGeom>
          <a:blipFill>
            <a:blip r:embed="rId3"/>
            <a:stretch>
              <a:fillRect/>
            </a:stretch>
          </a:blipFill>
        </p:spPr>
      </p:sp>
      <p:sp>
        <p:nvSpPr>
          <p:cNvPr id="4" name="Freeform 4"/>
          <p:cNvSpPr/>
          <p:nvPr/>
        </p:nvSpPr>
        <p:spPr>
          <a:xfrm>
            <a:off x="2879031" y="1924452"/>
            <a:ext cx="2691369" cy="2691369"/>
          </a:xfrm>
          <a:custGeom>
            <a:avLst/>
            <a:gdLst/>
            <a:ahLst/>
            <a:cxnLst/>
            <a:rect l="l" t="t" r="r" b="b"/>
            <a:pathLst>
              <a:path w="2691369" h="2691369">
                <a:moveTo>
                  <a:pt x="0" y="0"/>
                </a:moveTo>
                <a:lnTo>
                  <a:pt x="2691368" y="0"/>
                </a:lnTo>
                <a:lnTo>
                  <a:pt x="2691368" y="2691369"/>
                </a:lnTo>
                <a:lnTo>
                  <a:pt x="0" y="2691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6" name="TextBox 6"/>
          <p:cNvSpPr txBox="1"/>
          <p:nvPr/>
        </p:nvSpPr>
        <p:spPr>
          <a:xfrm>
            <a:off x="6376681" y="823607"/>
            <a:ext cx="9321423" cy="1100845"/>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INTRODUCTION</a:t>
            </a:r>
          </a:p>
        </p:txBody>
      </p:sp>
      <p:sp>
        <p:nvSpPr>
          <p:cNvPr id="7" name="TextBox 7"/>
          <p:cNvSpPr txBox="1"/>
          <p:nvPr/>
        </p:nvSpPr>
        <p:spPr>
          <a:xfrm>
            <a:off x="6241621" y="2138225"/>
            <a:ext cx="10473044" cy="2235248"/>
          </a:xfrm>
          <a:prstGeom prst="rect">
            <a:avLst/>
          </a:prstGeom>
        </p:spPr>
        <p:txBody>
          <a:bodyPr lIns="0" tIns="0" rIns="0" bIns="0" rtlCol="0" anchor="t">
            <a:spAutoFit/>
          </a:bodyPr>
          <a:lstStyle/>
          <a:p>
            <a:pPr marL="598816" lvl="1" indent="-299408" algn="l">
              <a:lnSpc>
                <a:spcPts val="3577"/>
              </a:lnSpc>
              <a:buFont typeface="Arial"/>
              <a:buChar char="•"/>
            </a:pPr>
            <a:r>
              <a:rPr lang="en-US" sz="2773" i="1">
                <a:solidFill>
                  <a:srgbClr val="FFFFFF"/>
                </a:solidFill>
                <a:latin typeface="Raleway Italics"/>
                <a:ea typeface="Raleway Italics"/>
                <a:cs typeface="Raleway Italics"/>
                <a:sym typeface="Raleway Italics"/>
              </a:rPr>
              <a:t>Industrial air compressors are essential for a wide range of manufacturing, chemical, and energy processes. They must operate reliably, often 24/7, as breakdowns can halt entire production lines, cause costly downtime, and even pose safety risks to personnel and equipment</a:t>
            </a:r>
          </a:p>
        </p:txBody>
      </p:sp>
      <p:sp>
        <p:nvSpPr>
          <p:cNvPr id="8" name="TextBox 8"/>
          <p:cNvSpPr txBox="1"/>
          <p:nvPr/>
        </p:nvSpPr>
        <p:spPr>
          <a:xfrm>
            <a:off x="6241621" y="4680862"/>
            <a:ext cx="10473044" cy="2235248"/>
          </a:xfrm>
          <a:prstGeom prst="rect">
            <a:avLst/>
          </a:prstGeom>
        </p:spPr>
        <p:txBody>
          <a:bodyPr lIns="0" tIns="0" rIns="0" bIns="0" rtlCol="0" anchor="t">
            <a:spAutoFit/>
          </a:bodyPr>
          <a:lstStyle/>
          <a:p>
            <a:pPr marL="598816" lvl="1" indent="-299408" algn="l">
              <a:lnSpc>
                <a:spcPts val="3577"/>
              </a:lnSpc>
              <a:buFont typeface="Arial"/>
              <a:buChar char="•"/>
            </a:pPr>
            <a:r>
              <a:rPr lang="en-US" sz="2773" i="1">
                <a:solidFill>
                  <a:srgbClr val="FFFFFF"/>
                </a:solidFill>
                <a:latin typeface="Raleway Italics"/>
                <a:ea typeface="Raleway Italics"/>
                <a:cs typeface="Raleway Italics"/>
                <a:sym typeface="Raleway Italics"/>
              </a:rPr>
              <a:t>Faults in air compressors—such as valve leaks, bearing wear, or belt misalignment—can lead to reduced efficiency increased energy consumption, unexpected shutdowns and production losses, expensive repairs and potential safety hazards.</a:t>
            </a:r>
          </a:p>
        </p:txBody>
      </p:sp>
      <p:sp>
        <p:nvSpPr>
          <p:cNvPr id="9" name="TextBox 9"/>
          <p:cNvSpPr txBox="1"/>
          <p:nvPr/>
        </p:nvSpPr>
        <p:spPr>
          <a:xfrm>
            <a:off x="6241621" y="7220910"/>
            <a:ext cx="10473044" cy="2682923"/>
          </a:xfrm>
          <a:prstGeom prst="rect">
            <a:avLst/>
          </a:prstGeom>
        </p:spPr>
        <p:txBody>
          <a:bodyPr lIns="0" tIns="0" rIns="0" bIns="0" rtlCol="0" anchor="t">
            <a:spAutoFit/>
          </a:bodyPr>
          <a:lstStyle/>
          <a:p>
            <a:pPr marL="598816" lvl="1" indent="-299408" algn="l">
              <a:lnSpc>
                <a:spcPts val="3577"/>
              </a:lnSpc>
              <a:buFont typeface="Arial"/>
              <a:buChar char="•"/>
            </a:pPr>
            <a:r>
              <a:rPr lang="en-US" sz="2773" b="1" i="1">
                <a:solidFill>
                  <a:srgbClr val="FFFFFF"/>
                </a:solidFill>
                <a:latin typeface="Raleway Bold Italics"/>
                <a:ea typeface="Raleway Bold Italics"/>
                <a:cs typeface="Raleway Bold Italics"/>
                <a:sym typeface="Raleway Bold Italics"/>
              </a:rPr>
              <a:t>Condition-Based Maintenance (CBM) is a modern, cost-effective approach that relies on real-time monitoring of machine parameters to detect and diagnose faults before they escalate. It enables: early warning of developing issues, reduced unplanned downtime &amp; improved safety and lower maintenance costs.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a:off x="1028700" y="2923215"/>
            <a:ext cx="3970782" cy="8229600"/>
          </a:xfrm>
          <a:custGeom>
            <a:avLst/>
            <a:gdLst/>
            <a:ahLst/>
            <a:cxnLst/>
            <a:rect l="l" t="t" r="r" b="b"/>
            <a:pathLst>
              <a:path w="3970782" h="8229600">
                <a:moveTo>
                  <a:pt x="0" y="0"/>
                </a:moveTo>
                <a:lnTo>
                  <a:pt x="3970782" y="0"/>
                </a:lnTo>
                <a:lnTo>
                  <a:pt x="3970782" y="8229600"/>
                </a:lnTo>
                <a:lnTo>
                  <a:pt x="0" y="8229600"/>
                </a:lnTo>
                <a:lnTo>
                  <a:pt x="0" y="0"/>
                </a:lnTo>
                <a:close/>
              </a:path>
            </a:pathLst>
          </a:custGeom>
          <a:blipFill>
            <a:blip r:embed="rId3"/>
            <a:stretch>
              <a:fillRect/>
            </a:stretch>
          </a:blipFill>
        </p:spPr>
      </p:sp>
      <p:sp>
        <p:nvSpPr>
          <p:cNvPr id="4" name="Freeform 4"/>
          <p:cNvSpPr/>
          <p:nvPr/>
        </p:nvSpPr>
        <p:spPr>
          <a:xfrm>
            <a:off x="2879031" y="1924452"/>
            <a:ext cx="2691369" cy="2691369"/>
          </a:xfrm>
          <a:custGeom>
            <a:avLst/>
            <a:gdLst/>
            <a:ahLst/>
            <a:cxnLst/>
            <a:rect l="l" t="t" r="r" b="b"/>
            <a:pathLst>
              <a:path w="2691369" h="2691369">
                <a:moveTo>
                  <a:pt x="0" y="0"/>
                </a:moveTo>
                <a:lnTo>
                  <a:pt x="2691368" y="0"/>
                </a:lnTo>
                <a:lnTo>
                  <a:pt x="2691368" y="2691369"/>
                </a:lnTo>
                <a:lnTo>
                  <a:pt x="0" y="2691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6" name="TextBox 6"/>
          <p:cNvSpPr txBox="1"/>
          <p:nvPr/>
        </p:nvSpPr>
        <p:spPr>
          <a:xfrm>
            <a:off x="6376681" y="1822370"/>
            <a:ext cx="9321423" cy="1100845"/>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ABSTRACT</a:t>
            </a:r>
          </a:p>
        </p:txBody>
      </p:sp>
      <p:sp>
        <p:nvSpPr>
          <p:cNvPr id="7" name="TextBox 7"/>
          <p:cNvSpPr txBox="1"/>
          <p:nvPr/>
        </p:nvSpPr>
        <p:spPr>
          <a:xfrm>
            <a:off x="6376681" y="3502411"/>
            <a:ext cx="10473044" cy="4473623"/>
          </a:xfrm>
          <a:prstGeom prst="rect">
            <a:avLst/>
          </a:prstGeom>
        </p:spPr>
        <p:txBody>
          <a:bodyPr lIns="0" tIns="0" rIns="0" bIns="0" rtlCol="0" anchor="t">
            <a:spAutoFit/>
          </a:bodyPr>
          <a:lstStyle/>
          <a:p>
            <a:pPr algn="l">
              <a:lnSpc>
                <a:spcPts val="3577"/>
              </a:lnSpc>
            </a:pPr>
            <a:r>
              <a:rPr lang="en-US" sz="2773" i="1">
                <a:solidFill>
                  <a:srgbClr val="FFFFFF"/>
                </a:solidFill>
                <a:latin typeface="Raleway Italics"/>
                <a:ea typeface="Raleway Italics"/>
                <a:cs typeface="Raleway Italics"/>
                <a:sym typeface="Raleway Italics"/>
              </a:rPr>
              <a:t>This report presents a Python-based implementation of an acoustic signal classification pipeline for air compressor fault detection. It reproduces key aspects of the IEEE methodology proposed by Verma et al. for condition-based monitoring. The pipeline includes signal loading, multi-domain feature extraction (FFT, DCT, WPT, STFT, time-domain), feature selection, and classification using a Support Vector Machine (SVM). The model achieves high accuracy on the IIT Kanpur dataset and demonstrates the effectiveness of multi-domain features in fault classification.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a:off x="1028700" y="2923215"/>
            <a:ext cx="3970782" cy="8229600"/>
          </a:xfrm>
          <a:custGeom>
            <a:avLst/>
            <a:gdLst/>
            <a:ahLst/>
            <a:cxnLst/>
            <a:rect l="l" t="t" r="r" b="b"/>
            <a:pathLst>
              <a:path w="3970782" h="8229600">
                <a:moveTo>
                  <a:pt x="0" y="0"/>
                </a:moveTo>
                <a:lnTo>
                  <a:pt x="3970782" y="0"/>
                </a:lnTo>
                <a:lnTo>
                  <a:pt x="3970782" y="8229600"/>
                </a:lnTo>
                <a:lnTo>
                  <a:pt x="0" y="8229600"/>
                </a:lnTo>
                <a:lnTo>
                  <a:pt x="0" y="0"/>
                </a:lnTo>
                <a:close/>
              </a:path>
            </a:pathLst>
          </a:custGeom>
          <a:blipFill>
            <a:blip r:embed="rId3"/>
            <a:stretch>
              <a:fillRect/>
            </a:stretch>
          </a:blipFill>
        </p:spPr>
      </p:sp>
      <p:sp>
        <p:nvSpPr>
          <p:cNvPr id="4" name="Freeform 4"/>
          <p:cNvSpPr/>
          <p:nvPr/>
        </p:nvSpPr>
        <p:spPr>
          <a:xfrm>
            <a:off x="2879031" y="1924452"/>
            <a:ext cx="2691369" cy="2691369"/>
          </a:xfrm>
          <a:custGeom>
            <a:avLst/>
            <a:gdLst/>
            <a:ahLst/>
            <a:cxnLst/>
            <a:rect l="l" t="t" r="r" b="b"/>
            <a:pathLst>
              <a:path w="2691369" h="2691369">
                <a:moveTo>
                  <a:pt x="0" y="0"/>
                </a:moveTo>
                <a:lnTo>
                  <a:pt x="2691368" y="0"/>
                </a:lnTo>
                <a:lnTo>
                  <a:pt x="2691368" y="2691369"/>
                </a:lnTo>
                <a:lnTo>
                  <a:pt x="0" y="2691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6" name="TextBox 6"/>
          <p:cNvSpPr txBox="1"/>
          <p:nvPr/>
        </p:nvSpPr>
        <p:spPr>
          <a:xfrm>
            <a:off x="6376681" y="1308069"/>
            <a:ext cx="9321423" cy="1100845"/>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PROJECT GOAL</a:t>
            </a:r>
          </a:p>
        </p:txBody>
      </p:sp>
      <p:sp>
        <p:nvSpPr>
          <p:cNvPr id="7" name="TextBox 7"/>
          <p:cNvSpPr txBox="1"/>
          <p:nvPr/>
        </p:nvSpPr>
        <p:spPr>
          <a:xfrm>
            <a:off x="6376681" y="2962370"/>
            <a:ext cx="11230961" cy="605762"/>
          </a:xfrm>
          <a:prstGeom prst="rect">
            <a:avLst/>
          </a:prstGeom>
        </p:spPr>
        <p:txBody>
          <a:bodyPr lIns="0" tIns="0" rIns="0" bIns="0" rtlCol="0" anchor="t">
            <a:spAutoFit/>
          </a:bodyPr>
          <a:lstStyle/>
          <a:p>
            <a:pPr algn="l">
              <a:lnSpc>
                <a:spcPts val="4733"/>
              </a:lnSpc>
            </a:pPr>
            <a:r>
              <a:rPr lang="en-US" sz="3669" i="1">
                <a:solidFill>
                  <a:srgbClr val="FFFFFF"/>
                </a:solidFill>
                <a:latin typeface="Raleway Italics"/>
                <a:ea typeface="Raleway Italics"/>
                <a:cs typeface="Raleway Italics"/>
                <a:sym typeface="Raleway Italics"/>
              </a:rPr>
              <a:t>To develop an intelligent, automated system that can:</a:t>
            </a:r>
          </a:p>
        </p:txBody>
      </p:sp>
      <p:sp>
        <p:nvSpPr>
          <p:cNvPr id="8" name="TextBox 8"/>
          <p:cNvSpPr txBox="1"/>
          <p:nvPr/>
        </p:nvSpPr>
        <p:spPr>
          <a:xfrm>
            <a:off x="6100456" y="3970936"/>
            <a:ext cx="11230961" cy="1122398"/>
          </a:xfrm>
          <a:prstGeom prst="rect">
            <a:avLst/>
          </a:prstGeom>
        </p:spPr>
        <p:txBody>
          <a:bodyPr lIns="0" tIns="0" rIns="0" bIns="0" rtlCol="0" anchor="t">
            <a:spAutoFit/>
          </a:bodyPr>
          <a:lstStyle/>
          <a:p>
            <a:pPr marL="748978" lvl="1" indent="-374489" algn="l">
              <a:lnSpc>
                <a:spcPts val="4475"/>
              </a:lnSpc>
              <a:buFont typeface="Arial"/>
              <a:buChar char="•"/>
            </a:pPr>
            <a:r>
              <a:rPr lang="en-US" sz="3469" i="1">
                <a:solidFill>
                  <a:srgbClr val="FFFFFF"/>
                </a:solidFill>
                <a:latin typeface="Raleway Italics"/>
                <a:ea typeface="Raleway Italics"/>
                <a:cs typeface="Raleway Italics"/>
                <a:sym typeface="Raleway Italics"/>
              </a:rPr>
              <a:t>Develop a machine learning model for fault diagnosis of air compressors using acoustic data.</a:t>
            </a:r>
          </a:p>
        </p:txBody>
      </p:sp>
      <p:sp>
        <p:nvSpPr>
          <p:cNvPr id="9" name="TextBox 9"/>
          <p:cNvSpPr txBox="1"/>
          <p:nvPr/>
        </p:nvSpPr>
        <p:spPr>
          <a:xfrm>
            <a:off x="6090931" y="5455284"/>
            <a:ext cx="11230961" cy="1684373"/>
          </a:xfrm>
          <a:prstGeom prst="rect">
            <a:avLst/>
          </a:prstGeom>
        </p:spPr>
        <p:txBody>
          <a:bodyPr lIns="0" tIns="0" rIns="0" bIns="0" rtlCol="0" anchor="t">
            <a:spAutoFit/>
          </a:bodyPr>
          <a:lstStyle/>
          <a:p>
            <a:pPr marL="748978" lvl="1" indent="-374489" algn="l">
              <a:lnSpc>
                <a:spcPts val="4475"/>
              </a:lnSpc>
              <a:buFont typeface="Arial"/>
              <a:buChar char="•"/>
            </a:pPr>
            <a:r>
              <a:rPr lang="en-US" sz="3469" i="1">
                <a:solidFill>
                  <a:srgbClr val="FFFFFF"/>
                </a:solidFill>
                <a:latin typeface="Raleway Italics"/>
                <a:ea typeface="Raleway Italics"/>
                <a:cs typeface="Raleway Italics"/>
                <a:sym typeface="Raleway Italics"/>
              </a:rPr>
              <a:t>Implement the complete pipeline: data acquisition, preprocessing, feature extraction, feature selection, classification.</a:t>
            </a:r>
          </a:p>
        </p:txBody>
      </p:sp>
      <p:sp>
        <p:nvSpPr>
          <p:cNvPr id="10" name="TextBox 10"/>
          <p:cNvSpPr txBox="1"/>
          <p:nvPr/>
        </p:nvSpPr>
        <p:spPr>
          <a:xfrm>
            <a:off x="6100456" y="7449510"/>
            <a:ext cx="11230961" cy="1122398"/>
          </a:xfrm>
          <a:prstGeom prst="rect">
            <a:avLst/>
          </a:prstGeom>
        </p:spPr>
        <p:txBody>
          <a:bodyPr lIns="0" tIns="0" rIns="0" bIns="0" rtlCol="0" anchor="t">
            <a:spAutoFit/>
          </a:bodyPr>
          <a:lstStyle/>
          <a:p>
            <a:pPr marL="748978" lvl="1" indent="-374489" algn="l">
              <a:lnSpc>
                <a:spcPts val="4475"/>
              </a:lnSpc>
              <a:buFont typeface="Arial"/>
              <a:buChar char="•"/>
            </a:pPr>
            <a:r>
              <a:rPr lang="en-US" sz="3469" i="1">
                <a:solidFill>
                  <a:srgbClr val="FFFFFF"/>
                </a:solidFill>
                <a:latin typeface="Raleway Italics"/>
                <a:ea typeface="Raleway Italics"/>
                <a:cs typeface="Raleway Italics"/>
                <a:sym typeface="Raleway Italics"/>
              </a:rPr>
              <a:t>Achieve high accuracy in distinguishing between healthy and 7 faulty states.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734337" y="1228725"/>
            <a:ext cx="16819327" cy="1100845"/>
          </a:xfrm>
          <a:prstGeom prst="rect">
            <a:avLst/>
          </a:prstGeom>
        </p:spPr>
        <p:txBody>
          <a:bodyPr lIns="0" tIns="0" rIns="0" bIns="0" rtlCol="0" anchor="t">
            <a:spAutoFit/>
          </a:bodyPr>
          <a:lstStyle/>
          <a:p>
            <a:pPr algn="ctr">
              <a:lnSpc>
                <a:spcPts val="8143"/>
              </a:lnSpc>
            </a:pPr>
            <a:r>
              <a:rPr lang="en-US" sz="8572" b="1">
                <a:solidFill>
                  <a:srgbClr val="FFFFFF"/>
                </a:solidFill>
                <a:latin typeface="Montserrat Semi-Bold"/>
                <a:ea typeface="Montserrat Semi-Bold"/>
                <a:cs typeface="Montserrat Semi-Bold"/>
                <a:sym typeface="Montserrat Semi-Bold"/>
              </a:rPr>
              <a:t>DATASET DESCRIPTION</a:t>
            </a:r>
          </a:p>
        </p:txBody>
      </p:sp>
      <p:sp>
        <p:nvSpPr>
          <p:cNvPr id="5" name="TextBox 5"/>
          <p:cNvSpPr txBox="1"/>
          <p:nvPr/>
        </p:nvSpPr>
        <p:spPr>
          <a:xfrm>
            <a:off x="2190819" y="2770864"/>
            <a:ext cx="13906362" cy="444599"/>
          </a:xfrm>
          <a:prstGeom prst="rect">
            <a:avLst/>
          </a:prstGeom>
        </p:spPr>
        <p:txBody>
          <a:bodyPr lIns="0" tIns="0" rIns="0" bIns="0" rtlCol="0" anchor="t">
            <a:spAutoFit/>
          </a:bodyPr>
          <a:lstStyle/>
          <a:p>
            <a:pPr marL="597851" lvl="1" indent="-298926" algn="l">
              <a:lnSpc>
                <a:spcPts val="3572"/>
              </a:lnSpc>
              <a:buFont typeface="Arial"/>
              <a:buChar char="•"/>
            </a:pPr>
            <a:r>
              <a:rPr lang="en-US" sz="2769" b="1" i="1">
                <a:solidFill>
                  <a:srgbClr val="FFFFFF"/>
                </a:solidFill>
                <a:latin typeface="Raleway Bold Italics"/>
                <a:ea typeface="Raleway Bold Italics"/>
                <a:cs typeface="Raleway Bold Italics"/>
                <a:sym typeface="Raleway Bold Italics"/>
              </a:rPr>
              <a:t>Source:</a:t>
            </a:r>
            <a:r>
              <a:rPr lang="en-US" sz="2769" i="1">
                <a:solidFill>
                  <a:srgbClr val="FFFFFF"/>
                </a:solidFill>
                <a:latin typeface="Raleway Italics"/>
                <a:ea typeface="Raleway Italics"/>
                <a:cs typeface="Raleway Italics"/>
                <a:sym typeface="Raleway Italics"/>
              </a:rPr>
              <a:t> IIT Kanpur air compressor acoustic dataset. </a:t>
            </a:r>
          </a:p>
        </p:txBody>
      </p:sp>
      <p:sp>
        <p:nvSpPr>
          <p:cNvPr id="6" name="TextBox 6"/>
          <p:cNvSpPr txBox="1"/>
          <p:nvPr/>
        </p:nvSpPr>
        <p:spPr>
          <a:xfrm>
            <a:off x="2190819" y="3529788"/>
            <a:ext cx="13906362" cy="444599"/>
          </a:xfrm>
          <a:prstGeom prst="rect">
            <a:avLst/>
          </a:prstGeom>
        </p:spPr>
        <p:txBody>
          <a:bodyPr lIns="0" tIns="0" rIns="0" bIns="0" rtlCol="0" anchor="t">
            <a:spAutoFit/>
          </a:bodyPr>
          <a:lstStyle/>
          <a:p>
            <a:pPr marL="597851" lvl="1" indent="-298926" algn="l">
              <a:lnSpc>
                <a:spcPts val="3572"/>
              </a:lnSpc>
              <a:buFont typeface="Arial"/>
              <a:buChar char="•"/>
            </a:pPr>
            <a:r>
              <a:rPr lang="en-US" sz="2769" b="1" i="1">
                <a:solidFill>
                  <a:srgbClr val="FFFFFF"/>
                </a:solidFill>
                <a:latin typeface="Raleway Bold Italics"/>
                <a:ea typeface="Raleway Bold Italics"/>
                <a:cs typeface="Raleway Bold Italics"/>
                <a:sym typeface="Raleway Bold Italics"/>
              </a:rPr>
              <a:t>Sampling: </a:t>
            </a:r>
            <a:r>
              <a:rPr lang="en-US" sz="2769" i="1">
                <a:solidFill>
                  <a:srgbClr val="FFFFFF"/>
                </a:solidFill>
                <a:latin typeface="Raleway Italics"/>
                <a:ea typeface="Raleway Italics"/>
                <a:cs typeface="Raleway Italics"/>
                <a:sym typeface="Raleway Italics"/>
              </a:rPr>
              <a:t>50 kHz, 5 seconds per recording (250,000 samples). </a:t>
            </a:r>
          </a:p>
        </p:txBody>
      </p:sp>
      <p:sp>
        <p:nvSpPr>
          <p:cNvPr id="7" name="TextBox 7"/>
          <p:cNvSpPr txBox="1"/>
          <p:nvPr/>
        </p:nvSpPr>
        <p:spPr>
          <a:xfrm>
            <a:off x="2190819" y="4288712"/>
            <a:ext cx="13906362" cy="892274"/>
          </a:xfrm>
          <a:prstGeom prst="rect">
            <a:avLst/>
          </a:prstGeom>
        </p:spPr>
        <p:txBody>
          <a:bodyPr lIns="0" tIns="0" rIns="0" bIns="0" rtlCol="0" anchor="t">
            <a:spAutoFit/>
          </a:bodyPr>
          <a:lstStyle/>
          <a:p>
            <a:pPr marL="597851" lvl="1" indent="-298926" algn="l">
              <a:lnSpc>
                <a:spcPts val="3572"/>
              </a:lnSpc>
              <a:buFont typeface="Arial"/>
              <a:buChar char="•"/>
            </a:pPr>
            <a:r>
              <a:rPr lang="en-US" sz="2769" b="1" i="1">
                <a:solidFill>
                  <a:srgbClr val="FFFFFF"/>
                </a:solidFill>
                <a:latin typeface="Raleway Bold Italics"/>
                <a:ea typeface="Raleway Bold Italics"/>
                <a:cs typeface="Raleway Bold Italics"/>
                <a:sym typeface="Raleway Bold Italics"/>
              </a:rPr>
              <a:t>Classes: </a:t>
            </a:r>
            <a:r>
              <a:rPr lang="en-US" sz="2769" i="1">
                <a:solidFill>
                  <a:srgbClr val="FFFFFF"/>
                </a:solidFill>
                <a:latin typeface="Raleway Italics"/>
                <a:ea typeface="Raleway Italics"/>
                <a:cs typeface="Raleway Italics"/>
                <a:sym typeface="Raleway Italics"/>
              </a:rPr>
              <a:t>8 conditions (1 healthy + 7 faults: inlet valve, outlet valve, non-return valve, piston ring, flywheel, rider belt, bearing). </a:t>
            </a:r>
          </a:p>
        </p:txBody>
      </p:sp>
      <p:sp>
        <p:nvSpPr>
          <p:cNvPr id="8" name="TextBox 8"/>
          <p:cNvSpPr txBox="1"/>
          <p:nvPr/>
        </p:nvSpPr>
        <p:spPr>
          <a:xfrm>
            <a:off x="2190819" y="5495311"/>
            <a:ext cx="13906362" cy="444599"/>
          </a:xfrm>
          <a:prstGeom prst="rect">
            <a:avLst/>
          </a:prstGeom>
        </p:spPr>
        <p:txBody>
          <a:bodyPr lIns="0" tIns="0" rIns="0" bIns="0" rtlCol="0" anchor="t">
            <a:spAutoFit/>
          </a:bodyPr>
          <a:lstStyle/>
          <a:p>
            <a:pPr marL="597851" lvl="1" indent="-298926" algn="l">
              <a:lnSpc>
                <a:spcPts val="3572"/>
              </a:lnSpc>
              <a:buFont typeface="Arial"/>
              <a:buChar char="•"/>
            </a:pPr>
            <a:r>
              <a:rPr lang="en-US" sz="2769" b="1" i="1">
                <a:solidFill>
                  <a:srgbClr val="FFFFFF"/>
                </a:solidFill>
                <a:latin typeface="Raleway Bold Italics"/>
                <a:ea typeface="Raleway Bold Italics"/>
                <a:cs typeface="Raleway Bold Italics"/>
                <a:sym typeface="Raleway Bold Italics"/>
              </a:rPr>
              <a:t>Size: </a:t>
            </a:r>
            <a:r>
              <a:rPr lang="en-US" sz="2769" i="1">
                <a:solidFill>
                  <a:srgbClr val="FFFFFF"/>
                </a:solidFill>
                <a:latin typeface="Raleway Italics"/>
                <a:ea typeface="Raleway Italics"/>
                <a:cs typeface="Raleway Italics"/>
                <a:sym typeface="Raleway Italics"/>
              </a:rPr>
              <a:t>225 recordings per class, total 1800 samples. </a:t>
            </a:r>
          </a:p>
        </p:txBody>
      </p:sp>
      <p:sp>
        <p:nvSpPr>
          <p:cNvPr id="9" name="TextBox 9"/>
          <p:cNvSpPr txBox="1"/>
          <p:nvPr/>
        </p:nvSpPr>
        <p:spPr>
          <a:xfrm>
            <a:off x="2190819" y="6278863"/>
            <a:ext cx="13906362" cy="444599"/>
          </a:xfrm>
          <a:prstGeom prst="rect">
            <a:avLst/>
          </a:prstGeom>
        </p:spPr>
        <p:txBody>
          <a:bodyPr lIns="0" tIns="0" rIns="0" bIns="0" rtlCol="0" anchor="t">
            <a:spAutoFit/>
          </a:bodyPr>
          <a:lstStyle/>
          <a:p>
            <a:pPr marL="597851" lvl="1" indent="-298926" algn="l">
              <a:lnSpc>
                <a:spcPts val="3572"/>
              </a:lnSpc>
              <a:buFont typeface="Arial"/>
              <a:buChar char="•"/>
            </a:pPr>
            <a:r>
              <a:rPr lang="en-US" sz="2769" b="1" i="1">
                <a:solidFill>
                  <a:srgbClr val="FFFFFF"/>
                </a:solidFill>
                <a:latin typeface="Raleway Bold Italics"/>
                <a:ea typeface="Raleway Bold Italics"/>
                <a:cs typeface="Raleway Bold Italics"/>
                <a:sym typeface="Raleway Bold Italics"/>
              </a:rPr>
              <a:t>Format: </a:t>
            </a:r>
            <a:r>
              <a:rPr lang="en-US" sz="2769" i="1">
                <a:solidFill>
                  <a:srgbClr val="FFFFFF"/>
                </a:solidFill>
                <a:latin typeface="Raleway Italics"/>
                <a:ea typeface="Raleway Italics"/>
                <a:cs typeface="Raleway Italics"/>
                <a:sym typeface="Raleway Italics"/>
              </a:rPr>
              <a:t>24-bit PCM .dat files with comma-separated values. </a:t>
            </a:r>
          </a:p>
        </p:txBody>
      </p:sp>
      <p:sp>
        <p:nvSpPr>
          <p:cNvPr id="10" name="TextBox 10"/>
          <p:cNvSpPr txBox="1"/>
          <p:nvPr/>
        </p:nvSpPr>
        <p:spPr>
          <a:xfrm>
            <a:off x="2190819" y="7236575"/>
            <a:ext cx="13906362" cy="1339949"/>
          </a:xfrm>
          <a:prstGeom prst="rect">
            <a:avLst/>
          </a:prstGeom>
        </p:spPr>
        <p:txBody>
          <a:bodyPr lIns="0" tIns="0" rIns="0" bIns="0" rtlCol="0" anchor="t">
            <a:spAutoFit/>
          </a:bodyPr>
          <a:lstStyle/>
          <a:p>
            <a:pPr algn="ctr">
              <a:lnSpc>
                <a:spcPts val="3572"/>
              </a:lnSpc>
            </a:pPr>
            <a:r>
              <a:rPr lang="en-US" sz="2769" b="1" i="1">
                <a:solidFill>
                  <a:srgbClr val="FFFFFF"/>
                </a:solidFill>
                <a:latin typeface="Raleway Bold Italics"/>
                <a:ea typeface="Raleway Bold Italics"/>
                <a:cs typeface="Raleway Bold Italics"/>
                <a:sym typeface="Raleway Bold Italics"/>
              </a:rPr>
              <a:t>The load_signal_dataset() function reads all .dat files under each class folder, extracting the acoustic waveform into a list X and class labels into y. Each class is perfectly balanced.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a:off x="1028700" y="2923215"/>
            <a:ext cx="3970782" cy="8229600"/>
          </a:xfrm>
          <a:custGeom>
            <a:avLst/>
            <a:gdLst/>
            <a:ahLst/>
            <a:cxnLst/>
            <a:rect l="l" t="t" r="r" b="b"/>
            <a:pathLst>
              <a:path w="3970782" h="8229600">
                <a:moveTo>
                  <a:pt x="0" y="0"/>
                </a:moveTo>
                <a:lnTo>
                  <a:pt x="3970782" y="0"/>
                </a:lnTo>
                <a:lnTo>
                  <a:pt x="3970782" y="8229600"/>
                </a:lnTo>
                <a:lnTo>
                  <a:pt x="0" y="8229600"/>
                </a:lnTo>
                <a:lnTo>
                  <a:pt x="0" y="0"/>
                </a:lnTo>
                <a:close/>
              </a:path>
            </a:pathLst>
          </a:custGeom>
          <a:blipFill>
            <a:blip r:embed="rId3"/>
            <a:stretch>
              <a:fillRect/>
            </a:stretch>
          </a:blipFill>
        </p:spPr>
      </p:sp>
      <p:sp>
        <p:nvSpPr>
          <p:cNvPr id="4" name="Freeform 4"/>
          <p:cNvSpPr/>
          <p:nvPr/>
        </p:nvSpPr>
        <p:spPr>
          <a:xfrm>
            <a:off x="2879031" y="1924452"/>
            <a:ext cx="2691369" cy="2691369"/>
          </a:xfrm>
          <a:custGeom>
            <a:avLst/>
            <a:gdLst/>
            <a:ahLst/>
            <a:cxnLst/>
            <a:rect l="l" t="t" r="r" b="b"/>
            <a:pathLst>
              <a:path w="2691369" h="2691369">
                <a:moveTo>
                  <a:pt x="0" y="0"/>
                </a:moveTo>
                <a:lnTo>
                  <a:pt x="2691368" y="0"/>
                </a:lnTo>
                <a:lnTo>
                  <a:pt x="2691368" y="2691369"/>
                </a:lnTo>
                <a:lnTo>
                  <a:pt x="0" y="269136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grpSp>
        <p:nvGrpSpPr>
          <p:cNvPr id="6" name="Group 6"/>
          <p:cNvGrpSpPr/>
          <p:nvPr/>
        </p:nvGrpSpPr>
        <p:grpSpPr>
          <a:xfrm>
            <a:off x="6600691" y="2556396"/>
            <a:ext cx="4481722" cy="980299"/>
            <a:chOff x="0" y="0"/>
            <a:chExt cx="1180371" cy="258186"/>
          </a:xfrm>
        </p:grpSpPr>
        <p:sp>
          <p:nvSpPr>
            <p:cNvPr id="7" name="Freeform 7"/>
            <p:cNvSpPr/>
            <p:nvPr/>
          </p:nvSpPr>
          <p:spPr>
            <a:xfrm>
              <a:off x="0" y="0"/>
              <a:ext cx="1180371" cy="258186"/>
            </a:xfrm>
            <a:custGeom>
              <a:avLst/>
              <a:gdLst/>
              <a:ahLst/>
              <a:cxnLst/>
              <a:rect l="l" t="t" r="r" b="b"/>
              <a:pathLst>
                <a:path w="1180371" h="258186">
                  <a:moveTo>
                    <a:pt x="50096" y="0"/>
                  </a:moveTo>
                  <a:lnTo>
                    <a:pt x="1130275" y="0"/>
                  </a:lnTo>
                  <a:cubicBezTo>
                    <a:pt x="1157943" y="0"/>
                    <a:pt x="1180371" y="22429"/>
                    <a:pt x="1180371" y="50096"/>
                  </a:cubicBezTo>
                  <a:lnTo>
                    <a:pt x="1180371" y="208090"/>
                  </a:lnTo>
                  <a:cubicBezTo>
                    <a:pt x="1180371" y="221376"/>
                    <a:pt x="1175093" y="234118"/>
                    <a:pt x="1165699" y="243513"/>
                  </a:cubicBezTo>
                  <a:cubicBezTo>
                    <a:pt x="1156304" y="252908"/>
                    <a:pt x="1143562" y="258186"/>
                    <a:pt x="1130275" y="258186"/>
                  </a:cubicBezTo>
                  <a:lnTo>
                    <a:pt x="50096" y="258186"/>
                  </a:lnTo>
                  <a:cubicBezTo>
                    <a:pt x="22429" y="258186"/>
                    <a:pt x="0" y="235757"/>
                    <a:pt x="0" y="208090"/>
                  </a:cubicBezTo>
                  <a:lnTo>
                    <a:pt x="0" y="50096"/>
                  </a:lnTo>
                  <a:cubicBezTo>
                    <a:pt x="0" y="22429"/>
                    <a:pt x="22429" y="0"/>
                    <a:pt x="50096" y="0"/>
                  </a:cubicBezTo>
                  <a:close/>
                </a:path>
              </a:pathLst>
            </a:custGeom>
            <a:solidFill>
              <a:srgbClr val="FFFFFF">
                <a:alpha val="72941"/>
              </a:srgbClr>
            </a:solidFill>
          </p:spPr>
        </p:sp>
        <p:sp>
          <p:nvSpPr>
            <p:cNvPr id="8" name="TextBox 8"/>
            <p:cNvSpPr txBox="1"/>
            <p:nvPr/>
          </p:nvSpPr>
          <p:spPr>
            <a:xfrm>
              <a:off x="0" y="57150"/>
              <a:ext cx="1180371" cy="201036"/>
            </a:xfrm>
            <a:prstGeom prst="rect">
              <a:avLst/>
            </a:prstGeom>
          </p:spPr>
          <p:txBody>
            <a:bodyPr lIns="50800" tIns="50800" rIns="50800" bIns="50800" rtlCol="0" anchor="ctr"/>
            <a:lstStyle/>
            <a:p>
              <a:pPr algn="ctr">
                <a:lnSpc>
                  <a:spcPts val="2267"/>
                </a:lnSpc>
              </a:pPr>
              <a:endParaRPr/>
            </a:p>
          </p:txBody>
        </p:sp>
      </p:grpSp>
      <p:sp>
        <p:nvSpPr>
          <p:cNvPr id="9" name="Freeform 9"/>
          <p:cNvSpPr/>
          <p:nvPr/>
        </p:nvSpPr>
        <p:spPr>
          <a:xfrm rot="1288834" flipV="1">
            <a:off x="10980427" y="3089092"/>
            <a:ext cx="2388061" cy="677612"/>
          </a:xfrm>
          <a:custGeom>
            <a:avLst/>
            <a:gdLst/>
            <a:ahLst/>
            <a:cxnLst/>
            <a:rect l="l" t="t" r="r" b="b"/>
            <a:pathLst>
              <a:path w="2388061" h="677612">
                <a:moveTo>
                  <a:pt x="0" y="677612"/>
                </a:moveTo>
                <a:lnTo>
                  <a:pt x="2388061" y="677612"/>
                </a:lnTo>
                <a:lnTo>
                  <a:pt x="2388061" y="0"/>
                </a:lnTo>
                <a:lnTo>
                  <a:pt x="0" y="0"/>
                </a:lnTo>
                <a:lnTo>
                  <a:pt x="0" y="67761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TextBox 10"/>
          <p:cNvSpPr txBox="1"/>
          <p:nvPr/>
        </p:nvSpPr>
        <p:spPr>
          <a:xfrm>
            <a:off x="5984875" y="941201"/>
            <a:ext cx="9321423" cy="1100845"/>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OVERVIEW</a:t>
            </a:r>
          </a:p>
        </p:txBody>
      </p:sp>
      <p:sp>
        <p:nvSpPr>
          <p:cNvPr id="11" name="TextBox 11"/>
          <p:cNvSpPr txBox="1"/>
          <p:nvPr/>
        </p:nvSpPr>
        <p:spPr>
          <a:xfrm>
            <a:off x="6533298" y="2712187"/>
            <a:ext cx="4511688" cy="580390"/>
          </a:xfrm>
          <a:prstGeom prst="rect">
            <a:avLst/>
          </a:prstGeom>
        </p:spPr>
        <p:txBody>
          <a:bodyPr wrap="square" lIns="0" tIns="0" rIns="0" bIns="0" rtlCol="0" anchor="t">
            <a:spAutoFit/>
          </a:bodyPr>
          <a:lstStyle/>
          <a:p>
            <a:pPr algn="ctr">
              <a:lnSpc>
                <a:spcPts val="4759"/>
              </a:lnSpc>
            </a:pPr>
            <a:r>
              <a:rPr lang="en-US" sz="3399" b="1" dirty="0">
                <a:solidFill>
                  <a:srgbClr val="004AAD"/>
                </a:solidFill>
                <a:latin typeface="Canva Sans Bold"/>
                <a:ea typeface="Canva Sans Bold"/>
                <a:cs typeface="Canva Sans Bold"/>
                <a:sym typeface="Canva Sans Bold"/>
              </a:rPr>
              <a:t>Data Preprocessing</a:t>
            </a:r>
          </a:p>
        </p:txBody>
      </p:sp>
      <p:grpSp>
        <p:nvGrpSpPr>
          <p:cNvPr id="12" name="Group 12"/>
          <p:cNvGrpSpPr/>
          <p:nvPr/>
        </p:nvGrpSpPr>
        <p:grpSpPr>
          <a:xfrm>
            <a:off x="11020479" y="4199776"/>
            <a:ext cx="4481722" cy="980299"/>
            <a:chOff x="0" y="0"/>
            <a:chExt cx="1180371" cy="258186"/>
          </a:xfrm>
        </p:grpSpPr>
        <p:sp>
          <p:nvSpPr>
            <p:cNvPr id="13" name="Freeform 13"/>
            <p:cNvSpPr/>
            <p:nvPr/>
          </p:nvSpPr>
          <p:spPr>
            <a:xfrm>
              <a:off x="0" y="0"/>
              <a:ext cx="1180371" cy="258186"/>
            </a:xfrm>
            <a:custGeom>
              <a:avLst/>
              <a:gdLst/>
              <a:ahLst/>
              <a:cxnLst/>
              <a:rect l="l" t="t" r="r" b="b"/>
              <a:pathLst>
                <a:path w="1180371" h="258186">
                  <a:moveTo>
                    <a:pt x="50096" y="0"/>
                  </a:moveTo>
                  <a:lnTo>
                    <a:pt x="1130275" y="0"/>
                  </a:lnTo>
                  <a:cubicBezTo>
                    <a:pt x="1157943" y="0"/>
                    <a:pt x="1180371" y="22429"/>
                    <a:pt x="1180371" y="50096"/>
                  </a:cubicBezTo>
                  <a:lnTo>
                    <a:pt x="1180371" y="208090"/>
                  </a:lnTo>
                  <a:cubicBezTo>
                    <a:pt x="1180371" y="221376"/>
                    <a:pt x="1175093" y="234118"/>
                    <a:pt x="1165699" y="243513"/>
                  </a:cubicBezTo>
                  <a:cubicBezTo>
                    <a:pt x="1156304" y="252908"/>
                    <a:pt x="1143562" y="258186"/>
                    <a:pt x="1130275" y="258186"/>
                  </a:cubicBezTo>
                  <a:lnTo>
                    <a:pt x="50096" y="258186"/>
                  </a:lnTo>
                  <a:cubicBezTo>
                    <a:pt x="22429" y="258186"/>
                    <a:pt x="0" y="235757"/>
                    <a:pt x="0" y="208090"/>
                  </a:cubicBezTo>
                  <a:lnTo>
                    <a:pt x="0" y="50096"/>
                  </a:lnTo>
                  <a:cubicBezTo>
                    <a:pt x="0" y="22429"/>
                    <a:pt x="22429" y="0"/>
                    <a:pt x="50096" y="0"/>
                  </a:cubicBezTo>
                  <a:close/>
                </a:path>
              </a:pathLst>
            </a:custGeom>
            <a:solidFill>
              <a:srgbClr val="FFFFFF">
                <a:alpha val="72941"/>
              </a:srgbClr>
            </a:solidFill>
          </p:spPr>
        </p:sp>
        <p:sp>
          <p:nvSpPr>
            <p:cNvPr id="14" name="TextBox 14"/>
            <p:cNvSpPr txBox="1"/>
            <p:nvPr/>
          </p:nvSpPr>
          <p:spPr>
            <a:xfrm>
              <a:off x="0" y="57150"/>
              <a:ext cx="1180371" cy="201036"/>
            </a:xfrm>
            <a:prstGeom prst="rect">
              <a:avLst/>
            </a:prstGeom>
          </p:spPr>
          <p:txBody>
            <a:bodyPr lIns="50800" tIns="50800" rIns="50800" bIns="50800" rtlCol="0" anchor="ctr"/>
            <a:lstStyle/>
            <a:p>
              <a:pPr algn="ctr">
                <a:lnSpc>
                  <a:spcPts val="2267"/>
                </a:lnSpc>
              </a:pPr>
              <a:endParaRPr/>
            </a:p>
          </p:txBody>
        </p:sp>
      </p:grpSp>
      <p:sp>
        <p:nvSpPr>
          <p:cNvPr id="15" name="TextBox 15"/>
          <p:cNvSpPr txBox="1"/>
          <p:nvPr/>
        </p:nvSpPr>
        <p:spPr>
          <a:xfrm>
            <a:off x="11117079" y="4366789"/>
            <a:ext cx="4223949" cy="580390"/>
          </a:xfrm>
          <a:prstGeom prst="rect">
            <a:avLst/>
          </a:prstGeom>
        </p:spPr>
        <p:txBody>
          <a:bodyPr wrap="square" lIns="0" tIns="0" rIns="0" bIns="0" rtlCol="0" anchor="t">
            <a:spAutoFit/>
          </a:bodyPr>
          <a:lstStyle/>
          <a:p>
            <a:pPr algn="ctr">
              <a:lnSpc>
                <a:spcPts val="4759"/>
              </a:lnSpc>
            </a:pPr>
            <a:r>
              <a:rPr lang="en-US" sz="3399" b="1" dirty="0">
                <a:solidFill>
                  <a:srgbClr val="004AAD"/>
                </a:solidFill>
                <a:latin typeface="Canva Sans Bold"/>
                <a:ea typeface="Canva Sans Bold"/>
                <a:cs typeface="Canva Sans Bold"/>
                <a:sym typeface="Canva Sans Bold"/>
              </a:rPr>
              <a:t>Feature Extraction</a:t>
            </a:r>
          </a:p>
        </p:txBody>
      </p:sp>
      <p:sp>
        <p:nvSpPr>
          <p:cNvPr id="16" name="Freeform 16"/>
          <p:cNvSpPr/>
          <p:nvPr/>
        </p:nvSpPr>
        <p:spPr>
          <a:xfrm rot="-934637" flipH="1" flipV="1">
            <a:off x="8704378" y="4569877"/>
            <a:ext cx="2388061" cy="677612"/>
          </a:xfrm>
          <a:custGeom>
            <a:avLst/>
            <a:gdLst/>
            <a:ahLst/>
            <a:cxnLst/>
            <a:rect l="l" t="t" r="r" b="b"/>
            <a:pathLst>
              <a:path w="2388061" h="677612">
                <a:moveTo>
                  <a:pt x="2388061" y="677612"/>
                </a:moveTo>
                <a:lnTo>
                  <a:pt x="0" y="677612"/>
                </a:lnTo>
                <a:lnTo>
                  <a:pt x="0" y="0"/>
                </a:lnTo>
                <a:lnTo>
                  <a:pt x="2388061" y="0"/>
                </a:lnTo>
                <a:lnTo>
                  <a:pt x="2388061" y="677612"/>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7" name="Group 17"/>
          <p:cNvGrpSpPr/>
          <p:nvPr/>
        </p:nvGrpSpPr>
        <p:grpSpPr>
          <a:xfrm>
            <a:off x="6600691" y="5565212"/>
            <a:ext cx="4481722" cy="980299"/>
            <a:chOff x="0" y="0"/>
            <a:chExt cx="1180371" cy="258186"/>
          </a:xfrm>
        </p:grpSpPr>
        <p:sp>
          <p:nvSpPr>
            <p:cNvPr id="18" name="Freeform 18"/>
            <p:cNvSpPr/>
            <p:nvPr/>
          </p:nvSpPr>
          <p:spPr>
            <a:xfrm>
              <a:off x="0" y="0"/>
              <a:ext cx="1180371" cy="258186"/>
            </a:xfrm>
            <a:custGeom>
              <a:avLst/>
              <a:gdLst/>
              <a:ahLst/>
              <a:cxnLst/>
              <a:rect l="l" t="t" r="r" b="b"/>
              <a:pathLst>
                <a:path w="1180371" h="258186">
                  <a:moveTo>
                    <a:pt x="50096" y="0"/>
                  </a:moveTo>
                  <a:lnTo>
                    <a:pt x="1130275" y="0"/>
                  </a:lnTo>
                  <a:cubicBezTo>
                    <a:pt x="1157943" y="0"/>
                    <a:pt x="1180371" y="22429"/>
                    <a:pt x="1180371" y="50096"/>
                  </a:cubicBezTo>
                  <a:lnTo>
                    <a:pt x="1180371" y="208090"/>
                  </a:lnTo>
                  <a:cubicBezTo>
                    <a:pt x="1180371" y="221376"/>
                    <a:pt x="1175093" y="234118"/>
                    <a:pt x="1165699" y="243513"/>
                  </a:cubicBezTo>
                  <a:cubicBezTo>
                    <a:pt x="1156304" y="252908"/>
                    <a:pt x="1143562" y="258186"/>
                    <a:pt x="1130275" y="258186"/>
                  </a:cubicBezTo>
                  <a:lnTo>
                    <a:pt x="50096" y="258186"/>
                  </a:lnTo>
                  <a:cubicBezTo>
                    <a:pt x="22429" y="258186"/>
                    <a:pt x="0" y="235757"/>
                    <a:pt x="0" y="208090"/>
                  </a:cubicBezTo>
                  <a:lnTo>
                    <a:pt x="0" y="50096"/>
                  </a:lnTo>
                  <a:cubicBezTo>
                    <a:pt x="0" y="22429"/>
                    <a:pt x="22429" y="0"/>
                    <a:pt x="50096" y="0"/>
                  </a:cubicBezTo>
                  <a:close/>
                </a:path>
              </a:pathLst>
            </a:custGeom>
            <a:solidFill>
              <a:srgbClr val="FFFFFF">
                <a:alpha val="72941"/>
              </a:srgbClr>
            </a:solidFill>
          </p:spPr>
        </p:sp>
        <p:sp>
          <p:nvSpPr>
            <p:cNvPr id="19" name="TextBox 19"/>
            <p:cNvSpPr txBox="1"/>
            <p:nvPr/>
          </p:nvSpPr>
          <p:spPr>
            <a:xfrm>
              <a:off x="0" y="57150"/>
              <a:ext cx="1180371" cy="201036"/>
            </a:xfrm>
            <a:prstGeom prst="rect">
              <a:avLst/>
            </a:prstGeom>
          </p:spPr>
          <p:txBody>
            <a:bodyPr lIns="50800" tIns="50800" rIns="50800" bIns="50800" rtlCol="0" anchor="ctr"/>
            <a:lstStyle/>
            <a:p>
              <a:pPr algn="ctr">
                <a:lnSpc>
                  <a:spcPts val="2267"/>
                </a:lnSpc>
              </a:pPr>
              <a:endParaRPr/>
            </a:p>
          </p:txBody>
        </p:sp>
      </p:grpSp>
      <p:sp>
        <p:nvSpPr>
          <p:cNvPr id="20" name="TextBox 20"/>
          <p:cNvSpPr txBox="1"/>
          <p:nvPr/>
        </p:nvSpPr>
        <p:spPr>
          <a:xfrm>
            <a:off x="6628173" y="5697372"/>
            <a:ext cx="4096152" cy="580390"/>
          </a:xfrm>
          <a:prstGeom prst="rect">
            <a:avLst/>
          </a:prstGeom>
        </p:spPr>
        <p:txBody>
          <a:bodyPr wrap="square" lIns="0" tIns="0" rIns="0" bIns="0" rtlCol="0" anchor="t">
            <a:spAutoFit/>
          </a:bodyPr>
          <a:lstStyle/>
          <a:p>
            <a:pPr algn="ctr">
              <a:lnSpc>
                <a:spcPts val="4759"/>
              </a:lnSpc>
            </a:pPr>
            <a:r>
              <a:rPr lang="en-US" sz="3399" b="1" dirty="0">
                <a:solidFill>
                  <a:srgbClr val="004AAD"/>
                </a:solidFill>
                <a:latin typeface="Canva Sans Bold"/>
                <a:ea typeface="Canva Sans Bold"/>
                <a:cs typeface="Canva Sans Bold"/>
                <a:sym typeface="Canva Sans Bold"/>
              </a:rPr>
              <a:t>Feature Selection</a:t>
            </a:r>
          </a:p>
        </p:txBody>
      </p:sp>
      <p:sp>
        <p:nvSpPr>
          <p:cNvPr id="21" name="Freeform 21"/>
          <p:cNvSpPr/>
          <p:nvPr/>
        </p:nvSpPr>
        <p:spPr>
          <a:xfrm rot="1288834" flipV="1">
            <a:off x="11028052" y="6055116"/>
            <a:ext cx="2388061" cy="677612"/>
          </a:xfrm>
          <a:custGeom>
            <a:avLst/>
            <a:gdLst/>
            <a:ahLst/>
            <a:cxnLst/>
            <a:rect l="l" t="t" r="r" b="b"/>
            <a:pathLst>
              <a:path w="2388061" h="677612">
                <a:moveTo>
                  <a:pt x="0" y="677612"/>
                </a:moveTo>
                <a:lnTo>
                  <a:pt x="2388061" y="677612"/>
                </a:lnTo>
                <a:lnTo>
                  <a:pt x="2388061" y="0"/>
                </a:lnTo>
                <a:lnTo>
                  <a:pt x="0" y="0"/>
                </a:lnTo>
                <a:lnTo>
                  <a:pt x="0" y="677612"/>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2" name="Group 22"/>
          <p:cNvGrpSpPr/>
          <p:nvPr/>
        </p:nvGrpSpPr>
        <p:grpSpPr>
          <a:xfrm>
            <a:off x="11216382" y="7146432"/>
            <a:ext cx="4481722" cy="980299"/>
            <a:chOff x="0" y="0"/>
            <a:chExt cx="1180371" cy="258186"/>
          </a:xfrm>
        </p:grpSpPr>
        <p:sp>
          <p:nvSpPr>
            <p:cNvPr id="23" name="Freeform 23"/>
            <p:cNvSpPr/>
            <p:nvPr/>
          </p:nvSpPr>
          <p:spPr>
            <a:xfrm>
              <a:off x="0" y="0"/>
              <a:ext cx="1180371" cy="258186"/>
            </a:xfrm>
            <a:custGeom>
              <a:avLst/>
              <a:gdLst/>
              <a:ahLst/>
              <a:cxnLst/>
              <a:rect l="l" t="t" r="r" b="b"/>
              <a:pathLst>
                <a:path w="1180371" h="258186">
                  <a:moveTo>
                    <a:pt x="50096" y="0"/>
                  </a:moveTo>
                  <a:lnTo>
                    <a:pt x="1130275" y="0"/>
                  </a:lnTo>
                  <a:cubicBezTo>
                    <a:pt x="1157943" y="0"/>
                    <a:pt x="1180371" y="22429"/>
                    <a:pt x="1180371" y="50096"/>
                  </a:cubicBezTo>
                  <a:lnTo>
                    <a:pt x="1180371" y="208090"/>
                  </a:lnTo>
                  <a:cubicBezTo>
                    <a:pt x="1180371" y="221376"/>
                    <a:pt x="1175093" y="234118"/>
                    <a:pt x="1165699" y="243513"/>
                  </a:cubicBezTo>
                  <a:cubicBezTo>
                    <a:pt x="1156304" y="252908"/>
                    <a:pt x="1143562" y="258186"/>
                    <a:pt x="1130275" y="258186"/>
                  </a:cubicBezTo>
                  <a:lnTo>
                    <a:pt x="50096" y="258186"/>
                  </a:lnTo>
                  <a:cubicBezTo>
                    <a:pt x="22429" y="258186"/>
                    <a:pt x="0" y="235757"/>
                    <a:pt x="0" y="208090"/>
                  </a:cubicBezTo>
                  <a:lnTo>
                    <a:pt x="0" y="50096"/>
                  </a:lnTo>
                  <a:cubicBezTo>
                    <a:pt x="0" y="22429"/>
                    <a:pt x="22429" y="0"/>
                    <a:pt x="50096" y="0"/>
                  </a:cubicBezTo>
                  <a:close/>
                </a:path>
              </a:pathLst>
            </a:custGeom>
            <a:solidFill>
              <a:srgbClr val="FFFFFF">
                <a:alpha val="72941"/>
              </a:srgbClr>
            </a:solidFill>
          </p:spPr>
        </p:sp>
        <p:sp>
          <p:nvSpPr>
            <p:cNvPr id="24" name="TextBox 24"/>
            <p:cNvSpPr txBox="1"/>
            <p:nvPr/>
          </p:nvSpPr>
          <p:spPr>
            <a:xfrm>
              <a:off x="0" y="57150"/>
              <a:ext cx="1180371" cy="201036"/>
            </a:xfrm>
            <a:prstGeom prst="rect">
              <a:avLst/>
            </a:prstGeom>
          </p:spPr>
          <p:txBody>
            <a:bodyPr lIns="50800" tIns="50800" rIns="50800" bIns="50800" rtlCol="0" anchor="ctr"/>
            <a:lstStyle/>
            <a:p>
              <a:pPr algn="ctr">
                <a:lnSpc>
                  <a:spcPts val="2267"/>
                </a:lnSpc>
              </a:pPr>
              <a:endParaRPr/>
            </a:p>
          </p:txBody>
        </p:sp>
      </p:grpSp>
      <p:sp>
        <p:nvSpPr>
          <p:cNvPr id="25" name="TextBox 25"/>
          <p:cNvSpPr txBox="1"/>
          <p:nvPr/>
        </p:nvSpPr>
        <p:spPr>
          <a:xfrm>
            <a:off x="11963401" y="7332813"/>
            <a:ext cx="2923308" cy="580390"/>
          </a:xfrm>
          <a:prstGeom prst="rect">
            <a:avLst/>
          </a:prstGeom>
        </p:spPr>
        <p:txBody>
          <a:bodyPr wrap="square" lIns="0" tIns="0" rIns="0" bIns="0" rtlCol="0" anchor="t">
            <a:spAutoFit/>
          </a:bodyPr>
          <a:lstStyle/>
          <a:p>
            <a:pPr algn="ctr">
              <a:lnSpc>
                <a:spcPts val="4759"/>
              </a:lnSpc>
            </a:pPr>
            <a:r>
              <a:rPr lang="en-US" sz="3399" b="1" dirty="0">
                <a:solidFill>
                  <a:srgbClr val="004AAD"/>
                </a:solidFill>
                <a:latin typeface="Canva Sans Bold"/>
                <a:ea typeface="Canva Sans Bold"/>
                <a:cs typeface="Canva Sans Bold"/>
                <a:sym typeface="Canva Sans Bold"/>
              </a:rPr>
              <a:t>Classification</a:t>
            </a:r>
          </a:p>
        </p:txBody>
      </p:sp>
      <p:sp>
        <p:nvSpPr>
          <p:cNvPr id="26" name="Freeform 26"/>
          <p:cNvSpPr/>
          <p:nvPr/>
        </p:nvSpPr>
        <p:spPr>
          <a:xfrm rot="-934637" flipH="1" flipV="1">
            <a:off x="8888676" y="7530830"/>
            <a:ext cx="2388061" cy="677612"/>
          </a:xfrm>
          <a:custGeom>
            <a:avLst/>
            <a:gdLst/>
            <a:ahLst/>
            <a:cxnLst/>
            <a:rect l="l" t="t" r="r" b="b"/>
            <a:pathLst>
              <a:path w="2388061" h="677612">
                <a:moveTo>
                  <a:pt x="2388061" y="677612"/>
                </a:moveTo>
                <a:lnTo>
                  <a:pt x="0" y="677612"/>
                </a:lnTo>
                <a:lnTo>
                  <a:pt x="0" y="0"/>
                </a:lnTo>
                <a:lnTo>
                  <a:pt x="2388061" y="0"/>
                </a:lnTo>
                <a:lnTo>
                  <a:pt x="2388061" y="677612"/>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7" name="Group 27"/>
          <p:cNvGrpSpPr/>
          <p:nvPr/>
        </p:nvGrpSpPr>
        <p:grpSpPr>
          <a:xfrm>
            <a:off x="6223616" y="8535690"/>
            <a:ext cx="5100245" cy="980299"/>
            <a:chOff x="0" y="0"/>
            <a:chExt cx="1343275" cy="258186"/>
          </a:xfrm>
        </p:grpSpPr>
        <p:sp>
          <p:nvSpPr>
            <p:cNvPr id="28" name="Freeform 28"/>
            <p:cNvSpPr/>
            <p:nvPr/>
          </p:nvSpPr>
          <p:spPr>
            <a:xfrm>
              <a:off x="0" y="0"/>
              <a:ext cx="1343275" cy="258186"/>
            </a:xfrm>
            <a:custGeom>
              <a:avLst/>
              <a:gdLst/>
              <a:ahLst/>
              <a:cxnLst/>
              <a:rect l="l" t="t" r="r" b="b"/>
              <a:pathLst>
                <a:path w="1343275" h="258186">
                  <a:moveTo>
                    <a:pt x="44021" y="0"/>
                  </a:moveTo>
                  <a:lnTo>
                    <a:pt x="1299254" y="0"/>
                  </a:lnTo>
                  <a:cubicBezTo>
                    <a:pt x="1310929" y="0"/>
                    <a:pt x="1322126" y="4638"/>
                    <a:pt x="1330381" y="12893"/>
                  </a:cubicBezTo>
                  <a:cubicBezTo>
                    <a:pt x="1338637" y="21149"/>
                    <a:pt x="1343275" y="32346"/>
                    <a:pt x="1343275" y="44021"/>
                  </a:cubicBezTo>
                  <a:lnTo>
                    <a:pt x="1343275" y="214165"/>
                  </a:lnTo>
                  <a:cubicBezTo>
                    <a:pt x="1343275" y="225840"/>
                    <a:pt x="1338637" y="237037"/>
                    <a:pt x="1330381" y="245292"/>
                  </a:cubicBezTo>
                  <a:cubicBezTo>
                    <a:pt x="1322126" y="253548"/>
                    <a:pt x="1310929" y="258186"/>
                    <a:pt x="1299254" y="258186"/>
                  </a:cubicBezTo>
                  <a:lnTo>
                    <a:pt x="44021" y="258186"/>
                  </a:lnTo>
                  <a:cubicBezTo>
                    <a:pt x="32346" y="258186"/>
                    <a:pt x="21149" y="253548"/>
                    <a:pt x="12893" y="245292"/>
                  </a:cubicBezTo>
                  <a:cubicBezTo>
                    <a:pt x="4638" y="237037"/>
                    <a:pt x="0" y="225840"/>
                    <a:pt x="0" y="214165"/>
                  </a:cubicBezTo>
                  <a:lnTo>
                    <a:pt x="0" y="44021"/>
                  </a:lnTo>
                  <a:cubicBezTo>
                    <a:pt x="0" y="32346"/>
                    <a:pt x="4638" y="21149"/>
                    <a:pt x="12893" y="12893"/>
                  </a:cubicBezTo>
                  <a:cubicBezTo>
                    <a:pt x="21149" y="4638"/>
                    <a:pt x="32346" y="0"/>
                    <a:pt x="44021" y="0"/>
                  </a:cubicBezTo>
                  <a:close/>
                </a:path>
              </a:pathLst>
            </a:custGeom>
            <a:solidFill>
              <a:srgbClr val="FFFFFF">
                <a:alpha val="72941"/>
              </a:srgbClr>
            </a:solidFill>
          </p:spPr>
        </p:sp>
        <p:sp>
          <p:nvSpPr>
            <p:cNvPr id="29" name="TextBox 29"/>
            <p:cNvSpPr txBox="1"/>
            <p:nvPr/>
          </p:nvSpPr>
          <p:spPr>
            <a:xfrm>
              <a:off x="0" y="57150"/>
              <a:ext cx="1343275" cy="201036"/>
            </a:xfrm>
            <a:prstGeom prst="rect">
              <a:avLst/>
            </a:prstGeom>
          </p:spPr>
          <p:txBody>
            <a:bodyPr lIns="50800" tIns="50800" rIns="50800" bIns="50800" rtlCol="0" anchor="ctr"/>
            <a:lstStyle/>
            <a:p>
              <a:pPr algn="ctr">
                <a:lnSpc>
                  <a:spcPts val="2267"/>
                </a:lnSpc>
              </a:pPr>
              <a:endParaRPr/>
            </a:p>
          </p:txBody>
        </p:sp>
      </p:grpSp>
      <p:sp>
        <p:nvSpPr>
          <p:cNvPr id="30" name="TextBox 30"/>
          <p:cNvSpPr txBox="1"/>
          <p:nvPr/>
        </p:nvSpPr>
        <p:spPr>
          <a:xfrm>
            <a:off x="6301555" y="8718247"/>
            <a:ext cx="4975173" cy="580390"/>
          </a:xfrm>
          <a:prstGeom prst="rect">
            <a:avLst/>
          </a:prstGeom>
        </p:spPr>
        <p:txBody>
          <a:bodyPr wrap="square" lIns="0" tIns="0" rIns="0" bIns="0" rtlCol="0" anchor="t">
            <a:spAutoFit/>
          </a:bodyPr>
          <a:lstStyle/>
          <a:p>
            <a:pPr algn="ctr">
              <a:lnSpc>
                <a:spcPts val="4759"/>
              </a:lnSpc>
            </a:pPr>
            <a:r>
              <a:rPr lang="en-US" sz="3399" b="1" dirty="0">
                <a:solidFill>
                  <a:srgbClr val="004AAD"/>
                </a:solidFill>
                <a:latin typeface="Canva Sans Bold"/>
                <a:ea typeface="Canva Sans Bold"/>
                <a:cs typeface="Canva Sans Bold"/>
                <a:sym typeface="Canva Sans Bold"/>
              </a:rPr>
              <a:t>Fault Diagnosis Output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4246933" y="925398"/>
            <a:ext cx="9794134" cy="1100845"/>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PREPROCESSING</a:t>
            </a:r>
          </a:p>
        </p:txBody>
      </p:sp>
      <p:sp>
        <p:nvSpPr>
          <p:cNvPr id="5" name="TextBox 5"/>
          <p:cNvSpPr txBox="1"/>
          <p:nvPr/>
        </p:nvSpPr>
        <p:spPr>
          <a:xfrm>
            <a:off x="1282014" y="2257936"/>
            <a:ext cx="16230098" cy="2235299"/>
          </a:xfrm>
          <a:prstGeom prst="rect">
            <a:avLst/>
          </a:prstGeom>
        </p:spPr>
        <p:txBody>
          <a:bodyPr lIns="0" tIns="0" rIns="0" bIns="0" rtlCol="0" anchor="t">
            <a:spAutoFit/>
          </a:bodyPr>
          <a:lstStyle/>
          <a:p>
            <a:pPr algn="l">
              <a:lnSpc>
                <a:spcPts val="3572"/>
              </a:lnSpc>
            </a:pPr>
            <a:r>
              <a:rPr lang="en-US" sz="2769" i="1">
                <a:solidFill>
                  <a:srgbClr val="FFFFFF"/>
                </a:solidFill>
                <a:latin typeface="Raleway Italics"/>
                <a:ea typeface="Raleway Italics"/>
                <a:cs typeface="Raleway Italics"/>
                <a:sym typeface="Raleway Italics"/>
              </a:rPr>
              <a:t>Why Preprocessing?</a:t>
            </a:r>
          </a:p>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Raw acoustic signals from air compressors are often contaminated by noise (e.g., cooling fans, environmental sounds) and outliers.</a:t>
            </a:r>
          </a:p>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Effective preprocessing is essential to enhance signal quality, suppress irrelevant information, and ensure robust, accurate feature extraction.</a:t>
            </a:r>
          </a:p>
        </p:txBody>
      </p:sp>
      <p:sp>
        <p:nvSpPr>
          <p:cNvPr id="6" name="TextBox 6"/>
          <p:cNvSpPr txBox="1"/>
          <p:nvPr/>
        </p:nvSpPr>
        <p:spPr>
          <a:xfrm>
            <a:off x="1282014" y="4864710"/>
            <a:ext cx="15977286" cy="444599"/>
          </a:xfrm>
          <a:prstGeom prst="rect">
            <a:avLst/>
          </a:prstGeom>
        </p:spPr>
        <p:txBody>
          <a:bodyPr lIns="0" tIns="0" rIns="0" bIns="0" rtlCol="0" anchor="t">
            <a:spAutoFit/>
          </a:bodyPr>
          <a:lstStyle/>
          <a:p>
            <a:pPr algn="l">
              <a:lnSpc>
                <a:spcPts val="3572"/>
              </a:lnSpc>
            </a:pPr>
            <a:r>
              <a:rPr lang="en-US" sz="2769" b="1" i="1">
                <a:solidFill>
                  <a:srgbClr val="FFFFFF"/>
                </a:solidFill>
                <a:latin typeface="Raleway Bold Italics"/>
                <a:ea typeface="Raleway Bold Italics"/>
                <a:cs typeface="Raleway Bold Italics"/>
                <a:sym typeface="Raleway Bold Italics"/>
              </a:rPr>
              <a:t>The current implementation includes standard normalization: </a:t>
            </a:r>
          </a:p>
        </p:txBody>
      </p:sp>
      <p:sp>
        <p:nvSpPr>
          <p:cNvPr id="7" name="TextBox 7"/>
          <p:cNvSpPr txBox="1"/>
          <p:nvPr/>
        </p:nvSpPr>
        <p:spPr>
          <a:xfrm>
            <a:off x="1028700" y="5537909"/>
            <a:ext cx="15977286" cy="1787624"/>
          </a:xfrm>
          <a:prstGeom prst="rect">
            <a:avLst/>
          </a:prstGeom>
        </p:spPr>
        <p:txBody>
          <a:bodyPr lIns="0" tIns="0" rIns="0" bIns="0" rtlCol="0" anchor="t">
            <a:spAutoFit/>
          </a:bodyPr>
          <a:lstStyle/>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StandardScaler is used to scale each feature to zero mean and unit variance before training. </a:t>
            </a:r>
          </a:p>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This helps improve SVM performance and ensures consistency in mutual information-based feature selection. </a:t>
            </a:r>
          </a:p>
          <a:p>
            <a:pPr algn="l">
              <a:lnSpc>
                <a:spcPts val="3572"/>
              </a:lnSpc>
            </a:pPr>
            <a:endParaRPr lang="en-US" sz="2769" i="1">
              <a:solidFill>
                <a:srgbClr val="FFFFFF"/>
              </a:solidFill>
              <a:latin typeface="Raleway Italics"/>
              <a:ea typeface="Raleway Italics"/>
              <a:cs typeface="Raleway Italics"/>
              <a:sym typeface="Raleway Italics"/>
            </a:endParaRPr>
          </a:p>
        </p:txBody>
      </p:sp>
      <p:sp>
        <p:nvSpPr>
          <p:cNvPr id="8" name="TextBox 8"/>
          <p:cNvSpPr txBox="1"/>
          <p:nvPr/>
        </p:nvSpPr>
        <p:spPr>
          <a:xfrm>
            <a:off x="1272489" y="7155106"/>
            <a:ext cx="15977286" cy="892274"/>
          </a:xfrm>
          <a:prstGeom prst="rect">
            <a:avLst/>
          </a:prstGeom>
        </p:spPr>
        <p:txBody>
          <a:bodyPr lIns="0" tIns="0" rIns="0" bIns="0" rtlCol="0" anchor="t">
            <a:spAutoFit/>
          </a:bodyPr>
          <a:lstStyle/>
          <a:p>
            <a:pPr algn="l">
              <a:lnSpc>
                <a:spcPts val="3572"/>
              </a:lnSpc>
            </a:pPr>
            <a:r>
              <a:rPr lang="en-US" sz="2769" b="1" i="1">
                <a:solidFill>
                  <a:srgbClr val="FFFFFF"/>
                </a:solidFill>
                <a:latin typeface="Raleway Bold Italics"/>
                <a:ea typeface="Raleway Bold Italics"/>
                <a:cs typeface="Raleway Bold Italics"/>
                <a:sym typeface="Raleway Bold Italics"/>
              </a:rPr>
              <a:t>Note: Advanced preprocessing steps such as bandpass filtering, windowing, smoothing, or robust normalization were described in the IEEE paper but are not implemented in this code. </a:t>
            </a:r>
          </a:p>
        </p:txBody>
      </p:sp>
      <p:sp>
        <p:nvSpPr>
          <p:cNvPr id="9" name="TextBox 9"/>
          <p:cNvSpPr txBox="1"/>
          <p:nvPr/>
        </p:nvSpPr>
        <p:spPr>
          <a:xfrm>
            <a:off x="297124" y="8275980"/>
            <a:ext cx="17440438" cy="1339949"/>
          </a:xfrm>
          <a:prstGeom prst="rect">
            <a:avLst/>
          </a:prstGeom>
        </p:spPr>
        <p:txBody>
          <a:bodyPr lIns="0" tIns="0" rIns="0" bIns="0" rtlCol="0" anchor="t">
            <a:spAutoFit/>
          </a:bodyPr>
          <a:lstStyle/>
          <a:p>
            <a:pPr algn="ctr">
              <a:lnSpc>
                <a:spcPts val="3572"/>
              </a:lnSpc>
            </a:pPr>
            <a:r>
              <a:rPr lang="en-US" sz="2769" i="1">
                <a:solidFill>
                  <a:srgbClr val="FFFFFF"/>
                </a:solidFill>
                <a:latin typeface="Raleway Italics"/>
                <a:ea typeface="Raleway Italics"/>
                <a:cs typeface="Raleway Italics"/>
                <a:sym typeface="Raleway Italics"/>
              </a:rPr>
              <a:t>We simplified the preprocessing pipeline to focus on evaluating the effectiveness of multi-domain features (FFT, DCT, WPT, STFT) and SVM-based classification. Despite omitting advanced filtering and normalization, the model achieved near state-of-the-art accuracy, highlighting the strength of the selected features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2796765" y="836134"/>
            <a:ext cx="13575821" cy="1100845"/>
          </a:xfrm>
          <a:prstGeom prst="rect">
            <a:avLst/>
          </a:prstGeom>
        </p:spPr>
        <p:txBody>
          <a:bodyPr lIns="0" tIns="0" rIns="0" bIns="0" rtlCol="0" anchor="t">
            <a:spAutoFit/>
          </a:bodyPr>
          <a:lstStyle/>
          <a:p>
            <a:pPr algn="l">
              <a:lnSpc>
                <a:spcPts val="8143"/>
              </a:lnSpc>
            </a:pPr>
            <a:r>
              <a:rPr lang="en-US" sz="8572" b="1">
                <a:solidFill>
                  <a:srgbClr val="FFFFFF"/>
                </a:solidFill>
                <a:latin typeface="Montserrat Semi-Bold"/>
                <a:ea typeface="Montserrat Semi-Bold"/>
                <a:cs typeface="Montserrat Semi-Bold"/>
                <a:sym typeface="Montserrat Semi-Bold"/>
              </a:rPr>
              <a:t>FEATURE EXTRACTION</a:t>
            </a:r>
          </a:p>
        </p:txBody>
      </p:sp>
      <p:sp>
        <p:nvSpPr>
          <p:cNvPr id="5" name="TextBox 5"/>
          <p:cNvSpPr txBox="1"/>
          <p:nvPr/>
        </p:nvSpPr>
        <p:spPr>
          <a:xfrm>
            <a:off x="1282014" y="2257936"/>
            <a:ext cx="16230098" cy="444599"/>
          </a:xfrm>
          <a:prstGeom prst="rect">
            <a:avLst/>
          </a:prstGeom>
        </p:spPr>
        <p:txBody>
          <a:bodyPr lIns="0" tIns="0" rIns="0" bIns="0" rtlCol="0" anchor="t">
            <a:spAutoFit/>
          </a:bodyPr>
          <a:lstStyle/>
          <a:p>
            <a:pPr algn="l">
              <a:lnSpc>
                <a:spcPts val="3572"/>
              </a:lnSpc>
            </a:pPr>
            <a:r>
              <a:rPr lang="en-US" sz="2769" i="1">
                <a:solidFill>
                  <a:srgbClr val="FFFFFF"/>
                </a:solidFill>
                <a:latin typeface="Raleway Italics"/>
                <a:ea typeface="Raleway Italics"/>
                <a:cs typeface="Raleway Italics"/>
                <a:sym typeface="Raleway Italics"/>
              </a:rPr>
              <a:t>Multi-domain features are extracted from each signal: </a:t>
            </a:r>
          </a:p>
        </p:txBody>
      </p:sp>
      <p:sp>
        <p:nvSpPr>
          <p:cNvPr id="6" name="TextBox 6"/>
          <p:cNvSpPr txBox="1"/>
          <p:nvPr/>
        </p:nvSpPr>
        <p:spPr>
          <a:xfrm>
            <a:off x="1282014" y="3026385"/>
            <a:ext cx="1300740" cy="444599"/>
          </a:xfrm>
          <a:prstGeom prst="rect">
            <a:avLst/>
          </a:prstGeom>
        </p:spPr>
        <p:txBody>
          <a:bodyPr lIns="0" tIns="0" rIns="0" bIns="0" rtlCol="0" anchor="t">
            <a:spAutoFit/>
          </a:bodyPr>
          <a:lstStyle/>
          <a:p>
            <a:pPr algn="l">
              <a:lnSpc>
                <a:spcPts val="3572"/>
              </a:lnSpc>
            </a:pPr>
            <a:r>
              <a:rPr lang="en-US" sz="2769" b="1" i="1">
                <a:solidFill>
                  <a:srgbClr val="FFFFFF"/>
                </a:solidFill>
                <a:latin typeface="Raleway Bold Italics"/>
                <a:ea typeface="Raleway Bold Italics"/>
                <a:cs typeface="Raleway Bold Italics"/>
                <a:sym typeface="Raleway Bold Italics"/>
              </a:rPr>
              <a:t>1) FFT</a:t>
            </a:r>
            <a:r>
              <a:rPr lang="en-US" sz="2769" i="1">
                <a:solidFill>
                  <a:srgbClr val="FFFFFF"/>
                </a:solidFill>
                <a:latin typeface="Raleway Italics"/>
                <a:ea typeface="Raleway Italics"/>
                <a:cs typeface="Raleway Italics"/>
                <a:sym typeface="Raleway Italics"/>
              </a:rPr>
              <a:t>  </a:t>
            </a:r>
          </a:p>
        </p:txBody>
      </p:sp>
      <p:sp>
        <p:nvSpPr>
          <p:cNvPr id="7" name="TextBox 7"/>
          <p:cNvSpPr txBox="1"/>
          <p:nvPr/>
        </p:nvSpPr>
        <p:spPr>
          <a:xfrm>
            <a:off x="2307951" y="3026385"/>
            <a:ext cx="13906362" cy="1339949"/>
          </a:xfrm>
          <a:prstGeom prst="rect">
            <a:avLst/>
          </a:prstGeom>
        </p:spPr>
        <p:txBody>
          <a:bodyPr lIns="0" tIns="0" rIns="0" bIns="0" rtlCol="0" anchor="t">
            <a:spAutoFit/>
          </a:bodyPr>
          <a:lstStyle/>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Magnitude spectrum is computed via FFT. </a:t>
            </a:r>
          </a:p>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Spectrum is divided into 8 bins (groups of 10), and average energy in each bin is used (8 features). </a:t>
            </a:r>
          </a:p>
        </p:txBody>
      </p:sp>
      <p:sp>
        <p:nvSpPr>
          <p:cNvPr id="8" name="TextBox 8"/>
          <p:cNvSpPr txBox="1"/>
          <p:nvPr/>
        </p:nvSpPr>
        <p:spPr>
          <a:xfrm>
            <a:off x="1282014" y="4538064"/>
            <a:ext cx="1300740" cy="444599"/>
          </a:xfrm>
          <a:prstGeom prst="rect">
            <a:avLst/>
          </a:prstGeom>
        </p:spPr>
        <p:txBody>
          <a:bodyPr lIns="0" tIns="0" rIns="0" bIns="0" rtlCol="0" anchor="t">
            <a:spAutoFit/>
          </a:bodyPr>
          <a:lstStyle/>
          <a:p>
            <a:pPr algn="l">
              <a:lnSpc>
                <a:spcPts val="3572"/>
              </a:lnSpc>
            </a:pPr>
            <a:r>
              <a:rPr lang="en-US" sz="2769" b="1" i="1">
                <a:solidFill>
                  <a:srgbClr val="FFFFFF"/>
                </a:solidFill>
                <a:latin typeface="Raleway Bold Italics"/>
                <a:ea typeface="Raleway Bold Italics"/>
                <a:cs typeface="Raleway Bold Italics"/>
                <a:sym typeface="Raleway Bold Italics"/>
              </a:rPr>
              <a:t>2) DCT</a:t>
            </a:r>
          </a:p>
        </p:txBody>
      </p:sp>
      <p:sp>
        <p:nvSpPr>
          <p:cNvPr id="9" name="TextBox 9"/>
          <p:cNvSpPr txBox="1"/>
          <p:nvPr/>
        </p:nvSpPr>
        <p:spPr>
          <a:xfrm>
            <a:off x="2317476" y="4538064"/>
            <a:ext cx="13906362" cy="892274"/>
          </a:xfrm>
          <a:prstGeom prst="rect">
            <a:avLst/>
          </a:prstGeom>
        </p:spPr>
        <p:txBody>
          <a:bodyPr lIns="0" tIns="0" rIns="0" bIns="0" rtlCol="0" anchor="t">
            <a:spAutoFit/>
          </a:bodyPr>
          <a:lstStyle/>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First 40 coefficients from the Discrete Cosine Transform are retained. </a:t>
            </a:r>
          </a:p>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Captures global frequency patterns efficiently. </a:t>
            </a:r>
          </a:p>
        </p:txBody>
      </p:sp>
      <p:sp>
        <p:nvSpPr>
          <p:cNvPr id="10" name="TextBox 10"/>
          <p:cNvSpPr txBox="1"/>
          <p:nvPr/>
        </p:nvSpPr>
        <p:spPr>
          <a:xfrm>
            <a:off x="1282014" y="5973536"/>
            <a:ext cx="3169073" cy="892274"/>
          </a:xfrm>
          <a:prstGeom prst="rect">
            <a:avLst/>
          </a:prstGeom>
        </p:spPr>
        <p:txBody>
          <a:bodyPr lIns="0" tIns="0" rIns="0" bIns="0" rtlCol="0" anchor="t">
            <a:spAutoFit/>
          </a:bodyPr>
          <a:lstStyle/>
          <a:p>
            <a:pPr algn="l">
              <a:lnSpc>
                <a:spcPts val="3572"/>
              </a:lnSpc>
            </a:pPr>
            <a:r>
              <a:rPr lang="en-US" sz="2769" b="1" i="1">
                <a:solidFill>
                  <a:srgbClr val="FFFFFF"/>
                </a:solidFill>
                <a:latin typeface="Raleway Bold Italics"/>
                <a:ea typeface="Raleway Bold Italics"/>
                <a:cs typeface="Raleway Bold Italics"/>
                <a:sym typeface="Raleway Bold Italics"/>
              </a:rPr>
              <a:t>3) Wavelet Packet Transform (WPT): </a:t>
            </a:r>
          </a:p>
        </p:txBody>
      </p:sp>
      <p:sp>
        <p:nvSpPr>
          <p:cNvPr id="11" name="TextBox 11"/>
          <p:cNvSpPr txBox="1"/>
          <p:nvPr/>
        </p:nvSpPr>
        <p:spPr>
          <a:xfrm>
            <a:off x="4451088" y="5973536"/>
            <a:ext cx="13906362" cy="892274"/>
          </a:xfrm>
          <a:prstGeom prst="rect">
            <a:avLst/>
          </a:prstGeom>
        </p:spPr>
        <p:txBody>
          <a:bodyPr lIns="0" tIns="0" rIns="0" bIns="0" rtlCol="0" anchor="t">
            <a:spAutoFit/>
          </a:bodyPr>
          <a:lstStyle/>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3-level decomposition using Daubechies-1 (db1) wavelet. </a:t>
            </a:r>
          </a:p>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8 leaf nodes are used; mean absolute values are computed (8 features). </a:t>
            </a:r>
          </a:p>
        </p:txBody>
      </p:sp>
      <p:sp>
        <p:nvSpPr>
          <p:cNvPr id="12" name="TextBox 12"/>
          <p:cNvSpPr txBox="1"/>
          <p:nvPr/>
        </p:nvSpPr>
        <p:spPr>
          <a:xfrm>
            <a:off x="1282014" y="7189660"/>
            <a:ext cx="3169073" cy="892274"/>
          </a:xfrm>
          <a:prstGeom prst="rect">
            <a:avLst/>
          </a:prstGeom>
        </p:spPr>
        <p:txBody>
          <a:bodyPr lIns="0" tIns="0" rIns="0" bIns="0" rtlCol="0" anchor="t">
            <a:spAutoFit/>
          </a:bodyPr>
          <a:lstStyle/>
          <a:p>
            <a:pPr algn="l">
              <a:lnSpc>
                <a:spcPts val="3572"/>
              </a:lnSpc>
            </a:pPr>
            <a:r>
              <a:rPr lang="en-US" sz="2769" b="1" i="1">
                <a:solidFill>
                  <a:srgbClr val="FFFFFF"/>
                </a:solidFill>
                <a:latin typeface="Raleway Bold Italics"/>
                <a:ea typeface="Raleway Bold Italics"/>
                <a:cs typeface="Raleway Bold Italics"/>
                <a:sym typeface="Raleway Bold Italics"/>
              </a:rPr>
              <a:t>4) Time-Domain Statistics: </a:t>
            </a:r>
          </a:p>
        </p:txBody>
      </p:sp>
      <p:sp>
        <p:nvSpPr>
          <p:cNvPr id="13" name="TextBox 13"/>
          <p:cNvSpPr txBox="1"/>
          <p:nvPr/>
        </p:nvSpPr>
        <p:spPr>
          <a:xfrm>
            <a:off x="4381638" y="7224536"/>
            <a:ext cx="13906362" cy="444599"/>
          </a:xfrm>
          <a:prstGeom prst="rect">
            <a:avLst/>
          </a:prstGeom>
        </p:spPr>
        <p:txBody>
          <a:bodyPr lIns="0" tIns="0" rIns="0" bIns="0" rtlCol="0" anchor="t">
            <a:spAutoFit/>
          </a:bodyPr>
          <a:lstStyle/>
          <a:p>
            <a:pPr marL="597851" lvl="1" indent="-298926" algn="l">
              <a:lnSpc>
                <a:spcPts val="3572"/>
              </a:lnSpc>
              <a:buFont typeface="Arial"/>
              <a:buChar char="•"/>
            </a:pPr>
            <a:r>
              <a:rPr lang="en-US" sz="2769" i="1">
                <a:solidFill>
                  <a:srgbClr val="FFFFFF"/>
                </a:solidFill>
                <a:latin typeface="Raleway Italics"/>
                <a:ea typeface="Raleway Italics"/>
                <a:cs typeface="Raleway Italics"/>
                <a:sym typeface="Raleway Italics"/>
              </a:rPr>
              <a:t>Mean, standard deviation, kurtosis, skewness (4 features). </a:t>
            </a:r>
          </a:p>
        </p:txBody>
      </p:sp>
      <p:sp>
        <p:nvSpPr>
          <p:cNvPr id="14" name="TextBox 14"/>
          <p:cNvSpPr txBox="1"/>
          <p:nvPr/>
        </p:nvSpPr>
        <p:spPr>
          <a:xfrm>
            <a:off x="5801362" y="8291524"/>
            <a:ext cx="6186248" cy="516227"/>
          </a:xfrm>
          <a:prstGeom prst="rect">
            <a:avLst/>
          </a:prstGeom>
        </p:spPr>
        <p:txBody>
          <a:bodyPr lIns="0" tIns="0" rIns="0" bIns="0" rtlCol="0" anchor="t">
            <a:spAutoFit/>
          </a:bodyPr>
          <a:lstStyle/>
          <a:p>
            <a:pPr algn="ctr">
              <a:lnSpc>
                <a:spcPts val="4088"/>
              </a:lnSpc>
            </a:pPr>
            <a:r>
              <a:rPr lang="en-US" sz="3169" b="1" i="1">
                <a:solidFill>
                  <a:srgbClr val="FFFFFF"/>
                </a:solidFill>
                <a:latin typeface="Raleway Bold Italics"/>
                <a:ea typeface="Raleway Bold Italics"/>
                <a:cs typeface="Raleway Bold Italics"/>
                <a:sym typeface="Raleway Bold Italics"/>
              </a:rPr>
              <a:t>Total: 70 features per recording.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32A64">
                <a:alpha val="100000"/>
              </a:srgbClr>
            </a:gs>
            <a:gs pos="100000">
              <a:srgbClr val="414C94">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rot="1572293">
            <a:off x="-5799371" y="6668368"/>
            <a:ext cx="19149891" cy="6989710"/>
          </a:xfrm>
          <a:custGeom>
            <a:avLst/>
            <a:gdLst/>
            <a:ahLst/>
            <a:cxnLst/>
            <a:rect l="l" t="t" r="r" b="b"/>
            <a:pathLst>
              <a:path w="19149891" h="6989710">
                <a:moveTo>
                  <a:pt x="0" y="0"/>
                </a:moveTo>
                <a:lnTo>
                  <a:pt x="19149891" y="0"/>
                </a:lnTo>
                <a:lnTo>
                  <a:pt x="19149891" y="6989710"/>
                </a:lnTo>
                <a:lnTo>
                  <a:pt x="0" y="6989710"/>
                </a:lnTo>
                <a:lnTo>
                  <a:pt x="0" y="0"/>
                </a:lnTo>
                <a:close/>
              </a:path>
            </a:pathLst>
          </a:custGeom>
          <a:blipFill>
            <a:blip r:embed="rId2">
              <a:alphaModFix amt="80000"/>
            </a:blip>
            <a:stretch>
              <a:fillRect/>
            </a:stretch>
          </a:blipFill>
        </p:spPr>
      </p:sp>
      <p:sp>
        <p:nvSpPr>
          <p:cNvPr id="3" name="Freeform 3"/>
          <p:cNvSpPr/>
          <p:nvPr/>
        </p:nvSpPr>
        <p:spPr>
          <a:xfrm rot="1572293" flipV="1">
            <a:off x="8920761" y="-3494855"/>
            <a:ext cx="19149891" cy="6989710"/>
          </a:xfrm>
          <a:custGeom>
            <a:avLst/>
            <a:gdLst/>
            <a:ahLst/>
            <a:cxnLst/>
            <a:rect l="l" t="t" r="r" b="b"/>
            <a:pathLst>
              <a:path w="19149891" h="6989710">
                <a:moveTo>
                  <a:pt x="0" y="6989710"/>
                </a:moveTo>
                <a:lnTo>
                  <a:pt x="19149891" y="6989710"/>
                </a:lnTo>
                <a:lnTo>
                  <a:pt x="19149891" y="0"/>
                </a:lnTo>
                <a:lnTo>
                  <a:pt x="0" y="0"/>
                </a:lnTo>
                <a:lnTo>
                  <a:pt x="0" y="6989710"/>
                </a:lnTo>
                <a:close/>
              </a:path>
            </a:pathLst>
          </a:custGeom>
          <a:blipFill>
            <a:blip r:embed="rId2">
              <a:alphaModFix amt="80000"/>
            </a:blip>
            <a:stretch>
              <a:fillRect/>
            </a:stretch>
          </a:blipFill>
        </p:spPr>
      </p:sp>
      <p:sp>
        <p:nvSpPr>
          <p:cNvPr id="4" name="TextBox 4"/>
          <p:cNvSpPr txBox="1"/>
          <p:nvPr/>
        </p:nvSpPr>
        <p:spPr>
          <a:xfrm>
            <a:off x="2482747" y="868564"/>
            <a:ext cx="13575821" cy="2601687"/>
          </a:xfrm>
          <a:prstGeom prst="rect">
            <a:avLst/>
          </a:prstGeom>
        </p:spPr>
        <p:txBody>
          <a:bodyPr lIns="0" tIns="0" rIns="0" bIns="0" rtlCol="0" anchor="t">
            <a:spAutoFit/>
          </a:bodyPr>
          <a:lstStyle/>
          <a:p>
            <a:pPr algn="ctr">
              <a:lnSpc>
                <a:spcPts val="10201"/>
              </a:lnSpc>
            </a:pPr>
            <a:r>
              <a:rPr lang="en-US" sz="8572" b="1">
                <a:solidFill>
                  <a:srgbClr val="FFFFFF"/>
                </a:solidFill>
                <a:latin typeface="Montserrat Semi-Bold"/>
                <a:ea typeface="Montserrat Semi-Bold"/>
                <a:cs typeface="Montserrat Semi-Bold"/>
                <a:sym typeface="Montserrat Semi-Bold"/>
              </a:rPr>
              <a:t>FEATURE SCALING AND SELECTION </a:t>
            </a:r>
          </a:p>
        </p:txBody>
      </p:sp>
      <p:sp>
        <p:nvSpPr>
          <p:cNvPr id="5" name="TextBox 5"/>
          <p:cNvSpPr txBox="1"/>
          <p:nvPr/>
        </p:nvSpPr>
        <p:spPr>
          <a:xfrm>
            <a:off x="1460973" y="3990608"/>
            <a:ext cx="15977286" cy="2143859"/>
          </a:xfrm>
          <a:prstGeom prst="rect">
            <a:avLst/>
          </a:prstGeom>
        </p:spPr>
        <p:txBody>
          <a:bodyPr lIns="0" tIns="0" rIns="0" bIns="0" rtlCol="0" anchor="t">
            <a:spAutoFit/>
          </a:bodyPr>
          <a:lstStyle/>
          <a:p>
            <a:pPr marL="705799" lvl="1" indent="-352899" algn="l">
              <a:lnSpc>
                <a:spcPts val="4217"/>
              </a:lnSpc>
              <a:buFont typeface="Arial"/>
              <a:buChar char="•"/>
            </a:pPr>
            <a:r>
              <a:rPr lang="en-US" sz="3269" i="1">
                <a:solidFill>
                  <a:srgbClr val="FFFFFF"/>
                </a:solidFill>
                <a:latin typeface="Raleway Italics"/>
                <a:ea typeface="Raleway Italics"/>
                <a:cs typeface="Raleway Italics"/>
                <a:sym typeface="Raleway Italics"/>
              </a:rPr>
              <a:t>All features are normalized using StandardScaler. </a:t>
            </a:r>
          </a:p>
          <a:p>
            <a:pPr marL="705799" lvl="1" indent="-352899" algn="l">
              <a:lnSpc>
                <a:spcPts val="4217"/>
              </a:lnSpc>
              <a:buFont typeface="Arial"/>
              <a:buChar char="•"/>
            </a:pPr>
            <a:r>
              <a:rPr lang="en-US" sz="3269" i="1">
                <a:solidFill>
                  <a:srgbClr val="FFFFFF"/>
                </a:solidFill>
                <a:latin typeface="Raleway Italics"/>
                <a:ea typeface="Raleway Italics"/>
                <a:cs typeface="Raleway Italics"/>
                <a:sym typeface="Raleway Italics"/>
              </a:rPr>
              <a:t>Feature selection is performed using SelectKBest with mutual_info_classif. </a:t>
            </a:r>
          </a:p>
          <a:p>
            <a:pPr marL="705799" lvl="1" indent="-352899" algn="l">
              <a:lnSpc>
                <a:spcPts val="4217"/>
              </a:lnSpc>
              <a:buFont typeface="Arial"/>
              <a:buChar char="•"/>
            </a:pPr>
            <a:r>
              <a:rPr lang="en-US" sz="3269" i="1">
                <a:solidFill>
                  <a:srgbClr val="FFFFFF"/>
                </a:solidFill>
                <a:latin typeface="Raleway Italics"/>
                <a:ea typeface="Raleway Italics"/>
                <a:cs typeface="Raleway Italics"/>
                <a:sym typeface="Raleway Italics"/>
              </a:rPr>
              <a:t>Top 25 features are retained to reduce dimensionality and prevent overfitting. </a:t>
            </a:r>
          </a:p>
          <a:p>
            <a:pPr algn="l">
              <a:lnSpc>
                <a:spcPts val="4217"/>
              </a:lnSpc>
            </a:pPr>
            <a:endParaRPr lang="en-US" sz="3269" i="1">
              <a:solidFill>
                <a:srgbClr val="FFFFFF"/>
              </a:solidFill>
              <a:latin typeface="Raleway Italics"/>
              <a:ea typeface="Raleway Italics"/>
              <a:cs typeface="Raleway Italics"/>
              <a:sym typeface="Raleway Italics"/>
            </a:endParaRPr>
          </a:p>
        </p:txBody>
      </p:sp>
      <p:sp>
        <p:nvSpPr>
          <p:cNvPr id="6" name="TextBox 6"/>
          <p:cNvSpPr txBox="1"/>
          <p:nvPr/>
        </p:nvSpPr>
        <p:spPr>
          <a:xfrm>
            <a:off x="1282014" y="6458760"/>
            <a:ext cx="15977286" cy="1787624"/>
          </a:xfrm>
          <a:prstGeom prst="rect">
            <a:avLst/>
          </a:prstGeom>
        </p:spPr>
        <p:txBody>
          <a:bodyPr lIns="0" tIns="0" rIns="0" bIns="0" rtlCol="0" anchor="t">
            <a:spAutoFit/>
          </a:bodyPr>
          <a:lstStyle/>
          <a:p>
            <a:pPr algn="l">
              <a:lnSpc>
                <a:spcPts val="3572"/>
              </a:lnSpc>
            </a:pPr>
            <a:r>
              <a:rPr lang="en-US" sz="2769" b="1" i="1">
                <a:solidFill>
                  <a:srgbClr val="FFFFFF"/>
                </a:solidFill>
                <a:latin typeface="Raleway Bold Italics"/>
                <a:ea typeface="Raleway Bold Italics"/>
                <a:cs typeface="Raleway Bold Italics"/>
                <a:sym typeface="Raleway Bold Italics"/>
              </a:rPr>
              <a:t>We used SelectKBest with mutual information to keep the implementation simple and efficient. While mRMR provides deeper insight into feature dependencies, our chosen method already captured highly informative features and gave excellent performance with fewer computational costs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1033</Words>
  <Application>Microsoft Office PowerPoint</Application>
  <PresentationFormat>Custom</PresentationFormat>
  <Paragraphs>81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Calibri</vt:lpstr>
      <vt:lpstr>Raleway Bold Italics</vt:lpstr>
      <vt:lpstr>Canva Sans Bold</vt:lpstr>
      <vt:lpstr>Montserrat Semi-Bold</vt:lpstr>
      <vt:lpstr>Raleway Italics</vt:lpstr>
      <vt:lpstr>Montserrat Heavy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Project</dc:title>
  <cp:lastModifiedBy>Abhay Tripathi</cp:lastModifiedBy>
  <cp:revision>2</cp:revision>
  <dcterms:created xsi:type="dcterms:W3CDTF">2006-08-16T00:00:00Z</dcterms:created>
  <dcterms:modified xsi:type="dcterms:W3CDTF">2025-07-04T18:29:31Z</dcterms:modified>
  <dc:identifier>DAGsN6Fc7kY</dc:identifier>
</cp:coreProperties>
</file>