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9" r:id="rId9"/>
    <p:sldId id="271" r:id="rId10"/>
    <p:sldId id="273" r:id="rId11"/>
    <p:sldId id="279" r:id="rId12"/>
    <p:sldId id="280" r:id="rId13"/>
    <p:sldId id="281" r:id="rId14"/>
    <p:sldId id="282" r:id="rId15"/>
    <p:sldId id="263" r:id="rId16"/>
    <p:sldId id="266" r:id="rId17"/>
    <p:sldId id="267" r:id="rId18"/>
    <p:sldId id="264"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E036-E190-4F07-946C-65C988AC2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DAE70-1788-4FA3-87A5-15CB4B83C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8C934-1E85-46A2-B39B-C2A320EE021D}"/>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4658B422-6397-4923-817C-BFD2FC75A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0CAFA-C093-4505-AB06-CCCF36C1EB65}"/>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171538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2B5-9D36-404A-88A5-1D8A181B61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7E7DF-5AF2-4E4C-A05B-95085945F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472B1-6699-4D70-A181-B834A3ADDD83}"/>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92385A3A-89B5-4724-882F-AEEAB8B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1C044-FC89-4F5E-A636-34C0C60ED3FC}"/>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35614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4E8F3-9C35-4B97-A49D-3F287C015A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12C87-054F-42BB-9265-1E81AE2B1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96CFE-0624-42AF-B6F4-8888A9C8376C}"/>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D09C5EC2-C73B-46A2-9FDD-5E2C64D4E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40DB-6BA3-4637-BEA1-E20507962F87}"/>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226779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2FF3-C63E-484D-AC21-BB6C82059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83776-0E5C-4E90-BCEF-5DF5936DC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0261E-C65E-4ECB-A8EF-73F603BE7898}"/>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2B3171FD-9593-4AEE-8EB6-E63FC3183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3A4B1-83CF-4DFA-B4A0-7A0F2EAA9AF7}"/>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3257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0B52-FB43-4C64-B50D-F999F422F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8B434-51BC-451B-A98F-FC1B31D3D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18EAE-8A38-4508-A479-4AF60AB8F726}"/>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D5067D11-A205-4AE6-89F3-3ED21A9E1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57F34-27DB-4E0A-B35D-956C919C4A71}"/>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228821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F15D-0155-4E7B-994A-60A7E7E29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E4422-413A-499A-BA5C-1CF0FE1BA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7C38E-9492-48EF-A708-93E6AC8039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B06F4-CA92-42E4-A50C-EA31DB8C2911}"/>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6" name="Footer Placeholder 5">
            <a:extLst>
              <a:ext uri="{FF2B5EF4-FFF2-40B4-BE49-F238E27FC236}">
                <a16:creationId xmlns:a16="http://schemas.microsoft.com/office/drawing/2014/main" id="{3A6CA606-C143-4218-AE3C-42AA6BFBA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3D649-151F-40B2-A93E-3064431A548E}"/>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30318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78BF-4826-47F7-BE60-E6B2E59FA3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187902-0593-418D-B91A-2CA892220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21656-ECE2-4642-A6FE-70B54CC39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2CD820-FCAB-4B64-B6DB-81D230143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C8FFB-8B87-49EF-9F06-0B916B9A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B30CB9-7984-47B0-B2A1-D0789A2A02CA}"/>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8" name="Footer Placeholder 7">
            <a:extLst>
              <a:ext uri="{FF2B5EF4-FFF2-40B4-BE49-F238E27FC236}">
                <a16:creationId xmlns:a16="http://schemas.microsoft.com/office/drawing/2014/main" id="{7DE10BD8-1AF3-42AB-A9E0-8CFF775AF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68C7A-CF6A-4ABC-9A23-DE272866B841}"/>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255557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DE9C-56CA-43B8-A7BE-55C841F914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5931D4-AB0C-40B0-8AC9-23BBAC4F9546}"/>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4" name="Footer Placeholder 3">
            <a:extLst>
              <a:ext uri="{FF2B5EF4-FFF2-40B4-BE49-F238E27FC236}">
                <a16:creationId xmlns:a16="http://schemas.microsoft.com/office/drawing/2014/main" id="{1FA9F74C-5A03-4238-8076-05E7D9FE1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8C9530-CB47-4D5E-BE91-76F09BF1DDA9}"/>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101032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887BA7-38B3-4C64-8156-620036BF42F1}"/>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3" name="Footer Placeholder 2">
            <a:extLst>
              <a:ext uri="{FF2B5EF4-FFF2-40B4-BE49-F238E27FC236}">
                <a16:creationId xmlns:a16="http://schemas.microsoft.com/office/drawing/2014/main" id="{B29AFC18-379D-4ED0-B255-21491A439E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1A279-611B-4877-80D0-4BC69ED011B3}"/>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243688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E692-4153-41F4-940D-DDD425279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46FE42-255D-4ED9-A85E-C936B36D9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C00ACA-4F86-4FEE-B50B-49BC05BDD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5CFD8-4B9E-4AA7-9011-D32C5A476B79}"/>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6" name="Footer Placeholder 5">
            <a:extLst>
              <a:ext uri="{FF2B5EF4-FFF2-40B4-BE49-F238E27FC236}">
                <a16:creationId xmlns:a16="http://schemas.microsoft.com/office/drawing/2014/main" id="{34DA2DA4-ADFD-48A0-9AEF-71DDCF7CA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FA8CE-893D-48E4-8705-2FDE849AFFC9}"/>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313083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1DD5-A1DF-4862-939A-06EEA9477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0A52C-6A36-450D-82C2-5E277A24E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545ABF-F604-406D-8058-B0799C6B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42E5C-FB8E-4DE6-BB1B-DEAD22161C0E}"/>
              </a:ext>
            </a:extLst>
          </p:cNvPr>
          <p:cNvSpPr>
            <a:spLocks noGrp="1"/>
          </p:cNvSpPr>
          <p:nvPr>
            <p:ph type="dt" sz="half" idx="10"/>
          </p:nvPr>
        </p:nvSpPr>
        <p:spPr/>
        <p:txBody>
          <a:bodyPr/>
          <a:lstStyle/>
          <a:p>
            <a:fld id="{BF7618E9-C5E2-472B-8956-B9A960882A76}" type="datetimeFigureOut">
              <a:rPr lang="en-US" smtClean="0"/>
              <a:t>5/7/2021</a:t>
            </a:fld>
            <a:endParaRPr lang="en-US"/>
          </a:p>
        </p:txBody>
      </p:sp>
      <p:sp>
        <p:nvSpPr>
          <p:cNvPr id="6" name="Footer Placeholder 5">
            <a:extLst>
              <a:ext uri="{FF2B5EF4-FFF2-40B4-BE49-F238E27FC236}">
                <a16:creationId xmlns:a16="http://schemas.microsoft.com/office/drawing/2014/main" id="{CF642045-BFF8-458A-B4A9-B6A6875CB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A9F8D-F7BF-4190-B5DE-55FB4DEFB3E9}"/>
              </a:ext>
            </a:extLst>
          </p:cNvPr>
          <p:cNvSpPr>
            <a:spLocks noGrp="1"/>
          </p:cNvSpPr>
          <p:nvPr>
            <p:ph type="sldNum" sz="quarter" idx="12"/>
          </p:nvPr>
        </p:nvSpPr>
        <p:spPr/>
        <p:txBody>
          <a:bodyPr/>
          <a:lstStyle/>
          <a:p>
            <a:fld id="{F2058C39-770E-4154-9A04-C7A72A710373}" type="slidenum">
              <a:rPr lang="en-US" smtClean="0"/>
              <a:t>‹#›</a:t>
            </a:fld>
            <a:endParaRPr lang="en-US"/>
          </a:p>
        </p:txBody>
      </p:sp>
    </p:spTree>
    <p:extLst>
      <p:ext uri="{BB962C8B-B14F-4D97-AF65-F5344CB8AC3E}">
        <p14:creationId xmlns:p14="http://schemas.microsoft.com/office/powerpoint/2010/main" val="178347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EDDB3-E5EB-4515-8B40-1E62FBBA0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FDB2E-2713-4D0E-985E-7881B109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A7646-95DA-4D83-803E-A487D15DA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618E9-C5E2-472B-8956-B9A960882A76}" type="datetimeFigureOut">
              <a:rPr lang="en-US" smtClean="0"/>
              <a:t>5/7/2021</a:t>
            </a:fld>
            <a:endParaRPr lang="en-US"/>
          </a:p>
        </p:txBody>
      </p:sp>
      <p:sp>
        <p:nvSpPr>
          <p:cNvPr id="5" name="Footer Placeholder 4">
            <a:extLst>
              <a:ext uri="{FF2B5EF4-FFF2-40B4-BE49-F238E27FC236}">
                <a16:creationId xmlns:a16="http://schemas.microsoft.com/office/drawing/2014/main" id="{6B93F79D-DF92-4141-AE03-5C858C922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41DD56-486A-48EC-B3F6-4D4C09581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58C39-770E-4154-9A04-C7A72A710373}" type="slidenum">
              <a:rPr lang="en-US" smtClean="0"/>
              <a:t>‹#›</a:t>
            </a:fld>
            <a:endParaRPr lang="en-US"/>
          </a:p>
        </p:txBody>
      </p:sp>
    </p:spTree>
    <p:extLst>
      <p:ext uri="{BB962C8B-B14F-4D97-AF65-F5344CB8AC3E}">
        <p14:creationId xmlns:p14="http://schemas.microsoft.com/office/powerpoint/2010/main" val="878962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ieeexplore.ieee.org/stamp/stamp.jsp?tp=&amp;arnumber=7052249&amp;isnumber=705184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Software Product Line Architectures, Libraries, Frameworks, and Technologies for Web-based Applications</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indent="-228600" algn="l">
              <a:buFont typeface="Arial" panose="020B0604020202020204" pitchFamily="34" charset="0"/>
              <a:buChar char="•"/>
            </a:pPr>
            <a:r>
              <a:rPr lang="en-US" b="1" dirty="0"/>
              <a:t>Presented by</a:t>
            </a:r>
          </a:p>
          <a:p>
            <a:pPr algn="l"/>
            <a:r>
              <a:rPr lang="en-US" b="1" dirty="0"/>
              <a:t>Group - 19</a:t>
            </a:r>
          </a:p>
          <a:p>
            <a:pPr algn="l"/>
            <a:r>
              <a:rPr lang="en-US" dirty="0"/>
              <a:t>Vidya Sudharshana (A20472468)</a:t>
            </a:r>
          </a:p>
          <a:p>
            <a:pPr algn="l"/>
            <a:r>
              <a:rPr lang="en-US" dirty="0"/>
              <a:t>Sukanta Sharma (A20472623)</a:t>
            </a:r>
          </a:p>
          <a:p>
            <a:pPr algn="l"/>
            <a:r>
              <a:rPr lang="en-US" dirty="0"/>
              <a:t>Rutul Mehta (A20476293)</a:t>
            </a:r>
          </a:p>
          <a:p>
            <a:pPr algn="l"/>
            <a:endParaRPr lang="en-US" dirty="0"/>
          </a:p>
        </p:txBody>
      </p:sp>
    </p:spTree>
    <p:extLst>
      <p:ext uri="{BB962C8B-B14F-4D97-AF65-F5344CB8AC3E}">
        <p14:creationId xmlns:p14="http://schemas.microsoft.com/office/powerpoint/2010/main" val="119707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dirty="0">
                <a:solidFill>
                  <a:srgbClr val="FFFFFF"/>
                </a:solidFill>
              </a:rPr>
              <a:t>Illustration of Variability Handling Mechanism</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378076"/>
            <a:ext cx="5921559" cy="4323170"/>
          </a:xfrm>
        </p:spPr>
        <p:txBody>
          <a:bodyPr vert="horz" lIns="91440" tIns="45720" rIns="91440" bIns="45720" rtlCol="0" anchor="ctr">
            <a:normAutofit fontScale="77500" lnSpcReduction="20000"/>
          </a:bodyPr>
          <a:lstStyle/>
          <a:p>
            <a:pPr algn="l"/>
            <a:endParaRPr lang="en-US" sz="2000" dirty="0"/>
          </a:p>
          <a:p>
            <a:pPr marL="457200" indent="-457200" algn="l">
              <a:buFont typeface="Arial" panose="020B0604020202020204" pitchFamily="34" charset="0"/>
              <a:buChar char="•"/>
            </a:pPr>
            <a:r>
              <a:rPr lang="en-US" sz="3400" dirty="0"/>
              <a:t>In the featured diagram of simple news component as depicted in the figure, Variability is recognizable at different abstraction levels.  </a:t>
            </a:r>
          </a:p>
          <a:p>
            <a:pPr marL="457200" indent="-457200" algn="l">
              <a:buFont typeface="Arial" panose="020B0604020202020204" pitchFamily="34" charset="0"/>
              <a:buChar char="•"/>
            </a:pPr>
            <a:r>
              <a:rPr lang="en-US" sz="3400" dirty="0"/>
              <a:t>In news component it encompasses two methods: Summary and  Article which displays a list of news and content, respectively.</a:t>
            </a:r>
          </a:p>
          <a:p>
            <a:pPr marL="457200" indent="-457200" algn="l">
              <a:buFont typeface="Arial" panose="020B0604020202020204" pitchFamily="34" charset="0"/>
              <a:buChar char="•"/>
            </a:pPr>
            <a:r>
              <a:rPr lang="en-US" sz="3400" dirty="0"/>
              <a:t>They are represented as sub features of component. Summary has number of news items and category as sub features.</a:t>
            </a:r>
            <a:br>
              <a:rPr lang="en-US" sz="2000" dirty="0"/>
            </a:br>
            <a:r>
              <a:rPr lang="en-US" sz="2000" dirty="0"/>
              <a:t>  </a:t>
            </a:r>
          </a:p>
        </p:txBody>
      </p:sp>
      <p:pic>
        <p:nvPicPr>
          <p:cNvPr id="11" name="Picture 10">
            <a:extLst>
              <a:ext uri="{FF2B5EF4-FFF2-40B4-BE49-F238E27FC236}">
                <a16:creationId xmlns:a16="http://schemas.microsoft.com/office/drawing/2014/main" id="{823B49A1-014C-5F42-8B59-B8DECF0C83CD}"/>
              </a:ext>
            </a:extLst>
          </p:cNvPr>
          <p:cNvPicPr/>
          <p:nvPr/>
        </p:nvPicPr>
        <p:blipFill>
          <a:blip r:embed="rId2"/>
          <a:stretch>
            <a:fillRect/>
          </a:stretch>
        </p:blipFill>
        <p:spPr>
          <a:xfrm>
            <a:off x="7173685" y="2542752"/>
            <a:ext cx="4378129" cy="3161362"/>
          </a:xfrm>
          <a:prstGeom prst="rect">
            <a:avLst/>
          </a:prstGeom>
        </p:spPr>
      </p:pic>
    </p:spTree>
    <p:extLst>
      <p:ext uri="{BB962C8B-B14F-4D97-AF65-F5344CB8AC3E}">
        <p14:creationId xmlns:p14="http://schemas.microsoft.com/office/powerpoint/2010/main" val="137677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kern="1200" dirty="0">
                <a:solidFill>
                  <a:srgbClr val="FFFFFF"/>
                </a:solidFill>
                <a:latin typeface="+mj-lt"/>
                <a:ea typeface="+mj-ea"/>
                <a:cs typeface="+mj-cs"/>
              </a:rPr>
              <a:t>Web Application Technologies</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indent="-228600" algn="l">
              <a:buFont typeface="Arial" panose="020B0604020202020204" pitchFamily="34" charset="0"/>
              <a:buChar char="•"/>
            </a:pPr>
            <a:r>
              <a:rPr lang="en-US" dirty="0"/>
              <a:t>To understand this term in a better manner, let’s break it down into two pieces: ‘web’ and ‘technology’.</a:t>
            </a:r>
          </a:p>
          <a:p>
            <a:pPr indent="-228600" algn="l">
              <a:buFont typeface="Arial" panose="020B0604020202020204" pitchFamily="34" charset="0"/>
              <a:buChar char="•"/>
            </a:pPr>
            <a:r>
              <a:rPr lang="en-US" dirty="0"/>
              <a:t>Web means webpages, documents, and any other resources identified and located with the help of their URLs. These collectively form we also refer to as the World Wide Web. </a:t>
            </a:r>
          </a:p>
          <a:p>
            <a:pPr indent="-228600" algn="l">
              <a:buFont typeface="Arial" panose="020B0604020202020204" pitchFamily="34" charset="0"/>
              <a:buChar char="•"/>
            </a:pPr>
            <a:r>
              <a:rPr lang="en-US" dirty="0"/>
              <a:t>Technologies which are core to the functioning of the World Wide Web. </a:t>
            </a:r>
          </a:p>
          <a:p>
            <a:pPr algn="l"/>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73693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Front-End and Back-End Technologies</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5187481" cy="4547187"/>
          </a:xfrm>
        </p:spPr>
        <p:txBody>
          <a:bodyPr vert="horz" lIns="91440" tIns="45720" rIns="91440" bIns="45720" rtlCol="0" anchor="ctr">
            <a:normAutofit/>
          </a:bodyPr>
          <a:lstStyle/>
          <a:p>
            <a:pPr indent="-228600" algn="l">
              <a:buFont typeface="Arial" panose="020B0604020202020204" pitchFamily="34" charset="0"/>
              <a:buChar char="•"/>
            </a:pPr>
            <a:r>
              <a:rPr lang="en-US" dirty="0"/>
              <a:t>The process of making web development is mainly divided into two parts frontend development and backend development.</a:t>
            </a:r>
          </a:p>
          <a:p>
            <a:pPr indent="-228600" algn="l">
              <a:buFont typeface="Arial" panose="020B0604020202020204" pitchFamily="34" charset="0"/>
              <a:buChar char="•"/>
            </a:pPr>
            <a:r>
              <a:rPr lang="en-US" dirty="0"/>
              <a:t>Frontend refers to all those parts of a website that a user can see on their screen and interact with. Backend refers to the exact opposite of that. It involves the hidden mechanisms that make a webpage function. A typical user is generally unaware of what goes on at the backend.</a:t>
            </a:r>
          </a:p>
        </p:txBody>
      </p:sp>
      <p:pic>
        <p:nvPicPr>
          <p:cNvPr id="5" name="Picture 4">
            <a:extLst>
              <a:ext uri="{FF2B5EF4-FFF2-40B4-BE49-F238E27FC236}">
                <a16:creationId xmlns:a16="http://schemas.microsoft.com/office/drawing/2014/main" id="{616AC1E0-6CD2-4B6B-ADC9-0E298D298626}"/>
              </a:ext>
            </a:extLst>
          </p:cNvPr>
          <p:cNvPicPr>
            <a:picLocks noChangeAspect="1"/>
          </p:cNvPicPr>
          <p:nvPr/>
        </p:nvPicPr>
        <p:blipFill>
          <a:blip r:embed="rId2"/>
          <a:stretch>
            <a:fillRect/>
          </a:stretch>
        </p:blipFill>
        <p:spPr>
          <a:xfrm>
            <a:off x="6306853" y="2177170"/>
            <a:ext cx="5245014" cy="3953427"/>
          </a:xfrm>
          <a:prstGeom prst="rect">
            <a:avLst/>
          </a:prstGeom>
        </p:spPr>
      </p:pic>
    </p:spTree>
    <p:extLst>
      <p:ext uri="{BB962C8B-B14F-4D97-AF65-F5344CB8AC3E}">
        <p14:creationId xmlns:p14="http://schemas.microsoft.com/office/powerpoint/2010/main" val="417779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dirty="0">
                <a:solidFill>
                  <a:srgbClr val="FFFFFF"/>
                </a:solidFill>
              </a:rPr>
              <a:t>Databases</a:t>
            </a: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indent="-228600" algn="l">
              <a:buFont typeface="Arial" panose="020B0604020202020204" pitchFamily="34" charset="0"/>
              <a:buChar char="•"/>
            </a:pPr>
            <a:r>
              <a:rPr lang="en-US" dirty="0"/>
              <a:t>All the data that is exchanged on the web needs to be stored somewhere. For this purpose, most websites have their own databases associated with them.</a:t>
            </a:r>
          </a:p>
          <a:p>
            <a:pPr indent="-228600" algn="l">
              <a:buFont typeface="Arial" panose="020B0604020202020204" pitchFamily="34" charset="0"/>
              <a:buChar char="•"/>
            </a:pPr>
            <a:r>
              <a:rPr lang="en-US" dirty="0"/>
              <a:t>Below is a list of some databases – some relational and others, non-relational – that are commonly used for web applications. </a:t>
            </a:r>
          </a:p>
          <a:p>
            <a:pPr algn="l"/>
            <a:r>
              <a:rPr lang="en-US" dirty="0"/>
              <a:t>MySQL, SQL Server, Postgres, Oracle, MongoDB, Redis</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90110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Data Formats</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9957297" cy="4576327"/>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dirty="0"/>
              <a:t>Data can be travel in different formats over the internet. </a:t>
            </a:r>
          </a:p>
          <a:p>
            <a:pPr indent="-228600" algn="l">
              <a:buFont typeface="Arial" panose="020B0604020202020204" pitchFamily="34" charset="0"/>
              <a:buChar char="•"/>
            </a:pPr>
            <a:r>
              <a:rPr lang="en-US" dirty="0"/>
              <a:t>It should be in such a format which receiver can easily decode and understand it.</a:t>
            </a:r>
          </a:p>
          <a:p>
            <a:pPr indent="-228600" algn="l">
              <a:buFont typeface="Arial" panose="020B0604020202020204" pitchFamily="34" charset="0"/>
              <a:buChar char="•"/>
            </a:pPr>
            <a:r>
              <a:rPr lang="en-US" b="1" dirty="0"/>
              <a:t>XML</a:t>
            </a:r>
          </a:p>
          <a:p>
            <a:pPr algn="l"/>
            <a:r>
              <a:rPr lang="en-US" dirty="0"/>
              <a:t>XML breaks down data into elements identified by various types of tags. However, with XML, you can invent your own tags to describe your data better. This data, upon reaching a web app or server, can be easily understood and analyzed.</a:t>
            </a:r>
          </a:p>
          <a:p>
            <a:pPr indent="-228600" algn="l">
              <a:buFont typeface="Arial" panose="020B0604020202020204" pitchFamily="34" charset="0"/>
              <a:buChar char="•"/>
            </a:pPr>
            <a:r>
              <a:rPr lang="en-US" b="1" dirty="0"/>
              <a:t>JSON</a:t>
            </a:r>
          </a:p>
          <a:p>
            <a:pPr algn="l"/>
            <a:r>
              <a:rPr lang="en-US" dirty="0"/>
              <a:t>JSON focuses more on quick and easy data exchange rather than detailed data definition and modelling. It also eliminates all the extra load that XML carries in the form of repetitive tags.</a:t>
            </a:r>
          </a:p>
        </p:txBody>
      </p:sp>
    </p:spTree>
    <p:extLst>
      <p:ext uri="{BB962C8B-B14F-4D97-AF65-F5344CB8AC3E}">
        <p14:creationId xmlns:p14="http://schemas.microsoft.com/office/powerpoint/2010/main" val="28018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Web Application Frameworks</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9957297" cy="3880439"/>
          </a:xfrm>
        </p:spPr>
        <p:txBody>
          <a:bodyPr vert="horz" lIns="91440" tIns="45720" rIns="91440" bIns="45720" rtlCol="0" anchor="ctr">
            <a:normAutofit/>
          </a:bodyPr>
          <a:lstStyle/>
          <a:p>
            <a:pPr indent="-228600" algn="l">
              <a:buFont typeface="Arial" panose="020B0604020202020204" pitchFamily="34" charset="0"/>
              <a:buChar char="•"/>
            </a:pPr>
            <a:r>
              <a:rPr lang="en-US" dirty="0"/>
              <a:t>Web Application Framework or just "web structure" is a software framework that is intended to help the improvement of web applications including web services, web resources, and web APIs. </a:t>
            </a:r>
          </a:p>
          <a:p>
            <a:pPr indent="-228600" algn="l">
              <a:buFont typeface="Arial" panose="020B0604020202020204" pitchFamily="34" charset="0"/>
              <a:buChar char="•"/>
            </a:pPr>
            <a:r>
              <a:rPr lang="en-US" dirty="0"/>
              <a:t>Now a days, various web application development frameworks are available like angular, react, ionic, Vue.js, Laravel, </a:t>
            </a:r>
            <a:r>
              <a:rPr lang="en-US" dirty="0" err="1"/>
              <a:t>.Net</a:t>
            </a:r>
            <a:r>
              <a:rPr lang="en-US" dirty="0"/>
              <a:t> core etc.</a:t>
            </a:r>
          </a:p>
          <a:p>
            <a:pPr indent="-228600" algn="l">
              <a:buFont typeface="Arial" panose="020B0604020202020204" pitchFamily="34" charset="0"/>
              <a:buChar char="•"/>
            </a:pPr>
            <a:r>
              <a:rPr lang="en-US" dirty="0"/>
              <a:t>The choice of the framework is depending on the applications area. Complex and high budget web and mobile applications are preferred to develop in native frameworks rather than developing in the cross-platform application framework. </a:t>
            </a:r>
          </a:p>
        </p:txBody>
      </p:sp>
    </p:spTree>
    <p:extLst>
      <p:ext uri="{BB962C8B-B14F-4D97-AF65-F5344CB8AC3E}">
        <p14:creationId xmlns:p14="http://schemas.microsoft.com/office/powerpoint/2010/main" val="7512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Emerging Cross-platform Web application Frameworks</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9957297" cy="3880439"/>
          </a:xfrm>
        </p:spPr>
        <p:txBody>
          <a:bodyPr vert="horz" lIns="91440" tIns="45720" rIns="91440" bIns="45720" rtlCol="0" anchor="ctr">
            <a:normAutofit lnSpcReduction="10000"/>
          </a:bodyPr>
          <a:lstStyle/>
          <a:p>
            <a:pPr marL="342900" indent="-342900" algn="l">
              <a:buFont typeface="Arial" panose="020B0604020202020204" pitchFamily="34" charset="0"/>
              <a:buChar char="•"/>
            </a:pPr>
            <a:r>
              <a:rPr lang="en-US" dirty="0"/>
              <a:t>In today’s highly disruptive and Darwinian mobile app development world, businesses wouldn’t risk missing their presence on either platform: Google Play Store or the Apple App Store.</a:t>
            </a:r>
          </a:p>
          <a:p>
            <a:pPr marL="342900" indent="-342900" algn="l">
              <a:buFont typeface="Arial" panose="020B0604020202020204" pitchFamily="34" charset="0"/>
              <a:buChar char="•"/>
            </a:pPr>
            <a:r>
              <a:rPr lang="en-US" dirty="0"/>
              <a:t>Budget is usually an issue if businesses go for native apps. This is why cross-platform app development has emerged as the unrivaled choice of businesses that aim for a presence on Android as well as iOS</a:t>
            </a:r>
            <a:r>
              <a:rPr lang="en-US" b="0" i="0" dirty="0">
                <a:solidFill>
                  <a:srgbClr val="444444"/>
                </a:solidFill>
                <a:effectLst/>
                <a:latin typeface="ProximaNova"/>
              </a:rPr>
              <a:t>.</a:t>
            </a:r>
          </a:p>
          <a:p>
            <a:pPr marL="342900" indent="-342900" algn="l">
              <a:buFont typeface="Arial" panose="020B0604020202020204" pitchFamily="34" charset="0"/>
              <a:buChar char="•"/>
            </a:pPr>
            <a:r>
              <a:rPr lang="en-US" dirty="0">
                <a:solidFill>
                  <a:srgbClr val="444444"/>
                </a:solidFill>
                <a:latin typeface="ProximaNova"/>
              </a:rPr>
              <a:t>There are various cross-platform frameworks are available like React, Ionic, Xamarin, Flutter etc. </a:t>
            </a:r>
          </a:p>
          <a:p>
            <a:pPr marL="342900" indent="-342900" algn="l">
              <a:buFont typeface="Arial" panose="020B0604020202020204" pitchFamily="34" charset="0"/>
              <a:buChar char="•"/>
            </a:pPr>
            <a:r>
              <a:rPr lang="en-US" dirty="0">
                <a:solidFill>
                  <a:srgbClr val="444444"/>
                </a:solidFill>
                <a:latin typeface="ProximaNova"/>
              </a:rPr>
              <a:t>But mostly companies are preferred to use </a:t>
            </a:r>
            <a:r>
              <a:rPr lang="en-US" dirty="0" err="1">
                <a:solidFill>
                  <a:srgbClr val="444444"/>
                </a:solidFill>
                <a:latin typeface="ProximaNova"/>
              </a:rPr>
              <a:t>Javascript</a:t>
            </a:r>
            <a:r>
              <a:rPr lang="en-US" dirty="0">
                <a:solidFill>
                  <a:srgbClr val="444444"/>
                </a:solidFill>
                <a:latin typeface="ProximaNova"/>
              </a:rPr>
              <a:t> based framework because these frameworks generate web as well as mobile application (Android and IOS).  </a:t>
            </a:r>
            <a:endParaRPr lang="en-US" dirty="0"/>
          </a:p>
        </p:txBody>
      </p:sp>
    </p:spTree>
    <p:extLst>
      <p:ext uri="{BB962C8B-B14F-4D97-AF65-F5344CB8AC3E}">
        <p14:creationId xmlns:p14="http://schemas.microsoft.com/office/powerpoint/2010/main" val="360728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Advantage and disadvantage of the Cross-platform framework</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4976677" cy="3880439"/>
          </a:xfrm>
        </p:spPr>
        <p:txBody>
          <a:bodyPr vert="horz" lIns="91440" tIns="45720" rIns="91440" bIns="45720" rtlCol="0" anchor="ctr">
            <a:normAutofit/>
          </a:bodyPr>
          <a:lstStyle/>
          <a:p>
            <a:pPr indent="-228600" algn="l">
              <a:buFont typeface="Arial" panose="020B0604020202020204" pitchFamily="34" charset="0"/>
              <a:buChar char="•"/>
            </a:pPr>
            <a:r>
              <a:rPr lang="en-US" b="1" dirty="0"/>
              <a:t>Disadvantages:</a:t>
            </a:r>
          </a:p>
          <a:p>
            <a:pPr algn="l"/>
            <a:r>
              <a:rPr lang="en-US" dirty="0">
                <a:solidFill>
                  <a:srgbClr val="444444"/>
                </a:solidFill>
                <a:latin typeface="ProximaNova"/>
              </a:rPr>
              <a:t> - I</a:t>
            </a:r>
            <a:r>
              <a:rPr lang="en-US" b="0" i="0" dirty="0">
                <a:solidFill>
                  <a:srgbClr val="444444"/>
                </a:solidFill>
                <a:effectLst/>
                <a:latin typeface="ProximaNova"/>
              </a:rPr>
              <a:t>nconsistent communication between the native and non-native components of gadgets.</a:t>
            </a:r>
          </a:p>
          <a:p>
            <a:pPr algn="l"/>
            <a:r>
              <a:rPr lang="en-US" b="0" i="0" dirty="0">
                <a:solidFill>
                  <a:srgbClr val="444444"/>
                </a:solidFill>
                <a:effectLst/>
                <a:latin typeface="ProximaNova"/>
              </a:rPr>
              <a:t>- Performance-related glitches can lead to poor user experience.</a:t>
            </a:r>
          </a:p>
          <a:p>
            <a:pPr algn="l"/>
            <a:r>
              <a:rPr lang="en-US" b="0" i="0" dirty="0">
                <a:solidFill>
                  <a:srgbClr val="444444"/>
                </a:solidFill>
                <a:effectLst/>
                <a:latin typeface="ProximaNova"/>
              </a:rPr>
              <a:t>- Security concerns</a:t>
            </a:r>
          </a:p>
          <a:p>
            <a:pPr indent="-228600" algn="l">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7C142A90-444F-4C89-8D35-99DB4B7A3866}"/>
              </a:ext>
            </a:extLst>
          </p:cNvPr>
          <p:cNvSpPr txBox="1"/>
          <p:nvPr/>
        </p:nvSpPr>
        <p:spPr>
          <a:xfrm>
            <a:off x="6805611" y="2543175"/>
            <a:ext cx="1732269" cy="461665"/>
          </a:xfrm>
          <a:prstGeom prst="rect">
            <a:avLst/>
          </a:prstGeom>
          <a:noFill/>
        </p:spPr>
        <p:txBody>
          <a:bodyPr wrap="none" rtlCol="0">
            <a:spAutoFit/>
          </a:bodyPr>
          <a:lstStyle/>
          <a:p>
            <a:r>
              <a:rPr lang="en-US" sz="2400" b="1" dirty="0"/>
              <a:t>Advantages</a:t>
            </a:r>
            <a:r>
              <a:rPr lang="en-US" dirty="0"/>
              <a:t>:</a:t>
            </a:r>
          </a:p>
        </p:txBody>
      </p:sp>
      <p:pic>
        <p:nvPicPr>
          <p:cNvPr id="6" name="Picture 5">
            <a:extLst>
              <a:ext uri="{FF2B5EF4-FFF2-40B4-BE49-F238E27FC236}">
                <a16:creationId xmlns:a16="http://schemas.microsoft.com/office/drawing/2014/main" id="{7816B1E7-1BF9-4572-AF75-763B047741E0}"/>
              </a:ext>
            </a:extLst>
          </p:cNvPr>
          <p:cNvPicPr>
            <a:picLocks noChangeAspect="1"/>
          </p:cNvPicPr>
          <p:nvPr/>
        </p:nvPicPr>
        <p:blipFill>
          <a:blip r:embed="rId2"/>
          <a:stretch>
            <a:fillRect/>
          </a:stretch>
        </p:blipFill>
        <p:spPr>
          <a:xfrm>
            <a:off x="5964703" y="3038007"/>
            <a:ext cx="5587112" cy="3455621"/>
          </a:xfrm>
          <a:prstGeom prst="rect">
            <a:avLst/>
          </a:prstGeom>
        </p:spPr>
      </p:pic>
    </p:spTree>
    <p:extLst>
      <p:ext uri="{BB962C8B-B14F-4D97-AF65-F5344CB8AC3E}">
        <p14:creationId xmlns:p14="http://schemas.microsoft.com/office/powerpoint/2010/main" val="123701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kern="1200" dirty="0">
                <a:solidFill>
                  <a:srgbClr val="FFFFFF"/>
                </a:solidFill>
                <a:latin typeface="+mj-lt"/>
                <a:ea typeface="+mj-ea"/>
                <a:cs typeface="+mj-cs"/>
              </a:rPr>
              <a:t>Native V/s Cross-platform frameworks</a:t>
            </a:r>
          </a:p>
        </p:txBody>
      </p:sp>
      <p:graphicFrame>
        <p:nvGraphicFramePr>
          <p:cNvPr id="4" name="Table 4">
            <a:extLst>
              <a:ext uri="{FF2B5EF4-FFF2-40B4-BE49-F238E27FC236}">
                <a16:creationId xmlns:a16="http://schemas.microsoft.com/office/drawing/2014/main" id="{B62A4476-9747-4408-A280-E8BB79645FCE}"/>
              </a:ext>
            </a:extLst>
          </p:cNvPr>
          <p:cNvGraphicFramePr>
            <a:graphicFrameLocks noGrp="1"/>
          </p:cNvGraphicFramePr>
          <p:nvPr>
            <p:extLst>
              <p:ext uri="{D42A27DB-BD31-4B8C-83A1-F6EECF244321}">
                <p14:modId xmlns:p14="http://schemas.microsoft.com/office/powerpoint/2010/main" val="3963670655"/>
              </p:ext>
            </p:extLst>
          </p:nvPr>
        </p:nvGraphicFramePr>
        <p:xfrm>
          <a:off x="1119322" y="2209409"/>
          <a:ext cx="10410270" cy="4571465"/>
        </p:xfrm>
        <a:graphic>
          <a:graphicData uri="http://schemas.openxmlformats.org/drawingml/2006/table">
            <a:tbl>
              <a:tblPr firstRow="1" bandRow="1">
                <a:tableStyleId>{5C22544A-7EE6-4342-B048-85BDC9FD1C3A}</a:tableStyleId>
              </a:tblPr>
              <a:tblGrid>
                <a:gridCol w="3470090">
                  <a:extLst>
                    <a:ext uri="{9D8B030D-6E8A-4147-A177-3AD203B41FA5}">
                      <a16:colId xmlns:a16="http://schemas.microsoft.com/office/drawing/2014/main" val="1383364392"/>
                    </a:ext>
                  </a:extLst>
                </a:gridCol>
                <a:gridCol w="3470090">
                  <a:extLst>
                    <a:ext uri="{9D8B030D-6E8A-4147-A177-3AD203B41FA5}">
                      <a16:colId xmlns:a16="http://schemas.microsoft.com/office/drawing/2014/main" val="3558433336"/>
                    </a:ext>
                  </a:extLst>
                </a:gridCol>
                <a:gridCol w="3470090">
                  <a:extLst>
                    <a:ext uri="{9D8B030D-6E8A-4147-A177-3AD203B41FA5}">
                      <a16:colId xmlns:a16="http://schemas.microsoft.com/office/drawing/2014/main" val="978230620"/>
                    </a:ext>
                  </a:extLst>
                </a:gridCol>
              </a:tblGrid>
              <a:tr h="321322">
                <a:tc>
                  <a:txBody>
                    <a:bodyPr/>
                    <a:lstStyle/>
                    <a:p>
                      <a:r>
                        <a:rPr lang="en-US" dirty="0"/>
                        <a:t>Parameter </a:t>
                      </a:r>
                    </a:p>
                  </a:txBody>
                  <a:tcPr/>
                </a:tc>
                <a:tc>
                  <a:txBody>
                    <a:bodyPr/>
                    <a:lstStyle/>
                    <a:p>
                      <a:r>
                        <a:rPr lang="en-US" dirty="0"/>
                        <a:t>Native Apps</a:t>
                      </a:r>
                    </a:p>
                  </a:txBody>
                  <a:tcPr/>
                </a:tc>
                <a:tc>
                  <a:txBody>
                    <a:bodyPr/>
                    <a:lstStyle/>
                    <a:p>
                      <a:r>
                        <a:rPr lang="en-US" dirty="0"/>
                        <a:t>Cross-platform apps</a:t>
                      </a:r>
                    </a:p>
                  </a:txBody>
                  <a:tcPr/>
                </a:tc>
                <a:extLst>
                  <a:ext uri="{0D108BD9-81ED-4DB2-BD59-A6C34878D82A}">
                    <a16:rowId xmlns:a16="http://schemas.microsoft.com/office/drawing/2014/main" val="3012423639"/>
                  </a:ext>
                </a:extLst>
              </a:tr>
              <a:tr h="554611">
                <a:tc>
                  <a:txBody>
                    <a:bodyPr/>
                    <a:lstStyle/>
                    <a:p>
                      <a:r>
                        <a:rPr lang="en-US" dirty="0"/>
                        <a:t>Cost</a:t>
                      </a:r>
                    </a:p>
                  </a:txBody>
                  <a:tcPr/>
                </a:tc>
                <a:tc>
                  <a:txBody>
                    <a:bodyPr/>
                    <a:lstStyle/>
                    <a:p>
                      <a:r>
                        <a:rPr lang="en-US" dirty="0"/>
                        <a:t>High Cost of Development </a:t>
                      </a:r>
                    </a:p>
                  </a:txBody>
                  <a:tcPr/>
                </a:tc>
                <a:tc>
                  <a:txBody>
                    <a:bodyPr/>
                    <a:lstStyle/>
                    <a:p>
                      <a:r>
                        <a:rPr lang="en-US" dirty="0"/>
                        <a:t>Relatively low cost of development</a:t>
                      </a:r>
                    </a:p>
                  </a:txBody>
                  <a:tcPr/>
                </a:tc>
                <a:extLst>
                  <a:ext uri="{0D108BD9-81ED-4DB2-BD59-A6C34878D82A}">
                    <a16:rowId xmlns:a16="http://schemas.microsoft.com/office/drawing/2014/main" val="2826309990"/>
                  </a:ext>
                </a:extLst>
              </a:tr>
              <a:tr h="792302">
                <a:tc>
                  <a:txBody>
                    <a:bodyPr/>
                    <a:lstStyle/>
                    <a:p>
                      <a:r>
                        <a:rPr lang="en-US" dirty="0"/>
                        <a:t>Code Usability </a:t>
                      </a:r>
                    </a:p>
                  </a:txBody>
                  <a:tcPr/>
                </a:tc>
                <a:tc>
                  <a:txBody>
                    <a:bodyPr/>
                    <a:lstStyle/>
                    <a:p>
                      <a:r>
                        <a:rPr lang="en-US" dirty="0"/>
                        <a:t>Works for a single platform </a:t>
                      </a:r>
                    </a:p>
                  </a:txBody>
                  <a:tcPr/>
                </a:tc>
                <a:tc>
                  <a:txBody>
                    <a:bodyPr/>
                    <a:lstStyle/>
                    <a:p>
                      <a:r>
                        <a:rPr lang="en-US" dirty="0"/>
                        <a:t>Single code can be used on multiple platform, for an easy portability</a:t>
                      </a:r>
                    </a:p>
                  </a:txBody>
                  <a:tcPr/>
                </a:tc>
                <a:extLst>
                  <a:ext uri="{0D108BD9-81ED-4DB2-BD59-A6C34878D82A}">
                    <a16:rowId xmlns:a16="http://schemas.microsoft.com/office/drawing/2014/main" val="2116785489"/>
                  </a:ext>
                </a:extLst>
              </a:tr>
              <a:tr h="792302">
                <a:tc>
                  <a:txBody>
                    <a:bodyPr/>
                    <a:lstStyle/>
                    <a:p>
                      <a:r>
                        <a:rPr lang="en-US" dirty="0"/>
                        <a:t>Device Access</a:t>
                      </a:r>
                    </a:p>
                  </a:txBody>
                  <a:tcPr/>
                </a:tc>
                <a:tc>
                  <a:txBody>
                    <a:bodyPr/>
                    <a:lstStyle/>
                    <a:p>
                      <a:r>
                        <a:rPr lang="en-US" dirty="0"/>
                        <a:t>Platform SDK ensures access to device’s API without any hindrance.</a:t>
                      </a:r>
                    </a:p>
                  </a:txBody>
                  <a:tcPr/>
                </a:tc>
                <a:tc>
                  <a:txBody>
                    <a:bodyPr/>
                    <a:lstStyle/>
                    <a:p>
                      <a:r>
                        <a:rPr lang="en-US" dirty="0"/>
                        <a:t>No assured access to all device APIs</a:t>
                      </a:r>
                    </a:p>
                  </a:txBody>
                  <a:tcPr/>
                </a:tc>
                <a:extLst>
                  <a:ext uri="{0D108BD9-81ED-4DB2-BD59-A6C34878D82A}">
                    <a16:rowId xmlns:a16="http://schemas.microsoft.com/office/drawing/2014/main" val="1155562575"/>
                  </a:ext>
                </a:extLst>
              </a:tr>
              <a:tr h="792302">
                <a:tc>
                  <a:txBody>
                    <a:bodyPr/>
                    <a:lstStyle/>
                    <a:p>
                      <a:r>
                        <a:rPr lang="en-US" dirty="0"/>
                        <a:t>UI Consistency </a:t>
                      </a:r>
                    </a:p>
                  </a:txBody>
                  <a:tcPr/>
                </a:tc>
                <a:tc>
                  <a:txBody>
                    <a:bodyPr/>
                    <a:lstStyle/>
                    <a:p>
                      <a:r>
                        <a:rPr lang="en-US" dirty="0"/>
                        <a:t>Consistency with the UI components of the device</a:t>
                      </a:r>
                    </a:p>
                  </a:txBody>
                  <a:tcPr/>
                </a:tc>
                <a:tc>
                  <a:txBody>
                    <a:bodyPr/>
                    <a:lstStyle/>
                    <a:p>
                      <a:r>
                        <a:rPr lang="en-US" dirty="0"/>
                        <a:t>Limited consistency with the UI components of the device </a:t>
                      </a:r>
                    </a:p>
                  </a:txBody>
                  <a:tcPr/>
                </a:tc>
                <a:extLst>
                  <a:ext uri="{0D108BD9-81ED-4DB2-BD59-A6C34878D82A}">
                    <a16:rowId xmlns:a16="http://schemas.microsoft.com/office/drawing/2014/main" val="3289825621"/>
                  </a:ext>
                </a:extLst>
              </a:tr>
              <a:tr h="1029992">
                <a:tc>
                  <a:txBody>
                    <a:bodyPr/>
                    <a:lstStyle/>
                    <a:p>
                      <a:r>
                        <a:rPr lang="en-US" dirty="0"/>
                        <a:t>Performance</a:t>
                      </a:r>
                    </a:p>
                  </a:txBody>
                  <a:tcPr/>
                </a:tc>
                <a:tc>
                  <a:txBody>
                    <a:bodyPr/>
                    <a:lstStyle/>
                    <a:p>
                      <a:r>
                        <a:rPr lang="en-US" dirty="0"/>
                        <a:t>Seamless performance, given the app is developed for the device OS</a:t>
                      </a:r>
                    </a:p>
                  </a:txBody>
                  <a:tcPr/>
                </a:tc>
                <a:tc>
                  <a:txBody>
                    <a:bodyPr/>
                    <a:lstStyle/>
                    <a:p>
                      <a:r>
                        <a:rPr lang="en-US" dirty="0"/>
                        <a:t>High on performance, but lags and hardware compatibility issues are not uncommon .</a:t>
                      </a:r>
                    </a:p>
                  </a:txBody>
                  <a:tcPr/>
                </a:tc>
                <a:extLst>
                  <a:ext uri="{0D108BD9-81ED-4DB2-BD59-A6C34878D82A}">
                    <a16:rowId xmlns:a16="http://schemas.microsoft.com/office/drawing/2014/main" val="77862328"/>
                  </a:ext>
                </a:extLst>
              </a:tr>
            </a:tbl>
          </a:graphicData>
        </a:graphic>
      </p:graphicFrame>
    </p:spTree>
    <p:extLst>
      <p:ext uri="{BB962C8B-B14F-4D97-AF65-F5344CB8AC3E}">
        <p14:creationId xmlns:p14="http://schemas.microsoft.com/office/powerpoint/2010/main" val="1821606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dirty="0">
                <a:solidFill>
                  <a:srgbClr val="FFFFFF"/>
                </a:solidFill>
              </a:rPr>
              <a:t>Conclusion</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indent="-228600" algn="l">
              <a:buFont typeface="Arial" panose="020B0604020202020204" pitchFamily="34" charset="0"/>
              <a:buChar char="•"/>
            </a:pPr>
            <a:r>
              <a:rPr lang="en-US" dirty="0"/>
              <a:t>Which SPL (Software product line) approach is better as it entirely depends on the requirement of our web- application.</a:t>
            </a:r>
          </a:p>
          <a:p>
            <a:pPr indent="-228600" algn="l">
              <a:buFont typeface="Arial" panose="020B0604020202020204" pitchFamily="34" charset="0"/>
              <a:buChar char="•"/>
            </a:pPr>
            <a:r>
              <a:rPr lang="en-US" dirty="0"/>
              <a:t>But one thing is clear that we should follow the SPL where we can reuse the artifacts as much as possible which will eventually help in software development process. </a:t>
            </a:r>
          </a:p>
        </p:txBody>
      </p:sp>
    </p:spTree>
    <p:extLst>
      <p:ext uri="{BB962C8B-B14F-4D97-AF65-F5344CB8AC3E}">
        <p14:creationId xmlns:p14="http://schemas.microsoft.com/office/powerpoint/2010/main" val="325863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Web - Applications</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367624" y="2490436"/>
            <a:ext cx="6716454" cy="4223873"/>
          </a:xfrm>
        </p:spPr>
        <p:txBody>
          <a:bodyPr vert="horz" lIns="91440" tIns="45720" rIns="91440" bIns="45720" rtlCol="0" anchor="ctr">
            <a:normAutofit/>
          </a:bodyPr>
          <a:lstStyle/>
          <a:p>
            <a:pPr marL="342900" indent="-342900" algn="l">
              <a:buFont typeface="Arial" panose="020B0604020202020204" pitchFamily="34" charset="0"/>
              <a:buChar char="•"/>
            </a:pPr>
            <a:r>
              <a:rPr lang="en-US" dirty="0"/>
              <a:t>The applications which are communicate with HTTP is categorized as a web-application.</a:t>
            </a:r>
            <a:r>
              <a:rPr lang="en-US" sz="2400" b="0" i="0" u="none" strike="noStrike" dirty="0">
                <a:solidFill>
                  <a:srgbClr val="000000"/>
                </a:solidFill>
                <a:effectLst/>
                <a:latin typeface="Times New Roman" panose="02020603050405020304" pitchFamily="18" charset="0"/>
              </a:rPr>
              <a:t> </a:t>
            </a:r>
          </a:p>
          <a:p>
            <a:pPr marL="342900" indent="-342900" algn="l">
              <a:buFont typeface="Arial" panose="020B0604020202020204" pitchFamily="34" charset="0"/>
              <a:buChar char="•"/>
            </a:pPr>
            <a:r>
              <a:rPr lang="en-US" dirty="0"/>
              <a:t>The client generally a web browser sends the HTTP request to the webserver, webserver and database server process the request, and gives appropriate output in the form of XML, JSON, or HTML. </a:t>
            </a: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rPr>
              <a:t>Web server and Database server might be in different machines.</a:t>
            </a:r>
          </a:p>
          <a:p>
            <a:pPr marL="342900" indent="-342900" algn="l">
              <a:buFont typeface="Arial" panose="020B0604020202020204" pitchFamily="34" charset="0"/>
              <a:buChar char="•"/>
            </a:pPr>
            <a:endParaRPr lang="en-US" dirty="0">
              <a:solidFill>
                <a:srgbClr val="000000"/>
              </a:solidFill>
              <a:latin typeface="Times New Roman" panose="02020603050405020304" pitchFamily="18" charset="0"/>
            </a:endParaRPr>
          </a:p>
          <a:p>
            <a:pPr marL="342900" indent="-342900" algn="l">
              <a:buFont typeface="Arial" panose="020B0604020202020204" pitchFamily="34" charset="0"/>
              <a:buChar char="•"/>
            </a:pP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8BB41B88-FF3D-4279-98D8-0D3E4E50B1F1}"/>
              </a:ext>
            </a:extLst>
          </p:cNvPr>
          <p:cNvPicPr>
            <a:picLocks noChangeAspect="1"/>
          </p:cNvPicPr>
          <p:nvPr/>
        </p:nvPicPr>
        <p:blipFill>
          <a:blip r:embed="rId2"/>
          <a:stretch>
            <a:fillRect/>
          </a:stretch>
        </p:blipFill>
        <p:spPr>
          <a:xfrm>
            <a:off x="8229649" y="518601"/>
            <a:ext cx="3640786" cy="5703683"/>
          </a:xfrm>
          <a:prstGeom prst="rect">
            <a:avLst/>
          </a:prstGeom>
        </p:spPr>
      </p:pic>
    </p:spTree>
    <p:extLst>
      <p:ext uri="{BB962C8B-B14F-4D97-AF65-F5344CB8AC3E}">
        <p14:creationId xmlns:p14="http://schemas.microsoft.com/office/powerpoint/2010/main" val="366649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1" name="Picture 2" descr="Image result for that's all folks gif">
            <a:extLst>
              <a:ext uri="{FF2B5EF4-FFF2-40B4-BE49-F238E27FC236}">
                <a16:creationId xmlns:a16="http://schemas.microsoft.com/office/drawing/2014/main" id="{B4ADFC4B-E6BB-41CF-8B21-3423CA0AFADC}"/>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322" y="2192265"/>
            <a:ext cx="10103881" cy="4575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E80AC2-0EE0-40FF-B2EC-CB21E9CB5980}"/>
              </a:ext>
            </a:extLst>
          </p:cNvPr>
          <p:cNvSpPr txBox="1"/>
          <p:nvPr/>
        </p:nvSpPr>
        <p:spPr>
          <a:xfrm>
            <a:off x="4438287" y="1371600"/>
            <a:ext cx="2969724" cy="840230"/>
          </a:xfrm>
          <a:prstGeom prst="rect">
            <a:avLst/>
          </a:prstGeom>
          <a:noFill/>
        </p:spPr>
        <p:txBody>
          <a:bodyPr wrap="none" rtlCol="0">
            <a:spAutoFit/>
          </a:bodyPr>
          <a:lstStyle/>
          <a:p>
            <a:pPr algn="ctr">
              <a:lnSpc>
                <a:spcPct val="90000"/>
              </a:lnSpc>
              <a:spcBef>
                <a:spcPct val="0"/>
              </a:spcBef>
            </a:pPr>
            <a:r>
              <a:rPr lang="en-US" sz="5400" b="1" dirty="0">
                <a:solidFill>
                  <a:srgbClr val="FFFFFF"/>
                </a:solidFill>
                <a:latin typeface="+mj-lt"/>
                <a:ea typeface="+mj-ea"/>
                <a:cs typeface="+mj-cs"/>
              </a:rPr>
              <a:t>Thank You</a:t>
            </a:r>
          </a:p>
        </p:txBody>
      </p:sp>
    </p:spTree>
    <p:extLst>
      <p:ext uri="{BB962C8B-B14F-4D97-AF65-F5344CB8AC3E}">
        <p14:creationId xmlns:p14="http://schemas.microsoft.com/office/powerpoint/2010/main" val="256508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kern="1200" dirty="0">
                <a:solidFill>
                  <a:srgbClr val="FFFFFF"/>
                </a:solidFill>
                <a:latin typeface="+mj-lt"/>
                <a:ea typeface="+mj-ea"/>
                <a:cs typeface="+mj-cs"/>
              </a:rPr>
              <a:t>Software Product line Architecture (SPLA)</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490436"/>
            <a:ext cx="10432493" cy="4158558"/>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dirty="0"/>
              <a:t>The Software Engineering Institute (SEI) characterizes the Product Line as "A Software Product Line (SPL) is a bunch of software concentrated frameworks that share a typical, oversaw set of highlights fulfilling the particular requirements of a specific market portion or mission and that are created from a typical arrangement of center resources in a recommended way.“</a:t>
            </a:r>
          </a:p>
          <a:p>
            <a:pPr indent="-228600" algn="l">
              <a:buFont typeface="Arial" panose="020B0604020202020204" pitchFamily="34" charset="0"/>
              <a:buChar char="•"/>
            </a:pPr>
            <a:r>
              <a:rPr lang="en-US" dirty="0"/>
              <a:t>SPLE can be broken down into two core activities: domain engineering and application engineering. </a:t>
            </a:r>
          </a:p>
          <a:p>
            <a:pPr indent="-228600" algn="l">
              <a:buFont typeface="Arial" panose="020B0604020202020204" pitchFamily="34" charset="0"/>
              <a:buChar char="•"/>
            </a:pPr>
            <a:r>
              <a:rPr lang="en-US" b="1" u="sng" dirty="0"/>
              <a:t>Domain engineering</a:t>
            </a:r>
            <a:r>
              <a:rPr lang="en-US" dirty="0"/>
              <a:t>, is the entire process of reusing domain knowledge in the production of new software systems. It is a key concept in systematic software reuse and product line engineering.</a:t>
            </a:r>
          </a:p>
          <a:p>
            <a:pPr indent="-228600" algn="l">
              <a:buFont typeface="Arial" panose="020B0604020202020204" pitchFamily="34" charset="0"/>
              <a:buChar char="•"/>
            </a:pPr>
            <a:r>
              <a:rPr lang="en-US" b="1" u="sng" dirty="0"/>
              <a:t>Application engineering</a:t>
            </a:r>
            <a:r>
              <a:rPr lang="en-US" dirty="0"/>
              <a:t> is basically utilizing a subset of the common programming ancient artifacts.</a:t>
            </a:r>
          </a:p>
        </p:txBody>
      </p:sp>
    </p:spTree>
    <p:extLst>
      <p:ext uri="{BB962C8B-B14F-4D97-AF65-F5344CB8AC3E}">
        <p14:creationId xmlns:p14="http://schemas.microsoft.com/office/powerpoint/2010/main" val="11079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kumimoji="0" lang="en-IN" sz="3200" b="0" i="0" u="none" strike="noStrike" kern="1200" cap="none" spc="0" normalizeH="0" baseline="0" noProof="0" dirty="0">
                <a:ln>
                  <a:noFill/>
                </a:ln>
                <a:solidFill>
                  <a:prstClr val="white"/>
                </a:solidFill>
                <a:effectLst/>
                <a:uLnTx/>
                <a:uFillTx/>
                <a:latin typeface="Consolas"/>
                <a:ea typeface="+mj-ea"/>
                <a:cs typeface="+mj-cs"/>
              </a:rPr>
              <a:t>A Product Domain Model based SPL Engineering for Web Application</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393950"/>
            <a:ext cx="4976679" cy="3828335"/>
          </a:xfrm>
        </p:spPr>
        <p:txBody>
          <a:bodyPr vert="horz" lIns="91440" tIns="45720" rIns="91440" bIns="45720" rtlCol="0" anchor="ctr">
            <a:normAutofit/>
          </a:bodyPr>
          <a:lstStyle/>
          <a:p>
            <a:pPr indent="-228600" algn="l">
              <a:buFont typeface="Arial" panose="020B0604020202020204" pitchFamily="34" charset="0"/>
              <a:buChar char="•"/>
            </a:pPr>
            <a:r>
              <a:rPr lang="en-US" dirty="0"/>
              <a:t>Engineering approach that defines a model called Product Domain Model expressing individual  products and uses UML based meta-model with variability.</a:t>
            </a:r>
          </a:p>
          <a:p>
            <a:pPr indent="-228600" algn="l">
              <a:buFont typeface="Arial" panose="020B0604020202020204" pitchFamily="34" charset="0"/>
              <a:buChar char="•"/>
            </a:pPr>
            <a:r>
              <a:rPr lang="en-US" dirty="0"/>
              <a:t>To execute transaction logic, defines an application architecture of adopting Dependency Injection.</a:t>
            </a:r>
          </a:p>
          <a:p>
            <a:pPr indent="-228600" algn="l">
              <a:buFont typeface="Arial" panose="020B0604020202020204" pitchFamily="34" charset="0"/>
              <a:buChar char="•"/>
            </a:pPr>
            <a:r>
              <a:rPr lang="en-US" dirty="0"/>
              <a:t>Effective for web application having logics of diversity of  products.</a:t>
            </a:r>
          </a:p>
          <a:p>
            <a:pPr indent="-228600" algn="l">
              <a:buFont typeface="Arial" panose="020B0604020202020204" pitchFamily="34" charset="0"/>
              <a:buChar char="•"/>
            </a:pPr>
            <a:endParaRPr lang="en-US" dirty="0"/>
          </a:p>
        </p:txBody>
      </p:sp>
      <p:pic>
        <p:nvPicPr>
          <p:cNvPr id="11" name="Picture 10">
            <a:hlinkClick r:id="rId2"/>
            <a:extLst>
              <a:ext uri="{FF2B5EF4-FFF2-40B4-BE49-F238E27FC236}">
                <a16:creationId xmlns:a16="http://schemas.microsoft.com/office/drawing/2014/main" id="{F28D7C5B-8526-4166-99F1-F27E3B97636F}"/>
              </a:ext>
            </a:extLst>
          </p:cNvPr>
          <p:cNvPicPr>
            <a:picLocks noChangeAspect="1"/>
          </p:cNvPicPr>
          <p:nvPr/>
        </p:nvPicPr>
        <p:blipFill>
          <a:blip r:embed="rId3"/>
          <a:stretch>
            <a:fillRect/>
          </a:stretch>
        </p:blipFill>
        <p:spPr>
          <a:xfrm>
            <a:off x="6253570" y="2465848"/>
            <a:ext cx="5298245" cy="3616348"/>
          </a:xfrm>
          <a:prstGeom prst="rect">
            <a:avLst/>
          </a:prstGeom>
        </p:spPr>
      </p:pic>
    </p:spTree>
    <p:extLst>
      <p:ext uri="{BB962C8B-B14F-4D97-AF65-F5344CB8AC3E}">
        <p14:creationId xmlns:p14="http://schemas.microsoft.com/office/powerpoint/2010/main" val="39241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Product Domain Meta-Model</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234453"/>
            <a:ext cx="6083337" cy="4046024"/>
          </a:xfrm>
        </p:spPr>
        <p:txBody>
          <a:bodyPr vert="horz" lIns="91440" tIns="45720" rIns="91440" bIns="45720" rtlCol="0" anchor="ctr">
            <a:normAutofit lnSpcReduction="10000"/>
          </a:bodyPr>
          <a:lstStyle/>
          <a:p>
            <a:pPr indent="-228600" algn="l">
              <a:lnSpc>
                <a:spcPct val="100000"/>
              </a:lnSpc>
              <a:buFont typeface="Arial" panose="020B0604020202020204" pitchFamily="34" charset="0"/>
              <a:buChar char="•"/>
            </a:pPr>
            <a:r>
              <a:rPr lang="en-US" dirty="0"/>
              <a:t>A domain can have multiple product line up but the underlying basic domain property, domain functions remain same, and they can be reused.</a:t>
            </a:r>
          </a:p>
          <a:p>
            <a:pPr indent="-228600" algn="l">
              <a:lnSpc>
                <a:spcPct val="100000"/>
              </a:lnSpc>
              <a:buFont typeface="Arial" panose="020B0604020202020204" pitchFamily="34" charset="0"/>
              <a:buChar char="•"/>
            </a:pPr>
            <a:r>
              <a:rPr lang="en-US" dirty="0"/>
              <a:t>A characteristic of the product domain meta-model is easily enabled to add product newly by definition updates for variants of Domain Property, Function and Function Call.</a:t>
            </a:r>
          </a:p>
          <a:p>
            <a:pPr indent="-228600" algn="l">
              <a:lnSpc>
                <a:spcPct val="100000"/>
              </a:lnSpc>
              <a:buFont typeface="Arial" panose="020B0604020202020204" pitchFamily="34" charset="0"/>
              <a:buChar char="•"/>
            </a:pPr>
            <a:r>
              <a:rPr lang="en-US" dirty="0"/>
              <a:t>For adding product, reusable of Function is enabled without influence on the existing products</a:t>
            </a:r>
            <a:r>
              <a:rPr lang="en-US" b="0" i="0" dirty="0">
                <a:solidFill>
                  <a:srgbClr val="202124"/>
                </a:solidFill>
                <a:effectLst/>
                <a:latin typeface="Roboto" panose="02000000000000000000" pitchFamily="2" charset="0"/>
              </a:rPr>
              <a:t>.</a:t>
            </a:r>
            <a:endParaRPr lang="en-US" dirty="0"/>
          </a:p>
        </p:txBody>
      </p:sp>
      <p:pic>
        <p:nvPicPr>
          <p:cNvPr id="2050" name="Picture 2">
            <a:extLst>
              <a:ext uri="{FF2B5EF4-FFF2-40B4-BE49-F238E27FC236}">
                <a16:creationId xmlns:a16="http://schemas.microsoft.com/office/drawing/2014/main" id="{D62D12D2-BB62-4834-99E2-9BC6869C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472" y="2432243"/>
            <a:ext cx="3953450" cy="379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13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Product Domain Meta-Model </a:t>
            </a:r>
            <a:br>
              <a:rPr lang="en-US" sz="3100" b="0" i="0" u="none" strike="noStrike" kern="1200" dirty="0">
                <a:solidFill>
                  <a:srgbClr val="FFFFFF"/>
                </a:solidFill>
                <a:effectLst/>
                <a:latin typeface="+mj-lt"/>
                <a:ea typeface="+mj-ea"/>
                <a:cs typeface="+mj-cs"/>
              </a:rPr>
            </a:br>
            <a:r>
              <a:rPr lang="en-US" sz="3100" b="0" i="0" u="none" strike="noStrike" kern="1200" dirty="0">
                <a:solidFill>
                  <a:srgbClr val="FFFFFF"/>
                </a:solidFill>
                <a:effectLst/>
                <a:latin typeface="+mj-lt"/>
                <a:ea typeface="+mj-ea"/>
                <a:cs typeface="+mj-cs"/>
              </a:rPr>
              <a:t>(Benefits, Limitations, Applications)</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341848"/>
            <a:ext cx="9957297" cy="4137329"/>
          </a:xfrm>
        </p:spPr>
        <p:txBody>
          <a:bodyPr vert="horz" lIns="91440" tIns="45720" rIns="91440" bIns="45720" rtlCol="0" anchor="ctr">
            <a:normAutofit/>
          </a:bodyPr>
          <a:lstStyle/>
          <a:p>
            <a:pPr indent="-228600" algn="l">
              <a:buFont typeface="Arial" panose="020B0604020202020204" pitchFamily="34" charset="0"/>
              <a:buChar char="•"/>
            </a:pPr>
            <a:r>
              <a:rPr lang="en-US" b="1" dirty="0"/>
              <a:t>Benefits:</a:t>
            </a:r>
          </a:p>
          <a:p>
            <a:pPr algn="l"/>
            <a:r>
              <a:rPr lang="en-US" dirty="0"/>
              <a:t>	- Dependency Injection</a:t>
            </a:r>
          </a:p>
          <a:p>
            <a:pPr algn="l"/>
            <a:r>
              <a:rPr lang="en-US" dirty="0"/>
              <a:t>	- Easy</a:t>
            </a:r>
          </a:p>
          <a:p>
            <a:pPr algn="l"/>
            <a:r>
              <a:rPr lang="en-US" dirty="0"/>
              <a:t>	- Effective for variety of products with different logics</a:t>
            </a:r>
          </a:p>
          <a:p>
            <a:pPr indent="-228600" algn="l">
              <a:buFont typeface="Arial" panose="020B0604020202020204" pitchFamily="34" charset="0"/>
              <a:buChar char="•"/>
            </a:pPr>
            <a:r>
              <a:rPr lang="en-US" b="1" dirty="0"/>
              <a:t>Limitations:</a:t>
            </a:r>
          </a:p>
          <a:p>
            <a:pPr algn="l"/>
            <a:r>
              <a:rPr lang="en-US" dirty="0"/>
              <a:t>	- Incomplete traceability in lifecycle.</a:t>
            </a:r>
          </a:p>
          <a:p>
            <a:pPr indent="-228600" algn="l">
              <a:buFont typeface="Arial" panose="020B0604020202020204" pitchFamily="34" charset="0"/>
              <a:buChar char="•"/>
            </a:pPr>
            <a:r>
              <a:rPr lang="en-US" b="1" dirty="0"/>
              <a:t>Applications:</a:t>
            </a:r>
          </a:p>
          <a:p>
            <a:pPr algn="l"/>
            <a:r>
              <a:rPr lang="en-US" dirty="0"/>
              <a:t>	- Banking products (Specially with complex logic)</a:t>
            </a:r>
            <a:r>
              <a:rPr lang="en-US" b="1" dirty="0"/>
              <a:t> </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66376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b="0" i="0" u="none" strike="noStrike" kern="1200" dirty="0">
                <a:solidFill>
                  <a:srgbClr val="FFFFFF"/>
                </a:solidFill>
                <a:effectLst/>
                <a:latin typeface="+mj-lt"/>
                <a:ea typeface="+mj-ea"/>
                <a:cs typeface="+mj-cs"/>
              </a:rPr>
              <a:t>Dependency Injection (DI)</a:t>
            </a:r>
            <a:endParaRPr lang="en-US" sz="31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0"/>
            <a:ext cx="9957297" cy="3880439"/>
          </a:xfrm>
        </p:spPr>
        <p:txBody>
          <a:bodyPr vert="horz" lIns="91440" tIns="45720" rIns="91440" bIns="45720" rtlCol="0" anchor="ctr">
            <a:normAutofit/>
          </a:bodyPr>
          <a:lstStyle/>
          <a:p>
            <a:pPr indent="-228600" algn="l">
              <a:buFont typeface="Arial" panose="020B0604020202020204" pitchFamily="34" charset="0"/>
              <a:buChar char="•"/>
            </a:pPr>
            <a:r>
              <a:rPr lang="en-US" b="0" i="0" dirty="0">
                <a:solidFill>
                  <a:srgbClr val="202124"/>
                </a:solidFill>
                <a:effectLst/>
                <a:latin typeface="Roboto" panose="02000000000000000000" pitchFamily="2" charset="0"/>
              </a:rPr>
              <a:t>Dependency injection (DI) is a technology for reducing inter-component dependency in the application architecture with supporting application runtime.</a:t>
            </a:r>
          </a:p>
          <a:p>
            <a:pPr indent="-228600" algn="l">
              <a:buFont typeface="Arial" panose="020B0604020202020204" pitchFamily="34" charset="0"/>
              <a:buChar char="•"/>
            </a:pPr>
            <a:r>
              <a:rPr lang="en-US" b="0" i="0" dirty="0">
                <a:solidFill>
                  <a:srgbClr val="202124"/>
                </a:solidFill>
                <a:effectLst/>
                <a:latin typeface="Roboto" panose="02000000000000000000" pitchFamily="2" charset="0"/>
              </a:rPr>
              <a:t>DI enables loosely coupled components, which are thereby highly reusable.</a:t>
            </a:r>
            <a:endParaRPr lang="en-US" dirty="0">
              <a:solidFill>
                <a:srgbClr val="202124"/>
              </a:solidFill>
              <a:latin typeface="Roboto" panose="02000000000000000000" pitchFamily="2" charset="0"/>
            </a:endParaRPr>
          </a:p>
          <a:p>
            <a:pPr indent="-228600" algn="l">
              <a:buFont typeface="Arial" panose="020B0604020202020204" pitchFamily="34" charset="0"/>
              <a:buChar char="•"/>
            </a:pPr>
            <a:r>
              <a:rPr lang="en-US" b="0" i="0" dirty="0">
                <a:solidFill>
                  <a:srgbClr val="202124"/>
                </a:solidFill>
                <a:effectLst/>
                <a:latin typeface="Roboto" panose="02000000000000000000" pitchFamily="2" charset="0"/>
              </a:rPr>
              <a:t>The idea of dependency injection is to move the code for instantiating sub-components from the program of a component to a component of framework</a:t>
            </a:r>
            <a:endParaRPr lang="en-US" dirty="0">
              <a:solidFill>
                <a:srgbClr val="202124"/>
              </a:solidFill>
              <a:latin typeface="Roboto" panose="02000000000000000000" pitchFamily="2" charset="0"/>
            </a:endParaRP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1391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dirty="0">
                <a:solidFill>
                  <a:srgbClr val="FFFFFF"/>
                </a:solidFill>
              </a:rPr>
              <a:t> </a:t>
            </a:r>
            <a:r>
              <a:rPr lang="en-US" sz="3100" dirty="0" err="1">
                <a:solidFill>
                  <a:srgbClr val="FFFFFF"/>
                </a:solidFill>
              </a:rPr>
              <a:t>Koriandol</a:t>
            </a:r>
            <a:r>
              <a:rPr lang="en-US" sz="3100" dirty="0">
                <a:solidFill>
                  <a:srgbClr val="FFFFFF"/>
                </a:solidFill>
              </a:rPr>
              <a:t> Product Line Architecture for Web Applications</a:t>
            </a:r>
          </a:p>
        </p:txBody>
      </p:sp>
      <p:sp>
        <p:nvSpPr>
          <p:cNvPr id="3" name="Subtitle 2">
            <a:extLst>
              <a:ext uri="{FF2B5EF4-FFF2-40B4-BE49-F238E27FC236}">
                <a16:creationId xmlns:a16="http://schemas.microsoft.com/office/drawing/2014/main" id="{C7159931-2DE0-45D4-9A86-0C6D402A1F7F}"/>
              </a:ext>
            </a:extLst>
          </p:cNvPr>
          <p:cNvSpPr>
            <a:spLocks noGrp="1"/>
          </p:cNvSpPr>
          <p:nvPr>
            <p:ph type="subTitle" idx="1"/>
          </p:nvPr>
        </p:nvSpPr>
        <p:spPr>
          <a:xfrm>
            <a:off x="1119322" y="2177171"/>
            <a:ext cx="9957297" cy="3880438"/>
          </a:xfrm>
        </p:spPr>
        <p:txBody>
          <a:bodyPr vert="horz" lIns="91440" tIns="45720" rIns="91440" bIns="45720" rtlCol="0" anchor="ctr">
            <a:normAutofit fontScale="77500" lnSpcReduction="20000"/>
          </a:bodyPr>
          <a:lstStyle/>
          <a:p>
            <a:pPr algn="l"/>
            <a:endParaRPr lang="en-US" dirty="0"/>
          </a:p>
          <a:p>
            <a:pPr marL="457200" indent="-457200" algn="l">
              <a:lnSpc>
                <a:spcPct val="100000"/>
              </a:lnSpc>
              <a:buFont typeface="Arial" panose="020B0604020202020204" pitchFamily="34" charset="0"/>
              <a:buChar char="•"/>
            </a:pPr>
            <a:r>
              <a:rPr lang="en-US" sz="3100" dirty="0"/>
              <a:t>A component-based system that has explicit variability management built into the components in a defined way. </a:t>
            </a:r>
          </a:p>
          <a:p>
            <a:pPr marL="457200" indent="-457200" algn="l">
              <a:lnSpc>
                <a:spcPct val="100000"/>
              </a:lnSpc>
              <a:buFont typeface="Arial" panose="020B0604020202020204" pitchFamily="34" charset="0"/>
              <a:buChar char="•"/>
            </a:pPr>
            <a:r>
              <a:rPr lang="en-US" sz="3100" dirty="0"/>
              <a:t>Components has built in mechanisms for variability determination which is the key factor in </a:t>
            </a:r>
            <a:r>
              <a:rPr lang="en-US" sz="3100" dirty="0" err="1"/>
              <a:t>Koriandol</a:t>
            </a:r>
            <a:r>
              <a:rPr lang="en-US" sz="3100" dirty="0"/>
              <a:t> method when compared to traditional component-based approach.</a:t>
            </a:r>
          </a:p>
          <a:p>
            <a:pPr marL="457200" indent="-457200" algn="l">
              <a:buFont typeface="Arial" panose="020B0604020202020204" pitchFamily="34" charset="0"/>
              <a:buChar char="•"/>
            </a:pPr>
            <a:r>
              <a:rPr lang="en-US" sz="3100" dirty="0"/>
              <a:t>Component are selected from a in house library or marketplace and assemble them in a prescribed manner.</a:t>
            </a:r>
          </a:p>
          <a:p>
            <a:pPr marL="457200" indent="-457200" algn="l">
              <a:buFont typeface="Arial" panose="020B0604020202020204" pitchFamily="34" charset="0"/>
              <a:buChar char="•"/>
            </a:pPr>
            <a:r>
              <a:rPr lang="en-US" sz="3100" dirty="0"/>
              <a:t>Commonalities and variable features are defined using FODA method.</a:t>
            </a:r>
          </a:p>
          <a:p>
            <a:pPr marL="457200" indent="-457200" algn="l">
              <a:buFont typeface="Arial" panose="020B0604020202020204" pitchFamily="34" charset="0"/>
              <a:buChar char="•"/>
            </a:pPr>
            <a:r>
              <a:rPr lang="en-US" sz="3100" dirty="0" err="1"/>
              <a:t>Koriandol</a:t>
            </a:r>
            <a:r>
              <a:rPr lang="en-US" sz="3100" dirty="0"/>
              <a:t> is a PLA designed to develop, deploy and maintain web application families </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4230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AA34E1-C622-461F-AE94-9CAB8BE0BE89}"/>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3100" dirty="0" err="1">
                <a:solidFill>
                  <a:srgbClr val="FFFFFF"/>
                </a:solidFill>
              </a:rPr>
              <a:t>Koriandol</a:t>
            </a:r>
            <a:r>
              <a:rPr lang="en-US" sz="3100" dirty="0">
                <a:solidFill>
                  <a:srgbClr val="FFFFFF"/>
                </a:solidFill>
              </a:rPr>
              <a:t> System</a:t>
            </a:r>
          </a:p>
        </p:txBody>
      </p:sp>
      <p:pic>
        <p:nvPicPr>
          <p:cNvPr id="11" name="Picture 10">
            <a:extLst>
              <a:ext uri="{FF2B5EF4-FFF2-40B4-BE49-F238E27FC236}">
                <a16:creationId xmlns:a16="http://schemas.microsoft.com/office/drawing/2014/main" id="{913D6DE1-167A-1743-9119-EAAA441C4753}"/>
              </a:ext>
            </a:extLst>
          </p:cNvPr>
          <p:cNvPicPr/>
          <p:nvPr/>
        </p:nvPicPr>
        <p:blipFill>
          <a:blip r:embed="rId2"/>
          <a:stretch>
            <a:fillRect/>
          </a:stretch>
        </p:blipFill>
        <p:spPr>
          <a:xfrm>
            <a:off x="7347857" y="2325758"/>
            <a:ext cx="4047330" cy="4427739"/>
          </a:xfrm>
          <a:prstGeom prst="rect">
            <a:avLst/>
          </a:prstGeom>
        </p:spPr>
      </p:pic>
      <p:sp>
        <p:nvSpPr>
          <p:cNvPr id="13" name="Subtitle 2">
            <a:extLst>
              <a:ext uri="{FF2B5EF4-FFF2-40B4-BE49-F238E27FC236}">
                <a16:creationId xmlns:a16="http://schemas.microsoft.com/office/drawing/2014/main" id="{B636FFAA-2276-4DAE-BACF-14838D22A3F7}"/>
              </a:ext>
            </a:extLst>
          </p:cNvPr>
          <p:cNvSpPr>
            <a:spLocks noGrp="1"/>
          </p:cNvSpPr>
          <p:nvPr>
            <p:ph type="subTitle" idx="1"/>
          </p:nvPr>
        </p:nvSpPr>
        <p:spPr>
          <a:xfrm>
            <a:off x="1119322" y="2177170"/>
            <a:ext cx="6071907" cy="4547187"/>
          </a:xfrm>
        </p:spPr>
        <p:txBody>
          <a:bodyPr vert="horz" lIns="91440" tIns="45720" rIns="91440" bIns="45720" rtlCol="0" anchor="ctr">
            <a:normAutofit/>
          </a:bodyPr>
          <a:lstStyle/>
          <a:p>
            <a:pPr indent="-228600" algn="l">
              <a:buFont typeface="Arial" panose="020B0604020202020204" pitchFamily="34" charset="0"/>
              <a:buChar char="•"/>
            </a:pPr>
            <a:r>
              <a:rPr lang="en-US" dirty="0"/>
              <a:t>Core Units in a </a:t>
            </a:r>
            <a:r>
              <a:rPr lang="en-US" dirty="0" err="1"/>
              <a:t>Koriandol</a:t>
            </a:r>
            <a:r>
              <a:rPr lang="en-US" dirty="0"/>
              <a:t> System</a:t>
            </a:r>
          </a:p>
          <a:p>
            <a:pPr marL="342900" indent="-342900" algn="l">
              <a:buFontTx/>
              <a:buChar char="-"/>
            </a:pPr>
            <a:r>
              <a:rPr lang="en-US" dirty="0"/>
              <a:t>Management and Configuration module</a:t>
            </a:r>
          </a:p>
          <a:p>
            <a:pPr marL="342900" indent="-342900" algn="l">
              <a:buFontTx/>
              <a:buChar char="-"/>
            </a:pPr>
            <a:r>
              <a:rPr lang="en-US" dirty="0"/>
              <a:t>Run time environment</a:t>
            </a:r>
          </a:p>
          <a:p>
            <a:pPr marL="342900" indent="-342900" algn="l">
              <a:buFontTx/>
              <a:buChar char="-"/>
            </a:pPr>
            <a:r>
              <a:rPr lang="en-US" dirty="0"/>
              <a:t>Presentation Engine</a:t>
            </a:r>
          </a:p>
          <a:p>
            <a:pPr marL="342900" indent="-342900" algn="l">
              <a:buFont typeface="Arial" panose="020B0604020202020204" pitchFamily="34" charset="0"/>
              <a:buChar char="•"/>
            </a:pPr>
            <a:r>
              <a:rPr lang="en-US" dirty="0"/>
              <a:t>A simplified schema is depicted in the figure.</a:t>
            </a:r>
          </a:p>
          <a:p>
            <a:pPr algn="l"/>
            <a:r>
              <a:rPr lang="en-US" dirty="0"/>
              <a:t>Controlled flow is triggered by client(1), Run time module validates the user privileges(2), Page functionality is retrieved through component request(3), Method returns XML code(4), generating HTML code(5),  segments put together and returned(6) to the user.</a:t>
            </a:r>
          </a:p>
        </p:txBody>
      </p:sp>
    </p:spTree>
    <p:extLst>
      <p:ext uri="{BB962C8B-B14F-4D97-AF65-F5344CB8AC3E}">
        <p14:creationId xmlns:p14="http://schemas.microsoft.com/office/powerpoint/2010/main" val="73475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1459</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Consolas</vt:lpstr>
      <vt:lpstr>ProximaNova</vt:lpstr>
      <vt:lpstr>Roboto</vt:lpstr>
      <vt:lpstr>Times New Roman</vt:lpstr>
      <vt:lpstr>Office Theme</vt:lpstr>
      <vt:lpstr>Software Product Line Architectures, Libraries, Frameworks, and Technologies for Web-based Applications</vt:lpstr>
      <vt:lpstr>Web - Applications</vt:lpstr>
      <vt:lpstr>Software Product line Architecture (SPLA)</vt:lpstr>
      <vt:lpstr>A Product Domain Model based SPL Engineering for Web Application</vt:lpstr>
      <vt:lpstr>Product Domain Meta-Model</vt:lpstr>
      <vt:lpstr>Product Domain Meta-Model  (Benefits, Limitations, Applications)</vt:lpstr>
      <vt:lpstr>Dependency Injection (DI)</vt:lpstr>
      <vt:lpstr> Koriandol Product Line Architecture for Web Applications</vt:lpstr>
      <vt:lpstr>Koriandol System</vt:lpstr>
      <vt:lpstr>Illustration of Variability Handling Mechanism</vt:lpstr>
      <vt:lpstr>Web Application Technologies</vt:lpstr>
      <vt:lpstr>Front-End and Back-End Technologies</vt:lpstr>
      <vt:lpstr>Databases</vt:lpstr>
      <vt:lpstr>Data Formats</vt:lpstr>
      <vt:lpstr>Web Application Frameworks</vt:lpstr>
      <vt:lpstr>Emerging Cross-platform Web application Frameworks</vt:lpstr>
      <vt:lpstr>Advantage and disadvantage of the Cross-platform framework</vt:lpstr>
      <vt:lpstr>Native V/s Cross-platform frameworks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 Architectures, Libraries, Frameworks, and Technologies for Web-based Applications</dc:title>
  <dc:creator>Rutul Mehta</dc:creator>
  <cp:lastModifiedBy>Rutul Mehta</cp:lastModifiedBy>
  <cp:revision>50</cp:revision>
  <dcterms:created xsi:type="dcterms:W3CDTF">2021-05-07T07:20:17Z</dcterms:created>
  <dcterms:modified xsi:type="dcterms:W3CDTF">2021-05-07T22:47:22Z</dcterms:modified>
</cp:coreProperties>
</file>