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71"/>
  </p:notesMasterIdLst>
  <p:handoutMasterIdLst>
    <p:handoutMasterId r:id="rId72"/>
  </p:handoutMasterIdLst>
  <p:sldIdLst>
    <p:sldId id="328" r:id="rId2"/>
    <p:sldId id="329" r:id="rId3"/>
    <p:sldId id="357" r:id="rId4"/>
    <p:sldId id="330" r:id="rId5"/>
    <p:sldId id="353" r:id="rId6"/>
    <p:sldId id="354" r:id="rId7"/>
    <p:sldId id="355" r:id="rId8"/>
    <p:sldId id="356" r:id="rId9"/>
    <p:sldId id="331" r:id="rId10"/>
    <p:sldId id="332" r:id="rId11"/>
    <p:sldId id="333" r:id="rId12"/>
    <p:sldId id="334" r:id="rId13"/>
    <p:sldId id="336" r:id="rId14"/>
    <p:sldId id="337" r:id="rId15"/>
    <p:sldId id="340" r:id="rId16"/>
    <p:sldId id="338" r:id="rId17"/>
    <p:sldId id="339" r:id="rId18"/>
    <p:sldId id="341" r:id="rId19"/>
    <p:sldId id="343" r:id="rId20"/>
    <p:sldId id="259" r:id="rId21"/>
    <p:sldId id="258" r:id="rId22"/>
    <p:sldId id="260" r:id="rId23"/>
    <p:sldId id="344" r:id="rId24"/>
    <p:sldId id="345" r:id="rId25"/>
    <p:sldId id="346" r:id="rId26"/>
    <p:sldId id="266" r:id="rId27"/>
    <p:sldId id="268" r:id="rId28"/>
    <p:sldId id="347" r:id="rId29"/>
    <p:sldId id="342" r:id="rId30"/>
    <p:sldId id="348" r:id="rId31"/>
    <p:sldId id="349" r:id="rId32"/>
    <p:sldId id="350" r:id="rId33"/>
    <p:sldId id="351" r:id="rId34"/>
    <p:sldId id="352" r:id="rId35"/>
    <p:sldId id="283" r:id="rId36"/>
    <p:sldId id="285" r:id="rId37"/>
    <p:sldId id="287" r:id="rId38"/>
    <p:sldId id="288" r:id="rId39"/>
    <p:sldId id="289" r:id="rId40"/>
    <p:sldId id="290" r:id="rId41"/>
    <p:sldId id="292" r:id="rId42"/>
    <p:sldId id="293" r:id="rId43"/>
    <p:sldId id="358" r:id="rId44"/>
    <p:sldId id="359" r:id="rId45"/>
    <p:sldId id="360" r:id="rId46"/>
    <p:sldId id="361" r:id="rId47"/>
    <p:sldId id="298" r:id="rId48"/>
    <p:sldId id="303" r:id="rId49"/>
    <p:sldId id="304" r:id="rId50"/>
    <p:sldId id="306" r:id="rId51"/>
    <p:sldId id="307" r:id="rId52"/>
    <p:sldId id="308" r:id="rId53"/>
    <p:sldId id="309" r:id="rId54"/>
    <p:sldId id="310" r:id="rId55"/>
    <p:sldId id="311" r:id="rId56"/>
    <p:sldId id="313" r:id="rId57"/>
    <p:sldId id="314" r:id="rId58"/>
    <p:sldId id="315" r:id="rId59"/>
    <p:sldId id="316" r:id="rId60"/>
    <p:sldId id="317" r:id="rId61"/>
    <p:sldId id="318" r:id="rId62"/>
    <p:sldId id="319" r:id="rId63"/>
    <p:sldId id="320" r:id="rId64"/>
    <p:sldId id="321" r:id="rId65"/>
    <p:sldId id="322" r:id="rId66"/>
    <p:sldId id="362" r:id="rId67"/>
    <p:sldId id="363" r:id="rId68"/>
    <p:sldId id="364" r:id="rId69"/>
    <p:sldId id="323" r:id="rId70"/>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ＭＳ Ｐゴシック" charset="0"/>
        <a:cs typeface="+mn-cs"/>
      </a:defRPr>
    </a:lvl1pPr>
    <a:lvl2pPr marL="457200" algn="l" rtl="0" fontAlgn="base">
      <a:spcBef>
        <a:spcPct val="0"/>
      </a:spcBef>
      <a:spcAft>
        <a:spcPct val="0"/>
      </a:spcAft>
      <a:defRPr kern="1200">
        <a:solidFill>
          <a:schemeClr val="tx1"/>
        </a:solidFill>
        <a:latin typeface="Arial" charset="0"/>
        <a:ea typeface="ＭＳ Ｐゴシック" charset="0"/>
        <a:cs typeface="+mn-cs"/>
      </a:defRPr>
    </a:lvl2pPr>
    <a:lvl3pPr marL="914400" algn="l" rtl="0" fontAlgn="base">
      <a:spcBef>
        <a:spcPct val="0"/>
      </a:spcBef>
      <a:spcAft>
        <a:spcPct val="0"/>
      </a:spcAft>
      <a:defRPr kern="1200">
        <a:solidFill>
          <a:schemeClr val="tx1"/>
        </a:solidFill>
        <a:latin typeface="Arial" charset="0"/>
        <a:ea typeface="ＭＳ Ｐゴシック" charset="0"/>
        <a:cs typeface="+mn-cs"/>
      </a:defRPr>
    </a:lvl3pPr>
    <a:lvl4pPr marL="1371600" algn="l" rtl="0" fontAlgn="base">
      <a:spcBef>
        <a:spcPct val="0"/>
      </a:spcBef>
      <a:spcAft>
        <a:spcPct val="0"/>
      </a:spcAft>
      <a:defRPr kern="1200">
        <a:solidFill>
          <a:schemeClr val="tx1"/>
        </a:solidFill>
        <a:latin typeface="Arial" charset="0"/>
        <a:ea typeface="ＭＳ Ｐゴシック" charset="0"/>
        <a:cs typeface="+mn-cs"/>
      </a:defRPr>
    </a:lvl4pPr>
    <a:lvl5pPr marL="1828800" algn="l" rtl="0" fontAlgn="base">
      <a:spcBef>
        <a:spcPct val="0"/>
      </a:spcBef>
      <a:spcAft>
        <a:spcPct val="0"/>
      </a:spcAft>
      <a:defRPr kern="1200">
        <a:solidFill>
          <a:schemeClr val="tx1"/>
        </a:solidFill>
        <a:latin typeface="Arial" charset="0"/>
        <a:ea typeface="ＭＳ Ｐゴシック" charset="0"/>
        <a:cs typeface="+mn-cs"/>
      </a:defRPr>
    </a:lvl5pPr>
    <a:lvl6pPr marL="2286000" algn="l" defTabSz="457200" rtl="0" eaLnBrk="1" latinLnBrk="0" hangingPunct="1">
      <a:defRPr kern="1200">
        <a:solidFill>
          <a:schemeClr val="tx1"/>
        </a:solidFill>
        <a:latin typeface="Arial" charset="0"/>
        <a:ea typeface="ＭＳ Ｐゴシック" charset="0"/>
        <a:cs typeface="+mn-cs"/>
      </a:defRPr>
    </a:lvl6pPr>
    <a:lvl7pPr marL="2743200" algn="l" defTabSz="457200" rtl="0" eaLnBrk="1" latinLnBrk="0" hangingPunct="1">
      <a:defRPr kern="1200">
        <a:solidFill>
          <a:schemeClr val="tx1"/>
        </a:solidFill>
        <a:latin typeface="Arial" charset="0"/>
        <a:ea typeface="ＭＳ Ｐゴシック" charset="0"/>
        <a:cs typeface="+mn-cs"/>
      </a:defRPr>
    </a:lvl7pPr>
    <a:lvl8pPr marL="3200400" algn="l" defTabSz="457200" rtl="0" eaLnBrk="1" latinLnBrk="0" hangingPunct="1">
      <a:defRPr kern="1200">
        <a:solidFill>
          <a:schemeClr val="tx1"/>
        </a:solidFill>
        <a:latin typeface="Arial" charset="0"/>
        <a:ea typeface="ＭＳ Ｐゴシック" charset="0"/>
        <a:cs typeface="+mn-cs"/>
      </a:defRPr>
    </a:lvl8pPr>
    <a:lvl9pPr marL="3657600" algn="l" defTabSz="457200" rtl="0" eaLnBrk="1" latinLnBrk="0" hangingPunct="1">
      <a:defRPr kern="1200">
        <a:solidFill>
          <a:schemeClr val="tx1"/>
        </a:solidFill>
        <a:latin typeface="Arial" charset="0"/>
        <a:ea typeface="ＭＳ Ｐゴシック" charset="0"/>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clrMru>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950" autoAdjust="0"/>
    <p:restoredTop sz="94660"/>
  </p:normalViewPr>
  <p:slideViewPr>
    <p:cSldViewPr>
      <p:cViewPr varScale="1">
        <p:scale>
          <a:sx n="82" d="100"/>
          <a:sy n="82" d="100"/>
        </p:scale>
        <p:origin x="-1312" y="-10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70" Type="http://schemas.openxmlformats.org/officeDocument/2006/relationships/slide" Target="slides/slide69.xml"/><Relationship Id="rId71" Type="http://schemas.openxmlformats.org/officeDocument/2006/relationships/notesMaster" Target="notesMasters/notesMaster1.xml"/><Relationship Id="rId72" Type="http://schemas.openxmlformats.org/officeDocument/2006/relationships/handoutMaster" Target="handoutMasters/handoutMaster1.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73" Type="http://schemas.openxmlformats.org/officeDocument/2006/relationships/printerSettings" Target="printerSettings/printerSettings1.bin"/><Relationship Id="rId74" Type="http://schemas.openxmlformats.org/officeDocument/2006/relationships/presProps" Target="presProps.xml"/><Relationship Id="rId75" Type="http://schemas.openxmlformats.org/officeDocument/2006/relationships/viewProps" Target="viewProps.xml"/><Relationship Id="rId76" Type="http://schemas.openxmlformats.org/officeDocument/2006/relationships/theme" Target="theme/theme1.xml"/><Relationship Id="rId77" Type="http://schemas.openxmlformats.org/officeDocument/2006/relationships/tableStyles" Target="tableStyles.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644FDEF-B9FC-BC4A-B8D0-04756C317030}" type="datetimeFigureOut">
              <a:rPr lang="en-US" smtClean="0"/>
              <a:t>10/18/16</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FE6EDC5-ADB2-F041-AF64-9BABFD3B2845}" type="slidenum">
              <a:rPr lang="en-US" smtClean="0"/>
              <a:t>‹#›</a:t>
            </a:fld>
            <a:endParaRPr lang="en-US"/>
          </a:p>
        </p:txBody>
      </p:sp>
    </p:spTree>
    <p:extLst>
      <p:ext uri="{BB962C8B-B14F-4D97-AF65-F5344CB8AC3E}">
        <p14:creationId xmlns:p14="http://schemas.microsoft.com/office/powerpoint/2010/main" val="54752403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4520009-1937-7649-836F-8DD4D7338DEB}" type="datetimeFigureOut">
              <a:rPr lang="en-US" smtClean="0"/>
              <a:t>10/18/16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9531B66-BEFA-A345-8E90-0523EF6F7A70}" type="slidenum">
              <a:rPr lang="en-US" smtClean="0"/>
              <a:t>‹#›</a:t>
            </a:fld>
            <a:endParaRPr lang="en-US"/>
          </a:p>
        </p:txBody>
      </p:sp>
    </p:spTree>
    <p:extLst>
      <p:ext uri="{BB962C8B-B14F-4D97-AF65-F5344CB8AC3E}">
        <p14:creationId xmlns:p14="http://schemas.microsoft.com/office/powerpoint/2010/main" val="4161907352"/>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6.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8DDBF37-9FEA-BB4F-A02F-BB9F04DCD724}" type="slidenum">
              <a:rPr lang="en-US" smtClean="0"/>
              <a:t>1</a:t>
            </a:fld>
            <a:endParaRPr lang="en-US"/>
          </a:p>
        </p:txBody>
      </p:sp>
    </p:spTree>
    <p:extLst>
      <p:ext uri="{BB962C8B-B14F-4D97-AF65-F5344CB8AC3E}">
        <p14:creationId xmlns:p14="http://schemas.microsoft.com/office/powerpoint/2010/main" val="17910784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arenR"/>
            </a:pPr>
            <a:r>
              <a:rPr lang="en-US" dirty="0" smtClean="0"/>
              <a:t>not p and q</a:t>
            </a:r>
          </a:p>
          <a:p>
            <a:pPr marL="228600" indent="-228600">
              <a:buAutoNum type="arabicParenR"/>
            </a:pPr>
            <a:r>
              <a:rPr lang="en-US" dirty="0" smtClean="0"/>
              <a:t>r</a:t>
            </a:r>
            <a:r>
              <a:rPr lang="en-US" baseline="0" dirty="0" smtClean="0"/>
              <a:t> -&gt; p</a:t>
            </a:r>
          </a:p>
          <a:p>
            <a:pPr marL="228600" indent="-228600">
              <a:buAutoNum type="arabicParenR"/>
            </a:pPr>
            <a:r>
              <a:rPr lang="en-US" baseline="0" dirty="0" smtClean="0"/>
              <a:t>not r -&gt; s</a:t>
            </a:r>
          </a:p>
          <a:p>
            <a:pPr marL="228600" indent="-228600">
              <a:buAutoNum type="arabicParenR"/>
            </a:pPr>
            <a:r>
              <a:rPr lang="en-US" baseline="0" dirty="0" smtClean="0"/>
              <a:t>s -&gt; t</a:t>
            </a:r>
            <a:endParaRPr lang="en-US" dirty="0"/>
          </a:p>
        </p:txBody>
      </p:sp>
      <p:sp>
        <p:nvSpPr>
          <p:cNvPr id="4" name="Slide Number Placeholder 3"/>
          <p:cNvSpPr>
            <a:spLocks noGrp="1"/>
          </p:cNvSpPr>
          <p:nvPr>
            <p:ph type="sldNum" sz="quarter" idx="10"/>
          </p:nvPr>
        </p:nvSpPr>
        <p:spPr/>
        <p:txBody>
          <a:bodyPr/>
          <a:lstStyle/>
          <a:p>
            <a:fld id="{B8DDBF37-9FEA-BB4F-A02F-BB9F04DCD724}" type="slidenum">
              <a:rPr lang="en-US" smtClean="0"/>
              <a:t>17</a:t>
            </a:fld>
            <a:endParaRPr lang="en-US"/>
          </a:p>
        </p:txBody>
      </p:sp>
    </p:spTree>
    <p:extLst>
      <p:ext uri="{BB962C8B-B14F-4D97-AF65-F5344CB8AC3E}">
        <p14:creationId xmlns:p14="http://schemas.microsoft.com/office/powerpoint/2010/main" val="1528968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predicates = true or false value brother(john,</a:t>
            </a:r>
            <a:r>
              <a:rPr lang="en-US" baseline="0" dirty="0" smtClean="0"/>
              <a:t> </a:t>
            </a:r>
            <a:r>
              <a:rPr lang="en-US" baseline="0" dirty="0" err="1" smtClean="0"/>
              <a:t>mary</a:t>
            </a:r>
            <a:r>
              <a:rPr lang="en-US" baseline="0" dirty="0" smtClean="0"/>
              <a:t>)</a:t>
            </a:r>
            <a:endParaRPr lang="en-US" dirty="0" smtClean="0"/>
          </a:p>
          <a:p>
            <a:r>
              <a:rPr lang="en-US" dirty="0" smtClean="0"/>
              <a:t>functions </a:t>
            </a:r>
            <a:r>
              <a:rPr lang="en-US" baseline="0" dirty="0" smtClean="0"/>
              <a:t> - actual </a:t>
            </a:r>
            <a:r>
              <a:rPr lang="en-US" baseline="0" dirty="0" err="1" smtClean="0"/>
              <a:t>vaues</a:t>
            </a:r>
            <a:r>
              <a:rPr lang="en-US" baseline="0" dirty="0" smtClean="0"/>
              <a:t> father(</a:t>
            </a:r>
            <a:r>
              <a:rPr lang="en-US" baseline="0" dirty="0" err="1" smtClean="0"/>
              <a:t>mary</a:t>
            </a:r>
            <a:r>
              <a:rPr lang="en-US" baseline="0" dirty="0" smtClean="0"/>
              <a:t>) = </a:t>
            </a:r>
            <a:r>
              <a:rPr lang="en-US" baseline="0" dirty="0" err="1" smtClean="0"/>
              <a:t>richard</a:t>
            </a:r>
            <a:endParaRPr lang="en-US" dirty="0"/>
          </a:p>
        </p:txBody>
      </p:sp>
      <p:sp>
        <p:nvSpPr>
          <p:cNvPr id="4" name="Slide Number Placeholder 3"/>
          <p:cNvSpPr>
            <a:spLocks noGrp="1"/>
          </p:cNvSpPr>
          <p:nvPr>
            <p:ph type="sldNum" sz="quarter" idx="10"/>
          </p:nvPr>
        </p:nvSpPr>
        <p:spPr/>
        <p:txBody>
          <a:bodyPr/>
          <a:lstStyle/>
          <a:p>
            <a:fld id="{99531B66-BEFA-A345-8E90-0523EF6F7A70}" type="slidenum">
              <a:rPr lang="en-US" smtClean="0"/>
              <a:t>22</a:t>
            </a:fld>
            <a:endParaRPr lang="en-US"/>
          </a:p>
        </p:txBody>
      </p:sp>
    </p:spTree>
    <p:extLst>
      <p:ext uri="{BB962C8B-B14F-4D97-AF65-F5344CB8AC3E}">
        <p14:creationId xmlns:p14="http://schemas.microsoft.com/office/powerpoint/2010/main" val="1608203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9531B66-BEFA-A345-8E90-0523EF6F7A70}" type="slidenum">
              <a:rPr lang="en-US" smtClean="0"/>
              <a:t>29</a:t>
            </a:fld>
            <a:endParaRPr lang="en-US"/>
          </a:p>
        </p:txBody>
      </p:sp>
    </p:spTree>
    <p:extLst>
      <p:ext uri="{BB962C8B-B14F-4D97-AF65-F5344CB8AC3E}">
        <p14:creationId xmlns:p14="http://schemas.microsoft.com/office/powerpoint/2010/main" val="40937372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ground term of a formal system is a term that does not contain any free variables</a:t>
            </a:r>
            <a:endParaRPr lang="en-US" dirty="0"/>
          </a:p>
        </p:txBody>
      </p:sp>
      <p:sp>
        <p:nvSpPr>
          <p:cNvPr id="4" name="Slide Number Placeholder 3"/>
          <p:cNvSpPr>
            <a:spLocks noGrp="1"/>
          </p:cNvSpPr>
          <p:nvPr>
            <p:ph type="sldNum" sz="quarter" idx="10"/>
          </p:nvPr>
        </p:nvSpPr>
        <p:spPr/>
        <p:txBody>
          <a:bodyPr/>
          <a:lstStyle/>
          <a:p>
            <a:fld id="{99531B66-BEFA-A345-8E90-0523EF6F7A70}" type="slidenum">
              <a:rPr lang="en-US" smtClean="0"/>
              <a:t>40</a:t>
            </a:fld>
            <a:endParaRPr lang="en-US"/>
          </a:p>
        </p:txBody>
      </p:sp>
    </p:spTree>
    <p:extLst>
      <p:ext uri="{BB962C8B-B14F-4D97-AF65-F5344CB8AC3E}">
        <p14:creationId xmlns:p14="http://schemas.microsoft.com/office/powerpoint/2010/main" val="23729092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Components on RHS, and final Composition on LHS</a:t>
            </a:r>
            <a:endParaRPr lang="en-US" dirty="0"/>
          </a:p>
        </p:txBody>
      </p:sp>
      <p:sp>
        <p:nvSpPr>
          <p:cNvPr id="4" name="Slide Number Placeholder 3"/>
          <p:cNvSpPr>
            <a:spLocks noGrp="1"/>
          </p:cNvSpPr>
          <p:nvPr>
            <p:ph type="sldNum" sz="quarter" idx="10"/>
          </p:nvPr>
        </p:nvSpPr>
        <p:spPr/>
        <p:txBody>
          <a:bodyPr/>
          <a:lstStyle/>
          <a:p>
            <a:fld id="{99531B66-BEFA-A345-8E90-0523EF6F7A70}" type="slidenum">
              <a:rPr lang="en-US" smtClean="0"/>
              <a:t>66</a:t>
            </a:fld>
            <a:endParaRPr lang="en-US"/>
          </a:p>
        </p:txBody>
      </p:sp>
    </p:spTree>
    <p:extLst>
      <p:ext uri="{BB962C8B-B14F-4D97-AF65-F5344CB8AC3E}">
        <p14:creationId xmlns:p14="http://schemas.microsoft.com/office/powerpoint/2010/main" val="25497809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Shape 57"/>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8" name="Shape 5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Shape 6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4" name="Shape 6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Shape 69"/>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0" name="Shape 7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arenR"/>
            </a:pPr>
            <a:r>
              <a:rPr lang="en-US" dirty="0" smtClean="0"/>
              <a:t>not p and q</a:t>
            </a:r>
          </a:p>
          <a:p>
            <a:pPr marL="228600" indent="-228600">
              <a:buAutoNum type="arabicParenR"/>
            </a:pPr>
            <a:r>
              <a:rPr lang="en-US" dirty="0" smtClean="0"/>
              <a:t>r</a:t>
            </a:r>
            <a:r>
              <a:rPr lang="en-US" baseline="0" dirty="0" smtClean="0"/>
              <a:t> -&gt; p</a:t>
            </a:r>
          </a:p>
          <a:p>
            <a:pPr marL="228600" indent="-228600">
              <a:buAutoNum type="arabicParenR"/>
            </a:pPr>
            <a:r>
              <a:rPr lang="en-US" baseline="0" dirty="0" smtClean="0"/>
              <a:t>not r -&gt; s</a:t>
            </a:r>
          </a:p>
          <a:p>
            <a:pPr marL="228600" indent="-228600">
              <a:buAutoNum type="arabicParenR"/>
            </a:pPr>
            <a:r>
              <a:rPr lang="en-US" baseline="0" dirty="0" smtClean="0"/>
              <a:t>s -&gt; t</a:t>
            </a:r>
            <a:endParaRPr lang="en-US" dirty="0"/>
          </a:p>
        </p:txBody>
      </p:sp>
      <p:sp>
        <p:nvSpPr>
          <p:cNvPr id="4" name="Slide Number Placeholder 3"/>
          <p:cNvSpPr>
            <a:spLocks noGrp="1"/>
          </p:cNvSpPr>
          <p:nvPr>
            <p:ph type="sldNum" sz="quarter" idx="10"/>
          </p:nvPr>
        </p:nvSpPr>
        <p:spPr/>
        <p:txBody>
          <a:bodyPr/>
          <a:lstStyle/>
          <a:p>
            <a:fld id="{B8DDBF37-9FEA-BB4F-A02F-BB9F04DCD724}" type="slidenum">
              <a:rPr lang="en-US" smtClean="0"/>
              <a:t>13</a:t>
            </a:fld>
            <a:endParaRPr lang="en-US"/>
          </a:p>
        </p:txBody>
      </p:sp>
    </p:spTree>
    <p:extLst>
      <p:ext uri="{BB962C8B-B14F-4D97-AF65-F5344CB8AC3E}">
        <p14:creationId xmlns:p14="http://schemas.microsoft.com/office/powerpoint/2010/main" val="1528968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arenR"/>
            </a:pPr>
            <a:r>
              <a:rPr lang="en-US" dirty="0" smtClean="0"/>
              <a:t>not p and q</a:t>
            </a:r>
          </a:p>
          <a:p>
            <a:pPr marL="228600" indent="-228600">
              <a:buAutoNum type="arabicParenR"/>
            </a:pPr>
            <a:r>
              <a:rPr lang="en-US" dirty="0" smtClean="0"/>
              <a:t>r</a:t>
            </a:r>
            <a:r>
              <a:rPr lang="en-US" baseline="0" dirty="0" smtClean="0"/>
              <a:t> -&gt; p</a:t>
            </a:r>
          </a:p>
          <a:p>
            <a:pPr marL="228600" indent="-228600">
              <a:buAutoNum type="arabicParenR"/>
            </a:pPr>
            <a:r>
              <a:rPr lang="en-US" baseline="0" dirty="0" smtClean="0"/>
              <a:t>not r -&gt; s</a:t>
            </a:r>
          </a:p>
          <a:p>
            <a:pPr marL="228600" indent="-228600">
              <a:buAutoNum type="arabicParenR"/>
            </a:pPr>
            <a:r>
              <a:rPr lang="en-US" baseline="0" dirty="0" smtClean="0"/>
              <a:t>s -&gt; t</a:t>
            </a:r>
            <a:endParaRPr lang="en-US" dirty="0"/>
          </a:p>
        </p:txBody>
      </p:sp>
      <p:sp>
        <p:nvSpPr>
          <p:cNvPr id="4" name="Slide Number Placeholder 3"/>
          <p:cNvSpPr>
            <a:spLocks noGrp="1"/>
          </p:cNvSpPr>
          <p:nvPr>
            <p:ph type="sldNum" sz="quarter" idx="10"/>
          </p:nvPr>
        </p:nvSpPr>
        <p:spPr/>
        <p:txBody>
          <a:bodyPr/>
          <a:lstStyle/>
          <a:p>
            <a:fld id="{B8DDBF37-9FEA-BB4F-A02F-BB9F04DCD724}" type="slidenum">
              <a:rPr lang="en-US" smtClean="0"/>
              <a:t>14</a:t>
            </a:fld>
            <a:endParaRPr lang="en-US"/>
          </a:p>
        </p:txBody>
      </p:sp>
    </p:spTree>
    <p:extLst>
      <p:ext uri="{BB962C8B-B14F-4D97-AF65-F5344CB8AC3E}">
        <p14:creationId xmlns:p14="http://schemas.microsoft.com/office/powerpoint/2010/main" val="1528968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arenR"/>
            </a:pPr>
            <a:r>
              <a:rPr lang="en-US" dirty="0" smtClean="0"/>
              <a:t>not p and q</a:t>
            </a:r>
          </a:p>
          <a:p>
            <a:pPr marL="228600" indent="-228600">
              <a:buAutoNum type="arabicParenR"/>
            </a:pPr>
            <a:r>
              <a:rPr lang="en-US" dirty="0" smtClean="0"/>
              <a:t>r</a:t>
            </a:r>
            <a:r>
              <a:rPr lang="en-US" baseline="0" dirty="0" smtClean="0"/>
              <a:t> -&gt; p</a:t>
            </a:r>
          </a:p>
          <a:p>
            <a:pPr marL="228600" indent="-228600">
              <a:buAutoNum type="arabicParenR"/>
            </a:pPr>
            <a:r>
              <a:rPr lang="en-US" baseline="0" dirty="0" smtClean="0"/>
              <a:t>not r -&gt; s</a:t>
            </a:r>
          </a:p>
          <a:p>
            <a:pPr marL="228600" indent="-228600">
              <a:buAutoNum type="arabicParenR"/>
            </a:pPr>
            <a:r>
              <a:rPr lang="en-US" baseline="0" dirty="0" smtClean="0"/>
              <a:t>s -&gt; t</a:t>
            </a:r>
            <a:endParaRPr lang="en-US" dirty="0"/>
          </a:p>
        </p:txBody>
      </p:sp>
      <p:sp>
        <p:nvSpPr>
          <p:cNvPr id="4" name="Slide Number Placeholder 3"/>
          <p:cNvSpPr>
            <a:spLocks noGrp="1"/>
          </p:cNvSpPr>
          <p:nvPr>
            <p:ph type="sldNum" sz="quarter" idx="10"/>
          </p:nvPr>
        </p:nvSpPr>
        <p:spPr/>
        <p:txBody>
          <a:bodyPr/>
          <a:lstStyle/>
          <a:p>
            <a:fld id="{B8DDBF37-9FEA-BB4F-A02F-BB9F04DCD724}" type="slidenum">
              <a:rPr lang="en-US" smtClean="0"/>
              <a:t>15</a:t>
            </a:fld>
            <a:endParaRPr lang="en-US"/>
          </a:p>
        </p:txBody>
      </p:sp>
    </p:spTree>
    <p:extLst>
      <p:ext uri="{BB962C8B-B14F-4D97-AF65-F5344CB8AC3E}">
        <p14:creationId xmlns:p14="http://schemas.microsoft.com/office/powerpoint/2010/main" val="1528968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arenR"/>
            </a:pPr>
            <a:r>
              <a:rPr lang="en-US" dirty="0" smtClean="0"/>
              <a:t>not p and q</a:t>
            </a:r>
          </a:p>
          <a:p>
            <a:pPr marL="228600" indent="-228600">
              <a:buAutoNum type="arabicParenR"/>
            </a:pPr>
            <a:r>
              <a:rPr lang="en-US" dirty="0" smtClean="0"/>
              <a:t>r</a:t>
            </a:r>
            <a:r>
              <a:rPr lang="en-US" baseline="0" dirty="0" smtClean="0"/>
              <a:t> -&gt; p</a:t>
            </a:r>
          </a:p>
          <a:p>
            <a:pPr marL="228600" indent="-228600">
              <a:buAutoNum type="arabicParenR"/>
            </a:pPr>
            <a:r>
              <a:rPr lang="en-US" baseline="0" dirty="0" smtClean="0"/>
              <a:t>not r -&gt; s</a:t>
            </a:r>
          </a:p>
          <a:p>
            <a:pPr marL="228600" indent="-228600">
              <a:buAutoNum type="arabicParenR"/>
            </a:pPr>
            <a:r>
              <a:rPr lang="en-US" baseline="0" dirty="0" smtClean="0"/>
              <a:t>s -&gt; t</a:t>
            </a:r>
            <a:endParaRPr lang="en-US" dirty="0"/>
          </a:p>
        </p:txBody>
      </p:sp>
      <p:sp>
        <p:nvSpPr>
          <p:cNvPr id="4" name="Slide Number Placeholder 3"/>
          <p:cNvSpPr>
            <a:spLocks noGrp="1"/>
          </p:cNvSpPr>
          <p:nvPr>
            <p:ph type="sldNum" sz="quarter" idx="10"/>
          </p:nvPr>
        </p:nvSpPr>
        <p:spPr/>
        <p:txBody>
          <a:bodyPr/>
          <a:lstStyle/>
          <a:p>
            <a:fld id="{B8DDBF37-9FEA-BB4F-A02F-BB9F04DCD724}" type="slidenum">
              <a:rPr lang="en-US" smtClean="0"/>
              <a:t>16</a:t>
            </a:fld>
            <a:endParaRPr lang="en-US"/>
          </a:p>
        </p:txBody>
      </p:sp>
    </p:spTree>
    <p:extLst>
      <p:ext uri="{BB962C8B-B14F-4D97-AF65-F5344CB8AC3E}">
        <p14:creationId xmlns:p14="http://schemas.microsoft.com/office/powerpoint/2010/main" val="1528968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F37C01B5-E994-2C4D-AE31-3FBF16817151}" type="slidenum">
              <a:rPr lang="en-US"/>
              <a:pPr/>
              <a:t>‹#›</a:t>
            </a:fld>
            <a:endParaRPr lang="en-US"/>
          </a:p>
        </p:txBody>
      </p:sp>
    </p:spTree>
    <p:extLst>
      <p:ext uri="{BB962C8B-B14F-4D97-AF65-F5344CB8AC3E}">
        <p14:creationId xmlns:p14="http://schemas.microsoft.com/office/powerpoint/2010/main" val="10859140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101142D6-5043-0642-9B68-E6DEB110F755}" type="slidenum">
              <a:rPr lang="en-US"/>
              <a:pPr/>
              <a:t>‹#›</a:t>
            </a:fld>
            <a:endParaRPr lang="en-US"/>
          </a:p>
        </p:txBody>
      </p:sp>
    </p:spTree>
    <p:extLst>
      <p:ext uri="{BB962C8B-B14F-4D97-AF65-F5344CB8AC3E}">
        <p14:creationId xmlns:p14="http://schemas.microsoft.com/office/powerpoint/2010/main" val="7864771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73EC16C6-EB4D-E341-BF7A-A9CB7426F8BF}" type="slidenum">
              <a:rPr lang="en-US"/>
              <a:pPr/>
              <a:t>‹#›</a:t>
            </a:fld>
            <a:endParaRPr lang="en-US"/>
          </a:p>
        </p:txBody>
      </p:sp>
    </p:spTree>
    <p:extLst>
      <p:ext uri="{BB962C8B-B14F-4D97-AF65-F5344CB8AC3E}">
        <p14:creationId xmlns:p14="http://schemas.microsoft.com/office/powerpoint/2010/main" val="5435973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311700" y="593367"/>
            <a:ext cx="8520600" cy="7636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8" name="Shape 18"/>
          <p:cNvSpPr txBox="1">
            <a:spLocks noGrp="1"/>
          </p:cNvSpPr>
          <p:nvPr>
            <p:ph type="body" idx="1"/>
          </p:nvPr>
        </p:nvSpPr>
        <p:spPr>
          <a:xfrm>
            <a:off x="311700" y="1536633"/>
            <a:ext cx="8520600" cy="45552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9" name="Shape 19"/>
          <p:cNvSpPr txBox="1">
            <a:spLocks noGrp="1"/>
          </p:cNvSpPr>
          <p:nvPr>
            <p:ph type="sldNum" idx="12"/>
          </p:nvPr>
        </p:nvSpPr>
        <p:spPr>
          <a:xfrm>
            <a:off x="8472457" y="6217621"/>
            <a:ext cx="548700" cy="5248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extLst>
      <p:ext uri="{BB962C8B-B14F-4D97-AF65-F5344CB8AC3E}">
        <p14:creationId xmlns:p14="http://schemas.microsoft.com/office/powerpoint/2010/main" val="26479886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C1316F51-0357-5E41-8F82-C6BEB33C95A5}" type="slidenum">
              <a:rPr lang="en-US"/>
              <a:pPr/>
              <a:t>‹#›</a:t>
            </a:fld>
            <a:endParaRPr lang="en-US"/>
          </a:p>
        </p:txBody>
      </p:sp>
    </p:spTree>
    <p:extLst>
      <p:ext uri="{BB962C8B-B14F-4D97-AF65-F5344CB8AC3E}">
        <p14:creationId xmlns:p14="http://schemas.microsoft.com/office/powerpoint/2010/main" val="31792160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C3D8B47D-EDEC-F049-BB6A-C8D92F92B0B4}" type="slidenum">
              <a:rPr lang="en-US"/>
              <a:pPr/>
              <a:t>‹#›</a:t>
            </a:fld>
            <a:endParaRPr lang="en-US"/>
          </a:p>
        </p:txBody>
      </p:sp>
    </p:spTree>
    <p:extLst>
      <p:ext uri="{BB962C8B-B14F-4D97-AF65-F5344CB8AC3E}">
        <p14:creationId xmlns:p14="http://schemas.microsoft.com/office/powerpoint/2010/main" val="28815064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20E72AC0-E25C-234F-A1FF-271B4A253CA7}" type="slidenum">
              <a:rPr lang="en-US"/>
              <a:pPr/>
              <a:t>‹#›</a:t>
            </a:fld>
            <a:endParaRPr lang="en-US"/>
          </a:p>
        </p:txBody>
      </p:sp>
    </p:spTree>
    <p:extLst>
      <p:ext uri="{BB962C8B-B14F-4D97-AF65-F5344CB8AC3E}">
        <p14:creationId xmlns:p14="http://schemas.microsoft.com/office/powerpoint/2010/main" val="42638218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97F4AA5D-0281-D547-B2B0-E34B67145E5A}" type="slidenum">
              <a:rPr lang="en-US"/>
              <a:pPr/>
              <a:t>‹#›</a:t>
            </a:fld>
            <a:endParaRPr lang="en-US"/>
          </a:p>
        </p:txBody>
      </p:sp>
    </p:spTree>
    <p:extLst>
      <p:ext uri="{BB962C8B-B14F-4D97-AF65-F5344CB8AC3E}">
        <p14:creationId xmlns:p14="http://schemas.microsoft.com/office/powerpoint/2010/main" val="5250500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3E89D3C7-495F-784D-991B-B4CF81125322}" type="slidenum">
              <a:rPr lang="en-US"/>
              <a:pPr/>
              <a:t>‹#›</a:t>
            </a:fld>
            <a:endParaRPr lang="en-US"/>
          </a:p>
        </p:txBody>
      </p:sp>
    </p:spTree>
    <p:extLst>
      <p:ext uri="{BB962C8B-B14F-4D97-AF65-F5344CB8AC3E}">
        <p14:creationId xmlns:p14="http://schemas.microsoft.com/office/powerpoint/2010/main" val="29937119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36E65154-DE5F-6B4F-A0E8-A403F38E8F68}" type="slidenum">
              <a:rPr lang="en-US"/>
              <a:pPr/>
              <a:t>‹#›</a:t>
            </a:fld>
            <a:endParaRPr lang="en-US"/>
          </a:p>
        </p:txBody>
      </p:sp>
    </p:spTree>
    <p:extLst>
      <p:ext uri="{BB962C8B-B14F-4D97-AF65-F5344CB8AC3E}">
        <p14:creationId xmlns:p14="http://schemas.microsoft.com/office/powerpoint/2010/main" val="10579758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2C8052C9-7122-D846-9AF3-8336667508CE}" type="slidenum">
              <a:rPr lang="en-US"/>
              <a:pPr/>
              <a:t>‹#›</a:t>
            </a:fld>
            <a:endParaRPr lang="en-US"/>
          </a:p>
        </p:txBody>
      </p:sp>
    </p:spTree>
    <p:extLst>
      <p:ext uri="{BB962C8B-B14F-4D97-AF65-F5344CB8AC3E}">
        <p14:creationId xmlns:p14="http://schemas.microsoft.com/office/powerpoint/2010/main" val="1418894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865CBFDE-D8EF-C047-A824-D3E28EFC5601}" type="slidenum">
              <a:rPr lang="en-US"/>
              <a:pPr/>
              <a:t>‹#›</a:t>
            </a:fld>
            <a:endParaRPr lang="en-US"/>
          </a:p>
        </p:txBody>
      </p:sp>
    </p:spTree>
    <p:extLst>
      <p:ext uri="{BB962C8B-B14F-4D97-AF65-F5344CB8AC3E}">
        <p14:creationId xmlns:p14="http://schemas.microsoft.com/office/powerpoint/2010/main" val="249391346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a:defRPr sz="1400"/>
            </a:lvl1pPr>
          </a:lstStyle>
          <a:p>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algn="ctr">
              <a:defRPr sz="1400"/>
            </a:lvl1pPr>
          </a:lstStyle>
          <a:p>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algn="r">
              <a:defRPr sz="1400"/>
            </a:lvl1pPr>
          </a:lstStyle>
          <a:p>
            <a:fld id="{33D3D29D-A0F3-6B4C-BDA7-26C9C8564374}"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ea typeface="ＭＳ Ｐゴシック" charset="0"/>
        </a:defRPr>
      </a:lvl2pPr>
      <a:lvl3pPr algn="ctr" rtl="0" fontAlgn="base">
        <a:spcBef>
          <a:spcPct val="0"/>
        </a:spcBef>
        <a:spcAft>
          <a:spcPct val="0"/>
        </a:spcAft>
        <a:defRPr sz="4400">
          <a:solidFill>
            <a:schemeClr val="tx2"/>
          </a:solidFill>
          <a:latin typeface="Arial" charset="0"/>
          <a:ea typeface="ＭＳ Ｐゴシック" charset="0"/>
        </a:defRPr>
      </a:lvl3pPr>
      <a:lvl4pPr algn="ctr" rtl="0" fontAlgn="base">
        <a:spcBef>
          <a:spcPct val="0"/>
        </a:spcBef>
        <a:spcAft>
          <a:spcPct val="0"/>
        </a:spcAft>
        <a:defRPr sz="4400">
          <a:solidFill>
            <a:schemeClr val="tx2"/>
          </a:solidFill>
          <a:latin typeface="Arial" charset="0"/>
          <a:ea typeface="ＭＳ Ｐゴシック" charset="0"/>
        </a:defRPr>
      </a:lvl4pPr>
      <a:lvl5pPr algn="ctr" rtl="0" fontAlgn="base">
        <a:spcBef>
          <a:spcPct val="0"/>
        </a:spcBef>
        <a:spcAft>
          <a:spcPct val="0"/>
        </a:spcAft>
        <a:defRPr sz="4400">
          <a:solidFill>
            <a:schemeClr val="tx2"/>
          </a:solidFill>
          <a:latin typeface="Arial" charset="0"/>
          <a:ea typeface="ＭＳ Ｐゴシック" charset="0"/>
        </a:defRPr>
      </a:lvl5pPr>
      <a:lvl6pPr marL="457200" algn="ctr" rtl="0" fontAlgn="base">
        <a:spcBef>
          <a:spcPct val="0"/>
        </a:spcBef>
        <a:spcAft>
          <a:spcPct val="0"/>
        </a:spcAft>
        <a:defRPr sz="4400">
          <a:solidFill>
            <a:schemeClr val="tx2"/>
          </a:solidFill>
          <a:latin typeface="Arial" charset="0"/>
          <a:ea typeface="ＭＳ Ｐゴシック" charset="0"/>
        </a:defRPr>
      </a:lvl6pPr>
      <a:lvl7pPr marL="914400" algn="ctr" rtl="0" fontAlgn="base">
        <a:spcBef>
          <a:spcPct val="0"/>
        </a:spcBef>
        <a:spcAft>
          <a:spcPct val="0"/>
        </a:spcAft>
        <a:defRPr sz="4400">
          <a:solidFill>
            <a:schemeClr val="tx2"/>
          </a:solidFill>
          <a:latin typeface="Arial" charset="0"/>
          <a:ea typeface="ＭＳ Ｐゴシック" charset="0"/>
        </a:defRPr>
      </a:lvl7pPr>
      <a:lvl8pPr marL="1371600" algn="ctr" rtl="0" fontAlgn="base">
        <a:spcBef>
          <a:spcPct val="0"/>
        </a:spcBef>
        <a:spcAft>
          <a:spcPct val="0"/>
        </a:spcAft>
        <a:defRPr sz="4400">
          <a:solidFill>
            <a:schemeClr val="tx2"/>
          </a:solidFill>
          <a:latin typeface="Arial" charset="0"/>
          <a:ea typeface="ＭＳ Ｐゴシック" charset="0"/>
        </a:defRPr>
      </a:lvl8pPr>
      <a:lvl9pPr marL="1828800" algn="ctr" rtl="0" fontAlgn="base">
        <a:spcBef>
          <a:spcPct val="0"/>
        </a:spcBef>
        <a:spcAft>
          <a:spcPct val="0"/>
        </a:spcAft>
        <a:defRPr sz="4400">
          <a:solidFill>
            <a:schemeClr val="tx2"/>
          </a:solidFill>
          <a:latin typeface="Arial" charset="0"/>
          <a:ea typeface="ＭＳ Ｐゴシック" charset="0"/>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ea typeface="+mn-ea"/>
        </a:defRPr>
      </a:lvl2pPr>
      <a:lvl3pPr marL="1143000" indent="-228600" algn="l" rtl="0" fontAlgn="base">
        <a:spcBef>
          <a:spcPct val="20000"/>
        </a:spcBef>
        <a:spcAft>
          <a:spcPct val="0"/>
        </a:spcAft>
        <a:buChar char="•"/>
        <a:defRPr sz="2400">
          <a:solidFill>
            <a:schemeClr val="tx1"/>
          </a:solidFill>
          <a:latin typeface="+mn-lt"/>
          <a:ea typeface="+mn-ea"/>
        </a:defRPr>
      </a:lvl3pPr>
      <a:lvl4pPr marL="1600200" indent="-228600" algn="l" rtl="0" fontAlgn="base">
        <a:spcBef>
          <a:spcPct val="20000"/>
        </a:spcBef>
        <a:spcAft>
          <a:spcPct val="0"/>
        </a:spcAft>
        <a:buChar char="–"/>
        <a:defRPr sz="2000">
          <a:solidFill>
            <a:schemeClr val="tx1"/>
          </a:solidFill>
          <a:latin typeface="+mn-lt"/>
          <a:ea typeface="+mn-ea"/>
        </a:defRPr>
      </a:lvl4pPr>
      <a:lvl5pPr marL="2057400" indent="-228600" algn="l" rtl="0" fontAlgn="base">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 Id="rId3" Type="http://schemas.openxmlformats.org/officeDocument/2006/relationships/image" Target="../media/image1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Rectangle 4"/>
          <p:cNvSpPr>
            <a:spLocks noGrp="1" noChangeArrowheads="1"/>
          </p:cNvSpPr>
          <p:nvPr>
            <p:ph type="ctrTitle"/>
          </p:nvPr>
        </p:nvSpPr>
        <p:spPr>
          <a:xfrm>
            <a:off x="685800" y="1524000"/>
            <a:ext cx="7772400" cy="2076451"/>
          </a:xfrm>
        </p:spPr>
        <p:txBody>
          <a:bodyPr/>
          <a:lstStyle/>
          <a:p>
            <a:r>
              <a:rPr lang="en-US" sz="4000" dirty="0" smtClean="0"/>
              <a:t>CS5100: Foundations of Artificial Intelligence</a:t>
            </a:r>
            <a:br>
              <a:rPr lang="en-US" sz="4000" dirty="0" smtClean="0"/>
            </a:br>
            <a:r>
              <a:rPr lang="en-US" sz="4000" dirty="0" smtClean="0"/>
              <a:t/>
            </a:r>
            <a:br>
              <a:rPr lang="en-US" sz="4000" dirty="0" smtClean="0"/>
            </a:br>
            <a:r>
              <a:rPr lang="en-US" sz="3600" dirty="0" smtClean="0"/>
              <a:t>First Order Logic</a:t>
            </a:r>
            <a:endParaRPr lang="en-US" sz="3600" dirty="0"/>
          </a:p>
        </p:txBody>
      </p:sp>
      <p:sp>
        <p:nvSpPr>
          <p:cNvPr id="3075" name="Rectangle 3"/>
          <p:cNvSpPr>
            <a:spLocks noGrp="1" noChangeArrowheads="1"/>
          </p:cNvSpPr>
          <p:nvPr>
            <p:ph type="subTitle" idx="1"/>
          </p:nvPr>
        </p:nvSpPr>
        <p:spPr>
          <a:xfrm>
            <a:off x="1371600" y="4495800"/>
            <a:ext cx="6400800" cy="1143000"/>
          </a:xfrm>
        </p:spPr>
        <p:txBody>
          <a:bodyPr/>
          <a:lstStyle/>
          <a:p>
            <a:pPr eaLnBrk="1" hangingPunct="1">
              <a:defRPr/>
            </a:pPr>
            <a:r>
              <a:rPr lang="en-US" sz="2800" dirty="0" smtClean="0">
                <a:solidFill>
                  <a:schemeClr val="bg1">
                    <a:lumMod val="50000"/>
                  </a:schemeClr>
                </a:solidFill>
              </a:rPr>
              <a:t>Dr</a:t>
            </a:r>
            <a:r>
              <a:rPr lang="en-US" sz="2800" dirty="0">
                <a:solidFill>
                  <a:schemeClr val="bg1">
                    <a:lumMod val="50000"/>
                  </a:schemeClr>
                </a:solidFill>
              </a:rPr>
              <a:t>. Rutu Mulkar-Mehta</a:t>
            </a:r>
          </a:p>
          <a:p>
            <a:pPr eaLnBrk="1" hangingPunct="1">
              <a:defRPr/>
            </a:pPr>
            <a:r>
              <a:rPr lang="en-US" sz="2800">
                <a:solidFill>
                  <a:schemeClr val="bg1">
                    <a:lumMod val="50000"/>
                  </a:schemeClr>
                </a:solidFill>
              </a:rPr>
              <a:t>Lecture </a:t>
            </a:r>
            <a:r>
              <a:rPr lang="en-US" sz="2800" smtClean="0">
                <a:solidFill>
                  <a:schemeClr val="bg1">
                    <a:lumMod val="50000"/>
                  </a:schemeClr>
                </a:solidFill>
              </a:rPr>
              <a:t>6</a:t>
            </a:r>
            <a:endParaRPr lang="en-US" sz="2800" dirty="0">
              <a:solidFill>
                <a:schemeClr val="bg1">
                  <a:lumMod val="50000"/>
                </a:schemeClr>
              </a:solidFill>
            </a:endParaRPr>
          </a:p>
        </p:txBody>
      </p:sp>
    </p:spTree>
    <p:extLst>
      <p:ext uri="{BB962C8B-B14F-4D97-AF65-F5344CB8AC3E}">
        <p14:creationId xmlns:p14="http://schemas.microsoft.com/office/powerpoint/2010/main" val="1898765898"/>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Last week</a:t>
            </a:r>
            <a:endParaRPr lang="en-US" dirty="0"/>
          </a:p>
        </p:txBody>
      </p:sp>
      <p:sp>
        <p:nvSpPr>
          <p:cNvPr id="5" name="Content Placeholder 4"/>
          <p:cNvSpPr>
            <a:spLocks noGrp="1"/>
          </p:cNvSpPr>
          <p:nvPr>
            <p:ph idx="1"/>
          </p:nvPr>
        </p:nvSpPr>
        <p:spPr/>
        <p:txBody>
          <a:bodyPr/>
          <a:lstStyle/>
          <a:p>
            <a:r>
              <a:rPr lang="en-US" dirty="0" smtClean="0"/>
              <a:t>Propositional Logic</a:t>
            </a:r>
          </a:p>
          <a:p>
            <a:r>
              <a:rPr lang="en-US" dirty="0" smtClean="0"/>
              <a:t>A statement that can have the value – True or False</a:t>
            </a:r>
          </a:p>
          <a:p>
            <a:pPr lvl="1"/>
            <a:r>
              <a:rPr lang="en-US" dirty="0" smtClean="0"/>
              <a:t>I am happy.</a:t>
            </a:r>
          </a:p>
          <a:p>
            <a:pPr lvl="1"/>
            <a:r>
              <a:rPr lang="en-US" dirty="0" smtClean="0"/>
              <a:t>Seattle is sunny.</a:t>
            </a:r>
            <a:endParaRPr lang="en-US" dirty="0"/>
          </a:p>
        </p:txBody>
      </p:sp>
    </p:spTree>
    <p:extLst>
      <p:ext uri="{BB962C8B-B14F-4D97-AF65-F5344CB8AC3E}">
        <p14:creationId xmlns:p14="http://schemas.microsoft.com/office/powerpoint/2010/main" val="2268528387"/>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Last week</a:t>
            </a:r>
            <a:endParaRPr lang="en-US" dirty="0"/>
          </a:p>
        </p:txBody>
      </p:sp>
      <p:sp>
        <p:nvSpPr>
          <p:cNvPr id="3" name="Content Placeholder 2"/>
          <p:cNvSpPr>
            <a:spLocks noGrp="1"/>
          </p:cNvSpPr>
          <p:nvPr>
            <p:ph idx="1"/>
          </p:nvPr>
        </p:nvSpPr>
        <p:spPr/>
        <p:txBody>
          <a:bodyPr/>
          <a:lstStyle/>
          <a:p>
            <a:r>
              <a:rPr lang="en-US" dirty="0" smtClean="0"/>
              <a:t>Propositions are connected using connectives</a:t>
            </a:r>
          </a:p>
          <a:p>
            <a:endParaRPr lang="en-US" dirty="0"/>
          </a:p>
        </p:txBody>
      </p:sp>
      <p:graphicFrame>
        <p:nvGraphicFramePr>
          <p:cNvPr id="6" name="Content Placeholder 3"/>
          <p:cNvGraphicFramePr>
            <a:graphicFrameLocks/>
          </p:cNvGraphicFramePr>
          <p:nvPr>
            <p:extLst>
              <p:ext uri="{D42A27DB-BD31-4B8C-83A1-F6EECF244321}">
                <p14:modId xmlns:p14="http://schemas.microsoft.com/office/powerpoint/2010/main" val="1946243164"/>
              </p:ext>
            </p:extLst>
          </p:nvPr>
        </p:nvGraphicFramePr>
        <p:xfrm>
          <a:off x="2667000" y="3657600"/>
          <a:ext cx="3526971" cy="1854200"/>
        </p:xfrm>
        <a:graphic>
          <a:graphicData uri="http://schemas.openxmlformats.org/drawingml/2006/table">
            <a:tbl>
              <a:tblPr firstRow="1" bandRow="1">
                <a:tableStyleId>{073A0DAA-6AF3-43AB-8588-CEC1D06C72B9}</a:tableStyleId>
              </a:tblPr>
              <a:tblGrid>
                <a:gridCol w="1175657"/>
                <a:gridCol w="1175657"/>
                <a:gridCol w="1175657"/>
              </a:tblGrid>
              <a:tr h="370840">
                <a:tc>
                  <a:txBody>
                    <a:bodyPr/>
                    <a:lstStyle/>
                    <a:p>
                      <a:pPr algn="ctr"/>
                      <a:r>
                        <a:rPr lang="en-US" sz="1800" dirty="0" smtClean="0"/>
                        <a:t>P</a:t>
                      </a:r>
                      <a:endParaRPr lang="en-US" sz="1800" dirty="0"/>
                    </a:p>
                  </a:txBody>
                  <a:tcPr/>
                </a:tc>
                <a:tc>
                  <a:txBody>
                    <a:bodyPr/>
                    <a:lstStyle/>
                    <a:p>
                      <a:pPr algn="ctr"/>
                      <a:r>
                        <a:rPr lang="en-US" sz="1800" dirty="0" smtClean="0"/>
                        <a:t>Q</a:t>
                      </a:r>
                      <a:endParaRPr lang="en-US" sz="1800" dirty="0"/>
                    </a:p>
                  </a:txBody>
                  <a:tcPr/>
                </a:tc>
                <a:tc>
                  <a:txBody>
                    <a:bodyPr/>
                    <a:lstStyle/>
                    <a:p>
                      <a:pPr algn="ctr"/>
                      <a:r>
                        <a:rPr lang="en-US" sz="1800" u="none" strike="noStrike" kern="1200" baseline="0" dirty="0" smtClean="0"/>
                        <a:t>¬P</a:t>
                      </a:r>
                      <a:endParaRPr lang="en-US" sz="1800" dirty="0"/>
                    </a:p>
                  </a:txBody>
                  <a:tcPr/>
                </a:tc>
              </a:tr>
              <a:tr h="370840">
                <a:tc>
                  <a:txBody>
                    <a:bodyPr/>
                    <a:lstStyle/>
                    <a:p>
                      <a:pPr algn="ctr"/>
                      <a:r>
                        <a:rPr lang="en-US" dirty="0" smtClean="0"/>
                        <a:t>True</a:t>
                      </a:r>
                      <a:endParaRPr lang="en-US" dirty="0"/>
                    </a:p>
                  </a:txBody>
                  <a:tcPr/>
                </a:tc>
                <a:tc>
                  <a:txBody>
                    <a:bodyPr/>
                    <a:lstStyle/>
                    <a:p>
                      <a:pPr algn="ctr"/>
                      <a:r>
                        <a:rPr lang="en-US" dirty="0" smtClean="0"/>
                        <a:t>True</a:t>
                      </a:r>
                      <a:endParaRPr lang="en-US" dirty="0"/>
                    </a:p>
                  </a:txBody>
                  <a:tcPr/>
                </a:tc>
                <a:tc>
                  <a:txBody>
                    <a:bodyPr/>
                    <a:lstStyle/>
                    <a:p>
                      <a:pPr algn="ctr"/>
                      <a:r>
                        <a:rPr lang="en-US" dirty="0" smtClean="0"/>
                        <a:t>False</a:t>
                      </a:r>
                      <a:endParaRPr lang="en-US" dirty="0"/>
                    </a:p>
                  </a:txBody>
                  <a:tcPr/>
                </a:tc>
              </a:tr>
              <a:tr h="370840">
                <a:tc>
                  <a:txBody>
                    <a:bodyPr/>
                    <a:lstStyle/>
                    <a:p>
                      <a:pPr algn="ctr"/>
                      <a:r>
                        <a:rPr lang="en-US" dirty="0" smtClean="0"/>
                        <a:t>True</a:t>
                      </a:r>
                      <a:endParaRPr lang="en-US" dirty="0"/>
                    </a:p>
                  </a:txBody>
                  <a:tcPr/>
                </a:tc>
                <a:tc>
                  <a:txBody>
                    <a:bodyPr/>
                    <a:lstStyle/>
                    <a:p>
                      <a:pPr algn="ctr"/>
                      <a:r>
                        <a:rPr lang="en-US" dirty="0" smtClean="0"/>
                        <a:t>False</a:t>
                      </a:r>
                      <a:endParaRPr lang="en-US" dirty="0"/>
                    </a:p>
                  </a:txBody>
                  <a:tcPr/>
                </a:tc>
                <a:tc>
                  <a:txBody>
                    <a:bodyPr/>
                    <a:lstStyle/>
                    <a:p>
                      <a:pPr algn="ctr"/>
                      <a:r>
                        <a:rPr lang="en-US" dirty="0" smtClean="0"/>
                        <a:t>False</a:t>
                      </a:r>
                      <a:endParaRPr lang="en-US" dirty="0"/>
                    </a:p>
                  </a:txBody>
                  <a:tcPr/>
                </a:tc>
              </a:tr>
              <a:tr h="370840">
                <a:tc>
                  <a:txBody>
                    <a:bodyPr/>
                    <a:lstStyle/>
                    <a:p>
                      <a:pPr algn="ctr"/>
                      <a:r>
                        <a:rPr lang="en-US" dirty="0" smtClean="0"/>
                        <a:t>False</a:t>
                      </a:r>
                      <a:endParaRPr lang="en-US" dirty="0"/>
                    </a:p>
                  </a:txBody>
                  <a:tcPr/>
                </a:tc>
                <a:tc>
                  <a:txBody>
                    <a:bodyPr/>
                    <a:lstStyle/>
                    <a:p>
                      <a:pPr algn="ctr"/>
                      <a:r>
                        <a:rPr lang="en-US" dirty="0" smtClean="0"/>
                        <a:t>True</a:t>
                      </a:r>
                      <a:endParaRPr lang="en-US" dirty="0"/>
                    </a:p>
                  </a:txBody>
                  <a:tcPr/>
                </a:tc>
                <a:tc>
                  <a:txBody>
                    <a:bodyPr/>
                    <a:lstStyle/>
                    <a:p>
                      <a:pPr algn="ctr"/>
                      <a:r>
                        <a:rPr lang="en-US" dirty="0" smtClean="0"/>
                        <a:t>True</a:t>
                      </a:r>
                      <a:endParaRPr lang="en-US" dirty="0"/>
                    </a:p>
                  </a:txBody>
                  <a:tcPr/>
                </a:tc>
              </a:tr>
              <a:tr h="370840">
                <a:tc>
                  <a:txBody>
                    <a:bodyPr/>
                    <a:lstStyle/>
                    <a:p>
                      <a:pPr algn="ctr"/>
                      <a:r>
                        <a:rPr lang="en-US" dirty="0" smtClean="0"/>
                        <a:t>False</a:t>
                      </a:r>
                      <a:endParaRPr lang="en-US" dirty="0"/>
                    </a:p>
                  </a:txBody>
                  <a:tcPr/>
                </a:tc>
                <a:tc>
                  <a:txBody>
                    <a:bodyPr/>
                    <a:lstStyle/>
                    <a:p>
                      <a:pPr algn="ctr"/>
                      <a:r>
                        <a:rPr lang="en-US" dirty="0" smtClean="0"/>
                        <a:t>False</a:t>
                      </a:r>
                      <a:endParaRPr lang="en-US" dirty="0"/>
                    </a:p>
                  </a:txBody>
                  <a:tcPr/>
                </a:tc>
                <a:tc>
                  <a:txBody>
                    <a:bodyPr/>
                    <a:lstStyle/>
                    <a:p>
                      <a:pPr algn="ctr"/>
                      <a:r>
                        <a:rPr lang="en-US" dirty="0" smtClean="0"/>
                        <a:t>True</a:t>
                      </a:r>
                      <a:endParaRPr lang="en-US" dirty="0"/>
                    </a:p>
                  </a:txBody>
                  <a:tcPr/>
                </a:tc>
              </a:tr>
            </a:tbl>
          </a:graphicData>
        </a:graphic>
      </p:graphicFrame>
    </p:spTree>
    <p:extLst>
      <p:ext uri="{BB962C8B-B14F-4D97-AF65-F5344CB8AC3E}">
        <p14:creationId xmlns:p14="http://schemas.microsoft.com/office/powerpoint/2010/main" val="275038920"/>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Last Week</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825581367"/>
              </p:ext>
            </p:extLst>
          </p:nvPr>
        </p:nvGraphicFramePr>
        <p:xfrm>
          <a:off x="1219200" y="3886200"/>
          <a:ext cx="2667000" cy="1854200"/>
        </p:xfrm>
        <a:graphic>
          <a:graphicData uri="http://schemas.openxmlformats.org/drawingml/2006/table">
            <a:tbl>
              <a:tblPr firstRow="1" bandRow="1">
                <a:tableStyleId>{073A0DAA-6AF3-43AB-8588-CEC1D06C72B9}</a:tableStyleId>
              </a:tblPr>
              <a:tblGrid>
                <a:gridCol w="889000"/>
                <a:gridCol w="889000"/>
                <a:gridCol w="889000"/>
              </a:tblGrid>
              <a:tr h="370840">
                <a:tc>
                  <a:txBody>
                    <a:bodyPr/>
                    <a:lstStyle/>
                    <a:p>
                      <a:pPr algn="ctr"/>
                      <a:r>
                        <a:rPr lang="en-US" sz="1800" dirty="0" smtClean="0"/>
                        <a:t>P</a:t>
                      </a:r>
                      <a:endParaRPr lang="en-US" sz="1800" dirty="0"/>
                    </a:p>
                  </a:txBody>
                  <a:tcPr/>
                </a:tc>
                <a:tc>
                  <a:txBody>
                    <a:bodyPr/>
                    <a:lstStyle/>
                    <a:p>
                      <a:pPr algn="ctr"/>
                      <a:r>
                        <a:rPr lang="en-US" sz="1800" dirty="0" smtClean="0"/>
                        <a:t>Q</a:t>
                      </a:r>
                      <a:endParaRPr lang="en-US" sz="1800" dirty="0"/>
                    </a:p>
                  </a:txBody>
                  <a:tcPr/>
                </a:tc>
                <a:tc>
                  <a:txBody>
                    <a:bodyPr/>
                    <a:lstStyle/>
                    <a:p>
                      <a:pPr algn="ctr"/>
                      <a:r>
                        <a:rPr lang="en-US" sz="1800" u="none" strike="noStrike" kern="1200" baseline="0" dirty="0" smtClean="0"/>
                        <a:t>P ∧ Q</a:t>
                      </a:r>
                      <a:endParaRPr lang="en-US" sz="1800" dirty="0"/>
                    </a:p>
                  </a:txBody>
                  <a:tcPr/>
                </a:tc>
              </a:tr>
              <a:tr h="370840">
                <a:tc>
                  <a:txBody>
                    <a:bodyPr/>
                    <a:lstStyle/>
                    <a:p>
                      <a:pPr algn="ctr"/>
                      <a:r>
                        <a:rPr lang="en-US" dirty="0" smtClean="0"/>
                        <a:t>True</a:t>
                      </a:r>
                      <a:endParaRPr lang="en-US" dirty="0"/>
                    </a:p>
                  </a:txBody>
                  <a:tcPr/>
                </a:tc>
                <a:tc>
                  <a:txBody>
                    <a:bodyPr/>
                    <a:lstStyle/>
                    <a:p>
                      <a:pPr algn="ctr"/>
                      <a:r>
                        <a:rPr lang="en-US" dirty="0" smtClean="0"/>
                        <a:t>True</a:t>
                      </a:r>
                      <a:endParaRPr lang="en-US" dirty="0"/>
                    </a:p>
                  </a:txBody>
                  <a:tcPr/>
                </a:tc>
                <a:tc>
                  <a:txBody>
                    <a:bodyPr/>
                    <a:lstStyle/>
                    <a:p>
                      <a:pPr algn="ctr"/>
                      <a:r>
                        <a:rPr lang="en-US" dirty="0" smtClean="0"/>
                        <a:t>True</a:t>
                      </a:r>
                      <a:endParaRPr lang="en-US" dirty="0"/>
                    </a:p>
                  </a:txBody>
                  <a:tcPr/>
                </a:tc>
              </a:tr>
              <a:tr h="370840">
                <a:tc>
                  <a:txBody>
                    <a:bodyPr/>
                    <a:lstStyle/>
                    <a:p>
                      <a:pPr algn="ctr"/>
                      <a:r>
                        <a:rPr lang="en-US" dirty="0" smtClean="0"/>
                        <a:t>True</a:t>
                      </a:r>
                      <a:endParaRPr lang="en-US" dirty="0"/>
                    </a:p>
                  </a:txBody>
                  <a:tcPr/>
                </a:tc>
                <a:tc>
                  <a:txBody>
                    <a:bodyPr/>
                    <a:lstStyle/>
                    <a:p>
                      <a:pPr algn="ctr"/>
                      <a:r>
                        <a:rPr lang="en-US" dirty="0" smtClean="0"/>
                        <a:t>False</a:t>
                      </a:r>
                      <a:endParaRPr lang="en-US" dirty="0"/>
                    </a:p>
                  </a:txBody>
                  <a:tcPr/>
                </a:tc>
                <a:tc>
                  <a:txBody>
                    <a:bodyPr/>
                    <a:lstStyle/>
                    <a:p>
                      <a:pPr algn="ctr"/>
                      <a:r>
                        <a:rPr lang="en-US" dirty="0" smtClean="0"/>
                        <a:t>False</a:t>
                      </a:r>
                      <a:endParaRPr lang="en-US" dirty="0"/>
                    </a:p>
                  </a:txBody>
                  <a:tcPr/>
                </a:tc>
              </a:tr>
              <a:tr h="370840">
                <a:tc>
                  <a:txBody>
                    <a:bodyPr/>
                    <a:lstStyle/>
                    <a:p>
                      <a:pPr algn="ctr"/>
                      <a:r>
                        <a:rPr lang="en-US" dirty="0" smtClean="0"/>
                        <a:t>False</a:t>
                      </a:r>
                      <a:endParaRPr lang="en-US" dirty="0"/>
                    </a:p>
                  </a:txBody>
                  <a:tcPr/>
                </a:tc>
                <a:tc>
                  <a:txBody>
                    <a:bodyPr/>
                    <a:lstStyle/>
                    <a:p>
                      <a:pPr algn="ctr"/>
                      <a:r>
                        <a:rPr lang="en-US" dirty="0" smtClean="0"/>
                        <a:t>True</a:t>
                      </a:r>
                      <a:endParaRPr lang="en-US" dirty="0"/>
                    </a:p>
                  </a:txBody>
                  <a:tcPr/>
                </a:tc>
                <a:tc>
                  <a:txBody>
                    <a:bodyPr/>
                    <a:lstStyle/>
                    <a:p>
                      <a:pPr algn="ctr"/>
                      <a:r>
                        <a:rPr lang="en-US" dirty="0" smtClean="0"/>
                        <a:t>False</a:t>
                      </a:r>
                      <a:endParaRPr lang="en-US" dirty="0"/>
                    </a:p>
                  </a:txBody>
                  <a:tcPr/>
                </a:tc>
              </a:tr>
              <a:tr h="370840">
                <a:tc>
                  <a:txBody>
                    <a:bodyPr/>
                    <a:lstStyle/>
                    <a:p>
                      <a:pPr algn="ctr"/>
                      <a:r>
                        <a:rPr lang="en-US" dirty="0" smtClean="0"/>
                        <a:t>False</a:t>
                      </a:r>
                      <a:endParaRPr lang="en-US" dirty="0"/>
                    </a:p>
                  </a:txBody>
                  <a:tcPr/>
                </a:tc>
                <a:tc>
                  <a:txBody>
                    <a:bodyPr/>
                    <a:lstStyle/>
                    <a:p>
                      <a:pPr algn="ctr"/>
                      <a:r>
                        <a:rPr lang="en-US" dirty="0" smtClean="0"/>
                        <a:t>False</a:t>
                      </a:r>
                      <a:endParaRPr lang="en-US" dirty="0"/>
                    </a:p>
                  </a:txBody>
                  <a:tcPr/>
                </a:tc>
                <a:tc>
                  <a:txBody>
                    <a:bodyPr/>
                    <a:lstStyle/>
                    <a:p>
                      <a:pPr algn="ctr"/>
                      <a:r>
                        <a:rPr lang="en-US" dirty="0" smtClean="0"/>
                        <a:t>False</a:t>
                      </a:r>
                      <a:endParaRPr lang="en-US" dirty="0"/>
                    </a:p>
                  </a:txBody>
                  <a:tcPr/>
                </a:tc>
              </a:tr>
            </a:tbl>
          </a:graphicData>
        </a:graphic>
      </p:graphicFrame>
      <p:graphicFrame>
        <p:nvGraphicFramePr>
          <p:cNvPr id="6" name="Content Placeholder 4"/>
          <p:cNvGraphicFramePr>
            <a:graphicFrameLocks/>
          </p:cNvGraphicFramePr>
          <p:nvPr>
            <p:extLst>
              <p:ext uri="{D42A27DB-BD31-4B8C-83A1-F6EECF244321}">
                <p14:modId xmlns:p14="http://schemas.microsoft.com/office/powerpoint/2010/main" val="2055049117"/>
              </p:ext>
            </p:extLst>
          </p:nvPr>
        </p:nvGraphicFramePr>
        <p:xfrm>
          <a:off x="1219200" y="1676400"/>
          <a:ext cx="2667000" cy="1854200"/>
        </p:xfrm>
        <a:graphic>
          <a:graphicData uri="http://schemas.openxmlformats.org/drawingml/2006/table">
            <a:tbl>
              <a:tblPr firstRow="1" bandRow="1">
                <a:tableStyleId>{073A0DAA-6AF3-43AB-8588-CEC1D06C72B9}</a:tableStyleId>
              </a:tblPr>
              <a:tblGrid>
                <a:gridCol w="889000"/>
                <a:gridCol w="889000"/>
                <a:gridCol w="889000"/>
              </a:tblGrid>
              <a:tr h="370840">
                <a:tc>
                  <a:txBody>
                    <a:bodyPr/>
                    <a:lstStyle/>
                    <a:p>
                      <a:pPr algn="ctr"/>
                      <a:r>
                        <a:rPr lang="en-US" sz="1800" dirty="0" smtClean="0"/>
                        <a:t>P</a:t>
                      </a:r>
                      <a:endParaRPr lang="en-US" sz="1800" dirty="0"/>
                    </a:p>
                  </a:txBody>
                  <a:tcPr/>
                </a:tc>
                <a:tc>
                  <a:txBody>
                    <a:bodyPr/>
                    <a:lstStyle/>
                    <a:p>
                      <a:pPr algn="ctr"/>
                      <a:r>
                        <a:rPr lang="en-US" sz="1800" dirty="0" smtClean="0"/>
                        <a:t>Q</a:t>
                      </a:r>
                      <a:endParaRPr lang="en-US" sz="1800" dirty="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800" u="none" strike="noStrike" kern="1200" baseline="0" dirty="0" smtClean="0"/>
                        <a:t>P ∨ Q</a:t>
                      </a:r>
                      <a:endParaRPr lang="en-US" sz="1800" dirty="0"/>
                    </a:p>
                  </a:txBody>
                  <a:tcPr/>
                </a:tc>
              </a:tr>
              <a:tr h="370840">
                <a:tc>
                  <a:txBody>
                    <a:bodyPr/>
                    <a:lstStyle/>
                    <a:p>
                      <a:pPr algn="ctr"/>
                      <a:r>
                        <a:rPr lang="en-US" dirty="0" smtClean="0"/>
                        <a:t>True</a:t>
                      </a:r>
                      <a:endParaRPr lang="en-US" dirty="0"/>
                    </a:p>
                  </a:txBody>
                  <a:tcPr/>
                </a:tc>
                <a:tc>
                  <a:txBody>
                    <a:bodyPr/>
                    <a:lstStyle/>
                    <a:p>
                      <a:pPr algn="ctr"/>
                      <a:r>
                        <a:rPr lang="en-US" dirty="0" smtClean="0"/>
                        <a:t>True</a:t>
                      </a:r>
                      <a:endParaRPr lang="en-US" dirty="0"/>
                    </a:p>
                  </a:txBody>
                  <a:tcPr/>
                </a:tc>
                <a:tc>
                  <a:txBody>
                    <a:bodyPr/>
                    <a:lstStyle/>
                    <a:p>
                      <a:pPr algn="ctr"/>
                      <a:r>
                        <a:rPr lang="en-US" dirty="0" smtClean="0"/>
                        <a:t>True</a:t>
                      </a:r>
                      <a:endParaRPr lang="en-US" dirty="0"/>
                    </a:p>
                  </a:txBody>
                  <a:tcPr/>
                </a:tc>
              </a:tr>
              <a:tr h="370840">
                <a:tc>
                  <a:txBody>
                    <a:bodyPr/>
                    <a:lstStyle/>
                    <a:p>
                      <a:pPr algn="ctr"/>
                      <a:r>
                        <a:rPr lang="en-US" dirty="0" smtClean="0"/>
                        <a:t>True</a:t>
                      </a:r>
                      <a:endParaRPr lang="en-US" dirty="0"/>
                    </a:p>
                  </a:txBody>
                  <a:tcPr/>
                </a:tc>
                <a:tc>
                  <a:txBody>
                    <a:bodyPr/>
                    <a:lstStyle/>
                    <a:p>
                      <a:pPr algn="ctr"/>
                      <a:r>
                        <a:rPr lang="en-US" dirty="0" smtClean="0"/>
                        <a:t>False</a:t>
                      </a:r>
                      <a:endParaRPr lang="en-US" dirty="0"/>
                    </a:p>
                  </a:txBody>
                  <a:tcPr/>
                </a:tc>
                <a:tc>
                  <a:txBody>
                    <a:bodyPr/>
                    <a:lstStyle/>
                    <a:p>
                      <a:pPr algn="ctr"/>
                      <a:r>
                        <a:rPr lang="en-US" dirty="0" smtClean="0"/>
                        <a:t>True</a:t>
                      </a:r>
                      <a:endParaRPr lang="en-US" dirty="0"/>
                    </a:p>
                  </a:txBody>
                  <a:tcPr/>
                </a:tc>
              </a:tr>
              <a:tr h="370840">
                <a:tc>
                  <a:txBody>
                    <a:bodyPr/>
                    <a:lstStyle/>
                    <a:p>
                      <a:pPr algn="ctr"/>
                      <a:r>
                        <a:rPr lang="en-US" dirty="0" smtClean="0"/>
                        <a:t>False</a:t>
                      </a:r>
                      <a:endParaRPr lang="en-US" dirty="0"/>
                    </a:p>
                  </a:txBody>
                  <a:tcPr/>
                </a:tc>
                <a:tc>
                  <a:txBody>
                    <a:bodyPr/>
                    <a:lstStyle/>
                    <a:p>
                      <a:pPr algn="ctr"/>
                      <a:r>
                        <a:rPr lang="en-US" dirty="0" smtClean="0"/>
                        <a:t>True</a:t>
                      </a:r>
                      <a:endParaRPr lang="en-US" dirty="0"/>
                    </a:p>
                  </a:txBody>
                  <a:tcPr/>
                </a:tc>
                <a:tc>
                  <a:txBody>
                    <a:bodyPr/>
                    <a:lstStyle/>
                    <a:p>
                      <a:pPr algn="ctr"/>
                      <a:r>
                        <a:rPr lang="en-US" dirty="0" smtClean="0"/>
                        <a:t>True</a:t>
                      </a:r>
                      <a:endParaRPr lang="en-US" dirty="0"/>
                    </a:p>
                  </a:txBody>
                  <a:tcPr/>
                </a:tc>
              </a:tr>
              <a:tr h="370840">
                <a:tc>
                  <a:txBody>
                    <a:bodyPr/>
                    <a:lstStyle/>
                    <a:p>
                      <a:pPr algn="ctr"/>
                      <a:r>
                        <a:rPr lang="en-US" dirty="0" smtClean="0"/>
                        <a:t>False</a:t>
                      </a:r>
                      <a:endParaRPr lang="en-US" dirty="0"/>
                    </a:p>
                  </a:txBody>
                  <a:tcPr/>
                </a:tc>
                <a:tc>
                  <a:txBody>
                    <a:bodyPr/>
                    <a:lstStyle/>
                    <a:p>
                      <a:pPr algn="ctr"/>
                      <a:r>
                        <a:rPr lang="en-US" dirty="0" smtClean="0"/>
                        <a:t>False</a:t>
                      </a:r>
                      <a:endParaRPr lang="en-US" dirty="0"/>
                    </a:p>
                  </a:txBody>
                  <a:tcPr/>
                </a:tc>
                <a:tc>
                  <a:txBody>
                    <a:bodyPr/>
                    <a:lstStyle/>
                    <a:p>
                      <a:pPr algn="ctr"/>
                      <a:r>
                        <a:rPr lang="en-US" dirty="0" smtClean="0"/>
                        <a:t>False</a:t>
                      </a:r>
                      <a:endParaRPr lang="en-US" dirty="0"/>
                    </a:p>
                  </a:txBody>
                  <a:tcPr/>
                </a:tc>
              </a:tr>
            </a:tbl>
          </a:graphicData>
        </a:graphic>
      </p:graphicFrame>
      <p:graphicFrame>
        <p:nvGraphicFramePr>
          <p:cNvPr id="7" name="Content Placeholder 4"/>
          <p:cNvGraphicFramePr>
            <a:graphicFrameLocks/>
          </p:cNvGraphicFramePr>
          <p:nvPr>
            <p:extLst>
              <p:ext uri="{D42A27DB-BD31-4B8C-83A1-F6EECF244321}">
                <p14:modId xmlns:p14="http://schemas.microsoft.com/office/powerpoint/2010/main" val="3364932916"/>
              </p:ext>
            </p:extLst>
          </p:nvPr>
        </p:nvGraphicFramePr>
        <p:xfrm>
          <a:off x="4876800" y="1676400"/>
          <a:ext cx="2667000" cy="1854200"/>
        </p:xfrm>
        <a:graphic>
          <a:graphicData uri="http://schemas.openxmlformats.org/drawingml/2006/table">
            <a:tbl>
              <a:tblPr firstRow="1" bandRow="1">
                <a:tableStyleId>{073A0DAA-6AF3-43AB-8588-CEC1D06C72B9}</a:tableStyleId>
              </a:tblPr>
              <a:tblGrid>
                <a:gridCol w="889000"/>
                <a:gridCol w="889000"/>
                <a:gridCol w="889000"/>
              </a:tblGrid>
              <a:tr h="370840">
                <a:tc>
                  <a:txBody>
                    <a:bodyPr/>
                    <a:lstStyle/>
                    <a:p>
                      <a:pPr algn="ctr"/>
                      <a:r>
                        <a:rPr lang="en-US" sz="1800" dirty="0" smtClean="0"/>
                        <a:t>P</a:t>
                      </a:r>
                      <a:endParaRPr lang="en-US" sz="1800" dirty="0"/>
                    </a:p>
                  </a:txBody>
                  <a:tcPr/>
                </a:tc>
                <a:tc>
                  <a:txBody>
                    <a:bodyPr/>
                    <a:lstStyle/>
                    <a:p>
                      <a:pPr algn="ctr"/>
                      <a:r>
                        <a:rPr lang="en-US" sz="1800" dirty="0" smtClean="0"/>
                        <a:t>Q</a:t>
                      </a:r>
                      <a:endParaRPr lang="en-US" sz="1800" dirty="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800" u="none" strike="noStrike" kern="1200" baseline="0" dirty="0" smtClean="0"/>
                        <a:t>P ⇒ Q</a:t>
                      </a:r>
                      <a:endParaRPr lang="en-US" sz="1800" dirty="0" smtClean="0"/>
                    </a:p>
                  </a:txBody>
                  <a:tcPr/>
                </a:tc>
              </a:tr>
              <a:tr h="370840">
                <a:tc>
                  <a:txBody>
                    <a:bodyPr/>
                    <a:lstStyle/>
                    <a:p>
                      <a:pPr algn="ctr"/>
                      <a:r>
                        <a:rPr lang="en-US" dirty="0" smtClean="0"/>
                        <a:t>True</a:t>
                      </a:r>
                      <a:endParaRPr lang="en-US" dirty="0"/>
                    </a:p>
                  </a:txBody>
                  <a:tcPr/>
                </a:tc>
                <a:tc>
                  <a:txBody>
                    <a:bodyPr/>
                    <a:lstStyle/>
                    <a:p>
                      <a:pPr algn="ctr"/>
                      <a:r>
                        <a:rPr lang="en-US" dirty="0" smtClean="0"/>
                        <a:t>True</a:t>
                      </a:r>
                      <a:endParaRPr lang="en-US" dirty="0"/>
                    </a:p>
                  </a:txBody>
                  <a:tcPr/>
                </a:tc>
                <a:tc>
                  <a:txBody>
                    <a:bodyPr/>
                    <a:lstStyle/>
                    <a:p>
                      <a:pPr algn="ctr"/>
                      <a:r>
                        <a:rPr lang="en-US" dirty="0" smtClean="0"/>
                        <a:t>True</a:t>
                      </a:r>
                      <a:endParaRPr lang="en-US" dirty="0"/>
                    </a:p>
                  </a:txBody>
                  <a:tcPr/>
                </a:tc>
              </a:tr>
              <a:tr h="370840">
                <a:tc>
                  <a:txBody>
                    <a:bodyPr/>
                    <a:lstStyle/>
                    <a:p>
                      <a:pPr algn="ctr"/>
                      <a:r>
                        <a:rPr lang="en-US" dirty="0" smtClean="0"/>
                        <a:t>True</a:t>
                      </a:r>
                      <a:endParaRPr lang="en-US" dirty="0"/>
                    </a:p>
                  </a:txBody>
                  <a:tcPr/>
                </a:tc>
                <a:tc>
                  <a:txBody>
                    <a:bodyPr/>
                    <a:lstStyle/>
                    <a:p>
                      <a:pPr algn="ctr"/>
                      <a:r>
                        <a:rPr lang="en-US" dirty="0" smtClean="0"/>
                        <a:t>False</a:t>
                      </a:r>
                      <a:endParaRPr lang="en-US" dirty="0"/>
                    </a:p>
                  </a:txBody>
                  <a:tcPr/>
                </a:tc>
                <a:tc>
                  <a:txBody>
                    <a:bodyPr/>
                    <a:lstStyle/>
                    <a:p>
                      <a:pPr algn="ctr"/>
                      <a:r>
                        <a:rPr lang="en-US" dirty="0" smtClean="0"/>
                        <a:t>False</a:t>
                      </a:r>
                      <a:endParaRPr lang="en-US" dirty="0"/>
                    </a:p>
                  </a:txBody>
                  <a:tcPr/>
                </a:tc>
              </a:tr>
              <a:tr h="370840">
                <a:tc>
                  <a:txBody>
                    <a:bodyPr/>
                    <a:lstStyle/>
                    <a:p>
                      <a:pPr algn="ctr"/>
                      <a:r>
                        <a:rPr lang="en-US" dirty="0" smtClean="0"/>
                        <a:t>False</a:t>
                      </a:r>
                      <a:endParaRPr lang="en-US" dirty="0"/>
                    </a:p>
                  </a:txBody>
                  <a:tcPr/>
                </a:tc>
                <a:tc>
                  <a:txBody>
                    <a:bodyPr/>
                    <a:lstStyle/>
                    <a:p>
                      <a:pPr algn="ctr"/>
                      <a:r>
                        <a:rPr lang="en-US" dirty="0" smtClean="0"/>
                        <a:t>True</a:t>
                      </a:r>
                      <a:endParaRPr lang="en-US" dirty="0"/>
                    </a:p>
                  </a:txBody>
                  <a:tcPr/>
                </a:tc>
                <a:tc>
                  <a:txBody>
                    <a:bodyPr/>
                    <a:lstStyle/>
                    <a:p>
                      <a:pPr algn="ctr"/>
                      <a:r>
                        <a:rPr lang="en-US" dirty="0" smtClean="0"/>
                        <a:t>True</a:t>
                      </a:r>
                      <a:endParaRPr lang="en-US" dirty="0"/>
                    </a:p>
                  </a:txBody>
                  <a:tcPr/>
                </a:tc>
              </a:tr>
              <a:tr h="370840">
                <a:tc>
                  <a:txBody>
                    <a:bodyPr/>
                    <a:lstStyle/>
                    <a:p>
                      <a:pPr algn="ctr"/>
                      <a:r>
                        <a:rPr lang="en-US" dirty="0" smtClean="0"/>
                        <a:t>False</a:t>
                      </a:r>
                      <a:endParaRPr lang="en-US" dirty="0"/>
                    </a:p>
                  </a:txBody>
                  <a:tcPr/>
                </a:tc>
                <a:tc>
                  <a:txBody>
                    <a:bodyPr/>
                    <a:lstStyle/>
                    <a:p>
                      <a:pPr algn="ctr"/>
                      <a:r>
                        <a:rPr lang="en-US" dirty="0" smtClean="0"/>
                        <a:t>False</a:t>
                      </a:r>
                      <a:endParaRPr lang="en-US" dirty="0"/>
                    </a:p>
                  </a:txBody>
                  <a:tcPr/>
                </a:tc>
                <a:tc>
                  <a:txBody>
                    <a:bodyPr/>
                    <a:lstStyle/>
                    <a:p>
                      <a:pPr algn="ctr"/>
                      <a:r>
                        <a:rPr lang="en-US" dirty="0" smtClean="0"/>
                        <a:t>True</a:t>
                      </a:r>
                      <a:endParaRPr lang="en-US" dirty="0"/>
                    </a:p>
                  </a:txBody>
                  <a:tcPr/>
                </a:tc>
              </a:tr>
            </a:tbl>
          </a:graphicData>
        </a:graphic>
      </p:graphicFrame>
      <p:graphicFrame>
        <p:nvGraphicFramePr>
          <p:cNvPr id="8" name="Content Placeholder 4"/>
          <p:cNvGraphicFramePr>
            <a:graphicFrameLocks/>
          </p:cNvGraphicFramePr>
          <p:nvPr>
            <p:extLst>
              <p:ext uri="{D42A27DB-BD31-4B8C-83A1-F6EECF244321}">
                <p14:modId xmlns:p14="http://schemas.microsoft.com/office/powerpoint/2010/main" val="1924914346"/>
              </p:ext>
            </p:extLst>
          </p:nvPr>
        </p:nvGraphicFramePr>
        <p:xfrm>
          <a:off x="4876800" y="3886200"/>
          <a:ext cx="2667000" cy="1854200"/>
        </p:xfrm>
        <a:graphic>
          <a:graphicData uri="http://schemas.openxmlformats.org/drawingml/2006/table">
            <a:tbl>
              <a:tblPr firstRow="1" bandRow="1">
                <a:tableStyleId>{073A0DAA-6AF3-43AB-8588-CEC1D06C72B9}</a:tableStyleId>
              </a:tblPr>
              <a:tblGrid>
                <a:gridCol w="889000"/>
                <a:gridCol w="889000"/>
                <a:gridCol w="889000"/>
              </a:tblGrid>
              <a:tr h="370840">
                <a:tc>
                  <a:txBody>
                    <a:bodyPr/>
                    <a:lstStyle/>
                    <a:p>
                      <a:pPr algn="ctr"/>
                      <a:r>
                        <a:rPr lang="en-US" sz="1800" dirty="0" smtClean="0"/>
                        <a:t>P</a:t>
                      </a:r>
                      <a:endParaRPr lang="en-US" sz="1800" dirty="0"/>
                    </a:p>
                  </a:txBody>
                  <a:tcPr/>
                </a:tc>
                <a:tc>
                  <a:txBody>
                    <a:bodyPr/>
                    <a:lstStyle/>
                    <a:p>
                      <a:pPr algn="ctr"/>
                      <a:r>
                        <a:rPr lang="en-US" sz="1800" dirty="0" smtClean="0"/>
                        <a:t>Q</a:t>
                      </a:r>
                      <a:endParaRPr lang="en-US" sz="1800" dirty="0"/>
                    </a:p>
                  </a:txBody>
                  <a:tcPr/>
                </a:tc>
                <a:tc>
                  <a:txBody>
                    <a:bodyPr/>
                    <a:lstStyle/>
                    <a:p>
                      <a:pPr algn="ctr"/>
                      <a:r>
                        <a:rPr lang="en-US" sz="1800" u="none" strike="noStrike" kern="1200" baseline="0" dirty="0" smtClean="0"/>
                        <a:t>P ⇔ Q</a:t>
                      </a:r>
                      <a:endParaRPr lang="en-US" sz="1800" dirty="0"/>
                    </a:p>
                  </a:txBody>
                  <a:tcPr/>
                </a:tc>
              </a:tr>
              <a:tr h="370840">
                <a:tc>
                  <a:txBody>
                    <a:bodyPr/>
                    <a:lstStyle/>
                    <a:p>
                      <a:pPr algn="ctr"/>
                      <a:r>
                        <a:rPr lang="en-US" dirty="0" smtClean="0"/>
                        <a:t>True</a:t>
                      </a:r>
                      <a:endParaRPr lang="en-US" dirty="0"/>
                    </a:p>
                  </a:txBody>
                  <a:tcPr/>
                </a:tc>
                <a:tc>
                  <a:txBody>
                    <a:bodyPr/>
                    <a:lstStyle/>
                    <a:p>
                      <a:pPr algn="ctr"/>
                      <a:r>
                        <a:rPr lang="en-US" dirty="0" smtClean="0"/>
                        <a:t>True</a:t>
                      </a:r>
                      <a:endParaRPr lang="en-US" dirty="0"/>
                    </a:p>
                  </a:txBody>
                  <a:tcPr/>
                </a:tc>
                <a:tc>
                  <a:txBody>
                    <a:bodyPr/>
                    <a:lstStyle/>
                    <a:p>
                      <a:pPr algn="ctr"/>
                      <a:r>
                        <a:rPr lang="en-US" dirty="0" smtClean="0"/>
                        <a:t>True</a:t>
                      </a:r>
                      <a:endParaRPr lang="en-US" dirty="0"/>
                    </a:p>
                  </a:txBody>
                  <a:tcPr/>
                </a:tc>
              </a:tr>
              <a:tr h="370840">
                <a:tc>
                  <a:txBody>
                    <a:bodyPr/>
                    <a:lstStyle/>
                    <a:p>
                      <a:pPr algn="ctr"/>
                      <a:r>
                        <a:rPr lang="en-US" dirty="0" smtClean="0"/>
                        <a:t>True</a:t>
                      </a:r>
                      <a:endParaRPr lang="en-US" dirty="0"/>
                    </a:p>
                  </a:txBody>
                  <a:tcPr/>
                </a:tc>
                <a:tc>
                  <a:txBody>
                    <a:bodyPr/>
                    <a:lstStyle/>
                    <a:p>
                      <a:pPr algn="ctr"/>
                      <a:r>
                        <a:rPr lang="en-US" dirty="0" smtClean="0"/>
                        <a:t>False</a:t>
                      </a:r>
                      <a:endParaRPr lang="en-US" dirty="0"/>
                    </a:p>
                  </a:txBody>
                  <a:tcPr/>
                </a:tc>
                <a:tc>
                  <a:txBody>
                    <a:bodyPr/>
                    <a:lstStyle/>
                    <a:p>
                      <a:pPr algn="ctr"/>
                      <a:r>
                        <a:rPr lang="en-US" dirty="0" smtClean="0"/>
                        <a:t>False</a:t>
                      </a:r>
                      <a:endParaRPr lang="en-US" dirty="0"/>
                    </a:p>
                  </a:txBody>
                  <a:tcPr/>
                </a:tc>
              </a:tr>
              <a:tr h="370840">
                <a:tc>
                  <a:txBody>
                    <a:bodyPr/>
                    <a:lstStyle/>
                    <a:p>
                      <a:pPr algn="ctr"/>
                      <a:r>
                        <a:rPr lang="en-US" dirty="0" smtClean="0"/>
                        <a:t>False</a:t>
                      </a:r>
                      <a:endParaRPr lang="en-US" dirty="0"/>
                    </a:p>
                  </a:txBody>
                  <a:tcPr/>
                </a:tc>
                <a:tc>
                  <a:txBody>
                    <a:bodyPr/>
                    <a:lstStyle/>
                    <a:p>
                      <a:pPr algn="ctr"/>
                      <a:r>
                        <a:rPr lang="en-US" dirty="0" smtClean="0"/>
                        <a:t>True</a:t>
                      </a:r>
                      <a:endParaRPr lang="en-US" dirty="0"/>
                    </a:p>
                  </a:txBody>
                  <a:tcPr/>
                </a:tc>
                <a:tc>
                  <a:txBody>
                    <a:bodyPr/>
                    <a:lstStyle/>
                    <a:p>
                      <a:pPr algn="ctr"/>
                      <a:r>
                        <a:rPr lang="en-US" dirty="0" smtClean="0"/>
                        <a:t>False</a:t>
                      </a:r>
                      <a:endParaRPr lang="en-US" dirty="0"/>
                    </a:p>
                  </a:txBody>
                  <a:tcPr/>
                </a:tc>
              </a:tr>
              <a:tr h="370840">
                <a:tc>
                  <a:txBody>
                    <a:bodyPr/>
                    <a:lstStyle/>
                    <a:p>
                      <a:pPr algn="ctr"/>
                      <a:r>
                        <a:rPr lang="en-US" dirty="0" smtClean="0"/>
                        <a:t>False</a:t>
                      </a:r>
                      <a:endParaRPr lang="en-US" dirty="0"/>
                    </a:p>
                  </a:txBody>
                  <a:tcPr/>
                </a:tc>
                <a:tc>
                  <a:txBody>
                    <a:bodyPr/>
                    <a:lstStyle/>
                    <a:p>
                      <a:pPr algn="ctr"/>
                      <a:r>
                        <a:rPr lang="en-US" dirty="0" smtClean="0"/>
                        <a:t>False</a:t>
                      </a:r>
                      <a:endParaRPr lang="en-US" dirty="0"/>
                    </a:p>
                  </a:txBody>
                  <a:tcPr/>
                </a:tc>
                <a:tc>
                  <a:txBody>
                    <a:bodyPr/>
                    <a:lstStyle/>
                    <a:p>
                      <a:pPr algn="ctr"/>
                      <a:r>
                        <a:rPr lang="en-US" dirty="0" smtClean="0"/>
                        <a:t>True</a:t>
                      </a:r>
                      <a:endParaRPr lang="en-US" dirty="0"/>
                    </a:p>
                  </a:txBody>
                  <a:tcPr/>
                </a:tc>
              </a:tr>
            </a:tbl>
          </a:graphicData>
        </a:graphic>
      </p:graphicFrame>
    </p:spTree>
    <p:extLst>
      <p:ext uri="{BB962C8B-B14F-4D97-AF65-F5344CB8AC3E}">
        <p14:creationId xmlns:p14="http://schemas.microsoft.com/office/powerpoint/2010/main" val="1993182294"/>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988"/>
            <a:ext cx="8229600" cy="964612"/>
          </a:xfrm>
        </p:spPr>
        <p:txBody>
          <a:bodyPr/>
          <a:lstStyle/>
          <a:p>
            <a:r>
              <a:rPr lang="en-US" dirty="0" smtClean="0"/>
              <a:t>Exercise</a:t>
            </a:r>
            <a:endParaRPr lang="en-US" dirty="0"/>
          </a:p>
        </p:txBody>
      </p:sp>
      <p:sp>
        <p:nvSpPr>
          <p:cNvPr id="3" name="Content Placeholder 2"/>
          <p:cNvSpPr>
            <a:spLocks noGrp="1"/>
          </p:cNvSpPr>
          <p:nvPr>
            <p:ph idx="1"/>
          </p:nvPr>
        </p:nvSpPr>
        <p:spPr>
          <a:xfrm>
            <a:off x="152400" y="914400"/>
            <a:ext cx="8839200" cy="5211763"/>
          </a:xfrm>
        </p:spPr>
        <p:txBody>
          <a:bodyPr/>
          <a:lstStyle/>
          <a:p>
            <a:r>
              <a:rPr lang="en-US" sz="2000" dirty="0" smtClean="0"/>
              <a:t>Consider the following statements:</a:t>
            </a:r>
            <a:endParaRPr lang="en-US" sz="2000" dirty="0"/>
          </a:p>
          <a:p>
            <a:pPr lvl="1"/>
            <a:r>
              <a:rPr lang="en-US" sz="1800" dirty="0" smtClean="0"/>
              <a:t>p / sunny </a:t>
            </a:r>
            <a:r>
              <a:rPr lang="en-US" sz="1800" dirty="0"/>
              <a:t>= It is sunny this afternoon</a:t>
            </a:r>
          </a:p>
          <a:p>
            <a:pPr lvl="1"/>
            <a:r>
              <a:rPr lang="en-US" sz="1800" dirty="0" smtClean="0"/>
              <a:t>q / colder </a:t>
            </a:r>
            <a:r>
              <a:rPr lang="en-US" sz="1800" dirty="0"/>
              <a:t>= it is colder than yesterday</a:t>
            </a:r>
          </a:p>
          <a:p>
            <a:pPr lvl="1"/>
            <a:r>
              <a:rPr lang="en-US" sz="1800" dirty="0"/>
              <a:t>r </a:t>
            </a:r>
            <a:r>
              <a:rPr lang="en-US" sz="1800" dirty="0" smtClean="0"/>
              <a:t>/swimming = </a:t>
            </a:r>
            <a:r>
              <a:rPr lang="en-US" sz="1800" dirty="0"/>
              <a:t>We will go swimming</a:t>
            </a:r>
          </a:p>
          <a:p>
            <a:pPr lvl="1"/>
            <a:r>
              <a:rPr lang="en-US" sz="1800" dirty="0"/>
              <a:t>s </a:t>
            </a:r>
            <a:r>
              <a:rPr lang="en-US" sz="1800" dirty="0" smtClean="0"/>
              <a:t>/ canoe = </a:t>
            </a:r>
            <a:r>
              <a:rPr lang="en-US" sz="1800" dirty="0"/>
              <a:t>we will take a canoe trip</a:t>
            </a:r>
          </a:p>
          <a:p>
            <a:pPr lvl="1"/>
            <a:r>
              <a:rPr lang="en-US" sz="1800" dirty="0"/>
              <a:t>t </a:t>
            </a:r>
            <a:r>
              <a:rPr lang="en-US" sz="1800" dirty="0" smtClean="0"/>
              <a:t>/ sunset = </a:t>
            </a:r>
            <a:r>
              <a:rPr lang="en-US" sz="1800" dirty="0"/>
              <a:t>We will be home by </a:t>
            </a:r>
            <a:r>
              <a:rPr lang="en-US" sz="1800" dirty="0" smtClean="0"/>
              <a:t>sunset</a:t>
            </a:r>
          </a:p>
          <a:p>
            <a:pPr marL="457200" lvl="1" indent="0">
              <a:buNone/>
            </a:pPr>
            <a:endParaRPr lang="en-US" sz="1800" dirty="0"/>
          </a:p>
          <a:p>
            <a:pPr marL="457200" lvl="1" indent="0">
              <a:buNone/>
            </a:pPr>
            <a:r>
              <a:rPr lang="en-US" sz="2000" b="1" dirty="0" smtClean="0"/>
              <a:t>It </a:t>
            </a:r>
            <a:r>
              <a:rPr lang="en-US" sz="2000" b="1" dirty="0"/>
              <a:t>is not sunny this afternoon and it is colder than yesterday</a:t>
            </a:r>
            <a:r>
              <a:rPr lang="en-US" sz="2000" b="1" dirty="0" smtClean="0"/>
              <a:t>.</a:t>
            </a:r>
          </a:p>
          <a:p>
            <a:pPr marL="857250" lvl="2" indent="0">
              <a:buNone/>
            </a:pPr>
            <a:r>
              <a:rPr lang="en-US" sz="1600" dirty="0" smtClean="0"/>
              <a:t> not sunny and colder</a:t>
            </a:r>
          </a:p>
          <a:p>
            <a:pPr marL="857250" lvl="2" indent="0">
              <a:buNone/>
            </a:pPr>
            <a:r>
              <a:rPr lang="en-US" sz="1600" dirty="0" smtClean="0"/>
              <a:t>~p ^ q</a:t>
            </a:r>
            <a:endParaRPr lang="en-US" sz="1600" dirty="0"/>
          </a:p>
        </p:txBody>
      </p:sp>
    </p:spTree>
    <p:extLst>
      <p:ext uri="{BB962C8B-B14F-4D97-AF65-F5344CB8AC3E}">
        <p14:creationId xmlns:p14="http://schemas.microsoft.com/office/powerpoint/2010/main" val="171466240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988"/>
            <a:ext cx="8229600" cy="964612"/>
          </a:xfrm>
        </p:spPr>
        <p:txBody>
          <a:bodyPr/>
          <a:lstStyle/>
          <a:p>
            <a:r>
              <a:rPr lang="en-US" dirty="0" smtClean="0"/>
              <a:t>Exercise</a:t>
            </a:r>
            <a:endParaRPr lang="en-US" dirty="0"/>
          </a:p>
        </p:txBody>
      </p:sp>
      <p:sp>
        <p:nvSpPr>
          <p:cNvPr id="3" name="Content Placeholder 2"/>
          <p:cNvSpPr>
            <a:spLocks noGrp="1"/>
          </p:cNvSpPr>
          <p:nvPr>
            <p:ph idx="1"/>
          </p:nvPr>
        </p:nvSpPr>
        <p:spPr>
          <a:xfrm>
            <a:off x="152400" y="914400"/>
            <a:ext cx="8839200" cy="5211763"/>
          </a:xfrm>
        </p:spPr>
        <p:txBody>
          <a:bodyPr/>
          <a:lstStyle/>
          <a:p>
            <a:r>
              <a:rPr lang="en-US" sz="2000" dirty="0" smtClean="0"/>
              <a:t>Consider the following statements:</a:t>
            </a:r>
            <a:endParaRPr lang="en-US" sz="2000" dirty="0"/>
          </a:p>
          <a:p>
            <a:pPr lvl="1"/>
            <a:r>
              <a:rPr lang="en-US" sz="1800" dirty="0" smtClean="0"/>
              <a:t>p / sunny </a:t>
            </a:r>
            <a:r>
              <a:rPr lang="en-US" sz="1800" dirty="0"/>
              <a:t>= It is sunny this afternoon</a:t>
            </a:r>
          </a:p>
          <a:p>
            <a:pPr lvl="1"/>
            <a:r>
              <a:rPr lang="en-US" sz="1800" dirty="0" smtClean="0"/>
              <a:t>q / colder </a:t>
            </a:r>
            <a:r>
              <a:rPr lang="en-US" sz="1800" dirty="0"/>
              <a:t>= it is colder than yesterday</a:t>
            </a:r>
          </a:p>
          <a:p>
            <a:pPr lvl="1"/>
            <a:r>
              <a:rPr lang="en-US" sz="1800" dirty="0"/>
              <a:t>r </a:t>
            </a:r>
            <a:r>
              <a:rPr lang="en-US" sz="1800" dirty="0" smtClean="0"/>
              <a:t>/swimming = </a:t>
            </a:r>
            <a:r>
              <a:rPr lang="en-US" sz="1800" dirty="0"/>
              <a:t>We will go swimming</a:t>
            </a:r>
          </a:p>
          <a:p>
            <a:pPr lvl="1"/>
            <a:r>
              <a:rPr lang="en-US" sz="1800" dirty="0"/>
              <a:t>s </a:t>
            </a:r>
            <a:r>
              <a:rPr lang="en-US" sz="1800" dirty="0" smtClean="0"/>
              <a:t>/ canoe = </a:t>
            </a:r>
            <a:r>
              <a:rPr lang="en-US" sz="1800" dirty="0"/>
              <a:t>we will take a canoe trip</a:t>
            </a:r>
          </a:p>
          <a:p>
            <a:pPr lvl="1"/>
            <a:r>
              <a:rPr lang="en-US" sz="1800" dirty="0"/>
              <a:t>t </a:t>
            </a:r>
            <a:r>
              <a:rPr lang="en-US" sz="1800" dirty="0" smtClean="0"/>
              <a:t>/ sunset = </a:t>
            </a:r>
            <a:r>
              <a:rPr lang="en-US" sz="1800" dirty="0"/>
              <a:t>We will be home by sunset</a:t>
            </a:r>
          </a:p>
          <a:p>
            <a:endParaRPr lang="en-US" sz="2000" dirty="0" smtClean="0"/>
          </a:p>
          <a:p>
            <a:r>
              <a:rPr lang="en-US" sz="2000" b="1" dirty="0" smtClean="0"/>
              <a:t>We </a:t>
            </a:r>
            <a:r>
              <a:rPr lang="en-US" sz="2000" b="1" dirty="0"/>
              <a:t>will go swimming only if it is sunny</a:t>
            </a:r>
            <a:r>
              <a:rPr lang="en-US" sz="2000" b="1" dirty="0" smtClean="0"/>
              <a:t>.</a:t>
            </a:r>
          </a:p>
          <a:p>
            <a:pPr marL="857250" lvl="2" indent="0">
              <a:buNone/>
            </a:pPr>
            <a:endParaRPr lang="en-US" sz="1600" dirty="0" smtClean="0"/>
          </a:p>
          <a:p>
            <a:pPr marL="857250" lvl="2" indent="0">
              <a:buNone/>
            </a:pPr>
            <a:r>
              <a:rPr lang="en-US" sz="1600" dirty="0" smtClean="0"/>
              <a:t>swimming </a:t>
            </a:r>
            <a:r>
              <a:rPr lang="en-US" sz="1600" dirty="0" smtClean="0">
                <a:sym typeface="Wingdings"/>
              </a:rPr>
              <a:t> sunny</a:t>
            </a:r>
            <a:endParaRPr lang="en-US" sz="1600" dirty="0"/>
          </a:p>
          <a:p>
            <a:pPr marL="857250" lvl="2" indent="0">
              <a:buNone/>
            </a:pPr>
            <a:r>
              <a:rPr lang="en-US" sz="1400" dirty="0" smtClean="0"/>
              <a:t>r </a:t>
            </a:r>
            <a:r>
              <a:rPr lang="en-US" sz="1400" dirty="0" smtClean="0">
                <a:sym typeface="Wingdings"/>
              </a:rPr>
              <a:t> p</a:t>
            </a:r>
            <a:endParaRPr lang="en-US" sz="1400" dirty="0" smtClean="0"/>
          </a:p>
          <a:p>
            <a:pPr marL="857250" lvl="2" indent="0">
              <a:buNone/>
            </a:pPr>
            <a:endParaRPr lang="en-US" sz="1400" dirty="0"/>
          </a:p>
        </p:txBody>
      </p:sp>
      <p:graphicFrame>
        <p:nvGraphicFramePr>
          <p:cNvPr id="4" name="Table 3"/>
          <p:cNvGraphicFramePr>
            <a:graphicFrameLocks noGrp="1"/>
          </p:cNvGraphicFramePr>
          <p:nvPr>
            <p:extLst>
              <p:ext uri="{D42A27DB-BD31-4B8C-83A1-F6EECF244321}">
                <p14:modId xmlns:p14="http://schemas.microsoft.com/office/powerpoint/2010/main" val="3854841557"/>
              </p:ext>
            </p:extLst>
          </p:nvPr>
        </p:nvGraphicFramePr>
        <p:xfrm>
          <a:off x="3505200" y="3886200"/>
          <a:ext cx="3960157" cy="1920240"/>
        </p:xfrm>
        <a:graphic>
          <a:graphicData uri="http://schemas.openxmlformats.org/drawingml/2006/table">
            <a:tbl>
              <a:tblPr firstRow="1" bandRow="1">
                <a:tableStyleId>{073A0DAA-6AF3-43AB-8588-CEC1D06C72B9}</a:tableStyleId>
              </a:tblPr>
              <a:tblGrid>
                <a:gridCol w="1222990"/>
                <a:gridCol w="1397703"/>
                <a:gridCol w="1339464"/>
              </a:tblGrid>
              <a:tr h="380999">
                <a:tc>
                  <a:txBody>
                    <a:bodyPr/>
                    <a:lstStyle/>
                    <a:p>
                      <a:pPr algn="ctr"/>
                      <a:r>
                        <a:rPr lang="en-US" sz="1600" dirty="0" smtClean="0"/>
                        <a:t>swimming</a:t>
                      </a:r>
                      <a:endParaRPr lang="en-US" sz="1600" dirty="0"/>
                    </a:p>
                  </a:txBody>
                  <a:tcPr/>
                </a:tc>
                <a:tc>
                  <a:txBody>
                    <a:bodyPr/>
                    <a:lstStyle/>
                    <a:p>
                      <a:pPr algn="ctr"/>
                      <a:r>
                        <a:rPr lang="en-US" sz="1600" dirty="0" smtClean="0"/>
                        <a:t>sunny</a:t>
                      </a:r>
                      <a:endParaRPr lang="en-US" sz="1600" dirty="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600" u="none" strike="noStrike" kern="1200" baseline="0" dirty="0" smtClean="0"/>
                        <a:t>swim - sunny</a:t>
                      </a:r>
                      <a:endParaRPr lang="en-US" sz="1600" dirty="0"/>
                    </a:p>
                  </a:txBody>
                  <a:tcPr/>
                </a:tc>
              </a:tr>
              <a:tr h="296604">
                <a:tc>
                  <a:txBody>
                    <a:bodyPr/>
                    <a:lstStyle/>
                    <a:p>
                      <a:pPr algn="ctr"/>
                      <a:r>
                        <a:rPr lang="en-US" sz="1600" dirty="0" smtClean="0"/>
                        <a:t>True</a:t>
                      </a:r>
                      <a:endParaRPr lang="en-US" sz="1600" dirty="0"/>
                    </a:p>
                  </a:txBody>
                  <a:tcPr/>
                </a:tc>
                <a:tc>
                  <a:txBody>
                    <a:bodyPr/>
                    <a:lstStyle/>
                    <a:p>
                      <a:pPr algn="ctr"/>
                      <a:r>
                        <a:rPr lang="en-US" sz="1600" dirty="0" smtClean="0"/>
                        <a:t>True</a:t>
                      </a:r>
                      <a:endParaRPr lang="en-US" sz="1600" dirty="0"/>
                    </a:p>
                  </a:txBody>
                  <a:tcPr/>
                </a:tc>
                <a:tc>
                  <a:txBody>
                    <a:bodyPr/>
                    <a:lstStyle/>
                    <a:p>
                      <a:pPr algn="ctr"/>
                      <a:r>
                        <a:rPr lang="en-US" sz="1600" dirty="0" smtClean="0"/>
                        <a:t>True</a:t>
                      </a:r>
                      <a:endParaRPr lang="en-US" sz="1600" dirty="0"/>
                    </a:p>
                  </a:txBody>
                  <a:tcPr/>
                </a:tc>
              </a:tr>
              <a:tr h="296604">
                <a:tc>
                  <a:txBody>
                    <a:bodyPr/>
                    <a:lstStyle/>
                    <a:p>
                      <a:pPr algn="ctr"/>
                      <a:r>
                        <a:rPr lang="en-US" sz="1600" dirty="0" smtClean="0"/>
                        <a:t>True</a:t>
                      </a:r>
                      <a:endParaRPr lang="en-US" sz="1600" dirty="0"/>
                    </a:p>
                  </a:txBody>
                  <a:tcPr/>
                </a:tc>
                <a:tc>
                  <a:txBody>
                    <a:bodyPr/>
                    <a:lstStyle/>
                    <a:p>
                      <a:pPr algn="ctr"/>
                      <a:r>
                        <a:rPr lang="en-US" sz="1600" dirty="0" smtClean="0"/>
                        <a:t>False</a:t>
                      </a:r>
                      <a:endParaRPr lang="en-US" sz="1600" dirty="0"/>
                    </a:p>
                  </a:txBody>
                  <a:tcPr/>
                </a:tc>
                <a:tc>
                  <a:txBody>
                    <a:bodyPr/>
                    <a:lstStyle/>
                    <a:p>
                      <a:pPr algn="ctr"/>
                      <a:r>
                        <a:rPr lang="en-US" sz="1600" dirty="0" smtClean="0"/>
                        <a:t>False</a:t>
                      </a:r>
                      <a:endParaRPr lang="en-US" sz="1600" dirty="0"/>
                    </a:p>
                  </a:txBody>
                  <a:tcPr/>
                </a:tc>
              </a:tr>
              <a:tr h="296604">
                <a:tc>
                  <a:txBody>
                    <a:bodyPr/>
                    <a:lstStyle/>
                    <a:p>
                      <a:pPr algn="ctr"/>
                      <a:r>
                        <a:rPr lang="en-US" sz="1600" dirty="0" smtClean="0"/>
                        <a:t>False</a:t>
                      </a:r>
                      <a:endParaRPr lang="en-US" sz="1600" dirty="0"/>
                    </a:p>
                  </a:txBody>
                  <a:tcPr/>
                </a:tc>
                <a:tc>
                  <a:txBody>
                    <a:bodyPr/>
                    <a:lstStyle/>
                    <a:p>
                      <a:pPr algn="ctr"/>
                      <a:r>
                        <a:rPr lang="en-US" sz="1600" dirty="0" smtClean="0"/>
                        <a:t>True</a:t>
                      </a:r>
                      <a:endParaRPr lang="en-US" sz="1600" dirty="0"/>
                    </a:p>
                  </a:txBody>
                  <a:tcPr/>
                </a:tc>
                <a:tc>
                  <a:txBody>
                    <a:bodyPr/>
                    <a:lstStyle/>
                    <a:p>
                      <a:pPr algn="ctr"/>
                      <a:r>
                        <a:rPr lang="en-US" sz="1600" dirty="0" smtClean="0"/>
                        <a:t>True</a:t>
                      </a:r>
                      <a:endParaRPr lang="en-US" sz="1600" dirty="0"/>
                    </a:p>
                  </a:txBody>
                  <a:tcPr/>
                </a:tc>
              </a:tr>
              <a:tr h="296604">
                <a:tc>
                  <a:txBody>
                    <a:bodyPr/>
                    <a:lstStyle/>
                    <a:p>
                      <a:pPr algn="ctr"/>
                      <a:r>
                        <a:rPr lang="en-US" sz="1600" dirty="0" smtClean="0"/>
                        <a:t>False</a:t>
                      </a:r>
                      <a:endParaRPr lang="en-US" sz="1600" dirty="0"/>
                    </a:p>
                  </a:txBody>
                  <a:tcPr/>
                </a:tc>
                <a:tc>
                  <a:txBody>
                    <a:bodyPr/>
                    <a:lstStyle/>
                    <a:p>
                      <a:pPr algn="ctr"/>
                      <a:r>
                        <a:rPr lang="en-US" sz="1600" dirty="0" smtClean="0"/>
                        <a:t>False</a:t>
                      </a:r>
                      <a:endParaRPr lang="en-US" sz="1600" dirty="0"/>
                    </a:p>
                  </a:txBody>
                  <a:tcPr/>
                </a:tc>
                <a:tc>
                  <a:txBody>
                    <a:bodyPr/>
                    <a:lstStyle/>
                    <a:p>
                      <a:pPr algn="ctr"/>
                      <a:r>
                        <a:rPr lang="en-US" sz="1600" dirty="0" smtClean="0"/>
                        <a:t>True</a:t>
                      </a:r>
                      <a:endParaRPr lang="en-US" sz="1600" dirty="0"/>
                    </a:p>
                  </a:txBody>
                  <a:tcPr/>
                </a:tc>
              </a:tr>
            </a:tbl>
          </a:graphicData>
        </a:graphic>
      </p:graphicFrame>
    </p:spTree>
    <p:extLst>
      <p:ext uri="{BB962C8B-B14F-4D97-AF65-F5344CB8AC3E}">
        <p14:creationId xmlns:p14="http://schemas.microsoft.com/office/powerpoint/2010/main" val="31926605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988"/>
            <a:ext cx="8229600" cy="964612"/>
          </a:xfrm>
        </p:spPr>
        <p:txBody>
          <a:bodyPr/>
          <a:lstStyle/>
          <a:p>
            <a:r>
              <a:rPr lang="en-US" dirty="0" smtClean="0"/>
              <a:t>Exercise</a:t>
            </a:r>
            <a:endParaRPr lang="en-US" dirty="0"/>
          </a:p>
        </p:txBody>
      </p:sp>
      <p:sp>
        <p:nvSpPr>
          <p:cNvPr id="3" name="Content Placeholder 2"/>
          <p:cNvSpPr>
            <a:spLocks noGrp="1"/>
          </p:cNvSpPr>
          <p:nvPr>
            <p:ph idx="1"/>
          </p:nvPr>
        </p:nvSpPr>
        <p:spPr>
          <a:xfrm>
            <a:off x="152400" y="914400"/>
            <a:ext cx="8839200" cy="5211763"/>
          </a:xfrm>
        </p:spPr>
        <p:txBody>
          <a:bodyPr/>
          <a:lstStyle/>
          <a:p>
            <a:r>
              <a:rPr lang="en-US" sz="2000" dirty="0" smtClean="0"/>
              <a:t>Consider the following statements:</a:t>
            </a:r>
            <a:endParaRPr lang="en-US" sz="2000" dirty="0"/>
          </a:p>
          <a:p>
            <a:pPr lvl="1"/>
            <a:r>
              <a:rPr lang="en-US" sz="1800" dirty="0" smtClean="0"/>
              <a:t>p / sunny </a:t>
            </a:r>
            <a:r>
              <a:rPr lang="en-US" sz="1800" dirty="0"/>
              <a:t>= It is sunny this afternoon</a:t>
            </a:r>
          </a:p>
          <a:p>
            <a:pPr lvl="1"/>
            <a:r>
              <a:rPr lang="en-US" sz="1800" dirty="0" smtClean="0"/>
              <a:t>q / colder </a:t>
            </a:r>
            <a:r>
              <a:rPr lang="en-US" sz="1800" dirty="0"/>
              <a:t>= it is colder than yesterday</a:t>
            </a:r>
          </a:p>
          <a:p>
            <a:pPr lvl="1"/>
            <a:r>
              <a:rPr lang="en-US" sz="1800" dirty="0"/>
              <a:t>r </a:t>
            </a:r>
            <a:r>
              <a:rPr lang="en-US" sz="1800" dirty="0" smtClean="0"/>
              <a:t>/swimming = </a:t>
            </a:r>
            <a:r>
              <a:rPr lang="en-US" sz="1800" dirty="0"/>
              <a:t>We will go swimming</a:t>
            </a:r>
          </a:p>
          <a:p>
            <a:pPr lvl="1"/>
            <a:r>
              <a:rPr lang="en-US" sz="1800" dirty="0"/>
              <a:t>s </a:t>
            </a:r>
            <a:r>
              <a:rPr lang="en-US" sz="1800" dirty="0" smtClean="0"/>
              <a:t>/ canoe = </a:t>
            </a:r>
            <a:r>
              <a:rPr lang="en-US" sz="1800" dirty="0"/>
              <a:t>we will take a canoe trip</a:t>
            </a:r>
          </a:p>
          <a:p>
            <a:pPr lvl="1"/>
            <a:r>
              <a:rPr lang="en-US" sz="1800" dirty="0"/>
              <a:t>t </a:t>
            </a:r>
            <a:r>
              <a:rPr lang="en-US" sz="1800" dirty="0" smtClean="0"/>
              <a:t>/ sunset = </a:t>
            </a:r>
            <a:r>
              <a:rPr lang="en-US" sz="1800" dirty="0"/>
              <a:t>We will be home by sunset</a:t>
            </a:r>
          </a:p>
          <a:p>
            <a:endParaRPr lang="en-US" sz="2000" dirty="0" smtClean="0"/>
          </a:p>
          <a:p>
            <a:r>
              <a:rPr lang="en-US" sz="2000" b="1" dirty="0" smtClean="0"/>
              <a:t>We always </a:t>
            </a:r>
            <a:r>
              <a:rPr lang="en-US" sz="2000" b="1" dirty="0"/>
              <a:t>go </a:t>
            </a:r>
            <a:r>
              <a:rPr lang="en-US" sz="2000" b="1" dirty="0" smtClean="0"/>
              <a:t>swimming </a:t>
            </a:r>
            <a:r>
              <a:rPr lang="en-US" sz="2000" b="1" dirty="0"/>
              <a:t>if it is sunny</a:t>
            </a:r>
            <a:r>
              <a:rPr lang="en-US" sz="2000" b="1" dirty="0" smtClean="0"/>
              <a:t>.</a:t>
            </a:r>
          </a:p>
          <a:p>
            <a:pPr marL="857250" lvl="2" indent="0">
              <a:buNone/>
            </a:pPr>
            <a:endParaRPr lang="en-US" sz="1600" dirty="0" smtClean="0"/>
          </a:p>
          <a:p>
            <a:pPr marL="857250" lvl="2" indent="0">
              <a:buNone/>
            </a:pPr>
            <a:r>
              <a:rPr lang="en-US" sz="1600" dirty="0" smtClean="0"/>
              <a:t>sunny </a:t>
            </a:r>
            <a:r>
              <a:rPr lang="en-US" sz="1600" dirty="0" smtClean="0">
                <a:sym typeface="Wingdings"/>
              </a:rPr>
              <a:t> swimming</a:t>
            </a:r>
            <a:endParaRPr lang="en-US" sz="1600" dirty="0"/>
          </a:p>
          <a:p>
            <a:pPr marL="857250" lvl="2" indent="0">
              <a:buNone/>
            </a:pPr>
            <a:r>
              <a:rPr lang="en-US" sz="1400" dirty="0" smtClean="0"/>
              <a:t>p</a:t>
            </a:r>
            <a:r>
              <a:rPr lang="en-US" sz="1400" dirty="0" smtClean="0">
                <a:sym typeface="Wingdings"/>
              </a:rPr>
              <a:t> r</a:t>
            </a:r>
            <a:endParaRPr lang="en-US" sz="1400" dirty="0" smtClean="0"/>
          </a:p>
          <a:p>
            <a:pPr marL="857250" lvl="2" indent="0">
              <a:buNone/>
            </a:pPr>
            <a:endParaRPr lang="en-US" sz="1400" dirty="0"/>
          </a:p>
        </p:txBody>
      </p:sp>
      <p:graphicFrame>
        <p:nvGraphicFramePr>
          <p:cNvPr id="4" name="Table 3"/>
          <p:cNvGraphicFramePr>
            <a:graphicFrameLocks noGrp="1"/>
          </p:cNvGraphicFramePr>
          <p:nvPr>
            <p:extLst>
              <p:ext uri="{D42A27DB-BD31-4B8C-83A1-F6EECF244321}">
                <p14:modId xmlns:p14="http://schemas.microsoft.com/office/powerpoint/2010/main" val="2234099200"/>
              </p:ext>
            </p:extLst>
          </p:nvPr>
        </p:nvGraphicFramePr>
        <p:xfrm>
          <a:off x="3733800" y="3810000"/>
          <a:ext cx="3960157" cy="1920240"/>
        </p:xfrm>
        <a:graphic>
          <a:graphicData uri="http://schemas.openxmlformats.org/drawingml/2006/table">
            <a:tbl>
              <a:tblPr firstRow="1" bandRow="1">
                <a:tableStyleId>{073A0DAA-6AF3-43AB-8588-CEC1D06C72B9}</a:tableStyleId>
              </a:tblPr>
              <a:tblGrid>
                <a:gridCol w="1222990"/>
                <a:gridCol w="1397703"/>
                <a:gridCol w="1339464"/>
              </a:tblGrid>
              <a:tr h="380999">
                <a:tc>
                  <a:txBody>
                    <a:bodyPr/>
                    <a:lstStyle/>
                    <a:p>
                      <a:pPr algn="ctr"/>
                      <a:r>
                        <a:rPr lang="en-US" sz="1600" dirty="0" smtClean="0"/>
                        <a:t>swimming</a:t>
                      </a:r>
                      <a:endParaRPr lang="en-US" sz="1600" dirty="0"/>
                    </a:p>
                  </a:txBody>
                  <a:tcPr/>
                </a:tc>
                <a:tc>
                  <a:txBody>
                    <a:bodyPr/>
                    <a:lstStyle/>
                    <a:p>
                      <a:pPr algn="ctr"/>
                      <a:r>
                        <a:rPr lang="en-US" sz="1600" dirty="0" smtClean="0"/>
                        <a:t>sunny</a:t>
                      </a:r>
                      <a:endParaRPr lang="en-US" sz="1600" dirty="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600" u="none" strike="noStrike" kern="1200" baseline="0" dirty="0" smtClean="0"/>
                        <a:t>swim - sunny</a:t>
                      </a:r>
                      <a:endParaRPr lang="en-US" sz="1600" dirty="0"/>
                    </a:p>
                  </a:txBody>
                  <a:tcPr/>
                </a:tc>
              </a:tr>
              <a:tr h="296604">
                <a:tc>
                  <a:txBody>
                    <a:bodyPr/>
                    <a:lstStyle/>
                    <a:p>
                      <a:pPr algn="ctr"/>
                      <a:r>
                        <a:rPr lang="en-US" sz="1600" dirty="0" smtClean="0"/>
                        <a:t>True</a:t>
                      </a:r>
                      <a:endParaRPr lang="en-US" sz="1600" dirty="0"/>
                    </a:p>
                  </a:txBody>
                  <a:tcPr/>
                </a:tc>
                <a:tc>
                  <a:txBody>
                    <a:bodyPr/>
                    <a:lstStyle/>
                    <a:p>
                      <a:pPr algn="ctr"/>
                      <a:r>
                        <a:rPr lang="en-US" sz="1600" dirty="0" smtClean="0"/>
                        <a:t>True</a:t>
                      </a:r>
                      <a:endParaRPr lang="en-US" sz="1600" dirty="0"/>
                    </a:p>
                  </a:txBody>
                  <a:tcPr/>
                </a:tc>
                <a:tc>
                  <a:txBody>
                    <a:bodyPr/>
                    <a:lstStyle/>
                    <a:p>
                      <a:pPr algn="ctr"/>
                      <a:r>
                        <a:rPr lang="en-US" sz="1600" dirty="0" smtClean="0"/>
                        <a:t>True</a:t>
                      </a:r>
                      <a:endParaRPr lang="en-US" sz="1600" dirty="0"/>
                    </a:p>
                  </a:txBody>
                  <a:tcPr/>
                </a:tc>
              </a:tr>
              <a:tr h="296604">
                <a:tc>
                  <a:txBody>
                    <a:bodyPr/>
                    <a:lstStyle/>
                    <a:p>
                      <a:pPr algn="ctr"/>
                      <a:r>
                        <a:rPr lang="en-US" sz="1600" dirty="0" smtClean="0"/>
                        <a:t>True</a:t>
                      </a:r>
                      <a:endParaRPr lang="en-US" sz="1600" dirty="0"/>
                    </a:p>
                  </a:txBody>
                  <a:tcPr/>
                </a:tc>
                <a:tc>
                  <a:txBody>
                    <a:bodyPr/>
                    <a:lstStyle/>
                    <a:p>
                      <a:pPr algn="ctr"/>
                      <a:r>
                        <a:rPr lang="en-US" sz="1600" dirty="0" smtClean="0"/>
                        <a:t>False</a:t>
                      </a:r>
                      <a:endParaRPr lang="en-US" sz="1600" dirty="0"/>
                    </a:p>
                  </a:txBody>
                  <a:tcPr/>
                </a:tc>
                <a:tc>
                  <a:txBody>
                    <a:bodyPr/>
                    <a:lstStyle/>
                    <a:p>
                      <a:pPr algn="ctr"/>
                      <a:r>
                        <a:rPr lang="en-US" sz="1600" dirty="0" smtClean="0"/>
                        <a:t>True</a:t>
                      </a:r>
                      <a:endParaRPr lang="en-US" sz="1600" dirty="0"/>
                    </a:p>
                  </a:txBody>
                  <a:tcPr/>
                </a:tc>
              </a:tr>
              <a:tr h="296604">
                <a:tc>
                  <a:txBody>
                    <a:bodyPr/>
                    <a:lstStyle/>
                    <a:p>
                      <a:pPr algn="ctr"/>
                      <a:r>
                        <a:rPr lang="en-US" sz="1600" dirty="0" smtClean="0"/>
                        <a:t>False</a:t>
                      </a:r>
                      <a:endParaRPr lang="en-US" sz="1600" dirty="0"/>
                    </a:p>
                  </a:txBody>
                  <a:tcPr/>
                </a:tc>
                <a:tc>
                  <a:txBody>
                    <a:bodyPr/>
                    <a:lstStyle/>
                    <a:p>
                      <a:pPr algn="ctr"/>
                      <a:r>
                        <a:rPr lang="en-US" sz="1600" dirty="0" smtClean="0"/>
                        <a:t>True</a:t>
                      </a:r>
                      <a:endParaRPr lang="en-US" sz="1600" dirty="0"/>
                    </a:p>
                  </a:txBody>
                  <a:tcPr/>
                </a:tc>
                <a:tc>
                  <a:txBody>
                    <a:bodyPr/>
                    <a:lstStyle/>
                    <a:p>
                      <a:pPr algn="ctr"/>
                      <a:r>
                        <a:rPr lang="en-US" sz="1600" dirty="0" smtClean="0"/>
                        <a:t>False</a:t>
                      </a:r>
                      <a:endParaRPr lang="en-US" sz="1600" dirty="0"/>
                    </a:p>
                  </a:txBody>
                  <a:tcPr/>
                </a:tc>
              </a:tr>
              <a:tr h="296604">
                <a:tc>
                  <a:txBody>
                    <a:bodyPr/>
                    <a:lstStyle/>
                    <a:p>
                      <a:pPr algn="ctr"/>
                      <a:r>
                        <a:rPr lang="en-US" sz="1600" dirty="0" smtClean="0"/>
                        <a:t>False</a:t>
                      </a:r>
                      <a:endParaRPr lang="en-US" sz="1600" dirty="0"/>
                    </a:p>
                  </a:txBody>
                  <a:tcPr/>
                </a:tc>
                <a:tc>
                  <a:txBody>
                    <a:bodyPr/>
                    <a:lstStyle/>
                    <a:p>
                      <a:pPr algn="ctr"/>
                      <a:r>
                        <a:rPr lang="en-US" sz="1600" dirty="0" smtClean="0"/>
                        <a:t>False</a:t>
                      </a:r>
                      <a:endParaRPr lang="en-US" sz="1600" dirty="0"/>
                    </a:p>
                  </a:txBody>
                  <a:tcPr/>
                </a:tc>
                <a:tc>
                  <a:txBody>
                    <a:bodyPr/>
                    <a:lstStyle/>
                    <a:p>
                      <a:pPr algn="ctr"/>
                      <a:r>
                        <a:rPr lang="en-US" sz="1600" dirty="0" smtClean="0"/>
                        <a:t>True</a:t>
                      </a:r>
                      <a:endParaRPr lang="en-US" sz="1600" dirty="0"/>
                    </a:p>
                  </a:txBody>
                  <a:tcPr/>
                </a:tc>
              </a:tr>
            </a:tbl>
          </a:graphicData>
        </a:graphic>
      </p:graphicFrame>
    </p:spTree>
    <p:extLst>
      <p:ext uri="{BB962C8B-B14F-4D97-AF65-F5344CB8AC3E}">
        <p14:creationId xmlns:p14="http://schemas.microsoft.com/office/powerpoint/2010/main" val="188705829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988"/>
            <a:ext cx="8229600" cy="964612"/>
          </a:xfrm>
        </p:spPr>
        <p:txBody>
          <a:bodyPr/>
          <a:lstStyle/>
          <a:p>
            <a:r>
              <a:rPr lang="en-US" dirty="0" smtClean="0"/>
              <a:t>Exercise</a:t>
            </a:r>
            <a:endParaRPr lang="en-US" dirty="0"/>
          </a:p>
        </p:txBody>
      </p:sp>
      <p:sp>
        <p:nvSpPr>
          <p:cNvPr id="3" name="Content Placeholder 2"/>
          <p:cNvSpPr>
            <a:spLocks noGrp="1"/>
          </p:cNvSpPr>
          <p:nvPr>
            <p:ph idx="1"/>
          </p:nvPr>
        </p:nvSpPr>
        <p:spPr>
          <a:xfrm>
            <a:off x="152400" y="914400"/>
            <a:ext cx="8839200" cy="5211763"/>
          </a:xfrm>
        </p:spPr>
        <p:txBody>
          <a:bodyPr/>
          <a:lstStyle/>
          <a:p>
            <a:r>
              <a:rPr lang="en-US" sz="2000" dirty="0" smtClean="0"/>
              <a:t>Consider the following statements:</a:t>
            </a:r>
            <a:endParaRPr lang="en-US" sz="2000" dirty="0"/>
          </a:p>
          <a:p>
            <a:pPr lvl="1"/>
            <a:r>
              <a:rPr lang="en-US" sz="1800" dirty="0" smtClean="0"/>
              <a:t>p / sunny </a:t>
            </a:r>
            <a:r>
              <a:rPr lang="en-US" sz="1800" dirty="0"/>
              <a:t>= It is sunny this afternoon</a:t>
            </a:r>
          </a:p>
          <a:p>
            <a:pPr lvl="1"/>
            <a:r>
              <a:rPr lang="en-US" sz="1800" dirty="0" smtClean="0"/>
              <a:t>q / colder </a:t>
            </a:r>
            <a:r>
              <a:rPr lang="en-US" sz="1800" dirty="0"/>
              <a:t>= it is colder than yesterday</a:t>
            </a:r>
          </a:p>
          <a:p>
            <a:pPr lvl="1"/>
            <a:r>
              <a:rPr lang="en-US" sz="1800" dirty="0"/>
              <a:t>r </a:t>
            </a:r>
            <a:r>
              <a:rPr lang="en-US" sz="1800" dirty="0" smtClean="0"/>
              <a:t>/swimming = </a:t>
            </a:r>
            <a:r>
              <a:rPr lang="en-US" sz="1800" dirty="0"/>
              <a:t>We will go swimming</a:t>
            </a:r>
          </a:p>
          <a:p>
            <a:pPr lvl="1"/>
            <a:r>
              <a:rPr lang="en-US" sz="1800" dirty="0"/>
              <a:t>s </a:t>
            </a:r>
            <a:r>
              <a:rPr lang="en-US" sz="1800" dirty="0" smtClean="0"/>
              <a:t>/ canoe = </a:t>
            </a:r>
            <a:r>
              <a:rPr lang="en-US" sz="1800" dirty="0"/>
              <a:t>we will take a canoe trip</a:t>
            </a:r>
          </a:p>
          <a:p>
            <a:pPr lvl="1"/>
            <a:r>
              <a:rPr lang="en-US" sz="1800" dirty="0"/>
              <a:t>t </a:t>
            </a:r>
            <a:r>
              <a:rPr lang="en-US" sz="1800" dirty="0" smtClean="0"/>
              <a:t>/ sunset = </a:t>
            </a:r>
            <a:r>
              <a:rPr lang="en-US" sz="1800" dirty="0"/>
              <a:t>We will be home by sunset</a:t>
            </a:r>
          </a:p>
          <a:p>
            <a:pPr marL="857250" lvl="2" indent="0">
              <a:buNone/>
            </a:pPr>
            <a:endParaRPr lang="en-US" sz="1400" dirty="0" smtClean="0"/>
          </a:p>
          <a:p>
            <a:pPr marL="857250" lvl="2" indent="0">
              <a:buNone/>
            </a:pPr>
            <a:endParaRPr lang="en-US" sz="1400" dirty="0"/>
          </a:p>
          <a:p>
            <a:pPr marL="457200" lvl="1" indent="0">
              <a:buNone/>
            </a:pPr>
            <a:r>
              <a:rPr lang="en-US" sz="2000" b="1" dirty="0" smtClean="0"/>
              <a:t>If </a:t>
            </a:r>
            <a:r>
              <a:rPr lang="en-US" sz="2000" b="1" dirty="0"/>
              <a:t>we do not go swimming then we will take a canoe trip</a:t>
            </a:r>
            <a:r>
              <a:rPr lang="en-US" sz="2000" b="1" dirty="0" smtClean="0"/>
              <a:t>.</a:t>
            </a:r>
          </a:p>
          <a:p>
            <a:pPr marL="857250" lvl="2" indent="0">
              <a:buNone/>
            </a:pPr>
            <a:r>
              <a:rPr lang="en-US" sz="1600" dirty="0" smtClean="0"/>
              <a:t>not swimming </a:t>
            </a:r>
            <a:r>
              <a:rPr lang="en-US" sz="1600" dirty="0" smtClean="0">
                <a:sym typeface="Wingdings"/>
              </a:rPr>
              <a:t> canoe</a:t>
            </a:r>
            <a:endParaRPr lang="en-US" sz="1600" dirty="0"/>
          </a:p>
        </p:txBody>
      </p:sp>
    </p:spTree>
    <p:extLst>
      <p:ext uri="{BB962C8B-B14F-4D97-AF65-F5344CB8AC3E}">
        <p14:creationId xmlns:p14="http://schemas.microsoft.com/office/powerpoint/2010/main" val="394180289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988"/>
            <a:ext cx="8229600" cy="964612"/>
          </a:xfrm>
        </p:spPr>
        <p:txBody>
          <a:bodyPr/>
          <a:lstStyle/>
          <a:p>
            <a:r>
              <a:rPr lang="en-US" dirty="0" smtClean="0"/>
              <a:t>Exercise</a:t>
            </a:r>
            <a:endParaRPr lang="en-US" dirty="0"/>
          </a:p>
        </p:txBody>
      </p:sp>
      <p:sp>
        <p:nvSpPr>
          <p:cNvPr id="3" name="Content Placeholder 2"/>
          <p:cNvSpPr>
            <a:spLocks noGrp="1"/>
          </p:cNvSpPr>
          <p:nvPr>
            <p:ph idx="1"/>
          </p:nvPr>
        </p:nvSpPr>
        <p:spPr>
          <a:xfrm>
            <a:off x="152400" y="914400"/>
            <a:ext cx="8839200" cy="5211763"/>
          </a:xfrm>
        </p:spPr>
        <p:txBody>
          <a:bodyPr/>
          <a:lstStyle/>
          <a:p>
            <a:r>
              <a:rPr lang="en-US" sz="2000" dirty="0" smtClean="0"/>
              <a:t>Consider the following statements:</a:t>
            </a:r>
            <a:endParaRPr lang="en-US" sz="2000" dirty="0"/>
          </a:p>
          <a:p>
            <a:pPr lvl="1"/>
            <a:r>
              <a:rPr lang="en-US" sz="1800" dirty="0" smtClean="0"/>
              <a:t>p / sunny </a:t>
            </a:r>
            <a:r>
              <a:rPr lang="en-US" sz="1800" dirty="0"/>
              <a:t>= It is sunny this afternoon</a:t>
            </a:r>
          </a:p>
          <a:p>
            <a:pPr lvl="1"/>
            <a:r>
              <a:rPr lang="en-US" sz="1800" dirty="0" smtClean="0"/>
              <a:t>q / colder </a:t>
            </a:r>
            <a:r>
              <a:rPr lang="en-US" sz="1800" dirty="0"/>
              <a:t>= it is colder than yesterday</a:t>
            </a:r>
          </a:p>
          <a:p>
            <a:pPr lvl="1"/>
            <a:r>
              <a:rPr lang="en-US" sz="1800" dirty="0"/>
              <a:t>r </a:t>
            </a:r>
            <a:r>
              <a:rPr lang="en-US" sz="1800" dirty="0" smtClean="0"/>
              <a:t>/swimming = </a:t>
            </a:r>
            <a:r>
              <a:rPr lang="en-US" sz="1800" dirty="0"/>
              <a:t>We will go swimming</a:t>
            </a:r>
          </a:p>
          <a:p>
            <a:pPr lvl="1"/>
            <a:r>
              <a:rPr lang="en-US" sz="1800" dirty="0"/>
              <a:t>s </a:t>
            </a:r>
            <a:r>
              <a:rPr lang="en-US" sz="1800" dirty="0" smtClean="0"/>
              <a:t>/ canoe = </a:t>
            </a:r>
            <a:r>
              <a:rPr lang="en-US" sz="1800" dirty="0"/>
              <a:t>we will take a canoe trip</a:t>
            </a:r>
          </a:p>
          <a:p>
            <a:pPr lvl="1"/>
            <a:r>
              <a:rPr lang="en-US" sz="1800" dirty="0"/>
              <a:t>t </a:t>
            </a:r>
            <a:r>
              <a:rPr lang="en-US" sz="1800" dirty="0" smtClean="0"/>
              <a:t>/ sunset = </a:t>
            </a:r>
            <a:r>
              <a:rPr lang="en-US" sz="1800" dirty="0"/>
              <a:t>We will be home by sunset</a:t>
            </a:r>
          </a:p>
          <a:p>
            <a:pPr marL="914400" lvl="1" indent="-457200">
              <a:buFont typeface="+mj-lt"/>
              <a:buAutoNum type="arabicPeriod"/>
            </a:pPr>
            <a:endParaRPr lang="en-US" sz="1800" dirty="0" smtClean="0"/>
          </a:p>
          <a:p>
            <a:pPr marL="457200" lvl="1" indent="0">
              <a:buNone/>
            </a:pPr>
            <a:endParaRPr lang="en-US" sz="1800" dirty="0" smtClean="0"/>
          </a:p>
          <a:p>
            <a:pPr marL="457200" lvl="1" indent="0">
              <a:buNone/>
            </a:pPr>
            <a:r>
              <a:rPr lang="en-US" sz="2400" b="1" dirty="0" smtClean="0"/>
              <a:t>If </a:t>
            </a:r>
            <a:r>
              <a:rPr lang="en-US" sz="2400" b="1" dirty="0"/>
              <a:t>we take a canoe trip, then we will be home by sunset</a:t>
            </a:r>
            <a:r>
              <a:rPr lang="en-US" sz="2400" b="1" dirty="0" smtClean="0"/>
              <a:t>.</a:t>
            </a:r>
          </a:p>
          <a:p>
            <a:pPr marL="857250" lvl="2" indent="0">
              <a:buNone/>
            </a:pPr>
            <a:r>
              <a:rPr lang="en-US" sz="1800" dirty="0" smtClean="0"/>
              <a:t>canoe </a:t>
            </a:r>
            <a:r>
              <a:rPr lang="en-US" sz="1800" dirty="0" smtClean="0">
                <a:sym typeface="Wingdings"/>
              </a:rPr>
              <a:t> sunset</a:t>
            </a:r>
            <a:endParaRPr lang="en-US" sz="1800" dirty="0"/>
          </a:p>
        </p:txBody>
      </p:sp>
    </p:spTree>
    <p:extLst>
      <p:ext uri="{BB962C8B-B14F-4D97-AF65-F5344CB8AC3E}">
        <p14:creationId xmlns:p14="http://schemas.microsoft.com/office/powerpoint/2010/main" val="21333646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US"/>
              <a:t>Logical equivalence</a:t>
            </a:r>
          </a:p>
        </p:txBody>
      </p:sp>
      <p:sp>
        <p:nvSpPr>
          <p:cNvPr id="33795" name="Rectangle 3"/>
          <p:cNvSpPr>
            <a:spLocks noGrp="1" noChangeArrowheads="1"/>
          </p:cNvSpPr>
          <p:nvPr>
            <p:ph type="body" idx="1"/>
          </p:nvPr>
        </p:nvSpPr>
        <p:spPr/>
        <p:txBody>
          <a:bodyPr/>
          <a:lstStyle/>
          <a:p>
            <a:r>
              <a:rPr lang="en-US" sz="2400" dirty="0"/>
              <a:t>Two sentences are </a:t>
            </a:r>
            <a:r>
              <a:rPr lang="en-US" sz="2400" dirty="0">
                <a:solidFill>
                  <a:schemeClr val="accent2"/>
                </a:solidFill>
              </a:rPr>
              <a:t>logically </a:t>
            </a:r>
            <a:r>
              <a:rPr lang="en-US" sz="2400" dirty="0" smtClean="0">
                <a:solidFill>
                  <a:schemeClr val="accent2"/>
                </a:solidFill>
              </a:rPr>
              <a:t>equivalent</a:t>
            </a:r>
            <a:r>
              <a:rPr lang="en-US" sz="2400" dirty="0" smtClean="0"/>
              <a:t> </a:t>
            </a:r>
            <a:r>
              <a:rPr lang="en-US" sz="2400" dirty="0" err="1"/>
              <a:t>iff</a:t>
            </a:r>
            <a:r>
              <a:rPr lang="en-US" sz="2400" dirty="0"/>
              <a:t> true in same models: α </a:t>
            </a:r>
            <a:r>
              <a:rPr lang="en-US" sz="2400" dirty="0">
                <a:cs typeface="Arial" charset="0"/>
              </a:rPr>
              <a:t>≡ </a:t>
            </a:r>
            <a:r>
              <a:rPr lang="en-US" sz="2400" dirty="0" err="1"/>
              <a:t>ß</a:t>
            </a:r>
            <a:r>
              <a:rPr lang="en-US" sz="2400" dirty="0"/>
              <a:t> </a:t>
            </a:r>
            <a:r>
              <a:rPr lang="en-US" sz="2400" dirty="0" err="1"/>
              <a:t>iff</a:t>
            </a:r>
            <a:r>
              <a:rPr lang="en-US" sz="2400" dirty="0"/>
              <a:t> α╞ </a:t>
            </a:r>
            <a:r>
              <a:rPr lang="el-GR" sz="2400" dirty="0">
                <a:cs typeface="Arial" charset="0"/>
              </a:rPr>
              <a:t>β</a:t>
            </a:r>
            <a:r>
              <a:rPr lang="en-US" sz="2400" dirty="0">
                <a:cs typeface="Arial" charset="0"/>
              </a:rPr>
              <a:t> </a:t>
            </a:r>
            <a:r>
              <a:rPr lang="en-US" sz="2400" dirty="0"/>
              <a:t>and </a:t>
            </a:r>
            <a:r>
              <a:rPr lang="el-GR" sz="2400" dirty="0">
                <a:cs typeface="Arial" charset="0"/>
              </a:rPr>
              <a:t>β</a:t>
            </a:r>
            <a:r>
              <a:rPr lang="en-US" sz="2400" dirty="0"/>
              <a:t>╞ α
</a:t>
            </a:r>
          </a:p>
        </p:txBody>
      </p:sp>
      <p:pic>
        <p:nvPicPr>
          <p:cNvPr id="33796" name="Picture 4"/>
          <p:cNvPicPr>
            <a:picLocks noChangeAspect="1" noChangeArrowheads="1"/>
          </p:cNvPicPr>
          <p:nvPr/>
        </p:nvPicPr>
        <p:blipFill>
          <a:blip r:embed="rId2">
            <a:extLst>
              <a:ext uri="{28A0092B-C50C-407E-A947-70E740481C1C}">
                <a14:useLocalDpi xmlns:a14="http://schemas.microsoft.com/office/drawing/2010/main" val="0"/>
              </a:ext>
            </a:extLst>
          </a:blip>
          <a:srcRect l="33594" t="39583" r="3125" b="15625"/>
          <a:stretch>
            <a:fillRect/>
          </a:stretch>
        </p:blipFill>
        <p:spPr bwMode="auto">
          <a:xfrm>
            <a:off x="1143000" y="2514600"/>
            <a:ext cx="7162800" cy="3802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Tree>
    <p:extLst>
      <p:ext uri="{BB962C8B-B14F-4D97-AF65-F5344CB8AC3E}">
        <p14:creationId xmlns:p14="http://schemas.microsoft.com/office/powerpoint/2010/main" val="2735179041"/>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Last week</a:t>
            </a:r>
            <a:endParaRPr lang="en-US" dirty="0"/>
          </a:p>
        </p:txBody>
      </p:sp>
      <p:sp>
        <p:nvSpPr>
          <p:cNvPr id="3" name="Content Placeholder 2"/>
          <p:cNvSpPr>
            <a:spLocks noGrp="1"/>
          </p:cNvSpPr>
          <p:nvPr>
            <p:ph idx="1"/>
          </p:nvPr>
        </p:nvSpPr>
        <p:spPr/>
        <p:txBody>
          <a:bodyPr/>
          <a:lstStyle/>
          <a:p>
            <a:r>
              <a:rPr lang="en-US" dirty="0" smtClean="0"/>
              <a:t>Entailment</a:t>
            </a:r>
          </a:p>
          <a:p>
            <a:r>
              <a:rPr lang="en-US" dirty="0" smtClean="0"/>
              <a:t>A |= B</a:t>
            </a:r>
          </a:p>
          <a:p>
            <a:r>
              <a:rPr lang="en-US" dirty="0" smtClean="0"/>
              <a:t>A entails B, B logically follows from A</a:t>
            </a:r>
            <a:endParaRPr lang="en-US" dirty="0"/>
          </a:p>
        </p:txBody>
      </p:sp>
    </p:spTree>
    <p:extLst>
      <p:ext uri="{BB962C8B-B14F-4D97-AF65-F5344CB8AC3E}">
        <p14:creationId xmlns:p14="http://schemas.microsoft.com/office/powerpoint/2010/main" val="2554872357"/>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Administrative</a:t>
            </a:r>
            <a:endParaRPr lang="en-US" dirty="0"/>
          </a:p>
        </p:txBody>
      </p:sp>
      <p:sp>
        <p:nvSpPr>
          <p:cNvPr id="3" name="Content Placeholder 2"/>
          <p:cNvSpPr>
            <a:spLocks noGrp="1"/>
          </p:cNvSpPr>
          <p:nvPr>
            <p:ph idx="1"/>
          </p:nvPr>
        </p:nvSpPr>
        <p:spPr/>
        <p:txBody>
          <a:bodyPr/>
          <a:lstStyle/>
          <a:p>
            <a:r>
              <a:rPr lang="en-US" sz="2800" dirty="0" smtClean="0"/>
              <a:t>EC1 (Constraint Satisfaction Problems) is graded and handed back to you</a:t>
            </a:r>
          </a:p>
          <a:p>
            <a:pPr marL="0" indent="0">
              <a:buNone/>
            </a:pPr>
            <a:endParaRPr lang="en-US" sz="2800" dirty="0" smtClean="0"/>
          </a:p>
          <a:p>
            <a:r>
              <a:rPr lang="en-US" sz="2800" dirty="0" smtClean="0"/>
              <a:t>Poll Results about difficulty of class (12 votes):</a:t>
            </a:r>
            <a:endParaRPr lang="en-US" sz="2800" dirty="0"/>
          </a:p>
        </p:txBody>
      </p:sp>
      <p:pic>
        <p:nvPicPr>
          <p:cNvPr id="5" name="Picture 4" descr="Screen Shot 2016-10-13 at 8.25.41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3886200"/>
            <a:ext cx="8745715" cy="2323081"/>
          </a:xfrm>
          <a:prstGeom prst="rect">
            <a:avLst/>
          </a:prstGeom>
        </p:spPr>
      </p:pic>
    </p:spTree>
    <p:extLst>
      <p:ext uri="{BB962C8B-B14F-4D97-AF65-F5344CB8AC3E}">
        <p14:creationId xmlns:p14="http://schemas.microsoft.com/office/powerpoint/2010/main" val="3837068117"/>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US"/>
              <a:t>Pros and cons of propositional logic</a:t>
            </a:r>
          </a:p>
        </p:txBody>
      </p:sp>
      <p:sp>
        <p:nvSpPr>
          <p:cNvPr id="5123" name="Rectangle 3"/>
          <p:cNvSpPr>
            <a:spLocks noGrp="1" noChangeArrowheads="1"/>
          </p:cNvSpPr>
          <p:nvPr>
            <p:ph type="body" idx="1"/>
          </p:nvPr>
        </p:nvSpPr>
        <p:spPr/>
        <p:txBody>
          <a:bodyPr/>
          <a:lstStyle/>
          <a:p>
            <a:pPr>
              <a:buFont typeface="Wingdings" charset="0"/>
              <a:buChar char="J"/>
            </a:pPr>
            <a:r>
              <a:rPr lang="en-US" sz="2400" dirty="0" smtClean="0"/>
              <a:t>Propositional </a:t>
            </a:r>
            <a:r>
              <a:rPr lang="en-US" sz="2400" dirty="0"/>
              <a:t>logic allows partial/disjunctive/negated information</a:t>
            </a:r>
          </a:p>
          <a:p>
            <a:pPr>
              <a:buFont typeface="Wingdings" charset="0"/>
              <a:buChar char="J"/>
            </a:pPr>
            <a:r>
              <a:rPr lang="en-US" sz="2400" dirty="0" smtClean="0"/>
              <a:t>Propositional </a:t>
            </a:r>
            <a:r>
              <a:rPr lang="en-US" sz="2400" dirty="0"/>
              <a:t>logic is </a:t>
            </a:r>
            <a:r>
              <a:rPr lang="en-US" sz="2400" dirty="0">
                <a:solidFill>
                  <a:srgbClr val="FF0000"/>
                </a:solidFill>
              </a:rPr>
              <a:t>compositional</a:t>
            </a:r>
            <a:r>
              <a:rPr lang="en-US" sz="2400" dirty="0" smtClean="0"/>
              <a:t>:</a:t>
            </a:r>
            <a:endParaRPr lang="en-US" sz="2400" dirty="0"/>
          </a:p>
          <a:p>
            <a:pPr lvl="1"/>
            <a:r>
              <a:rPr lang="en-US" sz="2000" dirty="0"/>
              <a:t>meaning of </a:t>
            </a:r>
            <a:r>
              <a:rPr lang="en-US" sz="2000" i="1" dirty="0"/>
              <a:t>B</a:t>
            </a:r>
            <a:r>
              <a:rPr lang="en-US" sz="2000" i="1" baseline="-25000" dirty="0"/>
              <a:t>1,1</a:t>
            </a:r>
            <a:r>
              <a:rPr lang="en-US" sz="2000" dirty="0"/>
              <a:t> </a:t>
            </a:r>
            <a:r>
              <a:rPr lang="en-US" sz="2000" dirty="0">
                <a:sym typeface="Symbol" charset="0"/>
              </a:rPr>
              <a:t> </a:t>
            </a:r>
            <a:r>
              <a:rPr lang="en-US" sz="2000" i="1" dirty="0"/>
              <a:t>P</a:t>
            </a:r>
            <a:r>
              <a:rPr lang="en-US" sz="2000" i="1" baseline="-25000" dirty="0"/>
              <a:t>1,2</a:t>
            </a:r>
            <a:r>
              <a:rPr lang="en-US" sz="2000" dirty="0"/>
              <a:t> is derived from meaning of </a:t>
            </a:r>
            <a:r>
              <a:rPr lang="en-US" sz="2000" i="1" dirty="0"/>
              <a:t>B</a:t>
            </a:r>
            <a:r>
              <a:rPr lang="en-US" sz="2000" i="1" baseline="-25000" dirty="0"/>
              <a:t>1,1</a:t>
            </a:r>
            <a:r>
              <a:rPr lang="en-US" sz="2000" dirty="0"/>
              <a:t> and of </a:t>
            </a:r>
            <a:r>
              <a:rPr lang="en-US" sz="2000" i="1" dirty="0" smtClean="0"/>
              <a:t>P</a:t>
            </a:r>
            <a:r>
              <a:rPr lang="en-US" sz="2000" i="1" baseline="-25000" dirty="0" smtClean="0"/>
              <a:t>1,2</a:t>
            </a:r>
            <a:endParaRPr lang="en-US" sz="2000" dirty="0"/>
          </a:p>
          <a:p>
            <a:pPr>
              <a:buFontTx/>
              <a:buNone/>
            </a:pPr>
            <a:r>
              <a:rPr lang="en-US" sz="2400" dirty="0">
                <a:sym typeface="Wingdings" charset="0"/>
              </a:rPr>
              <a:t> </a:t>
            </a:r>
            <a:r>
              <a:rPr lang="en-US" sz="2400" dirty="0"/>
              <a:t>Meaning in propositional logic is </a:t>
            </a:r>
            <a:r>
              <a:rPr lang="en-US" sz="2400" dirty="0">
                <a:solidFill>
                  <a:srgbClr val="FF0000"/>
                </a:solidFill>
              </a:rPr>
              <a:t>context-</a:t>
            </a:r>
            <a:r>
              <a:rPr lang="en-US" sz="2400" dirty="0" smtClean="0">
                <a:solidFill>
                  <a:srgbClr val="FF0000"/>
                </a:solidFill>
              </a:rPr>
              <a:t>independent</a:t>
            </a:r>
            <a:endParaRPr lang="en-US" sz="2400" dirty="0">
              <a:solidFill>
                <a:srgbClr val="FF0000"/>
              </a:solidFill>
            </a:endParaRPr>
          </a:p>
          <a:p>
            <a:pPr lvl="1"/>
            <a:r>
              <a:rPr lang="en-US" sz="2000" dirty="0"/>
              <a:t>(unlike natural language, where meaning depends on context</a:t>
            </a:r>
            <a:r>
              <a:rPr lang="en-US" sz="2000" dirty="0" smtClean="0"/>
              <a:t>)</a:t>
            </a:r>
            <a:endParaRPr lang="en-US" sz="2000" dirty="0"/>
          </a:p>
          <a:p>
            <a:pPr>
              <a:buFontTx/>
              <a:buNone/>
            </a:pPr>
            <a:r>
              <a:rPr lang="en-US" sz="2400" dirty="0">
                <a:sym typeface="Wingdings" charset="0"/>
              </a:rPr>
              <a:t> </a:t>
            </a:r>
            <a:r>
              <a:rPr lang="en-US" sz="2400" dirty="0"/>
              <a:t>Propositional logic has very limited expressive </a:t>
            </a:r>
            <a:r>
              <a:rPr lang="en-US" sz="2400" dirty="0" smtClean="0"/>
              <a:t>power</a:t>
            </a:r>
            <a:endParaRPr lang="en-US" sz="2400" dirty="0"/>
          </a:p>
          <a:p>
            <a:pPr lvl="1"/>
            <a:r>
              <a:rPr lang="en-US" sz="2000" dirty="0"/>
              <a:t>(unlike natural language)</a:t>
            </a:r>
          </a:p>
          <a:p>
            <a:pPr lvl="1"/>
            <a:r>
              <a:rPr lang="en-US" sz="2000" dirty="0"/>
              <a:t>E.g., cannot say "pits cause breezes in adjacent squares</a:t>
            </a:r>
            <a:r>
              <a:rPr lang="ja-JP" altLang="en-US" sz="2000" dirty="0">
                <a:latin typeface="Arial"/>
              </a:rPr>
              <a:t>“</a:t>
            </a:r>
            <a:endParaRPr lang="en-US" sz="2000" dirty="0"/>
          </a:p>
          <a:p>
            <a:pPr lvl="2"/>
            <a:r>
              <a:rPr lang="en-US" sz="1800" dirty="0"/>
              <a:t>except by writing one sentence for each </a:t>
            </a:r>
            <a:r>
              <a:rPr lang="en-US" sz="1800" dirty="0" smtClean="0"/>
              <a:t>square</a:t>
            </a:r>
          </a:p>
          <a:p>
            <a:pPr lvl="2"/>
            <a:r>
              <a:rPr lang="en-US" sz="1800" dirty="0" err="1" smtClean="0"/>
              <a:t>E.g</a:t>
            </a:r>
            <a:r>
              <a:rPr lang="en-US" sz="1800" dirty="0" smtClean="0"/>
              <a:t> p11 -&gt; p12 ^ p21 ^ …</a:t>
            </a:r>
          </a:p>
          <a:p>
            <a:pPr lvl="2"/>
            <a:r>
              <a:rPr lang="en-US" sz="1800" dirty="0" smtClean="0"/>
              <a:t>       p33 -&gt; p32 ^ p23 ^ …</a:t>
            </a:r>
            <a:r>
              <a:rPr lang="en-US" sz="1800" dirty="0"/>
              <a:t>
</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2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12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12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12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12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123">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123">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123">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123">
                                            <p:txEl>
                                              <p:pRg st="8" end="8"/>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123">
                                            <p:txEl>
                                              <p:pRg st="9" end="9"/>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12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a:t>Outline</a:t>
            </a:r>
          </a:p>
        </p:txBody>
      </p:sp>
      <p:sp>
        <p:nvSpPr>
          <p:cNvPr id="4099" name="Rectangle 3"/>
          <p:cNvSpPr>
            <a:spLocks noGrp="1" noChangeArrowheads="1"/>
          </p:cNvSpPr>
          <p:nvPr>
            <p:ph type="body" idx="1"/>
          </p:nvPr>
        </p:nvSpPr>
        <p:spPr/>
        <p:txBody>
          <a:bodyPr/>
          <a:lstStyle/>
          <a:p>
            <a:r>
              <a:rPr lang="en-US" dirty="0" smtClean="0"/>
              <a:t>First Order Logic (FOL)</a:t>
            </a:r>
            <a:endParaRPr lang="en-US" dirty="0"/>
          </a:p>
          <a:p>
            <a:r>
              <a:rPr lang="en-US" dirty="0"/>
              <a:t>Syntax and semantics of FOL</a:t>
            </a:r>
          </a:p>
          <a:p>
            <a:r>
              <a:rPr lang="en-US" dirty="0"/>
              <a:t>Using FOL</a:t>
            </a:r>
          </a:p>
          <a:p>
            <a:r>
              <a:rPr lang="en-US" dirty="0" smtClean="0"/>
              <a:t>Knowledge </a:t>
            </a:r>
            <a:r>
              <a:rPr lang="en-US" dirty="0"/>
              <a:t>engineering in </a:t>
            </a:r>
            <a:r>
              <a:rPr lang="en-US" dirty="0" smtClean="0"/>
              <a:t>FOL</a:t>
            </a:r>
          </a:p>
          <a:p>
            <a:r>
              <a:rPr lang="en-US" dirty="0" smtClean="0"/>
              <a:t>Inference using FOL</a:t>
            </a:r>
          </a:p>
          <a:p>
            <a:r>
              <a:rPr lang="en-US" dirty="0" smtClean="0"/>
              <a:t>Prolog</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a:t>First-order logic</a:t>
            </a:r>
          </a:p>
        </p:txBody>
      </p:sp>
      <p:sp>
        <p:nvSpPr>
          <p:cNvPr id="6147" name="Rectangle 3"/>
          <p:cNvSpPr>
            <a:spLocks noGrp="1" noChangeArrowheads="1"/>
          </p:cNvSpPr>
          <p:nvPr>
            <p:ph type="body" idx="1"/>
          </p:nvPr>
        </p:nvSpPr>
        <p:spPr/>
        <p:txBody>
          <a:bodyPr/>
          <a:lstStyle/>
          <a:p>
            <a:pPr>
              <a:lnSpc>
                <a:spcPct val="90000"/>
              </a:lnSpc>
            </a:pPr>
            <a:r>
              <a:rPr lang="en-US" dirty="0"/>
              <a:t>P</a:t>
            </a:r>
            <a:r>
              <a:rPr lang="en-US" dirty="0" smtClean="0"/>
              <a:t>ropositional </a:t>
            </a:r>
            <a:r>
              <a:rPr lang="en-US" dirty="0"/>
              <a:t>logic assumes the world contains </a:t>
            </a:r>
            <a:r>
              <a:rPr lang="en-US" dirty="0" smtClean="0">
                <a:solidFill>
                  <a:srgbClr val="FF0000"/>
                </a:solidFill>
              </a:rPr>
              <a:t>facts</a:t>
            </a:r>
            <a:r>
              <a:rPr lang="en-US" dirty="0"/>
              <a:t> </a:t>
            </a:r>
            <a:r>
              <a:rPr lang="en-US" dirty="0" smtClean="0"/>
              <a:t>– that are </a:t>
            </a:r>
            <a:r>
              <a:rPr lang="en-US" i="1" dirty="0" smtClean="0"/>
              <a:t>true</a:t>
            </a:r>
            <a:r>
              <a:rPr lang="en-US" dirty="0" smtClean="0"/>
              <a:t> or </a:t>
            </a:r>
            <a:r>
              <a:rPr lang="en-US" i="1" dirty="0" smtClean="0"/>
              <a:t>false</a:t>
            </a:r>
            <a:endParaRPr lang="en-US" i="1" dirty="0"/>
          </a:p>
          <a:p>
            <a:pPr>
              <a:lnSpc>
                <a:spcPct val="90000"/>
              </a:lnSpc>
            </a:pPr>
            <a:r>
              <a:rPr lang="en-US" dirty="0"/>
              <a:t>F</a:t>
            </a:r>
            <a:r>
              <a:rPr lang="en-US" dirty="0" smtClean="0"/>
              <a:t>irst</a:t>
            </a:r>
            <a:r>
              <a:rPr lang="en-US" dirty="0"/>
              <a:t>-order logic (like natural language) assumes the world </a:t>
            </a:r>
            <a:r>
              <a:rPr lang="en-US" dirty="0" smtClean="0"/>
              <a:t>contains</a:t>
            </a:r>
            <a:endParaRPr lang="en-US" dirty="0"/>
          </a:p>
          <a:p>
            <a:pPr lvl="1">
              <a:lnSpc>
                <a:spcPct val="90000"/>
              </a:lnSpc>
            </a:pPr>
            <a:r>
              <a:rPr lang="en-US" dirty="0">
                <a:solidFill>
                  <a:schemeClr val="accent2"/>
                </a:solidFill>
              </a:rPr>
              <a:t>Objects</a:t>
            </a:r>
            <a:r>
              <a:rPr lang="en-US" dirty="0"/>
              <a:t>: people, houses, numbers, colors, baseball games, wars, </a:t>
            </a:r>
            <a:r>
              <a:rPr lang="en-US" dirty="0" smtClean="0"/>
              <a:t>…</a:t>
            </a:r>
            <a:endParaRPr lang="en-US" dirty="0"/>
          </a:p>
          <a:p>
            <a:pPr lvl="1">
              <a:lnSpc>
                <a:spcPct val="90000"/>
              </a:lnSpc>
            </a:pPr>
            <a:r>
              <a:rPr lang="en-US" dirty="0">
                <a:solidFill>
                  <a:schemeClr val="accent2"/>
                </a:solidFill>
              </a:rPr>
              <a:t>Relations</a:t>
            </a:r>
            <a:r>
              <a:rPr lang="en-US" dirty="0"/>
              <a:t>: red, round, prime, brother of, bigger than, part of, comes between, …</a:t>
            </a:r>
          </a:p>
          <a:p>
            <a:pPr lvl="1">
              <a:lnSpc>
                <a:spcPct val="90000"/>
              </a:lnSpc>
            </a:pPr>
            <a:r>
              <a:rPr lang="en-US" dirty="0">
                <a:solidFill>
                  <a:schemeClr val="accent2"/>
                </a:solidFill>
              </a:rPr>
              <a:t>Functions</a:t>
            </a:r>
            <a:r>
              <a:rPr lang="en-US" dirty="0"/>
              <a:t>: father of, best friend, one more than, plus, </a:t>
            </a:r>
            <a:r>
              <a:rPr lang="en-US" dirty="0" smtClean="0"/>
              <a:t>…</a:t>
            </a:r>
            <a:r>
              <a:rPr lang="en-US" dirty="0"/>
              <a:t>
</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4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14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14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14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14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First Order Logic Syntax</a:t>
            </a:r>
            <a:endParaRPr lang="en-US" dirty="0"/>
          </a:p>
        </p:txBody>
      </p:sp>
      <p:sp>
        <p:nvSpPr>
          <p:cNvPr id="3" name="Content Placeholder 2"/>
          <p:cNvSpPr>
            <a:spLocks noGrp="1"/>
          </p:cNvSpPr>
          <p:nvPr>
            <p:ph idx="1"/>
          </p:nvPr>
        </p:nvSpPr>
        <p:spPr/>
        <p:txBody>
          <a:bodyPr/>
          <a:lstStyle/>
          <a:p>
            <a:pPr marL="0" indent="0">
              <a:buNone/>
            </a:pPr>
            <a:r>
              <a:rPr lang="en-US" sz="1800" dirty="0">
                <a:latin typeface=""/>
              </a:rPr>
              <a:t>S := &lt;Sentence&gt; ;</a:t>
            </a:r>
          </a:p>
          <a:p>
            <a:pPr marL="0" indent="0">
              <a:buNone/>
            </a:pPr>
            <a:r>
              <a:rPr lang="en-US" sz="1800" dirty="0">
                <a:latin typeface=""/>
              </a:rPr>
              <a:t>&lt;Sentence&gt; := &lt;</a:t>
            </a:r>
            <a:r>
              <a:rPr lang="en-US" sz="1800" dirty="0" err="1">
                <a:latin typeface=""/>
              </a:rPr>
              <a:t>AtomicSentence</a:t>
            </a:r>
            <a:r>
              <a:rPr lang="en-US" sz="1800" dirty="0">
                <a:latin typeface=""/>
              </a:rPr>
              <a:t>&gt; </a:t>
            </a:r>
            <a:r>
              <a:rPr lang="en-US" sz="1800" dirty="0" smtClean="0">
                <a:latin typeface=""/>
              </a:rPr>
              <a:t>| </a:t>
            </a:r>
          </a:p>
          <a:p>
            <a:pPr marL="0" indent="0">
              <a:buNone/>
            </a:pPr>
            <a:r>
              <a:rPr lang="en-US" sz="1800" dirty="0" smtClean="0">
                <a:latin typeface=""/>
              </a:rPr>
              <a:t>		&lt;</a:t>
            </a:r>
            <a:r>
              <a:rPr lang="en-US" sz="1800" dirty="0">
                <a:latin typeface=""/>
              </a:rPr>
              <a:t>Sentence&gt; &lt;Connective&gt; &lt;Sentence&gt; </a:t>
            </a:r>
            <a:r>
              <a:rPr lang="en-US" sz="1800" dirty="0" smtClean="0">
                <a:latin typeface=""/>
              </a:rPr>
              <a:t>|</a:t>
            </a:r>
          </a:p>
          <a:p>
            <a:pPr marL="0" indent="0">
              <a:buNone/>
            </a:pPr>
            <a:r>
              <a:rPr lang="en-US" sz="1800" dirty="0">
                <a:latin typeface=""/>
              </a:rPr>
              <a:t>	</a:t>
            </a:r>
            <a:r>
              <a:rPr lang="en-US" sz="1800" dirty="0" smtClean="0">
                <a:latin typeface=""/>
              </a:rPr>
              <a:t>	&lt;</a:t>
            </a:r>
            <a:r>
              <a:rPr lang="en-US" sz="1800" dirty="0">
                <a:latin typeface=""/>
              </a:rPr>
              <a:t>Quantifier&gt; &lt;Variable&gt;,... &lt;Sentence&gt; </a:t>
            </a:r>
            <a:r>
              <a:rPr lang="en-US" sz="1800" dirty="0" smtClean="0">
                <a:latin typeface=""/>
              </a:rPr>
              <a:t>|</a:t>
            </a:r>
          </a:p>
          <a:p>
            <a:pPr marL="0" indent="0">
              <a:buNone/>
            </a:pPr>
            <a:r>
              <a:rPr lang="en-US" sz="1800" dirty="0">
                <a:latin typeface=""/>
              </a:rPr>
              <a:t>	</a:t>
            </a:r>
            <a:r>
              <a:rPr lang="en-US" sz="1800" dirty="0" smtClean="0">
                <a:latin typeface=""/>
              </a:rPr>
              <a:t>	"</a:t>
            </a:r>
            <a:r>
              <a:rPr lang="en-US" sz="1800" dirty="0">
                <a:latin typeface=""/>
              </a:rPr>
              <a:t>NOT" &lt;Sentence&gt; </a:t>
            </a:r>
            <a:endParaRPr lang="en-US" sz="1800" dirty="0" smtClean="0">
              <a:latin typeface=""/>
            </a:endParaRPr>
          </a:p>
          <a:p>
            <a:pPr marL="0" indent="0">
              <a:buNone/>
            </a:pPr>
            <a:r>
              <a:rPr lang="en-US" sz="1800" dirty="0" smtClean="0">
                <a:latin typeface=""/>
              </a:rPr>
              <a:t>&lt;</a:t>
            </a:r>
            <a:r>
              <a:rPr lang="en-US" sz="1800" dirty="0" err="1">
                <a:latin typeface=""/>
              </a:rPr>
              <a:t>AtomicSentence</a:t>
            </a:r>
            <a:r>
              <a:rPr lang="en-US" sz="1800" dirty="0">
                <a:latin typeface=""/>
              </a:rPr>
              <a:t>&gt; := &lt;Predicate&gt; "(" &lt;Term&gt;, ... ")" |</a:t>
            </a:r>
          </a:p>
          <a:p>
            <a:pPr marL="0" indent="0">
              <a:buNone/>
            </a:pPr>
            <a:r>
              <a:rPr lang="en-US" sz="1800" dirty="0" smtClean="0">
                <a:latin typeface=""/>
              </a:rPr>
              <a:t>		&lt;</a:t>
            </a:r>
            <a:r>
              <a:rPr lang="en-US" sz="1800" dirty="0">
                <a:latin typeface=""/>
              </a:rPr>
              <a:t>Term&gt; "=" &lt;Term&gt;;</a:t>
            </a:r>
          </a:p>
          <a:p>
            <a:pPr marL="0" indent="0">
              <a:buNone/>
            </a:pPr>
            <a:r>
              <a:rPr lang="en-US" sz="1800" dirty="0">
                <a:latin typeface=""/>
              </a:rPr>
              <a:t>&lt;Term&gt; := &lt;Function&gt; "(" &lt;Term&gt;, ... ")" </a:t>
            </a:r>
            <a:r>
              <a:rPr lang="en-US" sz="1800" dirty="0" smtClean="0">
                <a:latin typeface=""/>
              </a:rPr>
              <a:t>|&lt;</a:t>
            </a:r>
            <a:r>
              <a:rPr lang="en-US" sz="1800" dirty="0">
                <a:latin typeface=""/>
              </a:rPr>
              <a:t>Constant&gt; </a:t>
            </a:r>
            <a:r>
              <a:rPr lang="en-US" sz="1800" dirty="0" smtClean="0">
                <a:latin typeface=""/>
              </a:rPr>
              <a:t>| &lt;</a:t>
            </a:r>
            <a:r>
              <a:rPr lang="en-US" sz="1800" dirty="0">
                <a:latin typeface=""/>
              </a:rPr>
              <a:t>Variable&gt;;</a:t>
            </a:r>
          </a:p>
          <a:p>
            <a:pPr marL="0" indent="0">
              <a:buNone/>
            </a:pPr>
            <a:r>
              <a:rPr lang="en-US" sz="1800" dirty="0">
                <a:latin typeface=""/>
              </a:rPr>
              <a:t>&lt;Connective&gt; := "AND" | "OR" | "IMPLIES" | "EQUIVALENT";</a:t>
            </a:r>
          </a:p>
          <a:p>
            <a:pPr marL="0" indent="0">
              <a:buNone/>
            </a:pPr>
            <a:r>
              <a:rPr lang="en-US" sz="1800" dirty="0">
                <a:latin typeface=""/>
              </a:rPr>
              <a:t>&lt;Quantifier&gt; := "EXISTS" | "FORALL" ;</a:t>
            </a:r>
          </a:p>
          <a:p>
            <a:pPr marL="0" indent="0">
              <a:buNone/>
            </a:pPr>
            <a:r>
              <a:rPr lang="en-US" sz="1800" dirty="0">
                <a:latin typeface=""/>
              </a:rPr>
              <a:t>&lt;Constant&gt; := "A" | "X1" | "John" | ... </a:t>
            </a:r>
            <a:r>
              <a:rPr lang="en-US" sz="1800" dirty="0" smtClean="0">
                <a:latin typeface=""/>
              </a:rPr>
              <a:t>; (uppercase)</a:t>
            </a:r>
            <a:endParaRPr lang="en-US" sz="1800" dirty="0">
              <a:latin typeface=""/>
            </a:endParaRPr>
          </a:p>
          <a:p>
            <a:pPr marL="0" indent="0">
              <a:buNone/>
            </a:pPr>
            <a:r>
              <a:rPr lang="en-US" sz="1800" dirty="0">
                <a:latin typeface=""/>
              </a:rPr>
              <a:t>&lt;Variable&gt; := "a" | "x" | "s" | ... </a:t>
            </a:r>
            <a:r>
              <a:rPr lang="en-US" sz="1800" dirty="0" smtClean="0">
                <a:latin typeface=""/>
              </a:rPr>
              <a:t>; (lowercase)</a:t>
            </a:r>
            <a:endParaRPr lang="en-US" sz="1800" dirty="0">
              <a:latin typeface=""/>
            </a:endParaRPr>
          </a:p>
          <a:p>
            <a:pPr marL="0" indent="0">
              <a:buNone/>
            </a:pPr>
            <a:r>
              <a:rPr lang="en-US" sz="1800" dirty="0">
                <a:latin typeface=""/>
              </a:rPr>
              <a:t>&lt;Predicate&gt; := "Before" | "</a:t>
            </a:r>
            <a:r>
              <a:rPr lang="en-US" sz="1800" dirty="0" err="1">
                <a:latin typeface=""/>
              </a:rPr>
              <a:t>HasColor</a:t>
            </a:r>
            <a:r>
              <a:rPr lang="en-US" sz="1800" dirty="0">
                <a:latin typeface=""/>
              </a:rPr>
              <a:t>" | "Raining" | ... ;</a:t>
            </a:r>
          </a:p>
          <a:p>
            <a:pPr marL="0" indent="0">
              <a:buNone/>
            </a:pPr>
            <a:r>
              <a:rPr lang="en-US" sz="1800" dirty="0">
                <a:latin typeface=""/>
              </a:rPr>
              <a:t>&lt;Function&gt; := "Mother" | "</a:t>
            </a:r>
            <a:r>
              <a:rPr lang="en-US" sz="1800" dirty="0" err="1">
                <a:latin typeface=""/>
              </a:rPr>
              <a:t>LeftLegOf</a:t>
            </a:r>
            <a:r>
              <a:rPr lang="en-US" sz="1800" dirty="0">
                <a:latin typeface=""/>
              </a:rPr>
              <a:t>" | ... ;</a:t>
            </a:r>
            <a:endParaRPr lang="en-US" sz="7200" dirty="0"/>
          </a:p>
        </p:txBody>
      </p:sp>
    </p:spTree>
    <p:extLst>
      <p:ext uri="{BB962C8B-B14F-4D97-AF65-F5344CB8AC3E}">
        <p14:creationId xmlns:p14="http://schemas.microsoft.com/office/powerpoint/2010/main" val="467556051"/>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Constants, Functions, Predicates</a:t>
            </a:r>
          </a:p>
        </p:txBody>
      </p:sp>
      <p:sp>
        <p:nvSpPr>
          <p:cNvPr id="3" name="Content Placeholder 2"/>
          <p:cNvSpPr>
            <a:spLocks noGrp="1"/>
          </p:cNvSpPr>
          <p:nvPr>
            <p:ph idx="1"/>
          </p:nvPr>
        </p:nvSpPr>
        <p:spPr/>
        <p:txBody>
          <a:bodyPr/>
          <a:lstStyle/>
          <a:p>
            <a:r>
              <a:rPr lang="en-US" sz="2400" dirty="0">
                <a:solidFill>
                  <a:srgbClr val="000000"/>
                </a:solidFill>
                <a:latin typeface="Helvetica"/>
                <a:ea typeface="Helvetica"/>
                <a:cs typeface="Helvetica"/>
              </a:rPr>
              <a:t>Constant symbols, which represent individuals in the world</a:t>
            </a:r>
          </a:p>
          <a:p>
            <a:pPr lvl="1"/>
            <a:r>
              <a:rPr lang="en-US" sz="2000" dirty="0" smtClean="0">
                <a:solidFill>
                  <a:srgbClr val="000000"/>
                </a:solidFill>
                <a:latin typeface="Helvetica"/>
                <a:ea typeface="Helvetica"/>
                <a:cs typeface="Helvetica"/>
              </a:rPr>
              <a:t>Mary</a:t>
            </a:r>
            <a:endParaRPr lang="en-US" sz="2000" dirty="0">
              <a:solidFill>
                <a:srgbClr val="000000"/>
              </a:solidFill>
              <a:latin typeface="Helvetica"/>
              <a:ea typeface="Helvetica"/>
              <a:cs typeface="Helvetica"/>
            </a:endParaRPr>
          </a:p>
          <a:p>
            <a:pPr lvl="1"/>
            <a:r>
              <a:rPr lang="en-US" sz="2000" dirty="0" smtClean="0">
                <a:solidFill>
                  <a:srgbClr val="000000"/>
                </a:solidFill>
                <a:latin typeface="Helvetica"/>
                <a:ea typeface="Helvetica"/>
                <a:cs typeface="Helvetica"/>
              </a:rPr>
              <a:t>3</a:t>
            </a:r>
            <a:endParaRPr lang="en-US" sz="2000" dirty="0">
              <a:solidFill>
                <a:srgbClr val="000000"/>
              </a:solidFill>
              <a:latin typeface="Helvetica"/>
              <a:ea typeface="Helvetica"/>
              <a:cs typeface="Helvetica"/>
            </a:endParaRPr>
          </a:p>
          <a:p>
            <a:pPr lvl="1"/>
            <a:r>
              <a:rPr lang="en-US" sz="2000" dirty="0" smtClean="0">
                <a:solidFill>
                  <a:srgbClr val="000000"/>
                </a:solidFill>
                <a:latin typeface="Helvetica"/>
                <a:ea typeface="Helvetica"/>
                <a:cs typeface="Helvetica"/>
              </a:rPr>
              <a:t>Green</a:t>
            </a:r>
            <a:endParaRPr lang="en-US" sz="2000" dirty="0">
              <a:solidFill>
                <a:srgbClr val="000000"/>
              </a:solidFill>
              <a:latin typeface="Helvetica"/>
              <a:ea typeface="Helvetica"/>
              <a:cs typeface="Helvetica"/>
            </a:endParaRPr>
          </a:p>
          <a:p>
            <a:r>
              <a:rPr lang="en-US" sz="2400" dirty="0" smtClean="0">
                <a:solidFill>
                  <a:srgbClr val="000000"/>
                </a:solidFill>
                <a:latin typeface="Helvetica"/>
                <a:ea typeface="Helvetica"/>
                <a:cs typeface="Helvetica"/>
              </a:rPr>
              <a:t>Function </a:t>
            </a:r>
            <a:r>
              <a:rPr lang="en-US" sz="2400" dirty="0">
                <a:solidFill>
                  <a:srgbClr val="000000"/>
                </a:solidFill>
                <a:latin typeface="Helvetica"/>
                <a:ea typeface="Helvetica"/>
                <a:cs typeface="Helvetica"/>
              </a:rPr>
              <a:t>symbols, which map individuals to individuals</a:t>
            </a:r>
          </a:p>
          <a:p>
            <a:pPr lvl="1"/>
            <a:r>
              <a:rPr lang="en-US" sz="2000" dirty="0" smtClean="0">
                <a:solidFill>
                  <a:srgbClr val="000000"/>
                </a:solidFill>
                <a:latin typeface="Helvetica"/>
                <a:ea typeface="Helvetica"/>
                <a:cs typeface="Helvetica"/>
              </a:rPr>
              <a:t>father</a:t>
            </a:r>
            <a:r>
              <a:rPr lang="en-US" sz="2000" dirty="0">
                <a:solidFill>
                  <a:srgbClr val="000000"/>
                </a:solidFill>
                <a:latin typeface="Helvetica"/>
                <a:ea typeface="Helvetica"/>
                <a:cs typeface="Helvetica"/>
              </a:rPr>
              <a:t>-of(Mary) = John</a:t>
            </a:r>
          </a:p>
          <a:p>
            <a:pPr lvl="1"/>
            <a:r>
              <a:rPr lang="en-US" sz="2000" dirty="0" smtClean="0">
                <a:solidFill>
                  <a:srgbClr val="000000"/>
                </a:solidFill>
                <a:latin typeface="Helvetica"/>
                <a:ea typeface="Helvetica"/>
                <a:cs typeface="Helvetica"/>
              </a:rPr>
              <a:t>color</a:t>
            </a:r>
            <a:r>
              <a:rPr lang="en-US" sz="2000" dirty="0">
                <a:solidFill>
                  <a:srgbClr val="000000"/>
                </a:solidFill>
                <a:latin typeface="Helvetica"/>
                <a:ea typeface="Helvetica"/>
                <a:cs typeface="Helvetica"/>
              </a:rPr>
              <a:t>-of(Sky) = Blue</a:t>
            </a:r>
          </a:p>
          <a:p>
            <a:r>
              <a:rPr lang="en-US" sz="2400" dirty="0" smtClean="0">
                <a:solidFill>
                  <a:srgbClr val="000000"/>
                </a:solidFill>
                <a:latin typeface="Helvetica"/>
                <a:ea typeface="Helvetica"/>
                <a:cs typeface="Helvetica"/>
              </a:rPr>
              <a:t>Predicate </a:t>
            </a:r>
            <a:r>
              <a:rPr lang="en-US" sz="2400" dirty="0">
                <a:solidFill>
                  <a:srgbClr val="000000"/>
                </a:solidFill>
                <a:latin typeface="Helvetica"/>
                <a:ea typeface="Helvetica"/>
                <a:cs typeface="Helvetica"/>
              </a:rPr>
              <a:t>symbols, which map individuals to truth values</a:t>
            </a:r>
          </a:p>
          <a:p>
            <a:pPr lvl="1"/>
            <a:r>
              <a:rPr lang="en-US" sz="2000" dirty="0" smtClean="0">
                <a:solidFill>
                  <a:srgbClr val="000000"/>
                </a:solidFill>
                <a:latin typeface="Helvetica"/>
                <a:ea typeface="Helvetica"/>
                <a:cs typeface="Helvetica"/>
              </a:rPr>
              <a:t>greater</a:t>
            </a:r>
            <a:r>
              <a:rPr lang="en-US" sz="2000" dirty="0">
                <a:solidFill>
                  <a:srgbClr val="000000"/>
                </a:solidFill>
                <a:latin typeface="Helvetica"/>
                <a:ea typeface="Helvetica"/>
                <a:cs typeface="Helvetica"/>
              </a:rPr>
              <a:t>(5,3</a:t>
            </a:r>
            <a:r>
              <a:rPr lang="en-US" sz="2000" dirty="0" smtClean="0">
                <a:solidFill>
                  <a:srgbClr val="000000"/>
                </a:solidFill>
                <a:latin typeface="Helvetica"/>
                <a:ea typeface="Helvetica"/>
                <a:cs typeface="Helvetica"/>
              </a:rPr>
              <a:t>) = true</a:t>
            </a:r>
            <a:endParaRPr lang="en-US" sz="2000" dirty="0">
              <a:solidFill>
                <a:srgbClr val="000000"/>
              </a:solidFill>
              <a:latin typeface="Helvetica"/>
              <a:ea typeface="Helvetica"/>
              <a:cs typeface="Helvetica"/>
            </a:endParaRPr>
          </a:p>
          <a:p>
            <a:pPr lvl="1"/>
            <a:r>
              <a:rPr lang="en-US" sz="2000" dirty="0" smtClean="0">
                <a:solidFill>
                  <a:srgbClr val="000000"/>
                </a:solidFill>
                <a:latin typeface="Helvetica"/>
                <a:ea typeface="Helvetica"/>
                <a:cs typeface="Helvetica"/>
              </a:rPr>
              <a:t>green</a:t>
            </a:r>
            <a:r>
              <a:rPr lang="en-US" sz="2000" dirty="0">
                <a:solidFill>
                  <a:srgbClr val="000000"/>
                </a:solidFill>
                <a:latin typeface="Helvetica"/>
                <a:ea typeface="Helvetica"/>
                <a:cs typeface="Helvetica"/>
              </a:rPr>
              <a:t>(Grass</a:t>
            </a:r>
            <a:r>
              <a:rPr lang="en-US" sz="2000" dirty="0" smtClean="0">
                <a:solidFill>
                  <a:srgbClr val="000000"/>
                </a:solidFill>
                <a:latin typeface="Helvetica"/>
                <a:ea typeface="Helvetica"/>
                <a:cs typeface="Helvetica"/>
              </a:rPr>
              <a:t>) = true</a:t>
            </a:r>
            <a:endParaRPr lang="en-US" sz="2000" dirty="0">
              <a:solidFill>
                <a:srgbClr val="000000"/>
              </a:solidFill>
              <a:latin typeface="Helvetica"/>
              <a:ea typeface="Helvetica"/>
              <a:cs typeface="Helvetica"/>
            </a:endParaRPr>
          </a:p>
          <a:p>
            <a:pPr lvl="1"/>
            <a:r>
              <a:rPr lang="en-US" sz="2000" dirty="0" smtClean="0">
                <a:solidFill>
                  <a:srgbClr val="000000"/>
                </a:solidFill>
                <a:latin typeface="Helvetica"/>
                <a:ea typeface="Helvetica"/>
                <a:cs typeface="Helvetica"/>
              </a:rPr>
              <a:t>color</a:t>
            </a:r>
            <a:r>
              <a:rPr lang="en-US" sz="2000" dirty="0">
                <a:solidFill>
                  <a:srgbClr val="000000"/>
                </a:solidFill>
                <a:latin typeface="Helvetica"/>
                <a:ea typeface="Helvetica"/>
                <a:cs typeface="Helvetica"/>
              </a:rPr>
              <a:t>(Grass, Green</a:t>
            </a:r>
            <a:r>
              <a:rPr lang="en-US" sz="2000" dirty="0" smtClean="0">
                <a:solidFill>
                  <a:srgbClr val="000000"/>
                </a:solidFill>
                <a:latin typeface="Helvetica"/>
                <a:ea typeface="Helvetica"/>
                <a:cs typeface="Helvetica"/>
              </a:rPr>
              <a:t>) = true</a:t>
            </a:r>
            <a:endParaRPr lang="en-US" sz="2000" dirty="0"/>
          </a:p>
        </p:txBody>
      </p:sp>
    </p:spTree>
    <p:extLst>
      <p:ext uri="{BB962C8B-B14F-4D97-AF65-F5344CB8AC3E}">
        <p14:creationId xmlns:p14="http://schemas.microsoft.com/office/powerpoint/2010/main" val="2013429021"/>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Variables, Connectives and Quantifiers</a:t>
            </a:r>
            <a:endParaRPr lang="en-US" dirty="0"/>
          </a:p>
        </p:txBody>
      </p:sp>
      <p:sp>
        <p:nvSpPr>
          <p:cNvPr id="3" name="Content Placeholder 2"/>
          <p:cNvSpPr>
            <a:spLocks noGrp="1"/>
          </p:cNvSpPr>
          <p:nvPr>
            <p:ph idx="1"/>
          </p:nvPr>
        </p:nvSpPr>
        <p:spPr/>
        <p:txBody>
          <a:bodyPr/>
          <a:lstStyle/>
          <a:p>
            <a:r>
              <a:rPr lang="en-US" dirty="0">
                <a:solidFill>
                  <a:srgbClr val="434DD7"/>
                </a:solidFill>
                <a:latin typeface="Helvetica"/>
                <a:ea typeface="Helvetica"/>
                <a:cs typeface="Helvetica"/>
              </a:rPr>
              <a:t>Variable </a:t>
            </a:r>
            <a:r>
              <a:rPr lang="en-US" dirty="0" smtClean="0">
                <a:solidFill>
                  <a:srgbClr val="434DD7"/>
                </a:solidFill>
                <a:latin typeface="Helvetica"/>
                <a:ea typeface="Helvetica"/>
                <a:cs typeface="Helvetica"/>
              </a:rPr>
              <a:t>symbols</a:t>
            </a:r>
            <a:endParaRPr lang="en-US" dirty="0">
              <a:solidFill>
                <a:srgbClr val="434DD7"/>
              </a:solidFill>
              <a:latin typeface="Helvetica"/>
              <a:ea typeface="Helvetica"/>
              <a:cs typeface="Helvetica"/>
            </a:endParaRPr>
          </a:p>
          <a:p>
            <a:pPr lvl="1"/>
            <a:r>
              <a:rPr lang="en-US" dirty="0" smtClean="0">
                <a:solidFill>
                  <a:srgbClr val="000000"/>
                </a:solidFill>
                <a:latin typeface="Helvetica"/>
                <a:ea typeface="Helvetica"/>
                <a:cs typeface="Helvetica"/>
              </a:rPr>
              <a:t>They can hold any value</a:t>
            </a:r>
          </a:p>
          <a:p>
            <a:pPr lvl="1"/>
            <a:r>
              <a:rPr lang="en-US" dirty="0" smtClean="0">
                <a:solidFill>
                  <a:srgbClr val="000000"/>
                </a:solidFill>
                <a:latin typeface="Helvetica"/>
                <a:ea typeface="Helvetica"/>
                <a:cs typeface="Helvetica"/>
              </a:rPr>
              <a:t>E.g</a:t>
            </a:r>
            <a:r>
              <a:rPr lang="en-US" dirty="0">
                <a:solidFill>
                  <a:srgbClr val="000000"/>
                </a:solidFill>
                <a:latin typeface="Helvetica"/>
                <a:ea typeface="Helvetica"/>
                <a:cs typeface="Helvetica"/>
              </a:rPr>
              <a:t>., x, y</a:t>
            </a:r>
            <a:r>
              <a:rPr lang="en-US" sz="2000" dirty="0">
                <a:solidFill>
                  <a:srgbClr val="000000"/>
                </a:solidFill>
                <a:latin typeface="Helvetica"/>
                <a:ea typeface="Helvetica"/>
                <a:cs typeface="Helvetica"/>
              </a:rPr>
              <a:t>, foo</a:t>
            </a:r>
          </a:p>
          <a:p>
            <a:r>
              <a:rPr lang="en-US" dirty="0" smtClean="0">
                <a:solidFill>
                  <a:srgbClr val="434DD7"/>
                </a:solidFill>
                <a:latin typeface="Helvetica"/>
                <a:ea typeface="Helvetica"/>
                <a:cs typeface="Helvetica"/>
              </a:rPr>
              <a:t>Connectives</a:t>
            </a:r>
            <a:endParaRPr lang="en-US" dirty="0">
              <a:solidFill>
                <a:srgbClr val="434DD7"/>
              </a:solidFill>
              <a:latin typeface="Helvetica"/>
              <a:ea typeface="Helvetica"/>
              <a:cs typeface="Helvetica"/>
            </a:endParaRPr>
          </a:p>
          <a:p>
            <a:pPr lvl="1"/>
            <a:r>
              <a:rPr lang="en-US" dirty="0" smtClean="0">
                <a:solidFill>
                  <a:srgbClr val="000000"/>
                </a:solidFill>
                <a:latin typeface="Helvetica"/>
                <a:ea typeface="Helvetica"/>
                <a:cs typeface="Helvetica"/>
              </a:rPr>
              <a:t>Same </a:t>
            </a:r>
            <a:r>
              <a:rPr lang="en-US" dirty="0">
                <a:solidFill>
                  <a:srgbClr val="000000"/>
                </a:solidFill>
                <a:latin typeface="Helvetica"/>
                <a:ea typeface="Helvetica"/>
                <a:cs typeface="Helvetica"/>
              </a:rPr>
              <a:t>as in PL: not (¬), and </a:t>
            </a:r>
            <a:r>
              <a:rPr lang="en-US" dirty="0" smtClean="0">
                <a:solidFill>
                  <a:srgbClr val="000000"/>
                </a:solidFill>
                <a:latin typeface="Helvetica"/>
                <a:ea typeface="Helvetica"/>
                <a:cs typeface="Helvetica"/>
              </a:rPr>
              <a:t>(^)</a:t>
            </a:r>
            <a:r>
              <a:rPr lang="en-US" dirty="0">
                <a:solidFill>
                  <a:srgbClr val="000000"/>
                </a:solidFill>
                <a:latin typeface="Helvetica"/>
                <a:ea typeface="Helvetica"/>
                <a:cs typeface="Helvetica"/>
              </a:rPr>
              <a:t>, or </a:t>
            </a:r>
            <a:r>
              <a:rPr lang="en-US" dirty="0" smtClean="0">
                <a:solidFill>
                  <a:srgbClr val="000000"/>
                </a:solidFill>
                <a:latin typeface="Helvetica"/>
                <a:ea typeface="Helvetica"/>
                <a:cs typeface="Helvetica"/>
              </a:rPr>
              <a:t>(v)</a:t>
            </a:r>
            <a:r>
              <a:rPr lang="en-US" dirty="0">
                <a:solidFill>
                  <a:srgbClr val="000000"/>
                </a:solidFill>
                <a:latin typeface="Helvetica"/>
                <a:ea typeface="Helvetica"/>
                <a:cs typeface="Helvetica"/>
              </a:rPr>
              <a:t>, implies </a:t>
            </a:r>
            <a:r>
              <a:rPr lang="en-US" dirty="0" smtClean="0">
                <a:solidFill>
                  <a:srgbClr val="000000"/>
                </a:solidFill>
                <a:latin typeface="Helvetica"/>
                <a:ea typeface="Helvetica"/>
                <a:cs typeface="Helvetica"/>
              </a:rPr>
              <a:t>(</a:t>
            </a:r>
            <a:r>
              <a:rPr lang="en-US" dirty="0" smtClean="0">
                <a:solidFill>
                  <a:srgbClr val="000000"/>
                </a:solidFill>
                <a:latin typeface="Helvetica"/>
                <a:ea typeface="Helvetica"/>
                <a:cs typeface="Helvetica"/>
                <a:sym typeface="Wingdings"/>
              </a:rPr>
              <a:t></a:t>
            </a:r>
            <a:r>
              <a:rPr lang="en-US" dirty="0" smtClean="0">
                <a:solidFill>
                  <a:srgbClr val="000000"/>
                </a:solidFill>
                <a:latin typeface="Helvetica"/>
                <a:ea typeface="Helvetica"/>
                <a:cs typeface="Helvetica"/>
              </a:rPr>
              <a:t>)</a:t>
            </a:r>
            <a:r>
              <a:rPr lang="en-US" dirty="0">
                <a:solidFill>
                  <a:srgbClr val="000000"/>
                </a:solidFill>
                <a:latin typeface="Helvetica"/>
                <a:ea typeface="Helvetica"/>
                <a:cs typeface="Helvetica"/>
              </a:rPr>
              <a:t>, </a:t>
            </a:r>
            <a:r>
              <a:rPr lang="en-US" dirty="0" smtClean="0">
                <a:solidFill>
                  <a:srgbClr val="000000"/>
                </a:solidFill>
                <a:latin typeface="Helvetica"/>
                <a:ea typeface="Helvetica"/>
                <a:cs typeface="Helvetica"/>
              </a:rPr>
              <a:t>if and </a:t>
            </a:r>
            <a:r>
              <a:rPr lang="en-US" dirty="0">
                <a:solidFill>
                  <a:srgbClr val="000000"/>
                </a:solidFill>
                <a:latin typeface="Helvetica"/>
                <a:ea typeface="Helvetica"/>
                <a:cs typeface="Helvetica"/>
              </a:rPr>
              <a:t>only if </a:t>
            </a:r>
            <a:r>
              <a:rPr lang="en-US" dirty="0" smtClean="0">
                <a:solidFill>
                  <a:srgbClr val="000000"/>
                </a:solidFill>
                <a:latin typeface="Helvetica"/>
                <a:ea typeface="Helvetica"/>
                <a:cs typeface="Helvetica"/>
              </a:rPr>
              <a:t>(</a:t>
            </a:r>
            <a:r>
              <a:rPr lang="en-US" dirty="0" smtClean="0">
                <a:solidFill>
                  <a:srgbClr val="000000"/>
                </a:solidFill>
                <a:latin typeface="Helvetica"/>
                <a:ea typeface="Helvetica"/>
                <a:cs typeface="Helvetica"/>
                <a:sym typeface="Wingdings"/>
              </a:rPr>
              <a:t>)</a:t>
            </a:r>
            <a:endParaRPr lang="en-US" dirty="0">
              <a:solidFill>
                <a:srgbClr val="000000"/>
              </a:solidFill>
              <a:latin typeface="Helvetica"/>
              <a:ea typeface="Helvetica"/>
              <a:cs typeface="Helvetica"/>
            </a:endParaRPr>
          </a:p>
          <a:p>
            <a:r>
              <a:rPr lang="en-US" dirty="0" smtClean="0">
                <a:solidFill>
                  <a:srgbClr val="434DD7"/>
                </a:solidFill>
                <a:latin typeface="Helvetica"/>
                <a:ea typeface="Helvetica"/>
                <a:cs typeface="Helvetica"/>
              </a:rPr>
              <a:t>Quantifiers</a:t>
            </a:r>
            <a:endParaRPr lang="en-US" dirty="0">
              <a:solidFill>
                <a:srgbClr val="434DD7"/>
              </a:solidFill>
              <a:latin typeface="Helvetica"/>
              <a:ea typeface="Helvetica"/>
              <a:cs typeface="Helvetica"/>
            </a:endParaRPr>
          </a:p>
          <a:p>
            <a:pPr lvl="1"/>
            <a:r>
              <a:rPr lang="en-US" dirty="0" smtClean="0">
                <a:solidFill>
                  <a:srgbClr val="000000"/>
                </a:solidFill>
                <a:latin typeface="Helvetica"/>
                <a:ea typeface="Helvetica"/>
                <a:cs typeface="Helvetica"/>
              </a:rPr>
              <a:t>Universal (</a:t>
            </a:r>
            <a:r>
              <a:rPr lang="en-US" dirty="0">
                <a:solidFill>
                  <a:srgbClr val="000000"/>
                </a:solidFill>
                <a:latin typeface="Helvetica"/>
                <a:ea typeface="Helvetica"/>
                <a:cs typeface="Helvetica"/>
              </a:rPr>
              <a:t>Ax)</a:t>
            </a:r>
          </a:p>
          <a:p>
            <a:pPr lvl="1"/>
            <a:r>
              <a:rPr lang="en-US" dirty="0" smtClean="0">
                <a:solidFill>
                  <a:srgbClr val="000000"/>
                </a:solidFill>
                <a:latin typeface="Helvetica"/>
                <a:ea typeface="Helvetica"/>
                <a:cs typeface="Helvetica"/>
              </a:rPr>
              <a:t>Existential (</a:t>
            </a:r>
            <a:r>
              <a:rPr lang="en-US" dirty="0">
                <a:solidFill>
                  <a:srgbClr val="000000"/>
                </a:solidFill>
                <a:latin typeface="Helvetica"/>
                <a:ea typeface="Helvetica"/>
                <a:cs typeface="Helvetica"/>
              </a:rPr>
              <a:t>Ex)</a:t>
            </a:r>
            <a:endParaRPr lang="en-US" dirty="0"/>
          </a:p>
        </p:txBody>
      </p:sp>
    </p:spTree>
    <p:extLst>
      <p:ext uri="{BB962C8B-B14F-4D97-AF65-F5344CB8AC3E}">
        <p14:creationId xmlns:p14="http://schemas.microsoft.com/office/powerpoint/2010/main" val="4025369333"/>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a:t>Universal quantification</a:t>
            </a:r>
          </a:p>
        </p:txBody>
      </p:sp>
      <p:sp>
        <p:nvSpPr>
          <p:cNvPr id="12291" name="Rectangle 3"/>
          <p:cNvSpPr>
            <a:spLocks noGrp="1" noChangeArrowheads="1"/>
          </p:cNvSpPr>
          <p:nvPr>
            <p:ph type="body" idx="1"/>
          </p:nvPr>
        </p:nvSpPr>
        <p:spPr/>
        <p:txBody>
          <a:bodyPr/>
          <a:lstStyle/>
          <a:p>
            <a:pPr marL="0" indent="0">
              <a:lnSpc>
                <a:spcPct val="80000"/>
              </a:lnSpc>
              <a:buFontTx/>
              <a:buNone/>
            </a:pPr>
            <a:r>
              <a:rPr lang="en-US" dirty="0" smtClean="0"/>
              <a:t>(</a:t>
            </a:r>
            <a:r>
              <a:rPr lang="en-US" dirty="0">
                <a:sym typeface="Symbol" charset="0"/>
              </a:rPr>
              <a:t></a:t>
            </a:r>
            <a:r>
              <a:rPr lang="en-US" dirty="0"/>
              <a:t>x) </a:t>
            </a:r>
            <a:r>
              <a:rPr lang="en-US" dirty="0" smtClean="0"/>
              <a:t>P</a:t>
            </a:r>
            <a:r>
              <a:rPr lang="en-US" dirty="0"/>
              <a:t>(x) means that P holds for all values of x in </a:t>
            </a:r>
            <a:r>
              <a:rPr lang="en-US" dirty="0" smtClean="0"/>
              <a:t>the domain </a:t>
            </a:r>
            <a:r>
              <a:rPr lang="en-US" dirty="0"/>
              <a:t>associated with that variable</a:t>
            </a:r>
          </a:p>
          <a:p>
            <a:pPr marL="0" indent="0">
              <a:lnSpc>
                <a:spcPct val="80000"/>
              </a:lnSpc>
              <a:buNone/>
            </a:pPr>
            <a:endParaRPr lang="en-US" sz="2400" dirty="0" smtClean="0"/>
          </a:p>
          <a:p>
            <a:pPr marL="342900" lvl="2" indent="-342900">
              <a:lnSpc>
                <a:spcPct val="80000"/>
              </a:lnSpc>
            </a:pPr>
            <a:r>
              <a:rPr lang="en-US" dirty="0" smtClean="0"/>
              <a:t>e.g.</a:t>
            </a:r>
          </a:p>
          <a:p>
            <a:pPr>
              <a:lnSpc>
                <a:spcPct val="80000"/>
              </a:lnSpc>
              <a:buFontTx/>
              <a:buNone/>
            </a:pPr>
            <a:r>
              <a:rPr lang="en-US" sz="2400" dirty="0" smtClean="0"/>
              <a:t>	Everyone </a:t>
            </a:r>
            <a:r>
              <a:rPr lang="en-US" sz="2400" dirty="0"/>
              <a:t>at NEU is smart:</a:t>
            </a:r>
          </a:p>
          <a:p>
            <a:pPr>
              <a:lnSpc>
                <a:spcPct val="80000"/>
              </a:lnSpc>
              <a:buFontTx/>
              <a:buNone/>
            </a:pPr>
            <a:r>
              <a:rPr lang="en-US" sz="2400" dirty="0" smtClean="0">
                <a:sym typeface="Symbol" charset="0"/>
              </a:rPr>
              <a:t>		</a:t>
            </a:r>
            <a:r>
              <a:rPr lang="en-US" sz="2400" dirty="0"/>
              <a:t>x At(</a:t>
            </a:r>
            <a:r>
              <a:rPr lang="en-US" sz="2400" dirty="0" err="1"/>
              <a:t>x,NEU</a:t>
            </a:r>
            <a:r>
              <a:rPr lang="en-US" sz="2400" dirty="0"/>
              <a:t>) </a:t>
            </a:r>
            <a:r>
              <a:rPr lang="en-US" sz="2400" dirty="0">
                <a:sym typeface="Symbol" charset="0"/>
              </a:rPr>
              <a:t> </a:t>
            </a:r>
            <a:r>
              <a:rPr lang="en-US" sz="2400" dirty="0"/>
              <a:t>Smart(x</a:t>
            </a:r>
            <a:r>
              <a:rPr lang="en-US" sz="2400" dirty="0" smtClean="0"/>
              <a:t>)</a:t>
            </a:r>
          </a:p>
          <a:p>
            <a:pPr>
              <a:lnSpc>
                <a:spcPct val="80000"/>
              </a:lnSpc>
              <a:buFontTx/>
              <a:buNone/>
            </a:pPr>
            <a:endParaRPr lang="en-US" sz="2400" dirty="0" smtClean="0"/>
          </a:p>
          <a:p>
            <a:pPr>
              <a:lnSpc>
                <a:spcPct val="80000"/>
              </a:lnSpc>
              <a:buFontTx/>
              <a:buNone/>
            </a:pPr>
            <a:r>
              <a:rPr lang="en-US" sz="2400" dirty="0" smtClean="0"/>
              <a:t>	All dolphins are mammals</a:t>
            </a:r>
          </a:p>
          <a:p>
            <a:pPr>
              <a:lnSpc>
                <a:spcPct val="80000"/>
              </a:lnSpc>
              <a:buFontTx/>
              <a:buNone/>
            </a:pPr>
            <a:r>
              <a:rPr lang="en-US" sz="2400" dirty="0"/>
              <a:t>	</a:t>
            </a:r>
            <a:r>
              <a:rPr lang="en-US" sz="2400" dirty="0" smtClean="0"/>
              <a:t>	(</a:t>
            </a:r>
            <a:r>
              <a:rPr lang="en-US" sz="2400" dirty="0">
                <a:sym typeface="Symbol" charset="0"/>
              </a:rPr>
              <a:t></a:t>
            </a:r>
            <a:r>
              <a:rPr lang="en-US" sz="2400" dirty="0"/>
              <a:t>x</a:t>
            </a:r>
            <a:r>
              <a:rPr lang="en-US" sz="2400" dirty="0" smtClean="0"/>
              <a:t>) </a:t>
            </a:r>
            <a:r>
              <a:rPr lang="en-US" sz="2400" dirty="0"/>
              <a:t>dolphin(x) </a:t>
            </a:r>
            <a:r>
              <a:rPr lang="en-US" sz="2400" dirty="0">
                <a:sym typeface="Symbol" charset="0"/>
              </a:rPr>
              <a:t></a:t>
            </a:r>
            <a:r>
              <a:rPr lang="en-US" sz="2400" dirty="0" smtClean="0"/>
              <a:t> </a:t>
            </a:r>
            <a:r>
              <a:rPr lang="en-US" sz="2400" dirty="0"/>
              <a:t>mammal(x)</a:t>
            </a:r>
          </a:p>
          <a:p>
            <a:pPr marL="0" indent="0">
              <a:lnSpc>
                <a:spcPct val="80000"/>
              </a:lnSpc>
              <a:buNone/>
            </a:pPr>
            <a:endParaRPr lang="en-US" sz="1600" dirty="0" smtClean="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29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291">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2291">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2291">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2291">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229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1" grpId="0" uiExpand="1"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a:t>Existential quantification</a:t>
            </a:r>
          </a:p>
        </p:txBody>
      </p:sp>
      <p:sp>
        <p:nvSpPr>
          <p:cNvPr id="14339" name="Rectangle 3"/>
          <p:cNvSpPr>
            <a:spLocks noGrp="1" noChangeArrowheads="1"/>
          </p:cNvSpPr>
          <p:nvPr>
            <p:ph type="body" idx="1"/>
          </p:nvPr>
        </p:nvSpPr>
        <p:spPr/>
        <p:txBody>
          <a:bodyPr/>
          <a:lstStyle/>
          <a:p>
            <a:pPr>
              <a:lnSpc>
                <a:spcPct val="80000"/>
              </a:lnSpc>
              <a:buFontTx/>
              <a:buNone/>
            </a:pPr>
            <a:r>
              <a:rPr lang="en-US" dirty="0">
                <a:sym typeface="Symbol" charset="0"/>
              </a:rPr>
              <a:t></a:t>
            </a:r>
            <a:r>
              <a:rPr lang="en-US" i="1" dirty="0"/>
              <a:t>x</a:t>
            </a:r>
            <a:r>
              <a:rPr lang="en-US" dirty="0"/>
              <a:t> </a:t>
            </a:r>
            <a:r>
              <a:rPr lang="en-US" i="1" dirty="0" smtClean="0"/>
              <a:t>P(x)</a:t>
            </a:r>
            <a:r>
              <a:rPr lang="en-US" dirty="0" smtClean="0"/>
              <a:t> </a:t>
            </a:r>
            <a:r>
              <a:rPr lang="en-US" dirty="0"/>
              <a:t>means that P holds for some value of x in </a:t>
            </a:r>
            <a:r>
              <a:rPr lang="en-US" dirty="0" smtClean="0"/>
              <a:t>the domain </a:t>
            </a:r>
            <a:r>
              <a:rPr lang="en-US" dirty="0"/>
              <a:t>associated with that variable</a:t>
            </a:r>
          </a:p>
          <a:p>
            <a:pPr>
              <a:lnSpc>
                <a:spcPct val="80000"/>
              </a:lnSpc>
            </a:pPr>
            <a:endParaRPr lang="en-US" sz="1600" dirty="0"/>
          </a:p>
          <a:p>
            <a:pPr>
              <a:lnSpc>
                <a:spcPct val="80000"/>
              </a:lnSpc>
            </a:pPr>
            <a:r>
              <a:rPr lang="en-US" sz="2400" dirty="0"/>
              <a:t>Someone at </a:t>
            </a:r>
            <a:r>
              <a:rPr lang="en-US" sz="2400" dirty="0" smtClean="0"/>
              <a:t>NEU is </a:t>
            </a:r>
            <a:r>
              <a:rPr lang="en-US" sz="2400" dirty="0"/>
              <a:t>smart:</a:t>
            </a:r>
          </a:p>
          <a:p>
            <a:pPr lvl="1">
              <a:lnSpc>
                <a:spcPct val="80000"/>
              </a:lnSpc>
            </a:pPr>
            <a:r>
              <a:rPr lang="en-US" sz="2000" dirty="0">
                <a:sym typeface="Symbol" charset="0"/>
              </a:rPr>
              <a:t></a:t>
            </a:r>
            <a:r>
              <a:rPr lang="en-US" sz="2000" i="1" dirty="0"/>
              <a:t>x</a:t>
            </a:r>
            <a:r>
              <a:rPr lang="en-US" sz="2000" dirty="0"/>
              <a:t> At(</a:t>
            </a:r>
            <a:r>
              <a:rPr lang="en-US" sz="2000" dirty="0" err="1"/>
              <a:t>x</a:t>
            </a:r>
            <a:r>
              <a:rPr lang="en-US" sz="2000" dirty="0" err="1" smtClean="0"/>
              <a:t>,NEU</a:t>
            </a:r>
            <a:r>
              <a:rPr lang="en-US" sz="2000" dirty="0" smtClean="0"/>
              <a:t>) </a:t>
            </a:r>
            <a:r>
              <a:rPr lang="en-US" sz="2000" dirty="0">
                <a:sym typeface="Symbol" charset="0"/>
              </a:rPr>
              <a:t></a:t>
            </a:r>
            <a:r>
              <a:rPr lang="en-US" sz="2000" dirty="0"/>
              <a:t> Smart(x</a:t>
            </a:r>
            <a:r>
              <a:rPr lang="en-US" sz="2000" dirty="0" smtClean="0"/>
              <a:t>)</a:t>
            </a:r>
          </a:p>
          <a:p>
            <a:pPr marL="457200" lvl="1" indent="0">
              <a:lnSpc>
                <a:spcPct val="80000"/>
              </a:lnSpc>
              <a:buNone/>
            </a:pPr>
            <a:endParaRPr lang="en-US" sz="2000" dirty="0" smtClean="0"/>
          </a:p>
          <a:p>
            <a:pPr marL="342900" lvl="2" indent="-342900">
              <a:lnSpc>
                <a:spcPct val="80000"/>
              </a:lnSpc>
            </a:pPr>
            <a:r>
              <a:rPr lang="en-US" dirty="0" smtClean="0">
                <a:sym typeface="Symbol" charset="0"/>
              </a:rPr>
              <a:t>Some Mammals Lay eggs:</a:t>
            </a:r>
          </a:p>
          <a:p>
            <a:pPr marL="800100" lvl="3" indent="-342900">
              <a:lnSpc>
                <a:spcPct val="80000"/>
              </a:lnSpc>
            </a:pPr>
            <a:r>
              <a:rPr lang="en-US" sz="1800" dirty="0" smtClean="0">
                <a:sym typeface="Symbol" charset="0"/>
              </a:rPr>
              <a:t></a:t>
            </a:r>
            <a:r>
              <a:rPr lang="en-US" sz="1800" i="1" dirty="0"/>
              <a:t>x</a:t>
            </a:r>
            <a:r>
              <a:rPr lang="en-US" sz="1800" dirty="0"/>
              <a:t> </a:t>
            </a:r>
            <a:r>
              <a:rPr lang="en-US" sz="1800" dirty="0" smtClean="0"/>
              <a:t>mammal</a:t>
            </a:r>
            <a:r>
              <a:rPr lang="en-US" sz="1800" dirty="0"/>
              <a:t>(x</a:t>
            </a:r>
            <a:r>
              <a:rPr lang="en-US" sz="1800" dirty="0" smtClean="0"/>
              <a:t>) ^ lays</a:t>
            </a:r>
            <a:r>
              <a:rPr lang="en-US" sz="1800" dirty="0"/>
              <a:t>-eggs(x</a:t>
            </a:r>
            <a:r>
              <a:rPr lang="en-US" sz="1800" dirty="0" smtClean="0"/>
              <a:t>)</a:t>
            </a:r>
            <a:endParaRPr lang="en-US" sz="2400" dirty="0"/>
          </a:p>
          <a:p>
            <a:pPr lvl="4">
              <a:lnSpc>
                <a:spcPct val="80000"/>
              </a:lnSpc>
            </a:pPr>
            <a:endParaRPr lang="en-US" sz="1600" dirty="0">
              <a:sym typeface="Symbol" charset="0"/>
            </a:endParaRPr>
          </a:p>
          <a:p>
            <a:pPr>
              <a:lnSpc>
                <a:spcPct val="80000"/>
              </a:lnSpc>
            </a:pPr>
            <a:r>
              <a:rPr lang="en-US" sz="2400" dirty="0"/>
              <a:t>
</a:t>
            </a:r>
            <a:r>
              <a:rPr lang="en-US" sz="2400" dirty="0" smtClean="0"/>
              <a:t>Permits </a:t>
            </a:r>
            <a:r>
              <a:rPr lang="en-US" sz="2400" dirty="0"/>
              <a:t>one to make a statement about some </a:t>
            </a:r>
            <a:r>
              <a:rPr lang="en-US" sz="2400" dirty="0" smtClean="0"/>
              <a:t>object without </a:t>
            </a:r>
            <a:r>
              <a:rPr lang="en-US" sz="2400" dirty="0"/>
              <a:t>naming it
</a:t>
            </a:r>
          </a:p>
        </p:txBody>
      </p:sp>
    </p:spTree>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Sentences, Terms and Atoms</a:t>
            </a:r>
            <a:endParaRPr lang="en-US" dirty="0"/>
          </a:p>
        </p:txBody>
      </p:sp>
      <p:sp>
        <p:nvSpPr>
          <p:cNvPr id="3" name="Content Placeholder 2"/>
          <p:cNvSpPr>
            <a:spLocks noGrp="1"/>
          </p:cNvSpPr>
          <p:nvPr>
            <p:ph idx="1"/>
          </p:nvPr>
        </p:nvSpPr>
        <p:spPr/>
        <p:txBody>
          <a:bodyPr/>
          <a:lstStyle/>
          <a:p>
            <a:r>
              <a:rPr lang="en-US" sz="2000" dirty="0" smtClean="0"/>
              <a:t>A </a:t>
            </a:r>
            <a:r>
              <a:rPr lang="en-US" sz="2000" dirty="0">
                <a:solidFill>
                  <a:srgbClr val="FF0000"/>
                </a:solidFill>
              </a:rPr>
              <a:t>term</a:t>
            </a:r>
            <a:r>
              <a:rPr lang="en-US" sz="2000" dirty="0"/>
              <a:t> (denoting a real-world individual) is a constant symbol, </a:t>
            </a:r>
            <a:r>
              <a:rPr lang="en-US" sz="2000" dirty="0" smtClean="0"/>
              <a:t>a variable </a:t>
            </a:r>
            <a:r>
              <a:rPr lang="en-US" sz="2000" dirty="0"/>
              <a:t>symbol, or an n-place function of n </a:t>
            </a:r>
            <a:r>
              <a:rPr lang="en-US" sz="2000" dirty="0" smtClean="0"/>
              <a:t>terms.</a:t>
            </a:r>
          </a:p>
          <a:p>
            <a:pPr lvl="1"/>
            <a:r>
              <a:rPr lang="en-US" sz="1800" dirty="0" smtClean="0"/>
              <a:t>x </a:t>
            </a:r>
            <a:r>
              <a:rPr lang="en-US" sz="1800" dirty="0"/>
              <a:t>and f(x1, ..., </a:t>
            </a:r>
            <a:r>
              <a:rPr lang="en-US" sz="1800" dirty="0" err="1"/>
              <a:t>xn</a:t>
            </a:r>
            <a:r>
              <a:rPr lang="en-US" sz="1800" dirty="0"/>
              <a:t>) are terms, where each xi is a </a:t>
            </a:r>
            <a:r>
              <a:rPr lang="en-US" sz="1800" dirty="0" smtClean="0"/>
              <a:t>term.</a:t>
            </a:r>
          </a:p>
          <a:p>
            <a:pPr lvl="1"/>
            <a:r>
              <a:rPr lang="en-US" sz="1800" dirty="0" smtClean="0"/>
              <a:t>A </a:t>
            </a:r>
            <a:r>
              <a:rPr lang="en-US" sz="1800" dirty="0"/>
              <a:t>term with no variables is a </a:t>
            </a:r>
            <a:r>
              <a:rPr lang="en-US" sz="1800" dirty="0">
                <a:solidFill>
                  <a:srgbClr val="FF0000"/>
                </a:solidFill>
              </a:rPr>
              <a:t>ground term</a:t>
            </a:r>
          </a:p>
          <a:p>
            <a:r>
              <a:rPr lang="en-US" sz="2000" dirty="0" smtClean="0"/>
              <a:t>An </a:t>
            </a:r>
            <a:r>
              <a:rPr lang="en-US" sz="2000" dirty="0">
                <a:solidFill>
                  <a:srgbClr val="FF0000"/>
                </a:solidFill>
              </a:rPr>
              <a:t>atom</a:t>
            </a:r>
            <a:r>
              <a:rPr lang="en-US" sz="2000" dirty="0"/>
              <a:t> (which has value true or false) is </a:t>
            </a:r>
            <a:r>
              <a:rPr lang="en-US" sz="2000" dirty="0" smtClean="0"/>
              <a:t>either</a:t>
            </a:r>
          </a:p>
          <a:p>
            <a:pPr lvl="1"/>
            <a:r>
              <a:rPr lang="en-US" sz="1600" dirty="0" smtClean="0"/>
              <a:t>an n-place predicate of n terms, or,</a:t>
            </a:r>
          </a:p>
          <a:p>
            <a:pPr lvl="1"/>
            <a:r>
              <a:rPr lang="en-US" sz="1600" dirty="0" smtClean="0"/>
              <a:t>¬</a:t>
            </a:r>
            <a:r>
              <a:rPr lang="en-US" sz="1600" dirty="0"/>
              <a:t>P, </a:t>
            </a:r>
            <a:r>
              <a:rPr lang="en-US" sz="1600" dirty="0" smtClean="0"/>
              <a:t>P V Q</a:t>
            </a:r>
            <a:r>
              <a:rPr lang="en-US" sz="1600" dirty="0"/>
              <a:t>, </a:t>
            </a:r>
            <a:r>
              <a:rPr lang="en-US" sz="1600" dirty="0" smtClean="0"/>
              <a:t>P ^ Q</a:t>
            </a:r>
            <a:r>
              <a:rPr lang="en-US" sz="1600" dirty="0"/>
              <a:t>, </a:t>
            </a:r>
            <a:r>
              <a:rPr lang="en-US" sz="1600" dirty="0" smtClean="0"/>
              <a:t>P =&gt;Q</a:t>
            </a:r>
            <a:r>
              <a:rPr lang="en-US" sz="1600" dirty="0"/>
              <a:t>, </a:t>
            </a:r>
            <a:r>
              <a:rPr lang="en-US" sz="1600" dirty="0" smtClean="0"/>
              <a:t>P </a:t>
            </a:r>
            <a:r>
              <a:rPr lang="en-US" sz="1600" dirty="0" smtClean="0">
                <a:sym typeface="Wingdings"/>
              </a:rPr>
              <a:t> </a:t>
            </a:r>
            <a:r>
              <a:rPr lang="en-US" sz="1600" dirty="0" smtClean="0"/>
              <a:t>Q </a:t>
            </a:r>
            <a:r>
              <a:rPr lang="en-US" sz="1600" dirty="0"/>
              <a:t>where P and Q are atoms</a:t>
            </a:r>
          </a:p>
          <a:p>
            <a:r>
              <a:rPr lang="en-US" sz="2000" dirty="0" smtClean="0"/>
              <a:t>A </a:t>
            </a:r>
            <a:r>
              <a:rPr lang="en-US" sz="2000" dirty="0">
                <a:solidFill>
                  <a:srgbClr val="FF0000"/>
                </a:solidFill>
              </a:rPr>
              <a:t>sentence</a:t>
            </a:r>
            <a:r>
              <a:rPr lang="en-US" sz="2000" dirty="0"/>
              <a:t> is an atom, or, if P is a sentence and x is a variable</a:t>
            </a:r>
            <a:r>
              <a:rPr lang="en-US" sz="2000" dirty="0" smtClean="0"/>
              <a:t>,</a:t>
            </a:r>
          </a:p>
          <a:p>
            <a:pPr lvl="1"/>
            <a:r>
              <a:rPr lang="en-US" sz="1600" dirty="0" smtClean="0"/>
              <a:t>then (Ax</a:t>
            </a:r>
            <a:r>
              <a:rPr lang="en-US" sz="1600" dirty="0"/>
              <a:t>)P and </a:t>
            </a:r>
            <a:r>
              <a:rPr lang="en-US" sz="1600" dirty="0" smtClean="0"/>
              <a:t>(Ex</a:t>
            </a:r>
            <a:r>
              <a:rPr lang="en-US" sz="1600" dirty="0"/>
              <a:t>)P are sentences</a:t>
            </a:r>
          </a:p>
          <a:p>
            <a:r>
              <a:rPr lang="en-US" sz="2000" dirty="0" smtClean="0"/>
              <a:t>A </a:t>
            </a:r>
            <a:r>
              <a:rPr lang="en-US" sz="2000" dirty="0">
                <a:solidFill>
                  <a:srgbClr val="FF0000"/>
                </a:solidFill>
              </a:rPr>
              <a:t>well-formed formula </a:t>
            </a:r>
            <a:r>
              <a:rPr lang="en-US" sz="2000" dirty="0"/>
              <a:t>(</a:t>
            </a:r>
            <a:r>
              <a:rPr lang="en-US" sz="2000" dirty="0" err="1"/>
              <a:t>wff</a:t>
            </a:r>
            <a:r>
              <a:rPr lang="en-US" sz="2000" dirty="0"/>
              <a:t>) is a sentence containing no “free</a:t>
            </a:r>
            <a:r>
              <a:rPr lang="en-US" sz="2000" dirty="0" smtClean="0"/>
              <a:t>” variables</a:t>
            </a:r>
            <a:r>
              <a:rPr lang="en-US" sz="2000" dirty="0"/>
              <a:t>. That is, all variables are “bound” by universal </a:t>
            </a:r>
            <a:r>
              <a:rPr lang="en-US" sz="2000" dirty="0" smtClean="0"/>
              <a:t>or existential </a:t>
            </a:r>
            <a:r>
              <a:rPr lang="en-US" sz="2000" dirty="0"/>
              <a:t>quantifiers.</a:t>
            </a:r>
          </a:p>
          <a:p>
            <a:pPr lvl="1"/>
            <a:r>
              <a:rPr lang="en-US" sz="1600" dirty="0" smtClean="0"/>
              <a:t>(Ax</a:t>
            </a:r>
            <a:r>
              <a:rPr lang="en-US" sz="1600" dirty="0"/>
              <a:t>)P(</a:t>
            </a:r>
            <a:r>
              <a:rPr lang="en-US" sz="1600" dirty="0" err="1"/>
              <a:t>x,y</a:t>
            </a:r>
            <a:r>
              <a:rPr lang="en-US" sz="1600" dirty="0"/>
              <a:t>) has x bound as a universally quantified variable, but y is free.</a:t>
            </a:r>
          </a:p>
        </p:txBody>
      </p:sp>
    </p:spTree>
    <p:extLst>
      <p:ext uri="{BB962C8B-B14F-4D97-AF65-F5344CB8AC3E}">
        <p14:creationId xmlns:p14="http://schemas.microsoft.com/office/powerpoint/2010/main" val="2374872061"/>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85800"/>
          </a:xfrm>
        </p:spPr>
        <p:txBody>
          <a:bodyPr/>
          <a:lstStyle/>
          <a:p>
            <a:r>
              <a:rPr lang="en-US" dirty="0" smtClean="0"/>
              <a:t>Exercises</a:t>
            </a:r>
            <a:endParaRPr lang="en-US" dirty="0"/>
          </a:p>
        </p:txBody>
      </p:sp>
      <p:sp>
        <p:nvSpPr>
          <p:cNvPr id="3" name="Content Placeholder 2"/>
          <p:cNvSpPr>
            <a:spLocks noGrp="1"/>
          </p:cNvSpPr>
          <p:nvPr>
            <p:ph idx="1"/>
          </p:nvPr>
        </p:nvSpPr>
        <p:spPr>
          <a:xfrm>
            <a:off x="457200" y="1066800"/>
            <a:ext cx="8229600" cy="5334000"/>
          </a:xfrm>
        </p:spPr>
        <p:txBody>
          <a:bodyPr/>
          <a:lstStyle/>
          <a:p>
            <a:pPr marL="457200" indent="-457200">
              <a:buFont typeface="+mj-lt"/>
              <a:buAutoNum type="arabicPeriod"/>
            </a:pPr>
            <a:r>
              <a:rPr lang="en-US" sz="2000" dirty="0"/>
              <a:t>Every gardener likes the sun</a:t>
            </a:r>
            <a:r>
              <a:rPr lang="en-US" sz="2000" dirty="0" smtClean="0"/>
              <a:t>.</a:t>
            </a:r>
          </a:p>
          <a:p>
            <a:pPr marL="457200" lvl="1" indent="0">
              <a:buNone/>
            </a:pPr>
            <a:r>
              <a:rPr lang="en-US" sz="1600" dirty="0" smtClean="0"/>
              <a:t>(Ax</a:t>
            </a:r>
            <a:r>
              <a:rPr lang="en-US" sz="1600" dirty="0"/>
              <a:t>) gardener(x) </a:t>
            </a:r>
            <a:r>
              <a:rPr lang="en-US" sz="1600" dirty="0" smtClean="0">
                <a:sym typeface="Wingdings"/>
              </a:rPr>
              <a:t></a:t>
            </a:r>
            <a:r>
              <a:rPr lang="en-US" sz="1600" dirty="0" smtClean="0"/>
              <a:t> </a:t>
            </a:r>
            <a:r>
              <a:rPr lang="en-US" sz="1600" dirty="0"/>
              <a:t>likes(</a:t>
            </a:r>
            <a:r>
              <a:rPr lang="en-US" sz="1600" dirty="0" err="1"/>
              <a:t>x,Sun</a:t>
            </a:r>
            <a:r>
              <a:rPr lang="en-US" sz="1600" dirty="0"/>
              <a:t>)</a:t>
            </a:r>
          </a:p>
          <a:p>
            <a:pPr marL="457200" indent="-457200">
              <a:buFont typeface="+mj-lt"/>
              <a:buAutoNum type="arabicPeriod"/>
            </a:pPr>
            <a:r>
              <a:rPr lang="en-US" sz="2000" dirty="0" smtClean="0"/>
              <a:t>You </a:t>
            </a:r>
            <a:r>
              <a:rPr lang="en-US" sz="2000" dirty="0"/>
              <a:t>can fool some of the people all of the time.</a:t>
            </a:r>
          </a:p>
          <a:p>
            <a:pPr marL="457200" lvl="1" indent="0">
              <a:buNone/>
            </a:pPr>
            <a:r>
              <a:rPr lang="en-US" sz="1600" dirty="0" smtClean="0"/>
              <a:t>(Ex</a:t>
            </a:r>
            <a:r>
              <a:rPr lang="en-US" sz="1600" dirty="0"/>
              <a:t>)</a:t>
            </a:r>
            <a:r>
              <a:rPr lang="en-US" sz="1600" dirty="0" smtClean="0"/>
              <a:t>(At</a:t>
            </a:r>
            <a:r>
              <a:rPr lang="en-US" sz="1600" dirty="0"/>
              <a:t>) (person(x) ^ time(t)) </a:t>
            </a:r>
            <a:r>
              <a:rPr lang="en-US" sz="1600" dirty="0" smtClean="0">
                <a:sym typeface="Wingdings"/>
              </a:rPr>
              <a:t></a:t>
            </a:r>
            <a:r>
              <a:rPr lang="en-US" sz="1600" dirty="0" smtClean="0"/>
              <a:t> </a:t>
            </a:r>
            <a:r>
              <a:rPr lang="en-US" sz="1600" dirty="0"/>
              <a:t>can-fool(</a:t>
            </a:r>
            <a:r>
              <a:rPr lang="en-US" sz="1600" dirty="0" err="1"/>
              <a:t>x,t</a:t>
            </a:r>
            <a:r>
              <a:rPr lang="en-US" sz="1600" dirty="0"/>
              <a:t>)</a:t>
            </a:r>
          </a:p>
          <a:p>
            <a:pPr marL="457200" indent="-457200">
              <a:buFont typeface="+mj-lt"/>
              <a:buAutoNum type="arabicPeriod"/>
            </a:pPr>
            <a:r>
              <a:rPr lang="en-US" sz="2000" dirty="0"/>
              <a:t>You can fool all of the people some of the time.</a:t>
            </a:r>
          </a:p>
          <a:p>
            <a:pPr marL="457200" lvl="1" indent="0">
              <a:buNone/>
            </a:pPr>
            <a:r>
              <a:rPr lang="en-US" sz="1600" dirty="0" smtClean="0"/>
              <a:t>(Ax</a:t>
            </a:r>
            <a:r>
              <a:rPr lang="en-US" sz="1600" dirty="0"/>
              <a:t>)</a:t>
            </a:r>
            <a:r>
              <a:rPr lang="en-US" sz="1600" dirty="0" smtClean="0"/>
              <a:t>(Et</a:t>
            </a:r>
            <a:r>
              <a:rPr lang="en-US" sz="1600" dirty="0"/>
              <a:t>) (person(x) ^ time(t) </a:t>
            </a:r>
            <a:r>
              <a:rPr lang="en-US" sz="1600" dirty="0" smtClean="0">
                <a:sym typeface="Wingdings"/>
              </a:rPr>
              <a:t></a:t>
            </a:r>
            <a:r>
              <a:rPr lang="en-US" sz="1600" dirty="0" smtClean="0"/>
              <a:t> </a:t>
            </a:r>
            <a:r>
              <a:rPr lang="en-US" sz="1600" dirty="0"/>
              <a:t>can-fool(</a:t>
            </a:r>
            <a:r>
              <a:rPr lang="en-US" sz="1600" dirty="0" err="1"/>
              <a:t>x,t</a:t>
            </a:r>
            <a:r>
              <a:rPr lang="en-US" sz="1600" dirty="0"/>
              <a:t>)</a:t>
            </a:r>
          </a:p>
          <a:p>
            <a:pPr marL="457200" indent="-457200">
              <a:buFont typeface="+mj-lt"/>
              <a:buAutoNum type="arabicPeriod"/>
            </a:pPr>
            <a:r>
              <a:rPr lang="en-US" sz="2000" dirty="0"/>
              <a:t>All purple mushrooms are poisonous.</a:t>
            </a:r>
          </a:p>
          <a:p>
            <a:pPr marL="457200" lvl="1" indent="0">
              <a:buNone/>
            </a:pPr>
            <a:r>
              <a:rPr lang="en-US" sz="1600" dirty="0" smtClean="0"/>
              <a:t>(Ax</a:t>
            </a:r>
            <a:r>
              <a:rPr lang="en-US" sz="1600" dirty="0"/>
              <a:t>) (mushroom(x) ^ purple(x)) </a:t>
            </a:r>
            <a:r>
              <a:rPr lang="en-US" sz="1600" dirty="0" smtClean="0">
                <a:sym typeface="Wingdings"/>
              </a:rPr>
              <a:t></a:t>
            </a:r>
            <a:r>
              <a:rPr lang="en-US" sz="1600" dirty="0" smtClean="0"/>
              <a:t> </a:t>
            </a:r>
            <a:r>
              <a:rPr lang="en-US" sz="1600" dirty="0"/>
              <a:t>poisonous(x)</a:t>
            </a:r>
          </a:p>
          <a:p>
            <a:pPr marL="457200" indent="-457200">
              <a:buFont typeface="+mj-lt"/>
              <a:buAutoNum type="arabicPeriod"/>
            </a:pPr>
            <a:r>
              <a:rPr lang="en-US" sz="2000" dirty="0"/>
              <a:t>No purple mushroom is poisonous.</a:t>
            </a:r>
          </a:p>
          <a:p>
            <a:pPr marL="457200" lvl="1" indent="0">
              <a:buNone/>
            </a:pPr>
            <a:r>
              <a:rPr lang="en-US" sz="1600" dirty="0"/>
              <a:t>¬</a:t>
            </a:r>
            <a:r>
              <a:rPr lang="en-US" sz="1600" dirty="0" smtClean="0"/>
              <a:t>(Ex</a:t>
            </a:r>
            <a:r>
              <a:rPr lang="en-US" sz="1600" dirty="0"/>
              <a:t>) purple(x) ^ mushroom(x) ^ poisonous(x)</a:t>
            </a:r>
          </a:p>
          <a:p>
            <a:pPr marL="457200" lvl="1" indent="0">
              <a:buNone/>
            </a:pPr>
            <a:r>
              <a:rPr lang="en-US" sz="1600" dirty="0" smtClean="0"/>
              <a:t>(Ax</a:t>
            </a:r>
            <a:r>
              <a:rPr lang="en-US" sz="1600" dirty="0"/>
              <a:t>) (mushroom(x) ^ purple(x)) </a:t>
            </a:r>
            <a:r>
              <a:rPr lang="en-US" sz="1600" dirty="0" smtClean="0">
                <a:sym typeface="Wingdings"/>
              </a:rPr>
              <a:t></a:t>
            </a:r>
            <a:r>
              <a:rPr lang="en-US" sz="1600" dirty="0" smtClean="0"/>
              <a:t> </a:t>
            </a:r>
            <a:r>
              <a:rPr lang="en-US" sz="1600" dirty="0"/>
              <a:t>¬poisonous(x)</a:t>
            </a:r>
          </a:p>
          <a:p>
            <a:pPr marL="457200" indent="-457200">
              <a:buFont typeface="+mj-lt"/>
              <a:buAutoNum type="arabicPeriod"/>
            </a:pPr>
            <a:r>
              <a:rPr lang="en-US" sz="2000" dirty="0"/>
              <a:t>There are exactly two purple mushrooms.</a:t>
            </a:r>
          </a:p>
          <a:p>
            <a:pPr marL="457200" lvl="1" indent="0">
              <a:buNone/>
            </a:pPr>
            <a:r>
              <a:rPr lang="en-US" sz="1600" dirty="0" smtClean="0"/>
              <a:t>(Ex</a:t>
            </a:r>
            <a:r>
              <a:rPr lang="en-US" sz="1600" dirty="0"/>
              <a:t>)</a:t>
            </a:r>
            <a:r>
              <a:rPr lang="en-US" sz="1600" dirty="0" smtClean="0"/>
              <a:t>(</a:t>
            </a:r>
            <a:r>
              <a:rPr lang="en-US" sz="1600" dirty="0" err="1" smtClean="0"/>
              <a:t>Ey</a:t>
            </a:r>
            <a:r>
              <a:rPr lang="en-US" sz="1600" dirty="0"/>
              <a:t>) mushroom(x) ^ purple(x) ^ mushroom(y) ^ purple(y) ^ ¬(x=y) </a:t>
            </a:r>
            <a:r>
              <a:rPr lang="en-US" sz="1600" dirty="0" smtClean="0"/>
              <a:t>^ (A </a:t>
            </a:r>
            <a:r>
              <a:rPr lang="en-US" sz="1600" dirty="0"/>
              <a:t>z) (mushroom(z) ^ purple(z)) </a:t>
            </a:r>
            <a:r>
              <a:rPr lang="en-US" sz="1600" dirty="0" smtClean="0">
                <a:sym typeface="Wingdings"/>
              </a:rPr>
              <a:t></a:t>
            </a:r>
            <a:r>
              <a:rPr lang="en-US" sz="1600" dirty="0" smtClean="0"/>
              <a:t> </a:t>
            </a:r>
            <a:r>
              <a:rPr lang="en-US" sz="1600" dirty="0"/>
              <a:t>((x=z) </a:t>
            </a:r>
            <a:r>
              <a:rPr lang="en-US" sz="1600" dirty="0" smtClean="0"/>
              <a:t>V </a:t>
            </a:r>
            <a:r>
              <a:rPr lang="en-US" sz="1600" dirty="0"/>
              <a:t>(y=z))</a:t>
            </a:r>
          </a:p>
          <a:p>
            <a:pPr marL="457200" indent="-457200">
              <a:buFont typeface="+mj-lt"/>
              <a:buAutoNum type="arabicPeriod"/>
            </a:pPr>
            <a:r>
              <a:rPr lang="en-US" sz="2000" dirty="0"/>
              <a:t>Clinton is not tall.</a:t>
            </a:r>
          </a:p>
          <a:p>
            <a:pPr marL="457200" lvl="1" indent="0">
              <a:buNone/>
            </a:pPr>
            <a:r>
              <a:rPr lang="en-US" sz="1600" dirty="0"/>
              <a:t>¬tall(Clinton</a:t>
            </a:r>
            <a:r>
              <a:rPr lang="en-US" sz="1600" dirty="0" smtClean="0"/>
              <a:t>)</a:t>
            </a:r>
            <a:endParaRPr lang="en-US" sz="1600" dirty="0"/>
          </a:p>
        </p:txBody>
      </p:sp>
    </p:spTree>
    <p:extLst>
      <p:ext uri="{BB962C8B-B14F-4D97-AF65-F5344CB8AC3E}">
        <p14:creationId xmlns:p14="http://schemas.microsoft.com/office/powerpoint/2010/main" val="410339601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Administrative</a:t>
            </a:r>
            <a:endParaRPr lang="en-US" dirty="0"/>
          </a:p>
        </p:txBody>
      </p:sp>
      <p:sp>
        <p:nvSpPr>
          <p:cNvPr id="3" name="Content Placeholder 2"/>
          <p:cNvSpPr>
            <a:spLocks noGrp="1"/>
          </p:cNvSpPr>
          <p:nvPr>
            <p:ph idx="1"/>
          </p:nvPr>
        </p:nvSpPr>
        <p:spPr/>
        <p:txBody>
          <a:bodyPr/>
          <a:lstStyle/>
          <a:p>
            <a:r>
              <a:rPr lang="en-US" sz="2800" dirty="0" smtClean="0"/>
              <a:t>Project 1 – Grading in progress</a:t>
            </a:r>
          </a:p>
          <a:p>
            <a:pPr lvl="1"/>
            <a:r>
              <a:rPr lang="en-US" sz="2400" dirty="0" smtClean="0"/>
              <a:t>Most of you have done well</a:t>
            </a:r>
          </a:p>
          <a:p>
            <a:pPr lvl="1"/>
            <a:r>
              <a:rPr lang="en-US" sz="2400" dirty="0" smtClean="0"/>
              <a:t>Some have delayed submissions – 10% penalty per day</a:t>
            </a:r>
          </a:p>
          <a:p>
            <a:r>
              <a:rPr lang="en-US" sz="2800" dirty="0" smtClean="0"/>
              <a:t>Project 2 – Out today! Build your own </a:t>
            </a:r>
            <a:r>
              <a:rPr lang="en-US" sz="2800" dirty="0" err="1" smtClean="0"/>
              <a:t>Chatbot</a:t>
            </a:r>
            <a:r>
              <a:rPr lang="en-US" sz="2800" dirty="0" smtClean="0"/>
              <a:t>. </a:t>
            </a:r>
          </a:p>
          <a:p>
            <a:r>
              <a:rPr lang="en-US" sz="2800" dirty="0" smtClean="0"/>
              <a:t>Logic – some students expressed </a:t>
            </a:r>
            <a:r>
              <a:rPr lang="en-US" sz="2800" dirty="0" err="1" smtClean="0"/>
              <a:t>difficty</a:t>
            </a:r>
            <a:r>
              <a:rPr lang="en-US" sz="2800" dirty="0" smtClean="0"/>
              <a:t> in understanding the material. As a result, t </a:t>
            </a:r>
            <a:r>
              <a:rPr lang="en-US" sz="2800" dirty="0" err="1" smtClean="0"/>
              <a:t>oday’s</a:t>
            </a:r>
            <a:r>
              <a:rPr lang="en-US" sz="2800" dirty="0" smtClean="0"/>
              <a:t> </a:t>
            </a:r>
            <a:r>
              <a:rPr lang="en-US" sz="2800" dirty="0"/>
              <a:t>In Class Assignment – Postponed to Next week – Lets discuss more Logic today!</a:t>
            </a:r>
          </a:p>
          <a:p>
            <a:endParaRPr lang="en-US" dirty="0"/>
          </a:p>
        </p:txBody>
      </p:sp>
    </p:spTree>
    <p:extLst>
      <p:ext uri="{BB962C8B-B14F-4D97-AF65-F5344CB8AC3E}">
        <p14:creationId xmlns:p14="http://schemas.microsoft.com/office/powerpoint/2010/main" val="2826736334"/>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 with Quantifiers</a:t>
            </a:r>
            <a:endParaRPr lang="en-US" dirty="0"/>
          </a:p>
        </p:txBody>
      </p:sp>
      <p:sp>
        <p:nvSpPr>
          <p:cNvPr id="3" name="Content Placeholder 2"/>
          <p:cNvSpPr>
            <a:spLocks noGrp="1"/>
          </p:cNvSpPr>
          <p:nvPr>
            <p:ph idx="1"/>
          </p:nvPr>
        </p:nvSpPr>
        <p:spPr/>
        <p:txBody>
          <a:bodyPr/>
          <a:lstStyle/>
          <a:p>
            <a:r>
              <a:rPr lang="en-US" sz="2000" dirty="0" smtClean="0">
                <a:solidFill>
                  <a:srgbClr val="FF0000"/>
                </a:solidFill>
                <a:latin typeface="Helvetica"/>
                <a:ea typeface="Helvetica"/>
                <a:cs typeface="Helvetica"/>
              </a:rPr>
              <a:t>Universal </a:t>
            </a:r>
            <a:r>
              <a:rPr lang="en-US" sz="2000" dirty="0">
                <a:solidFill>
                  <a:srgbClr val="FF0000"/>
                </a:solidFill>
                <a:latin typeface="Helvetica"/>
                <a:ea typeface="Helvetica"/>
                <a:cs typeface="Helvetica"/>
              </a:rPr>
              <a:t>quantifiers </a:t>
            </a:r>
            <a:r>
              <a:rPr lang="en-US" sz="2000" dirty="0">
                <a:solidFill>
                  <a:srgbClr val="000000"/>
                </a:solidFill>
                <a:latin typeface="Helvetica"/>
                <a:ea typeface="Helvetica"/>
                <a:cs typeface="Helvetica"/>
              </a:rPr>
              <a:t>are often used with “implies” to form “rules”:</a:t>
            </a:r>
          </a:p>
          <a:p>
            <a:pPr marL="0" indent="0">
              <a:buNone/>
            </a:pPr>
            <a:r>
              <a:rPr lang="en-US" sz="1600" dirty="0" smtClean="0">
                <a:solidFill>
                  <a:srgbClr val="000000"/>
                </a:solidFill>
                <a:latin typeface="Helvetica"/>
                <a:ea typeface="Helvetica"/>
                <a:cs typeface="Helvetica"/>
              </a:rPr>
              <a:t>	(Ax</a:t>
            </a:r>
            <a:r>
              <a:rPr lang="en-US" sz="1600" dirty="0">
                <a:solidFill>
                  <a:srgbClr val="000000"/>
                </a:solidFill>
                <a:latin typeface="Helvetica"/>
                <a:ea typeface="Helvetica"/>
                <a:cs typeface="Helvetica"/>
              </a:rPr>
              <a:t>) student(x) </a:t>
            </a:r>
            <a:r>
              <a:rPr lang="en-US" sz="1600" dirty="0" smtClean="0">
                <a:solidFill>
                  <a:srgbClr val="000000"/>
                </a:solidFill>
                <a:latin typeface="Helvetica"/>
                <a:ea typeface="Helvetica"/>
                <a:cs typeface="Helvetica"/>
                <a:sym typeface="Wingdings"/>
              </a:rPr>
              <a:t></a:t>
            </a:r>
            <a:r>
              <a:rPr lang="en-US" sz="1600" dirty="0" smtClean="0">
                <a:solidFill>
                  <a:srgbClr val="000000"/>
                </a:solidFill>
                <a:latin typeface="Helvetica"/>
                <a:ea typeface="Helvetica"/>
                <a:cs typeface="Helvetica"/>
              </a:rPr>
              <a:t> </a:t>
            </a:r>
            <a:r>
              <a:rPr lang="en-US" sz="1600" dirty="0">
                <a:solidFill>
                  <a:srgbClr val="000000"/>
                </a:solidFill>
                <a:latin typeface="Helvetica"/>
                <a:ea typeface="Helvetica"/>
                <a:cs typeface="Helvetica"/>
              </a:rPr>
              <a:t>smart(x) means “All students are smart”</a:t>
            </a:r>
          </a:p>
          <a:p>
            <a:r>
              <a:rPr lang="en-US" sz="2000" dirty="0" smtClean="0">
                <a:solidFill>
                  <a:srgbClr val="000000"/>
                </a:solidFill>
                <a:latin typeface="Helvetica"/>
                <a:ea typeface="Helvetica"/>
                <a:cs typeface="Helvetica"/>
              </a:rPr>
              <a:t>Universal </a:t>
            </a:r>
            <a:r>
              <a:rPr lang="en-US" sz="2000" dirty="0">
                <a:solidFill>
                  <a:srgbClr val="000000"/>
                </a:solidFill>
                <a:latin typeface="Helvetica"/>
                <a:ea typeface="Helvetica"/>
                <a:cs typeface="Helvetica"/>
              </a:rPr>
              <a:t>quantification is rarely used to make blanket </a:t>
            </a:r>
            <a:r>
              <a:rPr lang="en-US" sz="2000" dirty="0" smtClean="0">
                <a:solidFill>
                  <a:srgbClr val="000000"/>
                </a:solidFill>
                <a:latin typeface="Helvetica"/>
                <a:ea typeface="Helvetica"/>
                <a:cs typeface="Helvetica"/>
              </a:rPr>
              <a:t>statements about </a:t>
            </a:r>
            <a:r>
              <a:rPr lang="en-US" sz="2000" dirty="0">
                <a:solidFill>
                  <a:srgbClr val="000000"/>
                </a:solidFill>
                <a:latin typeface="Helvetica"/>
                <a:ea typeface="Helvetica"/>
                <a:cs typeface="Helvetica"/>
              </a:rPr>
              <a:t>every individual in the world:</a:t>
            </a:r>
          </a:p>
          <a:p>
            <a:pPr marL="0" indent="0">
              <a:buNone/>
            </a:pPr>
            <a:r>
              <a:rPr lang="en-US" sz="1600" dirty="0" smtClean="0">
                <a:solidFill>
                  <a:srgbClr val="000000"/>
                </a:solidFill>
                <a:latin typeface="Helvetica"/>
                <a:ea typeface="Helvetica"/>
                <a:cs typeface="Helvetica"/>
              </a:rPr>
              <a:t>	(Ax</a:t>
            </a:r>
            <a:r>
              <a:rPr lang="en-US" sz="1600" dirty="0">
                <a:solidFill>
                  <a:srgbClr val="000000"/>
                </a:solidFill>
                <a:latin typeface="Helvetica"/>
                <a:ea typeface="Helvetica"/>
                <a:cs typeface="Helvetica"/>
              </a:rPr>
              <a:t>)student(x</a:t>
            </a:r>
            <a:r>
              <a:rPr lang="en-US" sz="1600" dirty="0" smtClean="0">
                <a:solidFill>
                  <a:srgbClr val="000000"/>
                </a:solidFill>
                <a:latin typeface="Helvetica"/>
                <a:ea typeface="Helvetica"/>
                <a:cs typeface="Helvetica"/>
              </a:rPr>
              <a:t>) ^ smart</a:t>
            </a:r>
            <a:r>
              <a:rPr lang="en-US" sz="1600" dirty="0">
                <a:solidFill>
                  <a:srgbClr val="000000"/>
                </a:solidFill>
                <a:latin typeface="Helvetica"/>
                <a:ea typeface="Helvetica"/>
                <a:cs typeface="Helvetica"/>
              </a:rPr>
              <a:t>(x) means </a:t>
            </a:r>
            <a:endParaRPr lang="en-US" sz="1600" dirty="0" smtClean="0">
              <a:solidFill>
                <a:srgbClr val="000000"/>
              </a:solidFill>
              <a:latin typeface="Helvetica"/>
              <a:ea typeface="Helvetica"/>
              <a:cs typeface="Helvetica"/>
            </a:endParaRPr>
          </a:p>
          <a:p>
            <a:pPr marL="0" indent="0">
              <a:buNone/>
            </a:pPr>
            <a:r>
              <a:rPr lang="en-US" sz="1600" dirty="0">
                <a:solidFill>
                  <a:srgbClr val="000000"/>
                </a:solidFill>
                <a:latin typeface="Helvetica"/>
                <a:ea typeface="Helvetica"/>
                <a:cs typeface="Helvetica"/>
              </a:rPr>
              <a:t>	</a:t>
            </a:r>
            <a:r>
              <a:rPr lang="en-US" sz="1600" dirty="0" smtClean="0">
                <a:solidFill>
                  <a:srgbClr val="000000"/>
                </a:solidFill>
                <a:latin typeface="Helvetica"/>
                <a:ea typeface="Helvetica"/>
                <a:cs typeface="Helvetica"/>
              </a:rPr>
              <a:t>“</a:t>
            </a:r>
            <a:r>
              <a:rPr lang="en-US" sz="1600" dirty="0">
                <a:solidFill>
                  <a:srgbClr val="000000"/>
                </a:solidFill>
                <a:latin typeface="Helvetica"/>
                <a:ea typeface="Helvetica"/>
                <a:cs typeface="Helvetica"/>
              </a:rPr>
              <a:t>Everyone in the world is a student and is smart</a:t>
            </a:r>
            <a:r>
              <a:rPr lang="en-US" sz="1600" dirty="0" smtClean="0">
                <a:solidFill>
                  <a:srgbClr val="000000"/>
                </a:solidFill>
                <a:latin typeface="Helvetica"/>
                <a:ea typeface="Helvetica"/>
                <a:cs typeface="Helvetica"/>
              </a:rPr>
              <a:t>”</a:t>
            </a:r>
          </a:p>
          <a:p>
            <a:pPr marL="0" indent="0">
              <a:buNone/>
            </a:pPr>
            <a:endParaRPr lang="en-US" sz="1600" dirty="0">
              <a:solidFill>
                <a:srgbClr val="000000"/>
              </a:solidFill>
              <a:latin typeface="Helvetica"/>
              <a:ea typeface="Helvetica"/>
              <a:cs typeface="Helvetica"/>
            </a:endParaRPr>
          </a:p>
          <a:p>
            <a:r>
              <a:rPr lang="en-US" sz="2000" dirty="0" smtClean="0">
                <a:solidFill>
                  <a:srgbClr val="FF0000"/>
                </a:solidFill>
                <a:latin typeface="Helvetica"/>
                <a:ea typeface="Helvetica"/>
                <a:cs typeface="Helvetica"/>
              </a:rPr>
              <a:t>Existential </a:t>
            </a:r>
            <a:r>
              <a:rPr lang="en-US" sz="2000" dirty="0">
                <a:solidFill>
                  <a:srgbClr val="FF0000"/>
                </a:solidFill>
                <a:latin typeface="Helvetica"/>
                <a:ea typeface="Helvetica"/>
                <a:cs typeface="Helvetica"/>
              </a:rPr>
              <a:t>quantifiers </a:t>
            </a:r>
            <a:r>
              <a:rPr lang="en-US" sz="2000" dirty="0">
                <a:solidFill>
                  <a:srgbClr val="000000"/>
                </a:solidFill>
                <a:latin typeface="Helvetica"/>
                <a:ea typeface="Helvetica"/>
                <a:cs typeface="Helvetica"/>
              </a:rPr>
              <a:t>are usually used with “and” to specify a list </a:t>
            </a:r>
            <a:r>
              <a:rPr lang="en-US" sz="2000" dirty="0" smtClean="0">
                <a:solidFill>
                  <a:srgbClr val="000000"/>
                </a:solidFill>
                <a:latin typeface="Helvetica"/>
                <a:ea typeface="Helvetica"/>
                <a:cs typeface="Helvetica"/>
              </a:rPr>
              <a:t>of properties </a:t>
            </a:r>
            <a:r>
              <a:rPr lang="en-US" sz="2000" dirty="0">
                <a:solidFill>
                  <a:srgbClr val="000000"/>
                </a:solidFill>
                <a:latin typeface="Helvetica"/>
                <a:ea typeface="Helvetica"/>
                <a:cs typeface="Helvetica"/>
              </a:rPr>
              <a:t>about an individual:</a:t>
            </a:r>
          </a:p>
          <a:p>
            <a:pPr marL="0" indent="0">
              <a:buNone/>
            </a:pPr>
            <a:r>
              <a:rPr lang="en-US" sz="1600" dirty="0" smtClean="0">
                <a:solidFill>
                  <a:srgbClr val="000000"/>
                </a:solidFill>
                <a:latin typeface="Helvetica"/>
                <a:ea typeface="Helvetica"/>
                <a:cs typeface="Helvetica"/>
              </a:rPr>
              <a:t>	(Ex</a:t>
            </a:r>
            <a:r>
              <a:rPr lang="en-US" sz="1600" dirty="0">
                <a:solidFill>
                  <a:srgbClr val="000000"/>
                </a:solidFill>
                <a:latin typeface="Helvetica"/>
                <a:ea typeface="Helvetica"/>
                <a:cs typeface="Helvetica"/>
              </a:rPr>
              <a:t>) student(x) </a:t>
            </a:r>
            <a:r>
              <a:rPr lang="en-US" sz="1600" dirty="0" smtClean="0">
                <a:solidFill>
                  <a:srgbClr val="000000"/>
                </a:solidFill>
                <a:latin typeface="Helvetica"/>
                <a:ea typeface="Helvetica"/>
                <a:cs typeface="Helvetica"/>
              </a:rPr>
              <a:t>^ </a:t>
            </a:r>
            <a:r>
              <a:rPr lang="en-US" sz="1600" dirty="0">
                <a:solidFill>
                  <a:srgbClr val="000000"/>
                </a:solidFill>
                <a:latin typeface="Helvetica"/>
                <a:ea typeface="Helvetica"/>
                <a:cs typeface="Helvetica"/>
              </a:rPr>
              <a:t>smart(x) means “There is a student who is smart”</a:t>
            </a:r>
          </a:p>
          <a:p>
            <a:r>
              <a:rPr lang="en-US" sz="2000" dirty="0" smtClean="0">
                <a:solidFill>
                  <a:srgbClr val="000000"/>
                </a:solidFill>
                <a:latin typeface="Helvetica"/>
                <a:ea typeface="Helvetica"/>
                <a:cs typeface="Helvetica"/>
              </a:rPr>
              <a:t>A </a:t>
            </a:r>
            <a:r>
              <a:rPr lang="en-US" sz="2000" dirty="0">
                <a:solidFill>
                  <a:srgbClr val="000000"/>
                </a:solidFill>
                <a:latin typeface="Helvetica"/>
                <a:ea typeface="Helvetica"/>
                <a:cs typeface="Helvetica"/>
              </a:rPr>
              <a:t>common mistake is to represent this English sentence as the </a:t>
            </a:r>
            <a:r>
              <a:rPr lang="en-US" sz="2000" dirty="0" smtClean="0">
                <a:solidFill>
                  <a:srgbClr val="000000"/>
                </a:solidFill>
                <a:latin typeface="Helvetica"/>
                <a:ea typeface="Helvetica"/>
                <a:cs typeface="Helvetica"/>
              </a:rPr>
              <a:t>FOL sentence</a:t>
            </a:r>
            <a:r>
              <a:rPr lang="en-US" sz="2000" dirty="0">
                <a:solidFill>
                  <a:srgbClr val="000000"/>
                </a:solidFill>
                <a:latin typeface="Helvetica"/>
                <a:ea typeface="Helvetica"/>
                <a:cs typeface="Helvetica"/>
              </a:rPr>
              <a:t>:</a:t>
            </a:r>
          </a:p>
          <a:p>
            <a:pPr marL="0" indent="0">
              <a:buNone/>
            </a:pPr>
            <a:r>
              <a:rPr lang="en-US" sz="1600" dirty="0" smtClean="0">
                <a:solidFill>
                  <a:srgbClr val="000000"/>
                </a:solidFill>
                <a:latin typeface="Helvetica"/>
                <a:ea typeface="Helvetica"/>
                <a:cs typeface="Helvetica"/>
              </a:rPr>
              <a:t>	(Ex</a:t>
            </a:r>
            <a:r>
              <a:rPr lang="en-US" sz="1600" dirty="0">
                <a:solidFill>
                  <a:srgbClr val="000000"/>
                </a:solidFill>
                <a:latin typeface="Helvetica"/>
                <a:ea typeface="Helvetica"/>
                <a:cs typeface="Helvetica"/>
              </a:rPr>
              <a:t>) student(x) </a:t>
            </a:r>
            <a:r>
              <a:rPr lang="en-US" sz="1600" dirty="0" smtClean="0">
                <a:solidFill>
                  <a:srgbClr val="000000"/>
                </a:solidFill>
                <a:latin typeface="Helvetica"/>
                <a:ea typeface="Helvetica"/>
                <a:cs typeface="Helvetica"/>
                <a:sym typeface="Wingdings"/>
              </a:rPr>
              <a:t></a:t>
            </a:r>
            <a:r>
              <a:rPr lang="en-US" sz="1600" dirty="0" smtClean="0">
                <a:solidFill>
                  <a:srgbClr val="000000"/>
                </a:solidFill>
                <a:latin typeface="Helvetica"/>
                <a:ea typeface="Helvetica"/>
                <a:cs typeface="Helvetica"/>
              </a:rPr>
              <a:t> </a:t>
            </a:r>
            <a:r>
              <a:rPr lang="en-US" sz="1600" dirty="0">
                <a:solidFill>
                  <a:srgbClr val="000000"/>
                </a:solidFill>
                <a:latin typeface="Helvetica"/>
                <a:ea typeface="Helvetica"/>
                <a:cs typeface="Helvetica"/>
              </a:rPr>
              <a:t>smart(x)</a:t>
            </a:r>
          </a:p>
          <a:p>
            <a:pPr marL="0" indent="0">
              <a:buNone/>
            </a:pPr>
            <a:r>
              <a:rPr lang="en-US" sz="1600" dirty="0">
                <a:solidFill>
                  <a:srgbClr val="000000"/>
                </a:solidFill>
                <a:latin typeface="Helvetica"/>
                <a:ea typeface="Helvetica"/>
                <a:cs typeface="Helvetica"/>
              </a:rPr>
              <a:t>	</a:t>
            </a:r>
            <a:r>
              <a:rPr lang="en-US" sz="1600" dirty="0" smtClean="0">
                <a:solidFill>
                  <a:srgbClr val="000000"/>
                </a:solidFill>
                <a:latin typeface="Helvetica"/>
                <a:ea typeface="Helvetica"/>
                <a:cs typeface="Helvetica"/>
              </a:rPr>
              <a:t>But </a:t>
            </a:r>
            <a:r>
              <a:rPr lang="en-US" sz="1600" dirty="0">
                <a:solidFill>
                  <a:srgbClr val="000000"/>
                </a:solidFill>
                <a:latin typeface="Helvetica"/>
                <a:ea typeface="Helvetica"/>
                <a:cs typeface="Helvetica"/>
              </a:rPr>
              <a:t>what happens when there is a person who is not a student?</a:t>
            </a:r>
            <a:endParaRPr lang="en-US" sz="2000" dirty="0"/>
          </a:p>
        </p:txBody>
      </p:sp>
    </p:spTree>
    <p:extLst>
      <p:ext uri="{BB962C8B-B14F-4D97-AF65-F5344CB8AC3E}">
        <p14:creationId xmlns:p14="http://schemas.microsoft.com/office/powerpoint/2010/main" val="213379926"/>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Quantifier Scope</a:t>
            </a:r>
            <a:endParaRPr lang="en-US" dirty="0"/>
          </a:p>
        </p:txBody>
      </p:sp>
      <p:sp>
        <p:nvSpPr>
          <p:cNvPr id="3" name="Content Placeholder 2"/>
          <p:cNvSpPr>
            <a:spLocks noGrp="1"/>
          </p:cNvSpPr>
          <p:nvPr>
            <p:ph idx="1"/>
          </p:nvPr>
        </p:nvSpPr>
        <p:spPr>
          <a:xfrm>
            <a:off x="457200" y="1371600"/>
            <a:ext cx="8229600" cy="4754563"/>
          </a:xfrm>
        </p:spPr>
        <p:txBody>
          <a:bodyPr/>
          <a:lstStyle/>
          <a:p>
            <a:r>
              <a:rPr lang="en-US" sz="2400" dirty="0" smtClean="0">
                <a:solidFill>
                  <a:srgbClr val="000000"/>
                </a:solidFill>
                <a:latin typeface="Helvetica"/>
                <a:ea typeface="Helvetica"/>
                <a:cs typeface="Helvetica"/>
              </a:rPr>
              <a:t>Switching </a:t>
            </a:r>
            <a:r>
              <a:rPr lang="en-US" sz="2400" dirty="0">
                <a:solidFill>
                  <a:srgbClr val="000000"/>
                </a:solidFill>
                <a:latin typeface="Helvetica"/>
                <a:ea typeface="Helvetica"/>
                <a:cs typeface="Helvetica"/>
              </a:rPr>
              <a:t>the order of universal quantifiers does not change </a:t>
            </a:r>
            <a:r>
              <a:rPr lang="en-US" sz="2400" dirty="0" smtClean="0">
                <a:solidFill>
                  <a:srgbClr val="000000"/>
                </a:solidFill>
                <a:latin typeface="Helvetica"/>
                <a:ea typeface="Helvetica"/>
                <a:cs typeface="Helvetica"/>
              </a:rPr>
              <a:t>the meaning</a:t>
            </a:r>
            <a:r>
              <a:rPr lang="en-US" sz="2400" dirty="0">
                <a:solidFill>
                  <a:srgbClr val="000000"/>
                </a:solidFill>
                <a:latin typeface="Helvetica"/>
                <a:ea typeface="Helvetica"/>
                <a:cs typeface="Helvetica"/>
              </a:rPr>
              <a:t>:</a:t>
            </a:r>
          </a:p>
          <a:p>
            <a:pPr marL="0" indent="0">
              <a:buNone/>
            </a:pPr>
            <a:r>
              <a:rPr lang="en-US" sz="2400" dirty="0">
                <a:solidFill>
                  <a:srgbClr val="000000"/>
                </a:solidFill>
                <a:latin typeface="Helvetica"/>
                <a:ea typeface="Helvetica"/>
                <a:cs typeface="Helvetica"/>
              </a:rPr>
              <a:t>	</a:t>
            </a:r>
            <a:r>
              <a:rPr lang="en-US" sz="2400" dirty="0" smtClean="0">
                <a:solidFill>
                  <a:srgbClr val="000000"/>
                </a:solidFill>
                <a:latin typeface="Helvetica"/>
                <a:ea typeface="Helvetica"/>
                <a:cs typeface="Helvetica"/>
              </a:rPr>
              <a:t>(Ax</a:t>
            </a:r>
            <a:r>
              <a:rPr lang="en-US" sz="2400" dirty="0">
                <a:solidFill>
                  <a:srgbClr val="000000"/>
                </a:solidFill>
                <a:latin typeface="Helvetica"/>
                <a:ea typeface="Helvetica"/>
                <a:cs typeface="Helvetica"/>
              </a:rPr>
              <a:t>)</a:t>
            </a:r>
            <a:r>
              <a:rPr lang="en-US" sz="2400" dirty="0" smtClean="0">
                <a:solidFill>
                  <a:srgbClr val="000000"/>
                </a:solidFill>
                <a:latin typeface="Helvetica"/>
                <a:ea typeface="Helvetica"/>
                <a:cs typeface="Helvetica"/>
              </a:rPr>
              <a:t>(Ay</a:t>
            </a:r>
            <a:r>
              <a:rPr lang="en-US" sz="2400" dirty="0">
                <a:solidFill>
                  <a:srgbClr val="000000"/>
                </a:solidFill>
                <a:latin typeface="Helvetica"/>
                <a:ea typeface="Helvetica"/>
                <a:cs typeface="Helvetica"/>
              </a:rPr>
              <a:t>)P(</a:t>
            </a:r>
            <a:r>
              <a:rPr lang="en-US" sz="2400" dirty="0" err="1">
                <a:solidFill>
                  <a:srgbClr val="000000"/>
                </a:solidFill>
                <a:latin typeface="Helvetica"/>
                <a:ea typeface="Helvetica"/>
                <a:cs typeface="Helvetica"/>
              </a:rPr>
              <a:t>x,y</a:t>
            </a:r>
            <a:r>
              <a:rPr lang="en-US" sz="2400" dirty="0">
                <a:solidFill>
                  <a:srgbClr val="000000"/>
                </a:solidFill>
                <a:latin typeface="Helvetica"/>
                <a:ea typeface="Helvetica"/>
                <a:cs typeface="Helvetica"/>
              </a:rPr>
              <a:t>) </a:t>
            </a:r>
            <a:r>
              <a:rPr lang="en-US" sz="2400" dirty="0" smtClean="0">
                <a:solidFill>
                  <a:srgbClr val="000000"/>
                </a:solidFill>
                <a:latin typeface="Helvetica"/>
                <a:ea typeface="Helvetica"/>
                <a:cs typeface="Helvetica"/>
                <a:sym typeface="Wingdings"/>
              </a:rPr>
              <a:t> </a:t>
            </a:r>
            <a:r>
              <a:rPr lang="en-US" sz="2400" dirty="0" smtClean="0">
                <a:solidFill>
                  <a:srgbClr val="000000"/>
                </a:solidFill>
                <a:latin typeface="Helvetica"/>
                <a:ea typeface="Helvetica"/>
                <a:cs typeface="Helvetica"/>
              </a:rPr>
              <a:t>(Ay</a:t>
            </a:r>
            <a:r>
              <a:rPr lang="en-US" sz="2400" dirty="0">
                <a:solidFill>
                  <a:srgbClr val="000000"/>
                </a:solidFill>
                <a:latin typeface="Helvetica"/>
                <a:ea typeface="Helvetica"/>
                <a:cs typeface="Helvetica"/>
              </a:rPr>
              <a:t>)</a:t>
            </a:r>
            <a:r>
              <a:rPr lang="en-US" sz="2400" dirty="0" smtClean="0">
                <a:solidFill>
                  <a:srgbClr val="000000"/>
                </a:solidFill>
                <a:latin typeface="Helvetica"/>
                <a:ea typeface="Helvetica"/>
                <a:cs typeface="Helvetica"/>
              </a:rPr>
              <a:t>(Ax</a:t>
            </a:r>
            <a:r>
              <a:rPr lang="en-US" sz="2400" dirty="0">
                <a:solidFill>
                  <a:srgbClr val="000000"/>
                </a:solidFill>
                <a:latin typeface="Helvetica"/>
                <a:ea typeface="Helvetica"/>
                <a:cs typeface="Helvetica"/>
              </a:rPr>
              <a:t>) P(</a:t>
            </a:r>
            <a:r>
              <a:rPr lang="en-US" sz="2400" dirty="0" err="1">
                <a:solidFill>
                  <a:srgbClr val="000000"/>
                </a:solidFill>
                <a:latin typeface="Helvetica"/>
                <a:ea typeface="Helvetica"/>
                <a:cs typeface="Helvetica"/>
              </a:rPr>
              <a:t>x,y</a:t>
            </a:r>
            <a:r>
              <a:rPr lang="en-US" sz="2400" dirty="0">
                <a:solidFill>
                  <a:srgbClr val="000000"/>
                </a:solidFill>
                <a:latin typeface="Helvetica"/>
                <a:ea typeface="Helvetica"/>
                <a:cs typeface="Helvetica"/>
              </a:rPr>
              <a:t>)</a:t>
            </a:r>
          </a:p>
          <a:p>
            <a:r>
              <a:rPr lang="en-US" sz="2400" dirty="0" smtClean="0">
                <a:solidFill>
                  <a:srgbClr val="000000"/>
                </a:solidFill>
                <a:latin typeface="Helvetica"/>
                <a:ea typeface="Helvetica"/>
                <a:cs typeface="Helvetica"/>
              </a:rPr>
              <a:t>Similarly</a:t>
            </a:r>
            <a:r>
              <a:rPr lang="en-US" sz="2400" dirty="0">
                <a:solidFill>
                  <a:srgbClr val="000000"/>
                </a:solidFill>
                <a:latin typeface="Helvetica"/>
                <a:ea typeface="Helvetica"/>
                <a:cs typeface="Helvetica"/>
              </a:rPr>
              <a:t>, you can switch the order of existential quantifiers:</a:t>
            </a:r>
          </a:p>
          <a:p>
            <a:pPr marL="0" indent="0">
              <a:buNone/>
            </a:pPr>
            <a:r>
              <a:rPr lang="en-US" sz="2400" dirty="0">
                <a:solidFill>
                  <a:srgbClr val="000000"/>
                </a:solidFill>
                <a:latin typeface="Helvetica"/>
                <a:ea typeface="Helvetica"/>
                <a:cs typeface="Helvetica"/>
              </a:rPr>
              <a:t>	</a:t>
            </a:r>
            <a:r>
              <a:rPr lang="en-US" sz="2400" dirty="0" smtClean="0">
                <a:solidFill>
                  <a:srgbClr val="000000"/>
                </a:solidFill>
                <a:latin typeface="Helvetica"/>
                <a:ea typeface="Helvetica"/>
                <a:cs typeface="Helvetica"/>
              </a:rPr>
              <a:t>(Ex</a:t>
            </a:r>
            <a:r>
              <a:rPr lang="en-US" sz="2400" dirty="0">
                <a:solidFill>
                  <a:srgbClr val="000000"/>
                </a:solidFill>
                <a:latin typeface="Helvetica"/>
                <a:ea typeface="Helvetica"/>
                <a:cs typeface="Helvetica"/>
              </a:rPr>
              <a:t>)</a:t>
            </a:r>
            <a:r>
              <a:rPr lang="en-US" sz="2400" dirty="0" smtClean="0">
                <a:solidFill>
                  <a:srgbClr val="000000"/>
                </a:solidFill>
                <a:latin typeface="Helvetica"/>
                <a:ea typeface="Helvetica"/>
                <a:cs typeface="Helvetica"/>
              </a:rPr>
              <a:t>(</a:t>
            </a:r>
            <a:r>
              <a:rPr lang="en-US" sz="2400" dirty="0" err="1" smtClean="0">
                <a:solidFill>
                  <a:srgbClr val="000000"/>
                </a:solidFill>
                <a:latin typeface="Helvetica"/>
                <a:ea typeface="Helvetica"/>
                <a:cs typeface="Helvetica"/>
              </a:rPr>
              <a:t>Ey</a:t>
            </a:r>
            <a:r>
              <a:rPr lang="en-US" sz="2400" dirty="0">
                <a:solidFill>
                  <a:srgbClr val="000000"/>
                </a:solidFill>
                <a:latin typeface="Helvetica"/>
                <a:ea typeface="Helvetica"/>
                <a:cs typeface="Helvetica"/>
              </a:rPr>
              <a:t>)P(</a:t>
            </a:r>
            <a:r>
              <a:rPr lang="en-US" sz="2400" dirty="0" err="1">
                <a:solidFill>
                  <a:srgbClr val="000000"/>
                </a:solidFill>
                <a:latin typeface="Helvetica"/>
                <a:ea typeface="Helvetica"/>
                <a:cs typeface="Helvetica"/>
              </a:rPr>
              <a:t>x,y</a:t>
            </a:r>
            <a:r>
              <a:rPr lang="en-US" sz="2400" dirty="0">
                <a:solidFill>
                  <a:srgbClr val="000000"/>
                </a:solidFill>
                <a:latin typeface="Helvetica"/>
                <a:ea typeface="Helvetica"/>
                <a:cs typeface="Helvetica"/>
              </a:rPr>
              <a:t>) </a:t>
            </a:r>
            <a:r>
              <a:rPr lang="en-US" sz="2400" dirty="0" smtClean="0">
                <a:solidFill>
                  <a:srgbClr val="000000"/>
                </a:solidFill>
                <a:latin typeface="Helvetica"/>
                <a:ea typeface="Helvetica"/>
                <a:cs typeface="Helvetica"/>
                <a:sym typeface="Wingdings"/>
              </a:rPr>
              <a:t></a:t>
            </a:r>
            <a:r>
              <a:rPr lang="en-US" sz="2400" dirty="0" smtClean="0">
                <a:solidFill>
                  <a:srgbClr val="000000"/>
                </a:solidFill>
                <a:latin typeface="Helvetica"/>
                <a:ea typeface="Helvetica"/>
                <a:cs typeface="Helvetica"/>
              </a:rPr>
              <a:t> (</a:t>
            </a:r>
            <a:r>
              <a:rPr lang="en-US" sz="2400" dirty="0" err="1" smtClean="0">
                <a:solidFill>
                  <a:srgbClr val="000000"/>
                </a:solidFill>
                <a:latin typeface="Helvetica"/>
                <a:ea typeface="Helvetica"/>
                <a:cs typeface="Helvetica"/>
              </a:rPr>
              <a:t>Ey</a:t>
            </a:r>
            <a:r>
              <a:rPr lang="en-US" sz="2400" dirty="0">
                <a:solidFill>
                  <a:srgbClr val="000000"/>
                </a:solidFill>
                <a:latin typeface="Helvetica"/>
                <a:ea typeface="Helvetica"/>
                <a:cs typeface="Helvetica"/>
              </a:rPr>
              <a:t>)</a:t>
            </a:r>
            <a:r>
              <a:rPr lang="en-US" sz="2400" dirty="0" smtClean="0">
                <a:solidFill>
                  <a:srgbClr val="000000"/>
                </a:solidFill>
                <a:latin typeface="Helvetica"/>
                <a:ea typeface="Helvetica"/>
                <a:cs typeface="Helvetica"/>
              </a:rPr>
              <a:t>(Ex</a:t>
            </a:r>
            <a:r>
              <a:rPr lang="en-US" sz="2400" dirty="0">
                <a:solidFill>
                  <a:srgbClr val="000000"/>
                </a:solidFill>
                <a:latin typeface="Helvetica"/>
                <a:ea typeface="Helvetica"/>
                <a:cs typeface="Helvetica"/>
              </a:rPr>
              <a:t>) P(</a:t>
            </a:r>
            <a:r>
              <a:rPr lang="en-US" sz="2400" dirty="0" err="1">
                <a:solidFill>
                  <a:srgbClr val="000000"/>
                </a:solidFill>
                <a:latin typeface="Helvetica"/>
                <a:ea typeface="Helvetica"/>
                <a:cs typeface="Helvetica"/>
              </a:rPr>
              <a:t>x,y</a:t>
            </a:r>
            <a:r>
              <a:rPr lang="en-US" sz="2400" dirty="0">
                <a:solidFill>
                  <a:srgbClr val="000000"/>
                </a:solidFill>
                <a:latin typeface="Helvetica"/>
                <a:ea typeface="Helvetica"/>
                <a:cs typeface="Helvetica"/>
              </a:rPr>
              <a:t>)</a:t>
            </a:r>
          </a:p>
          <a:p>
            <a:r>
              <a:rPr lang="en-US" sz="2400" dirty="0" smtClean="0">
                <a:solidFill>
                  <a:srgbClr val="000000"/>
                </a:solidFill>
                <a:latin typeface="Helvetica"/>
                <a:ea typeface="Helvetica"/>
                <a:cs typeface="Helvetica"/>
              </a:rPr>
              <a:t>Switching </a:t>
            </a:r>
            <a:r>
              <a:rPr lang="en-US" sz="2400" dirty="0">
                <a:solidFill>
                  <a:srgbClr val="000000"/>
                </a:solidFill>
                <a:latin typeface="Helvetica"/>
                <a:ea typeface="Helvetica"/>
                <a:cs typeface="Helvetica"/>
              </a:rPr>
              <a:t>the order of universals and </a:t>
            </a:r>
            <a:r>
              <a:rPr lang="en-US" sz="2400" dirty="0" err="1">
                <a:solidFill>
                  <a:srgbClr val="000000"/>
                </a:solidFill>
                <a:latin typeface="Helvetica"/>
                <a:ea typeface="Helvetica"/>
                <a:cs typeface="Helvetica"/>
              </a:rPr>
              <a:t>existentials</a:t>
            </a:r>
            <a:r>
              <a:rPr lang="en-US" sz="2400" dirty="0">
                <a:solidFill>
                  <a:srgbClr val="000000"/>
                </a:solidFill>
                <a:latin typeface="Helvetica"/>
                <a:ea typeface="Helvetica"/>
                <a:cs typeface="Helvetica"/>
              </a:rPr>
              <a:t> does change meaning:</a:t>
            </a:r>
          </a:p>
          <a:p>
            <a:pPr marL="0" indent="0">
              <a:buNone/>
            </a:pPr>
            <a:r>
              <a:rPr lang="en-US" sz="2400" dirty="0">
                <a:solidFill>
                  <a:srgbClr val="000000"/>
                </a:solidFill>
                <a:latin typeface="Helvetica"/>
                <a:ea typeface="Helvetica"/>
                <a:cs typeface="Helvetica"/>
              </a:rPr>
              <a:t>	(Ax)(</a:t>
            </a:r>
            <a:r>
              <a:rPr lang="en-US" sz="2400" dirty="0" err="1">
                <a:solidFill>
                  <a:srgbClr val="000000"/>
                </a:solidFill>
                <a:latin typeface="Helvetica"/>
                <a:ea typeface="Helvetica"/>
                <a:cs typeface="Helvetica"/>
              </a:rPr>
              <a:t>Ey</a:t>
            </a:r>
            <a:r>
              <a:rPr lang="en-US" sz="2400" dirty="0">
                <a:solidFill>
                  <a:srgbClr val="000000"/>
                </a:solidFill>
                <a:latin typeface="Helvetica"/>
                <a:ea typeface="Helvetica"/>
                <a:cs typeface="Helvetica"/>
              </a:rPr>
              <a:t>) likes(</a:t>
            </a:r>
            <a:r>
              <a:rPr lang="en-US" sz="2400" dirty="0" err="1">
                <a:solidFill>
                  <a:srgbClr val="000000"/>
                </a:solidFill>
                <a:latin typeface="Helvetica"/>
                <a:ea typeface="Helvetica"/>
                <a:cs typeface="Helvetica"/>
              </a:rPr>
              <a:t>x,y</a:t>
            </a:r>
            <a:r>
              <a:rPr lang="en-US" sz="2400" dirty="0">
                <a:solidFill>
                  <a:srgbClr val="000000"/>
                </a:solidFill>
                <a:latin typeface="Helvetica"/>
                <a:ea typeface="Helvetica"/>
                <a:cs typeface="Helvetica"/>
              </a:rPr>
              <a:t>)</a:t>
            </a:r>
          </a:p>
          <a:p>
            <a:pPr marL="0" indent="0">
              <a:buNone/>
            </a:pPr>
            <a:r>
              <a:rPr lang="en-US" sz="2400" dirty="0" smtClean="0">
                <a:solidFill>
                  <a:srgbClr val="000000"/>
                </a:solidFill>
                <a:latin typeface="Helvetica"/>
                <a:ea typeface="Helvetica"/>
                <a:cs typeface="Helvetica"/>
              </a:rPr>
              <a:t>	        Everyone </a:t>
            </a:r>
            <a:r>
              <a:rPr lang="en-US" sz="2400" dirty="0">
                <a:solidFill>
                  <a:srgbClr val="000000"/>
                </a:solidFill>
                <a:latin typeface="Helvetica"/>
                <a:ea typeface="Helvetica"/>
                <a:cs typeface="Helvetica"/>
              </a:rPr>
              <a:t>likes </a:t>
            </a:r>
            <a:r>
              <a:rPr lang="en-US" sz="2400" dirty="0" smtClean="0">
                <a:solidFill>
                  <a:srgbClr val="000000"/>
                </a:solidFill>
                <a:latin typeface="Helvetica"/>
                <a:ea typeface="Helvetica"/>
                <a:cs typeface="Helvetica"/>
              </a:rPr>
              <a:t>someone</a:t>
            </a:r>
          </a:p>
          <a:p>
            <a:pPr marL="0" indent="0">
              <a:buNone/>
            </a:pPr>
            <a:r>
              <a:rPr lang="en-US" sz="2400" dirty="0">
                <a:solidFill>
                  <a:srgbClr val="000000"/>
                </a:solidFill>
                <a:latin typeface="Helvetica"/>
                <a:ea typeface="Helvetica"/>
                <a:cs typeface="Helvetica"/>
              </a:rPr>
              <a:t>	</a:t>
            </a:r>
            <a:r>
              <a:rPr lang="en-US" sz="2400" dirty="0" smtClean="0">
                <a:solidFill>
                  <a:srgbClr val="000000"/>
                </a:solidFill>
                <a:latin typeface="Helvetica"/>
                <a:ea typeface="Helvetica"/>
                <a:cs typeface="Helvetica"/>
              </a:rPr>
              <a:t>(</a:t>
            </a:r>
            <a:r>
              <a:rPr lang="en-US" sz="2400" dirty="0" err="1" smtClean="0">
                <a:solidFill>
                  <a:srgbClr val="000000"/>
                </a:solidFill>
                <a:latin typeface="Helvetica"/>
                <a:ea typeface="Helvetica"/>
                <a:cs typeface="Helvetica"/>
              </a:rPr>
              <a:t>Ey</a:t>
            </a:r>
            <a:r>
              <a:rPr lang="en-US" sz="2400" dirty="0">
                <a:solidFill>
                  <a:srgbClr val="000000"/>
                </a:solidFill>
                <a:latin typeface="Helvetica"/>
                <a:ea typeface="Helvetica"/>
                <a:cs typeface="Helvetica"/>
              </a:rPr>
              <a:t>)</a:t>
            </a:r>
            <a:r>
              <a:rPr lang="en-US" sz="2400" dirty="0" smtClean="0">
                <a:solidFill>
                  <a:srgbClr val="000000"/>
                </a:solidFill>
                <a:latin typeface="Helvetica"/>
                <a:ea typeface="Helvetica"/>
                <a:cs typeface="Helvetica"/>
              </a:rPr>
              <a:t>(Ax</a:t>
            </a:r>
            <a:r>
              <a:rPr lang="en-US" sz="2400" dirty="0">
                <a:solidFill>
                  <a:srgbClr val="000000"/>
                </a:solidFill>
                <a:latin typeface="Helvetica"/>
                <a:ea typeface="Helvetica"/>
                <a:cs typeface="Helvetica"/>
              </a:rPr>
              <a:t>) likes(</a:t>
            </a:r>
            <a:r>
              <a:rPr lang="en-US" sz="2400" dirty="0" err="1">
                <a:solidFill>
                  <a:srgbClr val="000000"/>
                </a:solidFill>
                <a:latin typeface="Helvetica"/>
                <a:ea typeface="Helvetica"/>
                <a:cs typeface="Helvetica"/>
              </a:rPr>
              <a:t>x,y</a:t>
            </a:r>
            <a:r>
              <a:rPr lang="en-US" sz="2400" dirty="0" smtClean="0">
                <a:solidFill>
                  <a:srgbClr val="000000"/>
                </a:solidFill>
                <a:latin typeface="Helvetica"/>
                <a:ea typeface="Helvetica"/>
                <a:cs typeface="Helvetica"/>
              </a:rPr>
              <a:t>)</a:t>
            </a:r>
          </a:p>
          <a:p>
            <a:pPr marL="0" indent="0">
              <a:buNone/>
            </a:pPr>
            <a:r>
              <a:rPr lang="en-US" sz="2400" dirty="0" smtClean="0">
                <a:solidFill>
                  <a:srgbClr val="000000"/>
                </a:solidFill>
                <a:latin typeface="Helvetica"/>
                <a:ea typeface="Helvetica"/>
                <a:cs typeface="Helvetica"/>
              </a:rPr>
              <a:t>	        Someone </a:t>
            </a:r>
            <a:r>
              <a:rPr lang="en-US" sz="2400" dirty="0">
                <a:solidFill>
                  <a:srgbClr val="000000"/>
                </a:solidFill>
                <a:latin typeface="Helvetica"/>
                <a:ea typeface="Helvetica"/>
                <a:cs typeface="Helvetica"/>
              </a:rPr>
              <a:t>is liked by everyone</a:t>
            </a:r>
            <a:endParaRPr lang="en-US" sz="2400" dirty="0"/>
          </a:p>
        </p:txBody>
      </p:sp>
    </p:spTree>
    <p:extLst>
      <p:ext uri="{BB962C8B-B14F-4D97-AF65-F5344CB8AC3E}">
        <p14:creationId xmlns:p14="http://schemas.microsoft.com/office/powerpoint/2010/main" val="271998769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Connections between </a:t>
            </a:r>
            <a:r>
              <a:rPr lang="en-US" dirty="0" smtClean="0"/>
              <a:t/>
            </a:r>
            <a:br>
              <a:rPr lang="en-US" dirty="0" smtClean="0"/>
            </a:br>
            <a:r>
              <a:rPr lang="en-US" dirty="0" smtClean="0"/>
              <a:t>For-All </a:t>
            </a:r>
            <a:r>
              <a:rPr lang="en-US" dirty="0"/>
              <a:t>and </a:t>
            </a:r>
            <a:r>
              <a:rPr lang="en-US" dirty="0" smtClean="0"/>
              <a:t>There-Exists</a:t>
            </a:r>
            <a:endParaRPr lang="en-US" dirty="0"/>
          </a:p>
        </p:txBody>
      </p:sp>
      <p:sp>
        <p:nvSpPr>
          <p:cNvPr id="3" name="Content Placeholder 2"/>
          <p:cNvSpPr>
            <a:spLocks noGrp="1"/>
          </p:cNvSpPr>
          <p:nvPr>
            <p:ph idx="1"/>
          </p:nvPr>
        </p:nvSpPr>
        <p:spPr/>
        <p:txBody>
          <a:bodyPr/>
          <a:lstStyle/>
          <a:p>
            <a:r>
              <a:rPr lang="en-US" sz="2800" dirty="0">
                <a:solidFill>
                  <a:srgbClr val="000000"/>
                </a:solidFill>
                <a:latin typeface="Helvetica"/>
                <a:ea typeface="Helvetica"/>
                <a:cs typeface="Helvetica"/>
              </a:rPr>
              <a:t>We can relate sentences involving </a:t>
            </a:r>
            <a:r>
              <a:rPr lang="en-US" sz="2800" dirty="0" smtClean="0">
                <a:solidFill>
                  <a:srgbClr val="000000"/>
                </a:solidFill>
                <a:latin typeface="Helvetica"/>
                <a:ea typeface="Helvetica"/>
                <a:cs typeface="Helvetica"/>
              </a:rPr>
              <a:t>A </a:t>
            </a:r>
            <a:r>
              <a:rPr lang="en-US" sz="2800" dirty="0">
                <a:solidFill>
                  <a:srgbClr val="000000"/>
                </a:solidFill>
                <a:latin typeface="Helvetica"/>
                <a:ea typeface="Helvetica"/>
                <a:cs typeface="Helvetica"/>
              </a:rPr>
              <a:t>and </a:t>
            </a:r>
            <a:r>
              <a:rPr lang="en-US" sz="2800" dirty="0" smtClean="0">
                <a:solidFill>
                  <a:srgbClr val="000000"/>
                </a:solidFill>
                <a:latin typeface="Helvetica"/>
                <a:ea typeface="Helvetica"/>
                <a:cs typeface="Helvetica"/>
              </a:rPr>
              <a:t>E </a:t>
            </a:r>
            <a:r>
              <a:rPr lang="en-US" dirty="0" smtClean="0">
                <a:solidFill>
                  <a:srgbClr val="000000"/>
                </a:solidFill>
                <a:latin typeface="Helvetica"/>
                <a:ea typeface="Helvetica"/>
                <a:cs typeface="Helvetica"/>
              </a:rPr>
              <a:t>using </a:t>
            </a:r>
            <a:r>
              <a:rPr lang="en-US" dirty="0">
                <a:solidFill>
                  <a:srgbClr val="000000"/>
                </a:solidFill>
                <a:latin typeface="Helvetica"/>
                <a:ea typeface="Helvetica"/>
                <a:cs typeface="Helvetica"/>
              </a:rPr>
              <a:t>De Morgan’s laws</a:t>
            </a:r>
            <a:r>
              <a:rPr lang="en-US" dirty="0" smtClean="0">
                <a:solidFill>
                  <a:srgbClr val="000000"/>
                </a:solidFill>
                <a:latin typeface="Helvetica"/>
                <a:ea typeface="Helvetica"/>
                <a:cs typeface="Helvetica"/>
              </a:rPr>
              <a:t>:</a:t>
            </a:r>
          </a:p>
          <a:p>
            <a:pPr marL="0" indent="0">
              <a:buNone/>
            </a:pPr>
            <a:endParaRPr lang="en-US" dirty="0">
              <a:solidFill>
                <a:srgbClr val="000000"/>
              </a:solidFill>
              <a:latin typeface="Helvetica"/>
              <a:ea typeface="Helvetica"/>
              <a:cs typeface="Helvetica"/>
            </a:endParaRPr>
          </a:p>
          <a:p>
            <a:pPr marL="857250" lvl="2" indent="0">
              <a:buNone/>
            </a:pPr>
            <a:r>
              <a:rPr lang="en-US" dirty="0" smtClean="0">
                <a:solidFill>
                  <a:srgbClr val="000000"/>
                </a:solidFill>
                <a:latin typeface="Helvetica"/>
                <a:ea typeface="Helvetica"/>
                <a:cs typeface="Helvetica"/>
              </a:rPr>
              <a:t>  (Ax</a:t>
            </a:r>
            <a:r>
              <a:rPr lang="en-US" dirty="0">
                <a:solidFill>
                  <a:srgbClr val="000000"/>
                </a:solidFill>
                <a:latin typeface="Helvetica"/>
                <a:ea typeface="Helvetica"/>
                <a:cs typeface="Helvetica"/>
              </a:rPr>
              <a:t>) ¬P(x) </a:t>
            </a:r>
            <a:r>
              <a:rPr lang="en-US" dirty="0" smtClean="0">
                <a:solidFill>
                  <a:srgbClr val="000000"/>
                </a:solidFill>
                <a:latin typeface="Helvetica"/>
                <a:ea typeface="Helvetica"/>
                <a:cs typeface="Helvetica"/>
                <a:sym typeface="Wingdings"/>
              </a:rPr>
              <a:t>  </a:t>
            </a:r>
            <a:r>
              <a:rPr lang="en-US" dirty="0" smtClean="0">
                <a:solidFill>
                  <a:srgbClr val="000000"/>
                </a:solidFill>
                <a:latin typeface="Helvetica"/>
                <a:ea typeface="Helvetica"/>
                <a:cs typeface="Helvetica"/>
              </a:rPr>
              <a:t>¬ (Ex</a:t>
            </a:r>
            <a:r>
              <a:rPr lang="en-US" dirty="0">
                <a:solidFill>
                  <a:srgbClr val="000000"/>
                </a:solidFill>
                <a:latin typeface="Helvetica"/>
                <a:ea typeface="Helvetica"/>
                <a:cs typeface="Helvetica"/>
              </a:rPr>
              <a:t>) P(x)</a:t>
            </a:r>
          </a:p>
          <a:p>
            <a:pPr marL="857250" lvl="2" indent="0">
              <a:buNone/>
            </a:pPr>
            <a:r>
              <a:rPr lang="en-US" dirty="0">
                <a:solidFill>
                  <a:srgbClr val="000000"/>
                </a:solidFill>
                <a:latin typeface="Helvetica"/>
                <a:ea typeface="Helvetica"/>
                <a:cs typeface="Helvetica"/>
              </a:rPr>
              <a:t>¬</a:t>
            </a:r>
            <a:r>
              <a:rPr lang="en-US" dirty="0" smtClean="0">
                <a:solidFill>
                  <a:srgbClr val="000000"/>
                </a:solidFill>
                <a:latin typeface="Helvetica"/>
                <a:ea typeface="Helvetica"/>
                <a:cs typeface="Helvetica"/>
              </a:rPr>
              <a:t>(Ax</a:t>
            </a:r>
            <a:r>
              <a:rPr lang="en-US" dirty="0">
                <a:solidFill>
                  <a:srgbClr val="000000"/>
                </a:solidFill>
                <a:latin typeface="Helvetica"/>
                <a:ea typeface="Helvetica"/>
                <a:cs typeface="Helvetica"/>
              </a:rPr>
              <a:t>) </a:t>
            </a:r>
            <a:r>
              <a:rPr lang="en-US" dirty="0" smtClean="0">
                <a:solidFill>
                  <a:srgbClr val="000000"/>
                </a:solidFill>
                <a:latin typeface="Helvetica"/>
                <a:ea typeface="Helvetica"/>
                <a:cs typeface="Helvetica"/>
              </a:rPr>
              <a:t>P(x)   </a:t>
            </a:r>
            <a:r>
              <a:rPr lang="en-US" dirty="0" smtClean="0">
                <a:solidFill>
                  <a:srgbClr val="000000"/>
                </a:solidFill>
                <a:latin typeface="Helvetica"/>
                <a:ea typeface="Helvetica"/>
                <a:cs typeface="Helvetica"/>
                <a:sym typeface="Wingdings"/>
              </a:rPr>
              <a:t></a:t>
            </a:r>
            <a:r>
              <a:rPr lang="en-US" dirty="0" smtClean="0">
                <a:solidFill>
                  <a:srgbClr val="000000"/>
                </a:solidFill>
                <a:latin typeface="Helvetica"/>
                <a:ea typeface="Helvetica"/>
                <a:cs typeface="Helvetica"/>
              </a:rPr>
              <a:t>     (Ex</a:t>
            </a:r>
            <a:r>
              <a:rPr lang="en-US" dirty="0">
                <a:solidFill>
                  <a:srgbClr val="000000"/>
                </a:solidFill>
                <a:latin typeface="Helvetica"/>
                <a:ea typeface="Helvetica"/>
                <a:cs typeface="Helvetica"/>
              </a:rPr>
              <a:t>) ¬P(x)</a:t>
            </a:r>
          </a:p>
          <a:p>
            <a:pPr marL="857250" lvl="2" indent="0">
              <a:buNone/>
            </a:pPr>
            <a:r>
              <a:rPr lang="en-US" dirty="0" smtClean="0">
                <a:solidFill>
                  <a:srgbClr val="000000"/>
                </a:solidFill>
                <a:latin typeface="Helvetica"/>
                <a:ea typeface="Helvetica"/>
                <a:cs typeface="Helvetica"/>
              </a:rPr>
              <a:t>  (Ax</a:t>
            </a:r>
            <a:r>
              <a:rPr lang="en-US" dirty="0">
                <a:solidFill>
                  <a:srgbClr val="000000"/>
                </a:solidFill>
                <a:latin typeface="Helvetica"/>
                <a:ea typeface="Helvetica"/>
                <a:cs typeface="Helvetica"/>
              </a:rPr>
              <a:t>) P(x) </a:t>
            </a:r>
            <a:r>
              <a:rPr lang="en-US" dirty="0" smtClean="0">
                <a:solidFill>
                  <a:srgbClr val="000000"/>
                </a:solidFill>
                <a:latin typeface="Helvetica"/>
                <a:ea typeface="Helvetica"/>
                <a:cs typeface="Helvetica"/>
              </a:rPr>
              <a:t>  </a:t>
            </a:r>
            <a:r>
              <a:rPr lang="en-US" dirty="0" smtClean="0">
                <a:solidFill>
                  <a:srgbClr val="000000"/>
                </a:solidFill>
                <a:latin typeface="Helvetica"/>
                <a:ea typeface="Helvetica"/>
                <a:cs typeface="Helvetica"/>
                <a:sym typeface="Wingdings"/>
              </a:rPr>
              <a:t>  </a:t>
            </a:r>
            <a:r>
              <a:rPr lang="en-US" dirty="0" smtClean="0">
                <a:solidFill>
                  <a:srgbClr val="000000"/>
                </a:solidFill>
                <a:latin typeface="Helvetica"/>
                <a:ea typeface="Helvetica"/>
                <a:cs typeface="Helvetica"/>
              </a:rPr>
              <a:t>¬ (Ex</a:t>
            </a:r>
            <a:r>
              <a:rPr lang="en-US" dirty="0">
                <a:solidFill>
                  <a:srgbClr val="000000"/>
                </a:solidFill>
                <a:latin typeface="Helvetica"/>
                <a:ea typeface="Helvetica"/>
                <a:cs typeface="Helvetica"/>
              </a:rPr>
              <a:t>) ¬P(x)</a:t>
            </a:r>
          </a:p>
          <a:p>
            <a:pPr marL="857250" lvl="2" indent="0">
              <a:buNone/>
            </a:pPr>
            <a:r>
              <a:rPr lang="en-US" dirty="0" smtClean="0">
                <a:solidFill>
                  <a:srgbClr val="000000"/>
                </a:solidFill>
                <a:latin typeface="Helvetica"/>
                <a:ea typeface="Helvetica"/>
                <a:cs typeface="Helvetica"/>
              </a:rPr>
              <a:t>  (Ex</a:t>
            </a:r>
            <a:r>
              <a:rPr lang="en-US" dirty="0">
                <a:solidFill>
                  <a:srgbClr val="000000"/>
                </a:solidFill>
                <a:latin typeface="Helvetica"/>
                <a:ea typeface="Helvetica"/>
                <a:cs typeface="Helvetica"/>
              </a:rPr>
              <a:t>) P(x) </a:t>
            </a:r>
            <a:r>
              <a:rPr lang="en-US" dirty="0" smtClean="0">
                <a:solidFill>
                  <a:srgbClr val="000000"/>
                </a:solidFill>
                <a:latin typeface="Helvetica"/>
                <a:ea typeface="Helvetica"/>
                <a:cs typeface="Helvetica"/>
              </a:rPr>
              <a:t>  </a:t>
            </a:r>
            <a:r>
              <a:rPr lang="en-US" dirty="0" smtClean="0">
                <a:solidFill>
                  <a:srgbClr val="000000"/>
                </a:solidFill>
                <a:latin typeface="Helvetica"/>
                <a:ea typeface="Helvetica"/>
                <a:cs typeface="Helvetica"/>
                <a:sym typeface="Wingdings"/>
              </a:rPr>
              <a:t>  </a:t>
            </a:r>
            <a:r>
              <a:rPr lang="en-US" dirty="0" smtClean="0">
                <a:solidFill>
                  <a:srgbClr val="000000"/>
                </a:solidFill>
                <a:latin typeface="Helvetica"/>
                <a:ea typeface="Helvetica"/>
                <a:cs typeface="Helvetica"/>
              </a:rPr>
              <a:t>¬ (Ax</a:t>
            </a:r>
            <a:r>
              <a:rPr lang="en-US" dirty="0">
                <a:solidFill>
                  <a:srgbClr val="000000"/>
                </a:solidFill>
                <a:latin typeface="Helvetica"/>
                <a:ea typeface="Helvetica"/>
                <a:cs typeface="Helvetica"/>
              </a:rPr>
              <a:t>) ¬P(x)</a:t>
            </a:r>
            <a:endParaRPr lang="en-US" dirty="0"/>
          </a:p>
        </p:txBody>
      </p:sp>
    </p:spTree>
    <p:extLst>
      <p:ext uri="{BB962C8B-B14F-4D97-AF65-F5344CB8AC3E}">
        <p14:creationId xmlns:p14="http://schemas.microsoft.com/office/powerpoint/2010/main" val="4246141752"/>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Quantified Inference Rules</a:t>
            </a:r>
            <a:endParaRPr lang="en-US" dirty="0"/>
          </a:p>
        </p:txBody>
      </p:sp>
      <p:sp>
        <p:nvSpPr>
          <p:cNvPr id="3" name="Content Placeholder 2"/>
          <p:cNvSpPr>
            <a:spLocks noGrp="1"/>
          </p:cNvSpPr>
          <p:nvPr>
            <p:ph idx="1"/>
          </p:nvPr>
        </p:nvSpPr>
        <p:spPr/>
        <p:txBody>
          <a:bodyPr/>
          <a:lstStyle/>
          <a:p>
            <a:r>
              <a:rPr lang="en-US" dirty="0" smtClean="0">
                <a:solidFill>
                  <a:srgbClr val="000000"/>
                </a:solidFill>
                <a:latin typeface="Helvetica"/>
                <a:ea typeface="Helvetica"/>
                <a:cs typeface="Helvetica"/>
              </a:rPr>
              <a:t>Universal </a:t>
            </a:r>
            <a:r>
              <a:rPr lang="en-US" dirty="0">
                <a:solidFill>
                  <a:srgbClr val="000000"/>
                </a:solidFill>
                <a:latin typeface="Helvetica"/>
                <a:ea typeface="Helvetica"/>
                <a:cs typeface="Helvetica"/>
              </a:rPr>
              <a:t>instantiation</a:t>
            </a:r>
          </a:p>
          <a:p>
            <a:pPr marL="0" indent="0">
              <a:buNone/>
            </a:pPr>
            <a:r>
              <a:rPr lang="en-US" sz="2400" dirty="0" smtClean="0">
                <a:solidFill>
                  <a:srgbClr val="000000"/>
                </a:solidFill>
                <a:latin typeface="Helvetica"/>
                <a:ea typeface="Helvetica"/>
                <a:cs typeface="Helvetica"/>
              </a:rPr>
              <a:t>	Ax </a:t>
            </a:r>
            <a:r>
              <a:rPr lang="en-US" sz="2400" dirty="0">
                <a:solidFill>
                  <a:srgbClr val="000000"/>
                </a:solidFill>
                <a:latin typeface="Helvetica"/>
                <a:ea typeface="Helvetica"/>
                <a:cs typeface="Helvetica"/>
              </a:rPr>
              <a:t>P(x) </a:t>
            </a:r>
            <a:r>
              <a:rPr lang="en-US" sz="2400" dirty="0" smtClean="0">
                <a:solidFill>
                  <a:srgbClr val="000000"/>
                </a:solidFill>
                <a:latin typeface="Helvetica"/>
                <a:ea typeface="Helvetica"/>
                <a:cs typeface="Helvetica"/>
              </a:rPr>
              <a:t>: </a:t>
            </a:r>
            <a:r>
              <a:rPr lang="en-US" sz="2400" dirty="0">
                <a:solidFill>
                  <a:srgbClr val="000000"/>
                </a:solidFill>
                <a:latin typeface="Helvetica"/>
                <a:ea typeface="Helvetica"/>
                <a:cs typeface="Helvetica"/>
              </a:rPr>
              <a:t>P(A)</a:t>
            </a:r>
          </a:p>
          <a:p>
            <a:r>
              <a:rPr lang="en-US" dirty="0" smtClean="0">
                <a:solidFill>
                  <a:srgbClr val="000000"/>
                </a:solidFill>
                <a:latin typeface="Helvetica"/>
                <a:ea typeface="Helvetica"/>
                <a:cs typeface="Helvetica"/>
              </a:rPr>
              <a:t>Universal </a:t>
            </a:r>
            <a:r>
              <a:rPr lang="en-US" dirty="0">
                <a:solidFill>
                  <a:srgbClr val="000000"/>
                </a:solidFill>
                <a:latin typeface="Helvetica"/>
                <a:ea typeface="Helvetica"/>
                <a:cs typeface="Helvetica"/>
              </a:rPr>
              <a:t>generalization</a:t>
            </a:r>
          </a:p>
          <a:p>
            <a:pPr marL="0" indent="0">
              <a:buNone/>
            </a:pPr>
            <a:r>
              <a:rPr lang="en-US" sz="2400" dirty="0" smtClean="0">
                <a:solidFill>
                  <a:srgbClr val="000000"/>
                </a:solidFill>
                <a:latin typeface="Helvetica"/>
                <a:ea typeface="Helvetica"/>
                <a:cs typeface="Helvetica"/>
              </a:rPr>
              <a:t>	Ax P(x) : P</a:t>
            </a:r>
            <a:r>
              <a:rPr lang="en-US" sz="2400" dirty="0">
                <a:solidFill>
                  <a:srgbClr val="000000"/>
                </a:solidFill>
                <a:latin typeface="Helvetica"/>
                <a:ea typeface="Helvetica"/>
                <a:cs typeface="Helvetica"/>
              </a:rPr>
              <a:t>(A) </a:t>
            </a:r>
            <a:r>
              <a:rPr lang="en-US" sz="2400" dirty="0" smtClean="0">
                <a:solidFill>
                  <a:srgbClr val="000000"/>
                </a:solidFill>
                <a:latin typeface="Helvetica"/>
                <a:ea typeface="Helvetica"/>
                <a:cs typeface="Helvetica"/>
              </a:rPr>
              <a:t>^ </a:t>
            </a:r>
            <a:r>
              <a:rPr lang="en-US" sz="2400" dirty="0">
                <a:solidFill>
                  <a:srgbClr val="000000"/>
                </a:solidFill>
                <a:latin typeface="Helvetica"/>
                <a:ea typeface="Helvetica"/>
                <a:cs typeface="Helvetica"/>
              </a:rPr>
              <a:t>P(B) </a:t>
            </a:r>
            <a:r>
              <a:rPr lang="en-US" sz="2400" dirty="0" smtClean="0">
                <a:solidFill>
                  <a:srgbClr val="000000"/>
                </a:solidFill>
                <a:latin typeface="Helvetica"/>
                <a:ea typeface="Helvetica"/>
                <a:cs typeface="Helvetica"/>
              </a:rPr>
              <a:t>…</a:t>
            </a:r>
            <a:endParaRPr lang="en-US" sz="2400" dirty="0">
              <a:solidFill>
                <a:srgbClr val="000000"/>
              </a:solidFill>
              <a:latin typeface="Helvetica"/>
              <a:ea typeface="Helvetica"/>
              <a:cs typeface="Helvetica"/>
            </a:endParaRPr>
          </a:p>
          <a:p>
            <a:r>
              <a:rPr lang="en-US" dirty="0" smtClean="0">
                <a:solidFill>
                  <a:srgbClr val="000000"/>
                </a:solidFill>
                <a:latin typeface="Helvetica"/>
                <a:ea typeface="Helvetica"/>
                <a:cs typeface="Helvetica"/>
              </a:rPr>
              <a:t>Existential </a:t>
            </a:r>
            <a:r>
              <a:rPr lang="en-US" dirty="0">
                <a:solidFill>
                  <a:srgbClr val="000000"/>
                </a:solidFill>
                <a:latin typeface="Helvetica"/>
                <a:ea typeface="Helvetica"/>
                <a:cs typeface="Helvetica"/>
              </a:rPr>
              <a:t>instantiation</a:t>
            </a:r>
          </a:p>
          <a:p>
            <a:pPr marL="0" indent="0">
              <a:buNone/>
            </a:pPr>
            <a:r>
              <a:rPr lang="en-US" sz="2400" dirty="0">
                <a:solidFill>
                  <a:srgbClr val="000000"/>
                </a:solidFill>
                <a:latin typeface="Helvetica"/>
                <a:ea typeface="Helvetica"/>
                <a:cs typeface="Helvetica"/>
              </a:rPr>
              <a:t>	</a:t>
            </a:r>
            <a:r>
              <a:rPr lang="en-US" sz="2400" dirty="0" smtClean="0">
                <a:solidFill>
                  <a:srgbClr val="000000"/>
                </a:solidFill>
                <a:latin typeface="Helvetica"/>
                <a:ea typeface="Helvetica"/>
                <a:cs typeface="Helvetica"/>
              </a:rPr>
              <a:t>Ex </a:t>
            </a:r>
            <a:r>
              <a:rPr lang="en-US" sz="2400" dirty="0">
                <a:solidFill>
                  <a:srgbClr val="000000"/>
                </a:solidFill>
                <a:latin typeface="Helvetica"/>
                <a:ea typeface="Helvetica"/>
                <a:cs typeface="Helvetica"/>
              </a:rPr>
              <a:t>P(x) </a:t>
            </a:r>
            <a:r>
              <a:rPr lang="en-US" sz="2400" dirty="0" smtClean="0">
                <a:solidFill>
                  <a:srgbClr val="000000"/>
                </a:solidFill>
                <a:latin typeface="Helvetica"/>
                <a:ea typeface="Helvetica"/>
                <a:cs typeface="Helvetica"/>
              </a:rPr>
              <a:t>: P</a:t>
            </a:r>
            <a:r>
              <a:rPr lang="en-US" sz="2400" dirty="0">
                <a:solidFill>
                  <a:srgbClr val="000000"/>
                </a:solidFill>
                <a:latin typeface="Helvetica"/>
                <a:ea typeface="Helvetica"/>
                <a:cs typeface="Helvetica"/>
              </a:rPr>
              <a:t>(F) </a:t>
            </a:r>
            <a:r>
              <a:rPr lang="en-US" sz="2400" dirty="0" smtClean="0">
                <a:solidFill>
                  <a:srgbClr val="000000"/>
                </a:solidFill>
                <a:latin typeface="Helvetica"/>
                <a:ea typeface="Helvetica"/>
                <a:cs typeface="Helvetica"/>
              </a:rPr>
              <a:t> </a:t>
            </a:r>
            <a:r>
              <a:rPr lang="en-US" sz="2400" dirty="0" smtClean="0">
                <a:solidFill>
                  <a:schemeClr val="accent6">
                    <a:lumMod val="60000"/>
                    <a:lumOff val="40000"/>
                  </a:schemeClr>
                </a:solidFill>
                <a:latin typeface="Helvetica"/>
                <a:ea typeface="Helvetica"/>
                <a:cs typeface="Helvetica"/>
              </a:rPr>
              <a:t>(</a:t>
            </a:r>
            <a:r>
              <a:rPr lang="en-US" sz="2400" dirty="0" err="1" smtClean="0">
                <a:solidFill>
                  <a:schemeClr val="accent6">
                    <a:lumMod val="60000"/>
                    <a:lumOff val="40000"/>
                  </a:schemeClr>
                </a:solidFill>
                <a:latin typeface="Helvetica"/>
                <a:ea typeface="Helvetica"/>
                <a:cs typeface="Helvetica"/>
              </a:rPr>
              <a:t>skolem</a:t>
            </a:r>
            <a:r>
              <a:rPr lang="en-US" sz="2400" dirty="0" smtClean="0">
                <a:solidFill>
                  <a:schemeClr val="accent6">
                    <a:lumMod val="60000"/>
                    <a:lumOff val="40000"/>
                  </a:schemeClr>
                </a:solidFill>
                <a:latin typeface="Helvetica"/>
                <a:ea typeface="Helvetica"/>
                <a:cs typeface="Helvetica"/>
              </a:rPr>
              <a:t> </a:t>
            </a:r>
            <a:r>
              <a:rPr lang="en-US" sz="2400" dirty="0">
                <a:solidFill>
                  <a:schemeClr val="accent6">
                    <a:lumMod val="60000"/>
                    <a:lumOff val="40000"/>
                  </a:schemeClr>
                </a:solidFill>
                <a:latin typeface="Helvetica"/>
                <a:ea typeface="Helvetica"/>
                <a:cs typeface="Helvetica"/>
              </a:rPr>
              <a:t>constant </a:t>
            </a:r>
            <a:r>
              <a:rPr lang="en-US" sz="2400" dirty="0" smtClean="0">
                <a:solidFill>
                  <a:schemeClr val="accent6">
                    <a:lumMod val="60000"/>
                    <a:lumOff val="40000"/>
                  </a:schemeClr>
                </a:solidFill>
                <a:latin typeface="Helvetica"/>
                <a:ea typeface="Helvetica"/>
                <a:cs typeface="Helvetica"/>
              </a:rPr>
              <a:t>F)</a:t>
            </a:r>
            <a:endParaRPr lang="en-US" sz="2400" dirty="0">
              <a:solidFill>
                <a:schemeClr val="accent6">
                  <a:lumMod val="60000"/>
                  <a:lumOff val="40000"/>
                </a:schemeClr>
              </a:solidFill>
              <a:latin typeface="Helvetica"/>
              <a:ea typeface="Helvetica"/>
              <a:cs typeface="Helvetica"/>
            </a:endParaRPr>
          </a:p>
          <a:p>
            <a:r>
              <a:rPr lang="en-US" dirty="0" smtClean="0">
                <a:solidFill>
                  <a:srgbClr val="000000"/>
                </a:solidFill>
                <a:latin typeface="Helvetica"/>
                <a:ea typeface="Helvetica"/>
                <a:cs typeface="Helvetica"/>
              </a:rPr>
              <a:t>Existential </a:t>
            </a:r>
            <a:r>
              <a:rPr lang="en-US" dirty="0">
                <a:solidFill>
                  <a:srgbClr val="000000"/>
                </a:solidFill>
                <a:latin typeface="Helvetica"/>
                <a:ea typeface="Helvetica"/>
                <a:cs typeface="Helvetica"/>
              </a:rPr>
              <a:t>generalization</a:t>
            </a:r>
          </a:p>
          <a:p>
            <a:pPr marL="0" indent="0">
              <a:buNone/>
            </a:pPr>
            <a:r>
              <a:rPr lang="en-US" sz="2400" dirty="0">
                <a:solidFill>
                  <a:srgbClr val="000000"/>
                </a:solidFill>
                <a:latin typeface="Helvetica"/>
                <a:ea typeface="Helvetica"/>
                <a:cs typeface="Helvetica"/>
              </a:rPr>
              <a:t>	Ex P(x</a:t>
            </a:r>
            <a:r>
              <a:rPr lang="en-US" sz="2400" dirty="0" smtClean="0">
                <a:solidFill>
                  <a:srgbClr val="000000"/>
                </a:solidFill>
                <a:latin typeface="Helvetica"/>
                <a:ea typeface="Helvetica"/>
                <a:cs typeface="Helvetica"/>
              </a:rPr>
              <a:t>) : P</a:t>
            </a:r>
            <a:r>
              <a:rPr lang="en-US" sz="2400" dirty="0">
                <a:solidFill>
                  <a:srgbClr val="000000"/>
                </a:solidFill>
                <a:latin typeface="Helvetica"/>
                <a:ea typeface="Helvetica"/>
                <a:cs typeface="Helvetica"/>
              </a:rPr>
              <a:t>(A</a:t>
            </a:r>
            <a:r>
              <a:rPr lang="en-US" sz="2400" dirty="0" smtClean="0">
                <a:solidFill>
                  <a:srgbClr val="000000"/>
                </a:solidFill>
                <a:latin typeface="Helvetica"/>
                <a:ea typeface="Helvetica"/>
                <a:cs typeface="Helvetica"/>
              </a:rPr>
              <a:t>) </a:t>
            </a:r>
            <a:endParaRPr lang="en-US" dirty="0"/>
          </a:p>
        </p:txBody>
      </p:sp>
    </p:spTree>
    <p:extLst>
      <p:ext uri="{BB962C8B-B14F-4D97-AF65-F5344CB8AC3E}">
        <p14:creationId xmlns:p14="http://schemas.microsoft.com/office/powerpoint/2010/main" val="4272464002"/>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Notations</a:t>
            </a:r>
            <a:endParaRPr lang="en-US" dirty="0"/>
          </a:p>
        </p:txBody>
      </p:sp>
      <p:sp>
        <p:nvSpPr>
          <p:cNvPr id="3" name="Content Placeholder 2"/>
          <p:cNvSpPr>
            <a:spLocks noGrp="1"/>
          </p:cNvSpPr>
          <p:nvPr>
            <p:ph idx="1"/>
          </p:nvPr>
        </p:nvSpPr>
        <p:spPr/>
        <p:txBody>
          <a:bodyPr/>
          <a:lstStyle/>
          <a:p>
            <a:r>
              <a:rPr lang="en-US" sz="2800" dirty="0" smtClean="0">
                <a:solidFill>
                  <a:srgbClr val="000000"/>
                </a:solidFill>
                <a:latin typeface="Helvetica"/>
                <a:ea typeface="Helvetica"/>
                <a:cs typeface="Helvetica"/>
              </a:rPr>
              <a:t>Different </a:t>
            </a:r>
            <a:r>
              <a:rPr lang="en-US" sz="2800" dirty="0">
                <a:solidFill>
                  <a:srgbClr val="000000"/>
                </a:solidFill>
                <a:latin typeface="Helvetica"/>
                <a:ea typeface="Helvetica"/>
                <a:cs typeface="Helvetica"/>
              </a:rPr>
              <a:t>symbols for and, or, not, implies, ...</a:t>
            </a:r>
          </a:p>
          <a:p>
            <a:r>
              <a:rPr lang="en-US" sz="2000" dirty="0">
                <a:solidFill>
                  <a:srgbClr val="000000"/>
                </a:solidFill>
                <a:latin typeface="Helvetica"/>
                <a:ea typeface="Helvetica"/>
                <a:cs typeface="Helvetica"/>
              </a:rPr>
              <a:t>– </a:t>
            </a:r>
            <a:r>
              <a:rPr lang="en-US" sz="2000" dirty="0" smtClean="0">
                <a:solidFill>
                  <a:srgbClr val="000000"/>
                </a:solidFill>
                <a:latin typeface="Helvetica"/>
                <a:ea typeface="Helvetica"/>
                <a:cs typeface="Helvetica"/>
              </a:rPr>
              <a:t>A E =&gt;  </a:t>
            </a:r>
            <a:r>
              <a:rPr lang="en-US" sz="2000" dirty="0" smtClean="0">
                <a:solidFill>
                  <a:srgbClr val="000000"/>
                </a:solidFill>
                <a:latin typeface="Helvetica"/>
                <a:ea typeface="Helvetica"/>
                <a:cs typeface="Helvetica"/>
                <a:sym typeface="Wingdings"/>
              </a:rPr>
              <a:t></a:t>
            </a:r>
            <a:r>
              <a:rPr lang="en-US" sz="2000" dirty="0" smtClean="0">
                <a:solidFill>
                  <a:srgbClr val="000000"/>
                </a:solidFill>
                <a:latin typeface="Helvetica"/>
                <a:ea typeface="Helvetica"/>
                <a:cs typeface="Helvetica"/>
              </a:rPr>
              <a:t> ^ V ¬</a:t>
            </a:r>
            <a:endParaRPr lang="en-US" sz="2000" dirty="0">
              <a:solidFill>
                <a:srgbClr val="000000"/>
              </a:solidFill>
              <a:latin typeface="Helvetica"/>
              <a:ea typeface="Helvetica"/>
              <a:cs typeface="Helvetica"/>
            </a:endParaRPr>
          </a:p>
          <a:p>
            <a:r>
              <a:rPr lang="en-US" sz="2000" dirty="0">
                <a:solidFill>
                  <a:srgbClr val="000000"/>
                </a:solidFill>
                <a:latin typeface="Helvetica"/>
                <a:ea typeface="Helvetica"/>
                <a:cs typeface="Helvetica"/>
              </a:rPr>
              <a:t>– p v (q ^ r)</a:t>
            </a:r>
          </a:p>
          <a:p>
            <a:r>
              <a:rPr lang="en-US" sz="2000" dirty="0">
                <a:solidFill>
                  <a:srgbClr val="000000"/>
                </a:solidFill>
                <a:latin typeface="Helvetica"/>
                <a:ea typeface="Helvetica"/>
                <a:cs typeface="Helvetica"/>
              </a:rPr>
              <a:t>– p + (q * r)</a:t>
            </a:r>
          </a:p>
          <a:p>
            <a:r>
              <a:rPr lang="en-US" sz="2800" dirty="0" smtClean="0">
                <a:solidFill>
                  <a:srgbClr val="000000"/>
                </a:solidFill>
                <a:latin typeface="Helvetica"/>
                <a:ea typeface="Helvetica"/>
                <a:cs typeface="Helvetica"/>
              </a:rPr>
              <a:t>Prolog</a:t>
            </a:r>
            <a:endParaRPr lang="en-US" sz="2800" dirty="0">
              <a:solidFill>
                <a:srgbClr val="000000"/>
              </a:solidFill>
              <a:latin typeface="Helvetica"/>
              <a:ea typeface="Helvetica"/>
              <a:cs typeface="Helvetica"/>
            </a:endParaRPr>
          </a:p>
          <a:p>
            <a:pPr marL="0" indent="0">
              <a:buNone/>
            </a:pPr>
            <a:r>
              <a:rPr lang="en-US" sz="2000" dirty="0" smtClean="0">
                <a:solidFill>
                  <a:srgbClr val="000000"/>
                </a:solidFill>
                <a:latin typeface="Helvetica"/>
                <a:ea typeface="Helvetica"/>
                <a:cs typeface="Helvetica"/>
              </a:rPr>
              <a:t>	cat</a:t>
            </a:r>
            <a:r>
              <a:rPr lang="en-US" sz="2000" dirty="0">
                <a:solidFill>
                  <a:srgbClr val="000000"/>
                </a:solidFill>
                <a:latin typeface="Helvetica"/>
                <a:ea typeface="Helvetica"/>
                <a:cs typeface="Helvetica"/>
              </a:rPr>
              <a:t>(X) :- furry(X), meows (X), has(X, claws)</a:t>
            </a:r>
          </a:p>
          <a:p>
            <a:r>
              <a:rPr lang="en-US" sz="2800" dirty="0" err="1" smtClean="0">
                <a:solidFill>
                  <a:srgbClr val="000000"/>
                </a:solidFill>
                <a:latin typeface="Helvetica"/>
                <a:ea typeface="Helvetica"/>
                <a:cs typeface="Helvetica"/>
              </a:rPr>
              <a:t>Lispy</a:t>
            </a:r>
            <a:r>
              <a:rPr lang="en-US" sz="2800" dirty="0" smtClean="0">
                <a:solidFill>
                  <a:srgbClr val="000000"/>
                </a:solidFill>
                <a:latin typeface="Helvetica"/>
                <a:ea typeface="Helvetica"/>
                <a:cs typeface="Helvetica"/>
              </a:rPr>
              <a:t> </a:t>
            </a:r>
            <a:r>
              <a:rPr lang="en-US" sz="2800" dirty="0">
                <a:solidFill>
                  <a:srgbClr val="000000"/>
                </a:solidFill>
                <a:latin typeface="Helvetica"/>
                <a:ea typeface="Helvetica"/>
                <a:cs typeface="Helvetica"/>
              </a:rPr>
              <a:t>notations</a:t>
            </a:r>
          </a:p>
          <a:p>
            <a:pPr marL="400050" lvl="1" indent="0">
              <a:buNone/>
            </a:pPr>
            <a:r>
              <a:rPr lang="en-US" sz="1600" dirty="0">
                <a:solidFill>
                  <a:srgbClr val="000000"/>
                </a:solidFill>
                <a:latin typeface="Helvetica"/>
                <a:ea typeface="Helvetica"/>
                <a:cs typeface="Helvetica"/>
              </a:rPr>
              <a:t>(</a:t>
            </a:r>
            <a:r>
              <a:rPr lang="en-US" sz="1600" dirty="0" err="1">
                <a:solidFill>
                  <a:srgbClr val="000000"/>
                </a:solidFill>
                <a:latin typeface="Helvetica"/>
                <a:ea typeface="Helvetica"/>
                <a:cs typeface="Helvetica"/>
              </a:rPr>
              <a:t>forall</a:t>
            </a:r>
            <a:r>
              <a:rPr lang="en-US" sz="1600" dirty="0">
                <a:solidFill>
                  <a:srgbClr val="000000"/>
                </a:solidFill>
                <a:latin typeface="Helvetica"/>
                <a:ea typeface="Helvetica"/>
                <a:cs typeface="Helvetica"/>
              </a:rPr>
              <a:t> ?x (implies (and (furry ?x)</a:t>
            </a:r>
          </a:p>
          <a:p>
            <a:pPr marL="1257300" lvl="3" indent="0">
              <a:buNone/>
            </a:pPr>
            <a:r>
              <a:rPr lang="en-US" sz="1600" dirty="0">
                <a:solidFill>
                  <a:srgbClr val="000000"/>
                </a:solidFill>
                <a:latin typeface="Helvetica"/>
                <a:ea typeface="Helvetica"/>
                <a:cs typeface="Helvetica"/>
              </a:rPr>
              <a:t>(meows ?x)</a:t>
            </a:r>
          </a:p>
          <a:p>
            <a:pPr marL="1257300" lvl="3" indent="0">
              <a:buNone/>
            </a:pPr>
            <a:r>
              <a:rPr lang="en-US" sz="1600" dirty="0">
                <a:solidFill>
                  <a:srgbClr val="000000"/>
                </a:solidFill>
                <a:latin typeface="Helvetica"/>
                <a:ea typeface="Helvetica"/>
                <a:cs typeface="Helvetica"/>
              </a:rPr>
              <a:t>(has ?x claws))</a:t>
            </a:r>
          </a:p>
          <a:p>
            <a:pPr marL="1257300" lvl="3" indent="0">
              <a:buNone/>
            </a:pPr>
            <a:r>
              <a:rPr lang="en-US" sz="1600" dirty="0">
                <a:solidFill>
                  <a:srgbClr val="000000"/>
                </a:solidFill>
                <a:latin typeface="Helvetica"/>
                <a:ea typeface="Helvetica"/>
                <a:cs typeface="Helvetica"/>
              </a:rPr>
              <a:t>(cat ?x)))</a:t>
            </a:r>
            <a:endParaRPr lang="en-US" sz="1600" dirty="0"/>
          </a:p>
        </p:txBody>
      </p:sp>
    </p:spTree>
    <p:extLst>
      <p:ext uri="{BB962C8B-B14F-4D97-AF65-F5344CB8AC3E}">
        <p14:creationId xmlns:p14="http://schemas.microsoft.com/office/powerpoint/2010/main" val="2600276861"/>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US" dirty="0" smtClean="0"/>
              <a:t>Summary so far</a:t>
            </a:r>
            <a:endParaRPr lang="en-US" dirty="0"/>
          </a:p>
        </p:txBody>
      </p:sp>
      <p:sp>
        <p:nvSpPr>
          <p:cNvPr id="29699" name="Rectangle 3"/>
          <p:cNvSpPr>
            <a:spLocks noGrp="1" noChangeArrowheads="1"/>
          </p:cNvSpPr>
          <p:nvPr>
            <p:ph type="body" idx="1"/>
          </p:nvPr>
        </p:nvSpPr>
        <p:spPr/>
        <p:txBody>
          <a:bodyPr/>
          <a:lstStyle/>
          <a:p>
            <a:r>
              <a:rPr lang="en-US"/>
              <a:t>First-order logic:
</a:t>
            </a:r>
          </a:p>
          <a:p>
            <a:pPr lvl="1"/>
            <a:r>
              <a:rPr lang="en-US"/>
              <a:t>objects and relations are semantic primitives</a:t>
            </a:r>
          </a:p>
          <a:p>
            <a:pPr lvl="1"/>
            <a:r>
              <a:rPr lang="en-US"/>
              <a:t>syntax: constants, functions, predicates, equality, quantifiers
</a:t>
            </a:r>
          </a:p>
          <a:p>
            <a:pPr lvl="4"/>
            <a:endParaRPr lang="en-US"/>
          </a:p>
          <a:p>
            <a:r>
              <a:rPr lang="en-US"/>
              <a:t>Increased expressive power: sufficient to define wumpus world 
</a:t>
            </a:r>
          </a:p>
        </p:txBody>
      </p:sp>
    </p:spTree>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Rectangle 4"/>
          <p:cNvSpPr>
            <a:spLocks noGrp="1" noChangeArrowheads="1"/>
          </p:cNvSpPr>
          <p:nvPr>
            <p:ph type="title"/>
          </p:nvPr>
        </p:nvSpPr>
        <p:spPr/>
        <p:txBody>
          <a:bodyPr/>
          <a:lstStyle/>
          <a:p>
            <a:r>
              <a:rPr lang="en-US"/>
              <a:t>Inference in first-order logic</a:t>
            </a:r>
          </a:p>
        </p:txBody>
      </p:sp>
      <p:sp>
        <p:nvSpPr>
          <p:cNvPr id="3075"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339271155"/>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US"/>
              <a:t>Universal instantiation (UI)</a:t>
            </a:r>
          </a:p>
        </p:txBody>
      </p:sp>
      <p:sp>
        <p:nvSpPr>
          <p:cNvPr id="5123" name="Rectangle 3"/>
          <p:cNvSpPr>
            <a:spLocks noGrp="1" noChangeArrowheads="1"/>
          </p:cNvSpPr>
          <p:nvPr>
            <p:ph type="body" idx="1"/>
          </p:nvPr>
        </p:nvSpPr>
        <p:spPr/>
        <p:txBody>
          <a:bodyPr/>
          <a:lstStyle/>
          <a:p>
            <a:r>
              <a:rPr lang="en-US" sz="2000" dirty="0"/>
              <a:t>Every instantiation of a universally quantified sentence is entailed by it</a:t>
            </a:r>
            <a:r>
              <a:rPr lang="en-US" sz="2000" dirty="0" smtClean="0"/>
              <a:t>:</a:t>
            </a:r>
            <a:endParaRPr lang="en-US" sz="2000" dirty="0"/>
          </a:p>
          <a:p>
            <a:pPr algn="ctr">
              <a:buFontTx/>
              <a:buNone/>
            </a:pPr>
            <a:r>
              <a:rPr lang="en-US" sz="1800" dirty="0">
                <a:solidFill>
                  <a:srgbClr val="FF0000"/>
                </a:solidFill>
                <a:sym typeface="Symbol" charset="0"/>
              </a:rPr>
              <a:t></a:t>
            </a:r>
            <a:r>
              <a:rPr lang="en-US" sz="1800" i="1" dirty="0">
                <a:solidFill>
                  <a:srgbClr val="FF0000"/>
                </a:solidFill>
              </a:rPr>
              <a:t>v</a:t>
            </a:r>
            <a:r>
              <a:rPr lang="en-US" sz="1800" dirty="0">
                <a:solidFill>
                  <a:srgbClr val="FF0000"/>
                </a:solidFill>
              </a:rPr>
              <a:t> </a:t>
            </a:r>
            <a:r>
              <a:rPr lang="el-GR" sz="1800" dirty="0">
                <a:solidFill>
                  <a:srgbClr val="FF0000"/>
                </a:solidFill>
                <a:cs typeface="Arial" charset="0"/>
                <a:sym typeface="Symbol" charset="0"/>
              </a:rPr>
              <a:t>α</a:t>
            </a:r>
            <a:r>
              <a:rPr lang="en-US" sz="1800" dirty="0">
                <a:solidFill>
                  <a:srgbClr val="FF0000"/>
                </a:solidFill>
                <a:cs typeface="Arial" charset="0"/>
                <a:sym typeface="Symbol" charset="0"/>
              </a:rPr>
              <a:t/>
            </a:r>
            <a:br>
              <a:rPr lang="en-US" sz="1800" dirty="0">
                <a:solidFill>
                  <a:srgbClr val="FF0000"/>
                </a:solidFill>
                <a:cs typeface="Arial" charset="0"/>
                <a:sym typeface="Symbol" charset="0"/>
              </a:rPr>
            </a:br>
            <a:r>
              <a:rPr lang="en-US" sz="1800" dirty="0" err="1">
                <a:solidFill>
                  <a:srgbClr val="FF0000"/>
                </a:solidFill>
              </a:rPr>
              <a:t>Subst</a:t>
            </a:r>
            <a:r>
              <a:rPr lang="en-US" sz="1800" dirty="0">
                <a:solidFill>
                  <a:srgbClr val="FF0000"/>
                </a:solidFill>
              </a:rPr>
              <a:t>({v/g}, </a:t>
            </a:r>
            <a:r>
              <a:rPr lang="el-GR" sz="1800" dirty="0">
                <a:solidFill>
                  <a:srgbClr val="FF0000"/>
                </a:solidFill>
                <a:cs typeface="Arial" charset="0"/>
                <a:sym typeface="Symbol" charset="0"/>
              </a:rPr>
              <a:t>α</a:t>
            </a:r>
            <a:r>
              <a:rPr lang="en-US" sz="1800" dirty="0">
                <a:solidFill>
                  <a:srgbClr val="FF0000"/>
                </a:solidFill>
              </a:rPr>
              <a:t>)</a:t>
            </a:r>
            <a:r>
              <a:rPr lang="en-US" sz="2800" dirty="0"/>
              <a:t>
</a:t>
            </a:r>
          </a:p>
          <a:p>
            <a:pPr>
              <a:buFontTx/>
              <a:buNone/>
            </a:pPr>
            <a:r>
              <a:rPr lang="en-US" sz="2000" dirty="0"/>
              <a:t>	for any variable</a:t>
            </a:r>
            <a:r>
              <a:rPr lang="en-US" sz="2000" dirty="0">
                <a:solidFill>
                  <a:srgbClr val="FF0000"/>
                </a:solidFill>
              </a:rPr>
              <a:t> </a:t>
            </a:r>
            <a:r>
              <a:rPr lang="en-US" sz="2000" i="1" dirty="0">
                <a:solidFill>
                  <a:srgbClr val="FF0000"/>
                </a:solidFill>
              </a:rPr>
              <a:t>v</a:t>
            </a:r>
            <a:r>
              <a:rPr lang="en-US" sz="2000" dirty="0">
                <a:solidFill>
                  <a:srgbClr val="FF0000"/>
                </a:solidFill>
              </a:rPr>
              <a:t> </a:t>
            </a:r>
            <a:r>
              <a:rPr lang="en-US" sz="2000" dirty="0"/>
              <a:t>and ground term </a:t>
            </a:r>
            <a:r>
              <a:rPr lang="en-US" sz="2000" i="1" dirty="0" smtClean="0">
                <a:solidFill>
                  <a:srgbClr val="FF0000"/>
                </a:solidFill>
              </a:rPr>
              <a:t>g</a:t>
            </a:r>
            <a:endParaRPr lang="en-US" sz="2000" dirty="0">
              <a:solidFill>
                <a:srgbClr val="FF0000"/>
              </a:solidFill>
            </a:endParaRPr>
          </a:p>
          <a:p>
            <a:pPr>
              <a:buFontTx/>
              <a:buNone/>
            </a:pPr>
            <a:endParaRPr lang="en-US" sz="2000" dirty="0"/>
          </a:p>
          <a:p>
            <a:r>
              <a:rPr lang="en-US" sz="2000" dirty="0"/>
              <a:t>E.g.</a:t>
            </a:r>
            <a:r>
              <a:rPr lang="en-US" sz="2000" dirty="0">
                <a:solidFill>
                  <a:srgbClr val="FF0000"/>
                </a:solidFill>
              </a:rPr>
              <a:t>, </a:t>
            </a:r>
            <a:r>
              <a:rPr lang="en-US" sz="2000" dirty="0">
                <a:solidFill>
                  <a:srgbClr val="FF0000"/>
                </a:solidFill>
                <a:sym typeface="Symbol" charset="0"/>
              </a:rPr>
              <a:t></a:t>
            </a:r>
            <a:r>
              <a:rPr lang="en-US" sz="2000" dirty="0">
                <a:solidFill>
                  <a:srgbClr val="FF0000"/>
                </a:solidFill>
              </a:rPr>
              <a:t>x </a:t>
            </a:r>
            <a:r>
              <a:rPr lang="en-US" sz="2000" i="1" dirty="0">
                <a:solidFill>
                  <a:srgbClr val="FF0000"/>
                </a:solidFill>
              </a:rPr>
              <a:t>King</a:t>
            </a:r>
            <a:r>
              <a:rPr lang="en-US" sz="2000" dirty="0">
                <a:solidFill>
                  <a:srgbClr val="FF0000"/>
                </a:solidFill>
              </a:rPr>
              <a:t>(</a:t>
            </a:r>
            <a:r>
              <a:rPr lang="en-US" sz="2000" i="1" dirty="0">
                <a:solidFill>
                  <a:srgbClr val="FF0000"/>
                </a:solidFill>
              </a:rPr>
              <a:t>x</a:t>
            </a:r>
            <a:r>
              <a:rPr lang="en-US" sz="2000" dirty="0">
                <a:solidFill>
                  <a:srgbClr val="FF0000"/>
                </a:solidFill>
              </a:rPr>
              <a:t>) </a:t>
            </a:r>
            <a:r>
              <a:rPr lang="en-US" sz="2000" dirty="0">
                <a:solidFill>
                  <a:srgbClr val="FF0000"/>
                </a:solidFill>
                <a:sym typeface="Symbol" charset="0"/>
              </a:rPr>
              <a:t></a:t>
            </a:r>
            <a:r>
              <a:rPr lang="en-US" sz="2000" dirty="0">
                <a:solidFill>
                  <a:srgbClr val="FF0000"/>
                </a:solidFill>
              </a:rPr>
              <a:t> </a:t>
            </a:r>
            <a:r>
              <a:rPr lang="en-US" sz="2000" i="1" dirty="0">
                <a:solidFill>
                  <a:srgbClr val="FF0000"/>
                </a:solidFill>
              </a:rPr>
              <a:t>Greedy</a:t>
            </a:r>
            <a:r>
              <a:rPr lang="en-US" sz="2000" dirty="0">
                <a:solidFill>
                  <a:srgbClr val="FF0000"/>
                </a:solidFill>
              </a:rPr>
              <a:t>(</a:t>
            </a:r>
            <a:r>
              <a:rPr lang="en-US" sz="2000" i="1" dirty="0">
                <a:solidFill>
                  <a:srgbClr val="FF0000"/>
                </a:solidFill>
              </a:rPr>
              <a:t>x</a:t>
            </a:r>
            <a:r>
              <a:rPr lang="en-US" sz="2000" dirty="0">
                <a:solidFill>
                  <a:srgbClr val="FF0000"/>
                </a:solidFill>
              </a:rPr>
              <a:t>) </a:t>
            </a:r>
            <a:r>
              <a:rPr lang="en-US" sz="2000" dirty="0">
                <a:solidFill>
                  <a:srgbClr val="FF0000"/>
                </a:solidFill>
                <a:sym typeface="Symbol" charset="0"/>
              </a:rPr>
              <a:t> </a:t>
            </a:r>
            <a:r>
              <a:rPr lang="en-US" sz="2000" i="1" dirty="0">
                <a:solidFill>
                  <a:srgbClr val="FF0000"/>
                </a:solidFill>
              </a:rPr>
              <a:t>Evil</a:t>
            </a:r>
            <a:r>
              <a:rPr lang="en-US" sz="2000" dirty="0">
                <a:solidFill>
                  <a:srgbClr val="FF0000"/>
                </a:solidFill>
              </a:rPr>
              <a:t>(</a:t>
            </a:r>
            <a:r>
              <a:rPr lang="en-US" sz="2000" i="1" dirty="0">
                <a:solidFill>
                  <a:srgbClr val="FF0000"/>
                </a:solidFill>
              </a:rPr>
              <a:t>x</a:t>
            </a:r>
            <a:r>
              <a:rPr lang="en-US" sz="2000" dirty="0">
                <a:solidFill>
                  <a:srgbClr val="FF0000"/>
                </a:solidFill>
              </a:rPr>
              <a:t>) yields</a:t>
            </a:r>
            <a:r>
              <a:rPr lang="en-US" sz="2000" dirty="0" smtClean="0">
                <a:solidFill>
                  <a:srgbClr val="FF0000"/>
                </a:solidFill>
              </a:rPr>
              <a:t>:</a:t>
            </a:r>
            <a:r>
              <a:rPr lang="en-US" sz="2000" dirty="0">
                <a:solidFill>
                  <a:srgbClr val="FF0000"/>
                </a:solidFill>
              </a:rPr>
              <a:t>
</a:t>
            </a:r>
          </a:p>
          <a:p>
            <a:pPr lvl="1">
              <a:buFontTx/>
              <a:buNone/>
            </a:pPr>
            <a:r>
              <a:rPr lang="en-US" sz="1800" i="1" dirty="0">
                <a:solidFill>
                  <a:srgbClr val="FF0000"/>
                </a:solidFill>
              </a:rPr>
              <a:t>King</a:t>
            </a:r>
            <a:r>
              <a:rPr lang="en-US" sz="1800" dirty="0">
                <a:solidFill>
                  <a:srgbClr val="FF0000"/>
                </a:solidFill>
              </a:rPr>
              <a:t>(</a:t>
            </a:r>
            <a:r>
              <a:rPr lang="en-US" sz="1800" i="1" dirty="0">
                <a:solidFill>
                  <a:srgbClr val="FF0000"/>
                </a:solidFill>
              </a:rPr>
              <a:t>John</a:t>
            </a:r>
            <a:r>
              <a:rPr lang="en-US" sz="1800" dirty="0">
                <a:solidFill>
                  <a:srgbClr val="FF0000"/>
                </a:solidFill>
              </a:rPr>
              <a:t>) </a:t>
            </a:r>
            <a:r>
              <a:rPr lang="en-US" sz="1800" dirty="0">
                <a:solidFill>
                  <a:srgbClr val="FF0000"/>
                </a:solidFill>
                <a:sym typeface="Symbol" charset="0"/>
              </a:rPr>
              <a:t></a:t>
            </a:r>
            <a:r>
              <a:rPr lang="en-US" sz="1800" dirty="0">
                <a:solidFill>
                  <a:srgbClr val="FF0000"/>
                </a:solidFill>
              </a:rPr>
              <a:t> </a:t>
            </a:r>
            <a:r>
              <a:rPr lang="en-US" sz="1800" i="1" dirty="0">
                <a:solidFill>
                  <a:srgbClr val="FF0000"/>
                </a:solidFill>
              </a:rPr>
              <a:t>Greedy</a:t>
            </a:r>
            <a:r>
              <a:rPr lang="en-US" sz="1800" dirty="0">
                <a:solidFill>
                  <a:srgbClr val="FF0000"/>
                </a:solidFill>
              </a:rPr>
              <a:t>(</a:t>
            </a:r>
            <a:r>
              <a:rPr lang="en-US" sz="1800" i="1" dirty="0">
                <a:solidFill>
                  <a:srgbClr val="FF0000"/>
                </a:solidFill>
              </a:rPr>
              <a:t>John</a:t>
            </a:r>
            <a:r>
              <a:rPr lang="en-US" sz="1800" dirty="0">
                <a:solidFill>
                  <a:srgbClr val="FF0000"/>
                </a:solidFill>
              </a:rPr>
              <a:t>) </a:t>
            </a:r>
            <a:r>
              <a:rPr lang="en-US" sz="1800" dirty="0">
                <a:solidFill>
                  <a:srgbClr val="FF0000"/>
                </a:solidFill>
                <a:sym typeface="Symbol" charset="0"/>
              </a:rPr>
              <a:t></a:t>
            </a:r>
            <a:r>
              <a:rPr lang="en-US" sz="1800" dirty="0">
                <a:solidFill>
                  <a:srgbClr val="FF0000"/>
                </a:solidFill>
              </a:rPr>
              <a:t>  </a:t>
            </a:r>
            <a:r>
              <a:rPr lang="en-US" sz="1800" i="1" dirty="0">
                <a:solidFill>
                  <a:srgbClr val="FF0000"/>
                </a:solidFill>
              </a:rPr>
              <a:t>Evil</a:t>
            </a:r>
            <a:r>
              <a:rPr lang="en-US" sz="1800" dirty="0">
                <a:solidFill>
                  <a:srgbClr val="FF0000"/>
                </a:solidFill>
              </a:rPr>
              <a:t>(</a:t>
            </a:r>
            <a:r>
              <a:rPr lang="en-US" sz="1800" i="1" dirty="0">
                <a:solidFill>
                  <a:srgbClr val="FF0000"/>
                </a:solidFill>
              </a:rPr>
              <a:t>John</a:t>
            </a:r>
            <a:r>
              <a:rPr lang="en-US" sz="1800" dirty="0">
                <a:solidFill>
                  <a:srgbClr val="FF0000"/>
                </a:solidFill>
              </a:rPr>
              <a:t>)</a:t>
            </a:r>
          </a:p>
          <a:p>
            <a:pPr lvl="1">
              <a:buFontTx/>
              <a:buNone/>
            </a:pPr>
            <a:r>
              <a:rPr lang="en-US" sz="1800" i="1" dirty="0">
                <a:solidFill>
                  <a:srgbClr val="FF0000"/>
                </a:solidFill>
              </a:rPr>
              <a:t>King</a:t>
            </a:r>
            <a:r>
              <a:rPr lang="en-US" sz="1800" dirty="0">
                <a:solidFill>
                  <a:srgbClr val="FF0000"/>
                </a:solidFill>
              </a:rPr>
              <a:t>(</a:t>
            </a:r>
            <a:r>
              <a:rPr lang="en-US" sz="1800" i="1" dirty="0">
                <a:solidFill>
                  <a:srgbClr val="FF0000"/>
                </a:solidFill>
              </a:rPr>
              <a:t>Richard</a:t>
            </a:r>
            <a:r>
              <a:rPr lang="en-US" sz="1800" dirty="0">
                <a:solidFill>
                  <a:srgbClr val="FF0000"/>
                </a:solidFill>
              </a:rPr>
              <a:t>) </a:t>
            </a:r>
            <a:r>
              <a:rPr lang="en-US" sz="1800" dirty="0">
                <a:solidFill>
                  <a:srgbClr val="FF0000"/>
                </a:solidFill>
                <a:sym typeface="Symbol" charset="0"/>
              </a:rPr>
              <a:t></a:t>
            </a:r>
            <a:r>
              <a:rPr lang="en-US" sz="1800" dirty="0">
                <a:solidFill>
                  <a:srgbClr val="FF0000"/>
                </a:solidFill>
              </a:rPr>
              <a:t> </a:t>
            </a:r>
            <a:r>
              <a:rPr lang="en-US" sz="1800" i="1" dirty="0">
                <a:solidFill>
                  <a:srgbClr val="FF0000"/>
                </a:solidFill>
              </a:rPr>
              <a:t>Greedy</a:t>
            </a:r>
            <a:r>
              <a:rPr lang="en-US" sz="1800" dirty="0">
                <a:solidFill>
                  <a:srgbClr val="FF0000"/>
                </a:solidFill>
              </a:rPr>
              <a:t>(</a:t>
            </a:r>
            <a:r>
              <a:rPr lang="en-US" sz="1800" i="1" dirty="0">
                <a:solidFill>
                  <a:srgbClr val="FF0000"/>
                </a:solidFill>
              </a:rPr>
              <a:t>Richard</a:t>
            </a:r>
            <a:r>
              <a:rPr lang="en-US" sz="1800" dirty="0">
                <a:solidFill>
                  <a:srgbClr val="FF0000"/>
                </a:solidFill>
              </a:rPr>
              <a:t>) </a:t>
            </a:r>
            <a:r>
              <a:rPr lang="en-US" sz="1800" dirty="0">
                <a:solidFill>
                  <a:srgbClr val="FF0000"/>
                </a:solidFill>
                <a:sym typeface="Symbol" charset="0"/>
              </a:rPr>
              <a:t></a:t>
            </a:r>
            <a:r>
              <a:rPr lang="en-US" sz="1800" dirty="0">
                <a:solidFill>
                  <a:srgbClr val="FF0000"/>
                </a:solidFill>
              </a:rPr>
              <a:t> </a:t>
            </a:r>
            <a:r>
              <a:rPr lang="en-US" sz="1800" i="1" dirty="0">
                <a:solidFill>
                  <a:srgbClr val="FF0000"/>
                </a:solidFill>
              </a:rPr>
              <a:t>Evil</a:t>
            </a:r>
            <a:r>
              <a:rPr lang="en-US" sz="1800" dirty="0">
                <a:solidFill>
                  <a:srgbClr val="FF0000"/>
                </a:solidFill>
              </a:rPr>
              <a:t>(</a:t>
            </a:r>
            <a:r>
              <a:rPr lang="en-US" sz="1800" i="1" dirty="0">
                <a:solidFill>
                  <a:srgbClr val="FF0000"/>
                </a:solidFill>
              </a:rPr>
              <a:t>Richard</a:t>
            </a:r>
            <a:r>
              <a:rPr lang="en-US" sz="1800" dirty="0">
                <a:solidFill>
                  <a:srgbClr val="FF0000"/>
                </a:solidFill>
              </a:rPr>
              <a:t>)</a:t>
            </a:r>
          </a:p>
          <a:p>
            <a:pPr lvl="1">
              <a:buFontTx/>
              <a:buNone/>
            </a:pPr>
            <a:r>
              <a:rPr lang="en-US" sz="1800" i="1" dirty="0">
                <a:solidFill>
                  <a:srgbClr val="FF0000"/>
                </a:solidFill>
              </a:rPr>
              <a:t>King</a:t>
            </a:r>
            <a:r>
              <a:rPr lang="en-US" sz="1800" dirty="0">
                <a:solidFill>
                  <a:srgbClr val="FF0000"/>
                </a:solidFill>
              </a:rPr>
              <a:t>(</a:t>
            </a:r>
            <a:r>
              <a:rPr lang="en-US" sz="1800" i="1" dirty="0">
                <a:solidFill>
                  <a:srgbClr val="FF0000"/>
                </a:solidFill>
              </a:rPr>
              <a:t>Father</a:t>
            </a:r>
            <a:r>
              <a:rPr lang="en-US" sz="1800" dirty="0">
                <a:solidFill>
                  <a:srgbClr val="FF0000"/>
                </a:solidFill>
              </a:rPr>
              <a:t>(</a:t>
            </a:r>
            <a:r>
              <a:rPr lang="en-US" sz="1800" i="1" dirty="0">
                <a:solidFill>
                  <a:srgbClr val="FF0000"/>
                </a:solidFill>
              </a:rPr>
              <a:t>John</a:t>
            </a:r>
            <a:r>
              <a:rPr lang="en-US" sz="1800" dirty="0">
                <a:solidFill>
                  <a:srgbClr val="FF0000"/>
                </a:solidFill>
              </a:rPr>
              <a:t>)) </a:t>
            </a:r>
            <a:r>
              <a:rPr lang="en-US" sz="1800" dirty="0">
                <a:solidFill>
                  <a:srgbClr val="FF0000"/>
                </a:solidFill>
                <a:sym typeface="Symbol" charset="0"/>
              </a:rPr>
              <a:t></a:t>
            </a:r>
            <a:r>
              <a:rPr lang="en-US" sz="1800" dirty="0">
                <a:solidFill>
                  <a:srgbClr val="FF0000"/>
                </a:solidFill>
              </a:rPr>
              <a:t> </a:t>
            </a:r>
            <a:r>
              <a:rPr lang="en-US" sz="1800" i="1" dirty="0">
                <a:solidFill>
                  <a:srgbClr val="FF0000"/>
                </a:solidFill>
              </a:rPr>
              <a:t>Greedy</a:t>
            </a:r>
            <a:r>
              <a:rPr lang="en-US" sz="1800" dirty="0">
                <a:solidFill>
                  <a:srgbClr val="FF0000"/>
                </a:solidFill>
              </a:rPr>
              <a:t>(</a:t>
            </a:r>
            <a:r>
              <a:rPr lang="en-US" sz="1800" i="1" dirty="0">
                <a:solidFill>
                  <a:srgbClr val="FF0000"/>
                </a:solidFill>
              </a:rPr>
              <a:t>Father</a:t>
            </a:r>
            <a:r>
              <a:rPr lang="en-US" sz="1800" dirty="0">
                <a:solidFill>
                  <a:srgbClr val="FF0000"/>
                </a:solidFill>
              </a:rPr>
              <a:t>(</a:t>
            </a:r>
            <a:r>
              <a:rPr lang="en-US" sz="1800" i="1" dirty="0">
                <a:solidFill>
                  <a:srgbClr val="FF0000"/>
                </a:solidFill>
              </a:rPr>
              <a:t>John</a:t>
            </a:r>
            <a:r>
              <a:rPr lang="en-US" sz="1800" dirty="0">
                <a:solidFill>
                  <a:srgbClr val="FF0000"/>
                </a:solidFill>
              </a:rPr>
              <a:t>)) </a:t>
            </a:r>
            <a:r>
              <a:rPr lang="en-US" sz="1800" dirty="0">
                <a:solidFill>
                  <a:srgbClr val="FF0000"/>
                </a:solidFill>
                <a:sym typeface="Symbol" charset="0"/>
              </a:rPr>
              <a:t></a:t>
            </a:r>
            <a:r>
              <a:rPr lang="en-US" sz="1800" dirty="0">
                <a:solidFill>
                  <a:srgbClr val="FF0000"/>
                </a:solidFill>
              </a:rPr>
              <a:t> </a:t>
            </a:r>
            <a:r>
              <a:rPr lang="en-US" sz="1800" i="1" dirty="0">
                <a:solidFill>
                  <a:srgbClr val="FF0000"/>
                </a:solidFill>
              </a:rPr>
              <a:t>Evil</a:t>
            </a:r>
            <a:r>
              <a:rPr lang="en-US" sz="1800" dirty="0">
                <a:solidFill>
                  <a:srgbClr val="FF0000"/>
                </a:solidFill>
              </a:rPr>
              <a:t>(</a:t>
            </a:r>
            <a:r>
              <a:rPr lang="en-US" sz="1800" i="1" dirty="0">
                <a:solidFill>
                  <a:srgbClr val="FF0000"/>
                </a:solidFill>
              </a:rPr>
              <a:t>Father</a:t>
            </a:r>
            <a:r>
              <a:rPr lang="en-US" sz="1800" dirty="0">
                <a:solidFill>
                  <a:srgbClr val="FF0000"/>
                </a:solidFill>
              </a:rPr>
              <a:t>(</a:t>
            </a:r>
            <a:r>
              <a:rPr lang="en-US" sz="1800" i="1" dirty="0">
                <a:solidFill>
                  <a:srgbClr val="FF0000"/>
                </a:solidFill>
              </a:rPr>
              <a:t>John</a:t>
            </a:r>
            <a:r>
              <a:rPr lang="en-US" sz="1800" dirty="0">
                <a:solidFill>
                  <a:srgbClr val="FF0000"/>
                </a:solidFill>
              </a:rPr>
              <a:t>))</a:t>
            </a:r>
          </a:p>
          <a:p>
            <a:pPr lvl="1">
              <a:lnSpc>
                <a:spcPct val="70000"/>
              </a:lnSpc>
              <a:buFontTx/>
              <a:buNone/>
            </a:pPr>
            <a:r>
              <a:rPr lang="en-US" sz="1800" dirty="0">
                <a:solidFill>
                  <a:srgbClr val="FF0000"/>
                </a:solidFill>
              </a:rPr>
              <a:t>.</a:t>
            </a:r>
          </a:p>
          <a:p>
            <a:pPr lvl="1">
              <a:lnSpc>
                <a:spcPct val="70000"/>
              </a:lnSpc>
              <a:buFontTx/>
              <a:buNone/>
            </a:pPr>
            <a:r>
              <a:rPr lang="en-US" sz="1800" dirty="0">
                <a:solidFill>
                  <a:srgbClr val="FF0000"/>
                </a:solidFill>
              </a:rPr>
              <a:t>.</a:t>
            </a:r>
          </a:p>
          <a:p>
            <a:pPr lvl="1">
              <a:lnSpc>
                <a:spcPct val="70000"/>
              </a:lnSpc>
              <a:buFontTx/>
              <a:buNone/>
            </a:pPr>
            <a:r>
              <a:rPr lang="en-US" sz="1800" dirty="0">
                <a:solidFill>
                  <a:srgbClr val="FF0000"/>
                </a:solidFill>
              </a:rPr>
              <a:t>.</a:t>
            </a:r>
          </a:p>
        </p:txBody>
      </p:sp>
      <p:sp>
        <p:nvSpPr>
          <p:cNvPr id="5124" name="Line 4"/>
          <p:cNvSpPr>
            <a:spLocks noChangeShapeType="1"/>
          </p:cNvSpPr>
          <p:nvPr/>
        </p:nvSpPr>
        <p:spPr bwMode="auto">
          <a:xfrm>
            <a:off x="3733800" y="2667000"/>
            <a:ext cx="1905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Tree>
    <p:extLst>
      <p:ext uri="{BB962C8B-B14F-4D97-AF65-F5344CB8AC3E}">
        <p14:creationId xmlns:p14="http://schemas.microsoft.com/office/powerpoint/2010/main" val="1873201884"/>
      </p:ext>
    </p:extLst>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a:t>Existential instantiation (EI)</a:t>
            </a:r>
          </a:p>
        </p:txBody>
      </p:sp>
      <p:sp>
        <p:nvSpPr>
          <p:cNvPr id="6147" name="Rectangle 3"/>
          <p:cNvSpPr>
            <a:spLocks noGrp="1" noChangeArrowheads="1"/>
          </p:cNvSpPr>
          <p:nvPr>
            <p:ph type="body" idx="1"/>
          </p:nvPr>
        </p:nvSpPr>
        <p:spPr/>
        <p:txBody>
          <a:bodyPr/>
          <a:lstStyle/>
          <a:p>
            <a:pPr>
              <a:lnSpc>
                <a:spcPct val="80000"/>
              </a:lnSpc>
            </a:pPr>
            <a:r>
              <a:rPr lang="en-US" sz="2800" dirty="0"/>
              <a:t>For any sentence </a:t>
            </a:r>
            <a:r>
              <a:rPr lang="el-GR" sz="2800" dirty="0">
                <a:cs typeface="Arial" charset="0"/>
                <a:sym typeface="Symbol" charset="0"/>
              </a:rPr>
              <a:t>α</a:t>
            </a:r>
            <a:r>
              <a:rPr lang="en-US" sz="2800" dirty="0"/>
              <a:t>, variable </a:t>
            </a:r>
            <a:r>
              <a:rPr lang="en-US" sz="2800" i="1" dirty="0"/>
              <a:t>v</a:t>
            </a:r>
            <a:r>
              <a:rPr lang="en-US" sz="2800" dirty="0"/>
              <a:t>, and constant symbol </a:t>
            </a:r>
            <a:r>
              <a:rPr lang="en-US" sz="2800" i="1" dirty="0"/>
              <a:t>k </a:t>
            </a:r>
            <a:r>
              <a:rPr lang="en-US" sz="2800" dirty="0"/>
              <a:t>that does </a:t>
            </a:r>
            <a:r>
              <a:rPr lang="en-US" sz="2800" dirty="0">
                <a:solidFill>
                  <a:srgbClr val="FF0000"/>
                </a:solidFill>
              </a:rPr>
              <a:t>not</a:t>
            </a:r>
            <a:r>
              <a:rPr lang="en-US" sz="2800" dirty="0"/>
              <a:t> appear elsewhere in the knowledge base</a:t>
            </a:r>
            <a:r>
              <a:rPr lang="en-US" sz="2800" dirty="0" smtClean="0"/>
              <a:t>:</a:t>
            </a:r>
            <a:endParaRPr lang="en-US" sz="2800" dirty="0"/>
          </a:p>
          <a:p>
            <a:pPr algn="ctr">
              <a:lnSpc>
                <a:spcPct val="80000"/>
              </a:lnSpc>
              <a:buFontTx/>
              <a:buNone/>
            </a:pPr>
            <a:r>
              <a:rPr lang="el-GR" sz="2400" dirty="0">
                <a:solidFill>
                  <a:srgbClr val="FF0000"/>
                </a:solidFill>
                <a:cs typeface="Arial" charset="0"/>
                <a:sym typeface="Symbol" charset="0"/>
              </a:rPr>
              <a:t></a:t>
            </a:r>
            <a:r>
              <a:rPr lang="en-US" sz="2400" i="1" dirty="0">
                <a:solidFill>
                  <a:srgbClr val="FF0000"/>
                </a:solidFill>
              </a:rPr>
              <a:t>v</a:t>
            </a:r>
            <a:r>
              <a:rPr lang="en-US" sz="2400" dirty="0">
                <a:solidFill>
                  <a:srgbClr val="FF0000"/>
                </a:solidFill>
              </a:rPr>
              <a:t> </a:t>
            </a:r>
            <a:r>
              <a:rPr lang="el-GR" sz="2400" dirty="0">
                <a:solidFill>
                  <a:srgbClr val="FF0000"/>
                </a:solidFill>
                <a:cs typeface="Arial" charset="0"/>
                <a:sym typeface="Symbol" charset="0"/>
              </a:rPr>
              <a:t>α</a:t>
            </a:r>
            <a:endParaRPr lang="en-US" sz="2400" dirty="0">
              <a:solidFill>
                <a:srgbClr val="FF0000"/>
              </a:solidFill>
              <a:cs typeface="Arial" charset="0"/>
              <a:sym typeface="Symbol" charset="0"/>
            </a:endParaRPr>
          </a:p>
          <a:p>
            <a:pPr algn="ctr">
              <a:lnSpc>
                <a:spcPct val="80000"/>
              </a:lnSpc>
              <a:buFontTx/>
              <a:buNone/>
            </a:pPr>
            <a:r>
              <a:rPr lang="en-US" sz="2400" dirty="0" err="1">
                <a:solidFill>
                  <a:srgbClr val="FF0000"/>
                </a:solidFill>
              </a:rPr>
              <a:t>Subst</a:t>
            </a:r>
            <a:r>
              <a:rPr lang="en-US" sz="2400" dirty="0">
                <a:solidFill>
                  <a:srgbClr val="FF0000"/>
                </a:solidFill>
              </a:rPr>
              <a:t>({v/k}, </a:t>
            </a:r>
            <a:r>
              <a:rPr lang="el-GR" sz="2400" dirty="0">
                <a:solidFill>
                  <a:srgbClr val="FF0000"/>
                </a:solidFill>
                <a:cs typeface="Arial" charset="0"/>
                <a:sym typeface="Symbol" charset="0"/>
              </a:rPr>
              <a:t>α</a:t>
            </a:r>
            <a:r>
              <a:rPr lang="en-US" sz="2400" dirty="0">
                <a:solidFill>
                  <a:srgbClr val="FF0000"/>
                </a:solidFill>
              </a:rPr>
              <a:t>)</a:t>
            </a:r>
            <a:r>
              <a:rPr lang="en-US" sz="2400" dirty="0"/>
              <a:t>
</a:t>
            </a:r>
          </a:p>
          <a:p>
            <a:pPr lvl="4">
              <a:lnSpc>
                <a:spcPct val="80000"/>
              </a:lnSpc>
            </a:pPr>
            <a:endParaRPr lang="en-US" sz="1600" dirty="0"/>
          </a:p>
          <a:p>
            <a:pPr>
              <a:lnSpc>
                <a:spcPct val="80000"/>
              </a:lnSpc>
            </a:pPr>
            <a:r>
              <a:rPr lang="en-US" sz="2800" dirty="0"/>
              <a:t>E.g., </a:t>
            </a:r>
            <a:r>
              <a:rPr lang="el-GR" sz="2800" dirty="0">
                <a:solidFill>
                  <a:srgbClr val="FF0000"/>
                </a:solidFill>
                <a:cs typeface="Arial" charset="0"/>
                <a:sym typeface="Symbol" charset="0"/>
              </a:rPr>
              <a:t></a:t>
            </a:r>
            <a:r>
              <a:rPr lang="en-US" sz="2800" i="1" dirty="0">
                <a:solidFill>
                  <a:srgbClr val="FF0000"/>
                </a:solidFill>
              </a:rPr>
              <a:t>x</a:t>
            </a:r>
            <a:r>
              <a:rPr lang="en-US" sz="2800" dirty="0">
                <a:solidFill>
                  <a:srgbClr val="FF0000"/>
                </a:solidFill>
              </a:rPr>
              <a:t> </a:t>
            </a:r>
            <a:r>
              <a:rPr lang="en-US" sz="2800" i="1" dirty="0">
                <a:solidFill>
                  <a:srgbClr val="FF0000"/>
                </a:solidFill>
              </a:rPr>
              <a:t>Crown</a:t>
            </a:r>
            <a:r>
              <a:rPr lang="en-US" sz="2800" dirty="0">
                <a:solidFill>
                  <a:srgbClr val="FF0000"/>
                </a:solidFill>
              </a:rPr>
              <a:t>(</a:t>
            </a:r>
            <a:r>
              <a:rPr lang="en-US" sz="2800" i="1" dirty="0">
                <a:solidFill>
                  <a:srgbClr val="FF0000"/>
                </a:solidFill>
              </a:rPr>
              <a:t>x</a:t>
            </a:r>
            <a:r>
              <a:rPr lang="en-US" sz="2800" dirty="0">
                <a:solidFill>
                  <a:srgbClr val="FF0000"/>
                </a:solidFill>
              </a:rPr>
              <a:t>) </a:t>
            </a:r>
            <a:r>
              <a:rPr lang="en-US" sz="2800" dirty="0">
                <a:solidFill>
                  <a:srgbClr val="FF0000"/>
                </a:solidFill>
                <a:sym typeface="Symbol" charset="0"/>
              </a:rPr>
              <a:t></a:t>
            </a:r>
            <a:r>
              <a:rPr lang="en-US" sz="2800" dirty="0">
                <a:solidFill>
                  <a:srgbClr val="FF0000"/>
                </a:solidFill>
              </a:rPr>
              <a:t> </a:t>
            </a:r>
            <a:r>
              <a:rPr lang="en-US" sz="2800" i="1" dirty="0" err="1">
                <a:solidFill>
                  <a:srgbClr val="FF0000"/>
                </a:solidFill>
              </a:rPr>
              <a:t>OnHead</a:t>
            </a:r>
            <a:r>
              <a:rPr lang="en-US" sz="2800" dirty="0">
                <a:solidFill>
                  <a:srgbClr val="FF0000"/>
                </a:solidFill>
              </a:rPr>
              <a:t>(</a:t>
            </a:r>
            <a:r>
              <a:rPr lang="en-US" sz="2800" i="1" dirty="0" err="1">
                <a:solidFill>
                  <a:srgbClr val="FF0000"/>
                </a:solidFill>
              </a:rPr>
              <a:t>x,John</a:t>
            </a:r>
            <a:r>
              <a:rPr lang="en-US" sz="2800" dirty="0">
                <a:solidFill>
                  <a:srgbClr val="FF0000"/>
                </a:solidFill>
              </a:rPr>
              <a:t>) yields:</a:t>
            </a:r>
          </a:p>
          <a:p>
            <a:pPr lvl="4">
              <a:lnSpc>
                <a:spcPct val="80000"/>
              </a:lnSpc>
            </a:pPr>
            <a:endParaRPr lang="en-US" sz="1800" dirty="0">
              <a:solidFill>
                <a:srgbClr val="FF0000"/>
              </a:solidFill>
            </a:endParaRPr>
          </a:p>
          <a:p>
            <a:pPr algn="ctr">
              <a:lnSpc>
                <a:spcPct val="80000"/>
              </a:lnSpc>
              <a:buFontTx/>
              <a:buNone/>
            </a:pPr>
            <a:r>
              <a:rPr lang="en-US" sz="2800" i="1" dirty="0">
                <a:solidFill>
                  <a:srgbClr val="FF0000"/>
                </a:solidFill>
              </a:rPr>
              <a:t>Crown</a:t>
            </a:r>
            <a:r>
              <a:rPr lang="en-US" sz="2800" dirty="0">
                <a:solidFill>
                  <a:srgbClr val="FF0000"/>
                </a:solidFill>
              </a:rPr>
              <a:t>(</a:t>
            </a:r>
            <a:r>
              <a:rPr lang="en-US" sz="2800" i="1" dirty="0">
                <a:solidFill>
                  <a:srgbClr val="FF0000"/>
                </a:solidFill>
              </a:rPr>
              <a:t>C</a:t>
            </a:r>
            <a:r>
              <a:rPr lang="en-US" sz="2800" i="1" baseline="-25000" dirty="0">
                <a:solidFill>
                  <a:srgbClr val="FF0000"/>
                </a:solidFill>
              </a:rPr>
              <a:t>1</a:t>
            </a:r>
            <a:r>
              <a:rPr lang="en-US" sz="2800" dirty="0">
                <a:solidFill>
                  <a:srgbClr val="FF0000"/>
                </a:solidFill>
              </a:rPr>
              <a:t>) </a:t>
            </a:r>
            <a:r>
              <a:rPr lang="en-US" sz="2800" dirty="0">
                <a:solidFill>
                  <a:srgbClr val="FF0000"/>
                </a:solidFill>
                <a:sym typeface="Symbol" charset="0"/>
              </a:rPr>
              <a:t></a:t>
            </a:r>
            <a:r>
              <a:rPr lang="en-US" sz="2800" dirty="0">
                <a:solidFill>
                  <a:srgbClr val="FF0000"/>
                </a:solidFill>
              </a:rPr>
              <a:t> </a:t>
            </a:r>
            <a:r>
              <a:rPr lang="en-US" sz="2800" i="1" dirty="0" err="1">
                <a:solidFill>
                  <a:srgbClr val="FF0000"/>
                </a:solidFill>
              </a:rPr>
              <a:t>OnHead</a:t>
            </a:r>
            <a:r>
              <a:rPr lang="en-US" sz="2800" dirty="0">
                <a:solidFill>
                  <a:srgbClr val="FF0000"/>
                </a:solidFill>
              </a:rPr>
              <a:t>(</a:t>
            </a:r>
            <a:r>
              <a:rPr lang="en-US" sz="2800" i="1" dirty="0">
                <a:solidFill>
                  <a:srgbClr val="FF0000"/>
                </a:solidFill>
              </a:rPr>
              <a:t>C</a:t>
            </a:r>
            <a:r>
              <a:rPr lang="en-US" sz="2800" i="1" baseline="-25000" dirty="0">
                <a:solidFill>
                  <a:srgbClr val="FF0000"/>
                </a:solidFill>
              </a:rPr>
              <a:t>1</a:t>
            </a:r>
            <a:r>
              <a:rPr lang="en-US" sz="2800" i="1" dirty="0">
                <a:solidFill>
                  <a:srgbClr val="FF0000"/>
                </a:solidFill>
              </a:rPr>
              <a:t>,John</a:t>
            </a:r>
            <a:r>
              <a:rPr lang="en-US" sz="2800" dirty="0" smtClean="0">
                <a:solidFill>
                  <a:srgbClr val="FF0000"/>
                </a:solidFill>
              </a:rPr>
              <a:t>)</a:t>
            </a:r>
            <a:endParaRPr lang="en-US" sz="2800" dirty="0"/>
          </a:p>
          <a:p>
            <a:pPr lvl="4">
              <a:lnSpc>
                <a:spcPct val="80000"/>
              </a:lnSpc>
            </a:pPr>
            <a:endParaRPr lang="en-US" sz="1800" dirty="0"/>
          </a:p>
          <a:p>
            <a:pPr>
              <a:lnSpc>
                <a:spcPct val="80000"/>
              </a:lnSpc>
              <a:buFontTx/>
              <a:buNone/>
            </a:pPr>
            <a:r>
              <a:rPr lang="en-US" sz="2800" dirty="0"/>
              <a:t>	provided </a:t>
            </a:r>
            <a:r>
              <a:rPr lang="en-US" sz="2800" i="1" dirty="0"/>
              <a:t>C</a:t>
            </a:r>
            <a:r>
              <a:rPr lang="en-US" sz="2800" i="1" baseline="-25000" dirty="0"/>
              <a:t>1</a:t>
            </a:r>
            <a:r>
              <a:rPr lang="en-US" sz="2800" dirty="0"/>
              <a:t> is a new constant symbol, called a </a:t>
            </a:r>
            <a:r>
              <a:rPr lang="en-US" sz="2800" dirty="0" err="1">
                <a:solidFill>
                  <a:schemeClr val="accent2"/>
                </a:solidFill>
              </a:rPr>
              <a:t>Skolem</a:t>
            </a:r>
            <a:r>
              <a:rPr lang="en-US" sz="2800" dirty="0">
                <a:solidFill>
                  <a:schemeClr val="accent2"/>
                </a:solidFill>
              </a:rPr>
              <a:t> constant</a:t>
            </a:r>
            <a:r>
              <a:rPr lang="en-US" sz="2800" dirty="0"/>
              <a:t>
</a:t>
            </a:r>
          </a:p>
        </p:txBody>
      </p:sp>
      <p:sp>
        <p:nvSpPr>
          <p:cNvPr id="6148" name="Line 4"/>
          <p:cNvSpPr>
            <a:spLocks noChangeShapeType="1"/>
          </p:cNvSpPr>
          <p:nvPr/>
        </p:nvSpPr>
        <p:spPr bwMode="auto">
          <a:xfrm>
            <a:off x="3352800" y="3048000"/>
            <a:ext cx="2209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Tree>
    <p:extLst>
      <p:ext uri="{BB962C8B-B14F-4D97-AF65-F5344CB8AC3E}">
        <p14:creationId xmlns:p14="http://schemas.microsoft.com/office/powerpoint/2010/main" val="3985891147"/>
      </p:ext>
    </p:extLst>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a:t>Reduction to propositional inference</a:t>
            </a:r>
          </a:p>
        </p:txBody>
      </p:sp>
      <p:sp>
        <p:nvSpPr>
          <p:cNvPr id="7171" name="Rectangle 3"/>
          <p:cNvSpPr>
            <a:spLocks noGrp="1" noChangeArrowheads="1"/>
          </p:cNvSpPr>
          <p:nvPr>
            <p:ph type="body" idx="1"/>
          </p:nvPr>
        </p:nvSpPr>
        <p:spPr/>
        <p:txBody>
          <a:bodyPr/>
          <a:lstStyle/>
          <a:p>
            <a:pPr>
              <a:lnSpc>
                <a:spcPct val="80000"/>
              </a:lnSpc>
              <a:buFontTx/>
              <a:buNone/>
            </a:pPr>
            <a:r>
              <a:rPr lang="en-US" sz="1800" dirty="0"/>
              <a:t>Suppose the KB contains just the following:
</a:t>
            </a:r>
          </a:p>
          <a:p>
            <a:pPr lvl="1">
              <a:lnSpc>
                <a:spcPct val="80000"/>
              </a:lnSpc>
              <a:buFontTx/>
              <a:buNone/>
            </a:pPr>
            <a:r>
              <a:rPr lang="en-US" sz="1600" dirty="0">
                <a:sym typeface="Symbol" charset="0"/>
              </a:rPr>
              <a:t></a:t>
            </a:r>
            <a:r>
              <a:rPr lang="en-US" sz="1600" dirty="0"/>
              <a:t>x King(x) </a:t>
            </a:r>
            <a:r>
              <a:rPr lang="en-US" sz="1600" dirty="0">
                <a:sym typeface="Symbol" charset="0"/>
              </a:rPr>
              <a:t></a:t>
            </a:r>
            <a:r>
              <a:rPr lang="en-US" sz="1600" dirty="0"/>
              <a:t> Greedy(x) </a:t>
            </a:r>
            <a:r>
              <a:rPr lang="en-US" sz="1600" dirty="0">
                <a:sym typeface="Symbol" charset="0"/>
              </a:rPr>
              <a:t></a:t>
            </a:r>
            <a:r>
              <a:rPr lang="en-US" sz="1600" dirty="0"/>
              <a:t> Evil(x)</a:t>
            </a:r>
          </a:p>
          <a:p>
            <a:pPr lvl="1">
              <a:lnSpc>
                <a:spcPct val="80000"/>
              </a:lnSpc>
              <a:buFontTx/>
              <a:buNone/>
            </a:pPr>
            <a:r>
              <a:rPr lang="en-US" sz="1600" dirty="0"/>
              <a:t>King(John)</a:t>
            </a:r>
          </a:p>
          <a:p>
            <a:pPr lvl="1">
              <a:lnSpc>
                <a:spcPct val="80000"/>
              </a:lnSpc>
              <a:buFontTx/>
              <a:buNone/>
            </a:pPr>
            <a:r>
              <a:rPr lang="en-US" sz="1600" dirty="0"/>
              <a:t>Greedy(John)</a:t>
            </a:r>
          </a:p>
          <a:p>
            <a:pPr lvl="1">
              <a:lnSpc>
                <a:spcPct val="80000"/>
              </a:lnSpc>
              <a:buFontTx/>
              <a:buNone/>
            </a:pPr>
            <a:r>
              <a:rPr lang="en-US" sz="1600" dirty="0"/>
              <a:t>Brother(</a:t>
            </a:r>
            <a:r>
              <a:rPr lang="en-US" sz="1600" dirty="0" err="1"/>
              <a:t>Richard,John</a:t>
            </a:r>
            <a:r>
              <a:rPr lang="en-US" sz="1600" dirty="0"/>
              <a:t>)</a:t>
            </a:r>
            <a:r>
              <a:rPr lang="en-US" sz="1400" dirty="0"/>
              <a:t>
</a:t>
            </a:r>
          </a:p>
          <a:p>
            <a:pPr>
              <a:lnSpc>
                <a:spcPct val="80000"/>
              </a:lnSpc>
            </a:pPr>
            <a:endParaRPr lang="en-US" sz="1600" dirty="0"/>
          </a:p>
          <a:p>
            <a:pPr>
              <a:lnSpc>
                <a:spcPct val="80000"/>
              </a:lnSpc>
            </a:pPr>
            <a:r>
              <a:rPr lang="en-US" sz="1800" dirty="0"/>
              <a:t>Instantiating the universal sentence in </a:t>
            </a:r>
            <a:r>
              <a:rPr lang="en-US" sz="1800" dirty="0">
                <a:solidFill>
                  <a:srgbClr val="FF0000"/>
                </a:solidFill>
              </a:rPr>
              <a:t>all possible</a:t>
            </a:r>
            <a:r>
              <a:rPr lang="en-US" sz="1800" dirty="0"/>
              <a:t> ways, we have:</a:t>
            </a:r>
          </a:p>
          <a:p>
            <a:pPr lvl="1">
              <a:lnSpc>
                <a:spcPct val="80000"/>
              </a:lnSpc>
              <a:buFontTx/>
              <a:buNone/>
            </a:pPr>
            <a:r>
              <a:rPr lang="en-US" sz="1600" dirty="0"/>
              <a:t>King(John) </a:t>
            </a:r>
            <a:r>
              <a:rPr lang="en-US" sz="1600" dirty="0">
                <a:sym typeface="Symbol" charset="0"/>
              </a:rPr>
              <a:t></a:t>
            </a:r>
            <a:r>
              <a:rPr lang="en-US" sz="1600" dirty="0"/>
              <a:t> Greedy(John) </a:t>
            </a:r>
            <a:r>
              <a:rPr lang="en-US" sz="1600" dirty="0">
                <a:sym typeface="Symbol" charset="0"/>
              </a:rPr>
              <a:t></a:t>
            </a:r>
            <a:r>
              <a:rPr lang="en-US" sz="1600" dirty="0"/>
              <a:t> Evil(John)</a:t>
            </a:r>
          </a:p>
          <a:p>
            <a:pPr lvl="1">
              <a:lnSpc>
                <a:spcPct val="80000"/>
              </a:lnSpc>
              <a:buFontTx/>
              <a:buNone/>
            </a:pPr>
            <a:r>
              <a:rPr lang="en-US" sz="1600" dirty="0"/>
              <a:t>King(Richard) </a:t>
            </a:r>
            <a:r>
              <a:rPr lang="en-US" sz="1600" dirty="0">
                <a:sym typeface="Symbol" charset="0"/>
              </a:rPr>
              <a:t></a:t>
            </a:r>
            <a:r>
              <a:rPr lang="en-US" sz="1600" dirty="0"/>
              <a:t> Greedy(Richard) </a:t>
            </a:r>
            <a:r>
              <a:rPr lang="en-US" sz="1600" dirty="0">
                <a:sym typeface="Symbol" charset="0"/>
              </a:rPr>
              <a:t></a:t>
            </a:r>
            <a:r>
              <a:rPr lang="en-US" sz="1600" dirty="0"/>
              <a:t> Evil(Richard)</a:t>
            </a:r>
          </a:p>
          <a:p>
            <a:pPr lvl="1">
              <a:lnSpc>
                <a:spcPct val="80000"/>
              </a:lnSpc>
              <a:buFontTx/>
              <a:buNone/>
            </a:pPr>
            <a:r>
              <a:rPr lang="en-US" sz="1600" dirty="0"/>
              <a:t>King(John)</a:t>
            </a:r>
          </a:p>
          <a:p>
            <a:pPr lvl="1">
              <a:lnSpc>
                <a:spcPct val="80000"/>
              </a:lnSpc>
              <a:buFontTx/>
              <a:buNone/>
            </a:pPr>
            <a:r>
              <a:rPr lang="en-US" sz="1600" dirty="0"/>
              <a:t>Greedy(John)</a:t>
            </a:r>
          </a:p>
          <a:p>
            <a:pPr lvl="1">
              <a:lnSpc>
                <a:spcPct val="80000"/>
              </a:lnSpc>
              <a:buFontTx/>
              <a:buNone/>
            </a:pPr>
            <a:r>
              <a:rPr lang="en-US" sz="1600" dirty="0"/>
              <a:t>Brother(</a:t>
            </a:r>
            <a:r>
              <a:rPr lang="en-US" sz="1600" dirty="0" err="1"/>
              <a:t>Richard,John</a:t>
            </a:r>
            <a:r>
              <a:rPr lang="en-US" sz="1600" dirty="0"/>
              <a:t>)
</a:t>
            </a:r>
          </a:p>
          <a:p>
            <a:pPr lvl="1">
              <a:lnSpc>
                <a:spcPct val="80000"/>
              </a:lnSpc>
              <a:buFontTx/>
              <a:buNone/>
            </a:pPr>
            <a:endParaRPr lang="en-US" sz="1600" dirty="0"/>
          </a:p>
          <a:p>
            <a:pPr>
              <a:lnSpc>
                <a:spcPct val="80000"/>
              </a:lnSpc>
            </a:pPr>
            <a:r>
              <a:rPr lang="en-US" sz="1800" dirty="0"/>
              <a:t>The new KB is </a:t>
            </a:r>
            <a:r>
              <a:rPr lang="en-US" sz="1800" dirty="0" err="1">
                <a:solidFill>
                  <a:schemeClr val="accent2"/>
                </a:solidFill>
              </a:rPr>
              <a:t>propositionalized</a:t>
            </a:r>
            <a:r>
              <a:rPr lang="en-US" sz="1800" dirty="0"/>
              <a:t>: proposition symbols are
</a:t>
            </a:r>
            <a:endParaRPr lang="en-US" sz="1200" dirty="0"/>
          </a:p>
          <a:p>
            <a:pPr lvl="1" algn="ctr">
              <a:lnSpc>
                <a:spcPct val="80000"/>
              </a:lnSpc>
              <a:buFontTx/>
              <a:buNone/>
            </a:pPr>
            <a:r>
              <a:rPr lang="en-US" sz="1600" dirty="0"/>
              <a:t> King(John), Greedy(John), Evil(John), King(Richard), etc.
</a:t>
            </a:r>
          </a:p>
          <a:p>
            <a:pPr>
              <a:lnSpc>
                <a:spcPct val="80000"/>
              </a:lnSpc>
              <a:buFontTx/>
              <a:buNone/>
            </a:pPr>
            <a:r>
              <a:rPr lang="en-US" sz="1800" dirty="0"/>
              <a:t>
</a:t>
            </a:r>
          </a:p>
        </p:txBody>
      </p:sp>
    </p:spTree>
    <p:extLst>
      <p:ext uri="{BB962C8B-B14F-4D97-AF65-F5344CB8AC3E}">
        <p14:creationId xmlns:p14="http://schemas.microsoft.com/office/powerpoint/2010/main" val="1644746662"/>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EC1 Solutions</a:t>
            </a:r>
            <a:endParaRPr lang="en-US" dirty="0"/>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3812541339"/>
      </p:ext>
    </p:extLst>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t>Reduction contd.</a:t>
            </a:r>
          </a:p>
        </p:txBody>
      </p:sp>
      <p:sp>
        <p:nvSpPr>
          <p:cNvPr id="8195" name="Rectangle 3"/>
          <p:cNvSpPr>
            <a:spLocks noGrp="1" noChangeArrowheads="1"/>
          </p:cNvSpPr>
          <p:nvPr>
            <p:ph type="body" idx="1"/>
          </p:nvPr>
        </p:nvSpPr>
        <p:spPr/>
        <p:txBody>
          <a:bodyPr/>
          <a:lstStyle/>
          <a:p>
            <a:r>
              <a:rPr lang="en-US" sz="2400" dirty="0"/>
              <a:t>Every FOL KB can be </a:t>
            </a:r>
            <a:r>
              <a:rPr lang="en-US" sz="2400" dirty="0" err="1"/>
              <a:t>propositionalized</a:t>
            </a:r>
            <a:r>
              <a:rPr lang="en-US" sz="2400" dirty="0"/>
              <a:t> so as to preserve </a:t>
            </a:r>
            <a:r>
              <a:rPr lang="en-US" sz="2400" dirty="0" smtClean="0"/>
              <a:t>entailment</a:t>
            </a:r>
            <a:endParaRPr lang="en-US" sz="1600" dirty="0"/>
          </a:p>
          <a:p>
            <a:r>
              <a:rPr lang="en-US" sz="2400" dirty="0"/>
              <a:t>(A ground sentence is entailed by new KB </a:t>
            </a:r>
            <a:r>
              <a:rPr lang="en-US" sz="2400" dirty="0" err="1"/>
              <a:t>iff</a:t>
            </a:r>
            <a:r>
              <a:rPr lang="en-US" sz="2400" dirty="0"/>
              <a:t> entailed by original KB</a:t>
            </a:r>
            <a:r>
              <a:rPr lang="en-US" sz="2400" dirty="0" smtClean="0"/>
              <a:t>)</a:t>
            </a:r>
            <a:endParaRPr lang="en-US" sz="1600" dirty="0"/>
          </a:p>
          <a:p>
            <a:r>
              <a:rPr lang="en-US" sz="2400" dirty="0"/>
              <a:t>Idea: </a:t>
            </a:r>
            <a:r>
              <a:rPr lang="en-US" sz="2400" dirty="0" err="1"/>
              <a:t>propositionalize</a:t>
            </a:r>
            <a:r>
              <a:rPr lang="en-US" sz="2400" dirty="0"/>
              <a:t> KB and query, apply resolution, return </a:t>
            </a:r>
            <a:r>
              <a:rPr lang="en-US" sz="2400" dirty="0" smtClean="0"/>
              <a:t>result</a:t>
            </a:r>
            <a:endParaRPr lang="en-US" sz="1600" dirty="0"/>
          </a:p>
          <a:p>
            <a:r>
              <a:rPr lang="en-US" sz="2000" dirty="0"/>
              <a:t>
</a:t>
            </a:r>
          </a:p>
        </p:txBody>
      </p:sp>
    </p:spTree>
    <p:extLst>
      <p:ext uri="{BB962C8B-B14F-4D97-AF65-F5344CB8AC3E}">
        <p14:creationId xmlns:p14="http://schemas.microsoft.com/office/powerpoint/2010/main" val="1708589477"/>
      </p:ext>
    </p:extLst>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sz="4000"/>
              <a:t>Problems with</a:t>
            </a:r>
            <a:r>
              <a:rPr lang="en-US"/>
              <a:t> </a:t>
            </a:r>
            <a:r>
              <a:rPr lang="en-US" sz="4000"/>
              <a:t>propositionalization</a:t>
            </a:r>
          </a:p>
        </p:txBody>
      </p:sp>
      <p:sp>
        <p:nvSpPr>
          <p:cNvPr id="10243" name="Rectangle 3"/>
          <p:cNvSpPr>
            <a:spLocks noGrp="1" noChangeArrowheads="1"/>
          </p:cNvSpPr>
          <p:nvPr>
            <p:ph type="body" idx="1"/>
          </p:nvPr>
        </p:nvSpPr>
        <p:spPr/>
        <p:txBody>
          <a:bodyPr/>
          <a:lstStyle/>
          <a:p>
            <a:pPr>
              <a:lnSpc>
                <a:spcPct val="80000"/>
              </a:lnSpc>
            </a:pPr>
            <a:r>
              <a:rPr lang="en-US" sz="2000" dirty="0" err="1"/>
              <a:t>Propositionalization</a:t>
            </a:r>
            <a:r>
              <a:rPr lang="en-US" sz="2000" dirty="0"/>
              <a:t> seems to generate lots of irrelevant sentences.</a:t>
            </a:r>
          </a:p>
          <a:p>
            <a:pPr>
              <a:lnSpc>
                <a:spcPct val="80000"/>
              </a:lnSpc>
            </a:pPr>
            <a:endParaRPr lang="en-US" sz="2000" dirty="0"/>
          </a:p>
          <a:p>
            <a:pPr>
              <a:lnSpc>
                <a:spcPct val="80000"/>
              </a:lnSpc>
            </a:pPr>
            <a:r>
              <a:rPr lang="en-US" sz="2000" dirty="0"/>
              <a:t>E.g., from:
</a:t>
            </a:r>
          </a:p>
          <a:p>
            <a:pPr lvl="1">
              <a:lnSpc>
                <a:spcPct val="80000"/>
              </a:lnSpc>
              <a:buFontTx/>
              <a:buNone/>
            </a:pPr>
            <a:r>
              <a:rPr lang="en-US" sz="1800" dirty="0">
                <a:sym typeface="Symbol" charset="0"/>
              </a:rPr>
              <a:t></a:t>
            </a:r>
            <a:r>
              <a:rPr lang="en-US" sz="1800" dirty="0"/>
              <a:t>x King(x) </a:t>
            </a:r>
            <a:r>
              <a:rPr lang="en-US" sz="1800" dirty="0">
                <a:sym typeface="Symbol" charset="0"/>
              </a:rPr>
              <a:t></a:t>
            </a:r>
            <a:r>
              <a:rPr lang="en-US" sz="1800" dirty="0"/>
              <a:t> Greedy(x) </a:t>
            </a:r>
            <a:r>
              <a:rPr lang="en-US" sz="1800" dirty="0">
                <a:sym typeface="Symbol" charset="0"/>
              </a:rPr>
              <a:t></a:t>
            </a:r>
            <a:r>
              <a:rPr lang="en-US" sz="1800" dirty="0"/>
              <a:t> Evil(x)</a:t>
            </a:r>
          </a:p>
          <a:p>
            <a:pPr lvl="1">
              <a:lnSpc>
                <a:spcPct val="80000"/>
              </a:lnSpc>
              <a:buFontTx/>
              <a:buNone/>
            </a:pPr>
            <a:r>
              <a:rPr lang="en-US" sz="1800" dirty="0"/>
              <a:t>King(John)</a:t>
            </a:r>
          </a:p>
          <a:p>
            <a:pPr lvl="1">
              <a:lnSpc>
                <a:spcPct val="80000"/>
              </a:lnSpc>
              <a:buFontTx/>
              <a:buNone/>
            </a:pPr>
            <a:r>
              <a:rPr lang="en-US" sz="1800" dirty="0">
                <a:sym typeface="Symbol" charset="0"/>
              </a:rPr>
              <a:t></a:t>
            </a:r>
            <a:r>
              <a:rPr lang="en-US" sz="1800" dirty="0"/>
              <a:t>y Greedy(y)</a:t>
            </a:r>
          </a:p>
          <a:p>
            <a:pPr lvl="1">
              <a:lnSpc>
                <a:spcPct val="80000"/>
              </a:lnSpc>
              <a:buFontTx/>
              <a:buNone/>
            </a:pPr>
            <a:r>
              <a:rPr lang="en-US" sz="1800" dirty="0"/>
              <a:t>Brother(</a:t>
            </a:r>
            <a:r>
              <a:rPr lang="en-US" sz="1800" dirty="0" err="1"/>
              <a:t>Richard,John</a:t>
            </a:r>
            <a:r>
              <a:rPr lang="en-US" sz="1800" dirty="0" smtClean="0"/>
              <a:t>)</a:t>
            </a:r>
            <a:endParaRPr lang="en-US" sz="1800" dirty="0"/>
          </a:p>
          <a:p>
            <a:pPr>
              <a:lnSpc>
                <a:spcPct val="80000"/>
              </a:lnSpc>
            </a:pPr>
            <a:endParaRPr lang="en-US" sz="2000" dirty="0"/>
          </a:p>
          <a:p>
            <a:pPr>
              <a:lnSpc>
                <a:spcPct val="80000"/>
              </a:lnSpc>
            </a:pPr>
            <a:r>
              <a:rPr lang="en-US" sz="2000" dirty="0"/>
              <a:t>it seems obvious that </a:t>
            </a:r>
            <a:r>
              <a:rPr lang="en-US" sz="2000" i="1" dirty="0"/>
              <a:t>Evil</a:t>
            </a:r>
            <a:r>
              <a:rPr lang="en-US" sz="2000" dirty="0"/>
              <a:t>(</a:t>
            </a:r>
            <a:r>
              <a:rPr lang="en-US" sz="2000" i="1" dirty="0"/>
              <a:t>John</a:t>
            </a:r>
            <a:r>
              <a:rPr lang="en-US" sz="2000" dirty="0"/>
              <a:t>), but </a:t>
            </a:r>
            <a:r>
              <a:rPr lang="en-US" sz="2000" dirty="0" err="1"/>
              <a:t>propositionalization</a:t>
            </a:r>
            <a:r>
              <a:rPr lang="en-US" sz="2000" dirty="0"/>
              <a:t> produces lots of facts such as </a:t>
            </a:r>
            <a:r>
              <a:rPr lang="en-US" sz="2000" i="1" dirty="0"/>
              <a:t>Greedy</a:t>
            </a:r>
            <a:r>
              <a:rPr lang="en-US" sz="2000" dirty="0"/>
              <a:t>(</a:t>
            </a:r>
            <a:r>
              <a:rPr lang="en-US" sz="2000" i="1" dirty="0"/>
              <a:t>Richard</a:t>
            </a:r>
            <a:r>
              <a:rPr lang="en-US" sz="2000" dirty="0"/>
              <a:t>) that are irrelevant
</a:t>
            </a:r>
          </a:p>
          <a:p>
            <a:pPr>
              <a:lnSpc>
                <a:spcPct val="80000"/>
              </a:lnSpc>
            </a:pPr>
            <a:r>
              <a:rPr lang="en-US" sz="2000" dirty="0"/>
              <a:t>With </a:t>
            </a:r>
            <a:r>
              <a:rPr lang="en-US" sz="2000" i="1" dirty="0"/>
              <a:t>p k</a:t>
            </a:r>
            <a:r>
              <a:rPr lang="en-US" sz="2000" dirty="0"/>
              <a:t>-</a:t>
            </a:r>
            <a:r>
              <a:rPr lang="en-US" sz="2000" dirty="0" err="1"/>
              <a:t>ary</a:t>
            </a:r>
            <a:r>
              <a:rPr lang="en-US" sz="2000" dirty="0"/>
              <a:t> predicates and </a:t>
            </a:r>
            <a:r>
              <a:rPr lang="en-US" sz="2000" i="1" dirty="0"/>
              <a:t>n</a:t>
            </a:r>
            <a:r>
              <a:rPr lang="en-US" sz="2000" dirty="0"/>
              <a:t> constants, there are </a:t>
            </a:r>
            <a:r>
              <a:rPr lang="en-US" sz="2000" i="1" dirty="0" err="1"/>
              <a:t>p</a:t>
            </a:r>
            <a:r>
              <a:rPr lang="en-US" sz="2000" i="1" dirty="0" err="1">
                <a:cs typeface="Arial" charset="0"/>
              </a:rPr>
              <a:t>·</a:t>
            </a:r>
            <a:r>
              <a:rPr lang="en-US" sz="2000" i="1" dirty="0" err="1"/>
              <a:t>n</a:t>
            </a:r>
            <a:r>
              <a:rPr lang="en-US" sz="2000" i="1" baseline="30000" dirty="0" err="1"/>
              <a:t>k</a:t>
            </a:r>
            <a:r>
              <a:rPr lang="en-US" sz="2000" dirty="0"/>
              <a:t> instantiations.
</a:t>
            </a:r>
          </a:p>
        </p:txBody>
      </p:sp>
    </p:spTree>
    <p:extLst>
      <p:ext uri="{BB962C8B-B14F-4D97-AF65-F5344CB8AC3E}">
        <p14:creationId xmlns:p14="http://schemas.microsoft.com/office/powerpoint/2010/main" val="1173143896"/>
      </p:ext>
    </p:extLst>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US"/>
              <a:t>Unification</a:t>
            </a:r>
          </a:p>
        </p:txBody>
      </p:sp>
      <p:sp>
        <p:nvSpPr>
          <p:cNvPr id="15363" name="Rectangle 3"/>
          <p:cNvSpPr>
            <a:spLocks noGrp="1" noChangeArrowheads="1"/>
          </p:cNvSpPr>
          <p:nvPr>
            <p:ph type="body" idx="1"/>
          </p:nvPr>
        </p:nvSpPr>
        <p:spPr/>
        <p:txBody>
          <a:bodyPr/>
          <a:lstStyle/>
          <a:p>
            <a:pPr marL="0" indent="0">
              <a:buNone/>
            </a:pPr>
            <a:r>
              <a:rPr lang="en-US" sz="2800" dirty="0"/>
              <a:t>Unification – takes two similar sentences and computes </a:t>
            </a:r>
            <a:r>
              <a:rPr lang="en-US" sz="2800" dirty="0" smtClean="0"/>
              <a:t>the substitution </a:t>
            </a:r>
            <a:r>
              <a:rPr lang="en-US" sz="2800" dirty="0"/>
              <a:t>that makes them look the </a:t>
            </a:r>
            <a:r>
              <a:rPr lang="en-US" sz="2800" dirty="0" smtClean="0"/>
              <a:t>same</a:t>
            </a:r>
            <a:endParaRPr lang="en-US" sz="2800" dirty="0"/>
          </a:p>
          <a:p>
            <a:r>
              <a:rPr lang="en-US" sz="2000" dirty="0"/>
              <a:t>Unify(</a:t>
            </a:r>
            <a:r>
              <a:rPr lang="el-GR" sz="2000" dirty="0">
                <a:cs typeface="Arial" charset="0"/>
              </a:rPr>
              <a:t>α</a:t>
            </a:r>
            <a:r>
              <a:rPr lang="en-US" sz="2000" dirty="0"/>
              <a:t>,</a:t>
            </a:r>
            <a:r>
              <a:rPr lang="el-GR" sz="2000" dirty="0">
                <a:cs typeface="Arial" charset="0"/>
              </a:rPr>
              <a:t>β</a:t>
            </a:r>
            <a:r>
              <a:rPr lang="en-US" sz="2000" dirty="0"/>
              <a:t>) = </a:t>
            </a:r>
            <a:r>
              <a:rPr lang="el-GR" sz="2000" dirty="0">
                <a:cs typeface="Arial" charset="0"/>
              </a:rPr>
              <a:t>θ</a:t>
            </a:r>
            <a:r>
              <a:rPr lang="en-US" sz="2000" dirty="0"/>
              <a:t> if </a:t>
            </a:r>
            <a:r>
              <a:rPr lang="en-US" sz="2000" dirty="0" smtClean="0"/>
              <a:t>subs(</a:t>
            </a:r>
            <a:r>
              <a:rPr lang="el-GR" sz="2000" dirty="0" smtClean="0">
                <a:cs typeface="Arial" charset="0"/>
              </a:rPr>
              <a:t>α</a:t>
            </a:r>
            <a:r>
              <a:rPr lang="en-US" sz="2000" dirty="0" smtClean="0">
                <a:cs typeface="Arial" charset="0"/>
              </a:rPr>
              <a:t>,</a:t>
            </a:r>
            <a:r>
              <a:rPr lang="el-GR" sz="2000" dirty="0" smtClean="0">
                <a:cs typeface="Arial" charset="0"/>
              </a:rPr>
              <a:t>θ</a:t>
            </a:r>
            <a:r>
              <a:rPr lang="en-US" sz="2000" dirty="0" smtClean="0">
                <a:cs typeface="Arial" charset="0"/>
              </a:rPr>
              <a:t>)</a:t>
            </a:r>
            <a:r>
              <a:rPr lang="en-US" sz="2000" dirty="0" smtClean="0"/>
              <a:t> </a:t>
            </a:r>
            <a:r>
              <a:rPr lang="en-US" sz="2000" dirty="0"/>
              <a:t>= </a:t>
            </a:r>
            <a:r>
              <a:rPr lang="en-US" sz="2000" dirty="0" smtClean="0"/>
              <a:t>subs(</a:t>
            </a:r>
            <a:r>
              <a:rPr lang="el-GR" sz="2000" dirty="0" smtClean="0">
                <a:cs typeface="Arial" charset="0"/>
              </a:rPr>
              <a:t>β</a:t>
            </a:r>
            <a:r>
              <a:rPr lang="en-US" sz="2000" dirty="0" smtClean="0">
                <a:cs typeface="Arial" charset="0"/>
              </a:rPr>
              <a:t>,</a:t>
            </a:r>
            <a:r>
              <a:rPr lang="el-GR" sz="2000" dirty="0" smtClean="0">
                <a:cs typeface="Arial" charset="0"/>
              </a:rPr>
              <a:t>θ</a:t>
            </a:r>
            <a:r>
              <a:rPr lang="en-US" sz="2000" dirty="0" smtClean="0">
                <a:cs typeface="Arial" charset="0"/>
              </a:rPr>
              <a:t>)</a:t>
            </a:r>
            <a:r>
              <a:rPr lang="el-GR" sz="2000" dirty="0" smtClean="0">
                <a:cs typeface="Arial" charset="0"/>
              </a:rPr>
              <a:t> </a:t>
            </a:r>
            <a:r>
              <a:rPr lang="en-US" sz="2000" dirty="0"/>
              <a:t>
</a:t>
            </a:r>
            <a:endParaRPr lang="en-US" sz="1400" dirty="0"/>
          </a:p>
          <a:p>
            <a:pPr>
              <a:buFontTx/>
              <a:buNone/>
            </a:pPr>
            <a:r>
              <a:rPr lang="en-US" sz="2000" dirty="0"/>
              <a:t>p 			q	 		</a:t>
            </a:r>
            <a:r>
              <a:rPr lang="el-GR" sz="2000" dirty="0">
                <a:cs typeface="Arial" charset="0"/>
              </a:rPr>
              <a:t>θ</a:t>
            </a:r>
            <a:r>
              <a:rPr lang="en-US" sz="2000" dirty="0"/>
              <a:t>  </a:t>
            </a:r>
          </a:p>
          <a:p>
            <a:pPr>
              <a:buFontTx/>
              <a:buNone/>
            </a:pPr>
            <a:r>
              <a:rPr lang="en-US" sz="2000" dirty="0"/>
              <a:t>Knows(</a:t>
            </a:r>
            <a:r>
              <a:rPr lang="en-US" sz="2000" dirty="0" err="1"/>
              <a:t>John,x</a:t>
            </a:r>
            <a:r>
              <a:rPr lang="en-US" sz="2000" dirty="0"/>
              <a:t>) 	Knows(</a:t>
            </a:r>
            <a:r>
              <a:rPr lang="en-US" sz="2000" dirty="0" err="1"/>
              <a:t>John,Jane</a:t>
            </a:r>
            <a:r>
              <a:rPr lang="en-US" sz="2000" dirty="0"/>
              <a:t>) 	</a:t>
            </a:r>
            <a:endParaRPr lang="en-US" sz="2000" dirty="0">
              <a:solidFill>
                <a:srgbClr val="CC0099"/>
              </a:solidFill>
            </a:endParaRPr>
          </a:p>
          <a:p>
            <a:pPr>
              <a:buFontTx/>
              <a:buNone/>
            </a:pPr>
            <a:r>
              <a:rPr lang="en-US" sz="2000" dirty="0"/>
              <a:t>Knows(</a:t>
            </a:r>
            <a:r>
              <a:rPr lang="en-US" sz="2000" dirty="0" err="1"/>
              <a:t>John,x</a:t>
            </a:r>
            <a:r>
              <a:rPr lang="en-US" sz="2000" dirty="0"/>
              <a:t>)	Knows(</a:t>
            </a:r>
            <a:r>
              <a:rPr lang="en-US" sz="2000" dirty="0" err="1"/>
              <a:t>y,OJ</a:t>
            </a:r>
            <a:r>
              <a:rPr lang="en-US" sz="2000" dirty="0"/>
              <a:t>) 		</a:t>
            </a:r>
            <a:endParaRPr lang="en-US" sz="2000" dirty="0">
              <a:solidFill>
                <a:srgbClr val="CC0099"/>
              </a:solidFill>
            </a:endParaRPr>
          </a:p>
          <a:p>
            <a:pPr>
              <a:buFontTx/>
              <a:buNone/>
            </a:pPr>
            <a:r>
              <a:rPr lang="en-US" sz="2000" dirty="0"/>
              <a:t>Knows(</a:t>
            </a:r>
            <a:r>
              <a:rPr lang="en-US" sz="2000" dirty="0" err="1"/>
              <a:t>John,x</a:t>
            </a:r>
            <a:r>
              <a:rPr lang="en-US" sz="2000" dirty="0"/>
              <a:t>) 	Knows(</a:t>
            </a:r>
            <a:r>
              <a:rPr lang="en-US" sz="2000" dirty="0" err="1"/>
              <a:t>y,Mother</a:t>
            </a:r>
            <a:r>
              <a:rPr lang="en-US" sz="2000" dirty="0"/>
              <a:t>(y))	</a:t>
            </a:r>
            <a:endParaRPr lang="en-US" sz="2000" dirty="0">
              <a:solidFill>
                <a:srgbClr val="CC0099"/>
              </a:solidFill>
            </a:endParaRPr>
          </a:p>
          <a:p>
            <a:pPr>
              <a:buFontTx/>
              <a:buNone/>
            </a:pPr>
            <a:r>
              <a:rPr lang="en-US" sz="2000" dirty="0"/>
              <a:t>Knows(</a:t>
            </a:r>
            <a:r>
              <a:rPr lang="en-US" sz="2000" dirty="0" err="1"/>
              <a:t>John,x</a:t>
            </a:r>
            <a:r>
              <a:rPr lang="en-US" sz="2000" dirty="0"/>
              <a:t>)	Knows(</a:t>
            </a:r>
            <a:r>
              <a:rPr lang="en-US" sz="2000" dirty="0" err="1"/>
              <a:t>x,OJ</a:t>
            </a:r>
            <a:r>
              <a:rPr lang="en-US" sz="2000" dirty="0"/>
              <a:t>) 		</a:t>
            </a:r>
            <a:r>
              <a:rPr lang="en-US" sz="2000" dirty="0">
                <a:solidFill>
                  <a:srgbClr val="CC0099"/>
                </a:solidFill>
              </a:rPr>
              <a:t>
</a:t>
            </a:r>
            <a:endParaRPr lang="en-US" sz="1400" dirty="0">
              <a:solidFill>
                <a:srgbClr val="CC0099"/>
              </a:solidFill>
            </a:endParaRPr>
          </a:p>
          <a:p>
            <a:pPr marL="0" indent="0">
              <a:buNone/>
            </a:pPr>
            <a:r>
              <a:rPr lang="en-US" sz="2000" dirty="0"/>
              <a:t>
</a:t>
            </a:r>
          </a:p>
        </p:txBody>
      </p:sp>
      <p:sp>
        <p:nvSpPr>
          <p:cNvPr id="15364" name="Line 4"/>
          <p:cNvSpPr>
            <a:spLocks noChangeShapeType="1"/>
          </p:cNvSpPr>
          <p:nvPr/>
        </p:nvSpPr>
        <p:spPr bwMode="auto">
          <a:xfrm>
            <a:off x="533400" y="3886200"/>
            <a:ext cx="7772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5365" name="Line 5"/>
          <p:cNvSpPr>
            <a:spLocks noChangeShapeType="1"/>
          </p:cNvSpPr>
          <p:nvPr/>
        </p:nvSpPr>
        <p:spPr bwMode="auto">
          <a:xfrm>
            <a:off x="2286000" y="3581400"/>
            <a:ext cx="0" cy="1828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5366" name="Line 6"/>
          <p:cNvSpPr>
            <a:spLocks noChangeShapeType="1"/>
          </p:cNvSpPr>
          <p:nvPr/>
        </p:nvSpPr>
        <p:spPr bwMode="auto">
          <a:xfrm>
            <a:off x="4953000" y="3581400"/>
            <a:ext cx="0" cy="1828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Tree>
    <p:extLst>
      <p:ext uri="{BB962C8B-B14F-4D97-AF65-F5344CB8AC3E}">
        <p14:creationId xmlns:p14="http://schemas.microsoft.com/office/powerpoint/2010/main" val="3396181958"/>
      </p:ext>
    </p:extLst>
  </p:cSld>
  <p:clrMapOvr>
    <a:masterClrMapping/>
  </p:clrMapOvr>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US"/>
              <a:t>Unification</a:t>
            </a:r>
          </a:p>
        </p:txBody>
      </p:sp>
      <p:sp>
        <p:nvSpPr>
          <p:cNvPr id="15363" name="Rectangle 3"/>
          <p:cNvSpPr>
            <a:spLocks noGrp="1" noChangeArrowheads="1"/>
          </p:cNvSpPr>
          <p:nvPr>
            <p:ph type="body" idx="1"/>
          </p:nvPr>
        </p:nvSpPr>
        <p:spPr/>
        <p:txBody>
          <a:bodyPr/>
          <a:lstStyle/>
          <a:p>
            <a:pPr marL="0" indent="0">
              <a:buNone/>
            </a:pPr>
            <a:r>
              <a:rPr lang="en-US" sz="2800" dirty="0"/>
              <a:t>Unification – takes two similar sentences and computes </a:t>
            </a:r>
            <a:r>
              <a:rPr lang="en-US" sz="2800" dirty="0" smtClean="0"/>
              <a:t>the substitution </a:t>
            </a:r>
            <a:r>
              <a:rPr lang="en-US" sz="2800" dirty="0"/>
              <a:t>that makes them look the </a:t>
            </a:r>
            <a:r>
              <a:rPr lang="en-US" sz="2800" dirty="0" smtClean="0"/>
              <a:t>same</a:t>
            </a:r>
            <a:endParaRPr lang="en-US" sz="2800" dirty="0"/>
          </a:p>
          <a:p>
            <a:r>
              <a:rPr lang="en-US" sz="2000" dirty="0"/>
              <a:t>Unify(</a:t>
            </a:r>
            <a:r>
              <a:rPr lang="el-GR" sz="2000" dirty="0">
                <a:cs typeface="Arial" charset="0"/>
              </a:rPr>
              <a:t>α</a:t>
            </a:r>
            <a:r>
              <a:rPr lang="en-US" sz="2000" dirty="0"/>
              <a:t>,</a:t>
            </a:r>
            <a:r>
              <a:rPr lang="el-GR" sz="2000" dirty="0">
                <a:cs typeface="Arial" charset="0"/>
              </a:rPr>
              <a:t>β</a:t>
            </a:r>
            <a:r>
              <a:rPr lang="en-US" sz="2000" dirty="0"/>
              <a:t>) = </a:t>
            </a:r>
            <a:r>
              <a:rPr lang="el-GR" sz="2000" dirty="0">
                <a:cs typeface="Arial" charset="0"/>
              </a:rPr>
              <a:t>θ</a:t>
            </a:r>
            <a:r>
              <a:rPr lang="en-US" sz="2000" dirty="0"/>
              <a:t> if </a:t>
            </a:r>
            <a:r>
              <a:rPr lang="en-US" sz="2000" dirty="0" smtClean="0"/>
              <a:t>subs(</a:t>
            </a:r>
            <a:r>
              <a:rPr lang="el-GR" sz="2000" dirty="0" smtClean="0">
                <a:cs typeface="Arial" charset="0"/>
              </a:rPr>
              <a:t>α</a:t>
            </a:r>
            <a:r>
              <a:rPr lang="en-US" sz="2000" dirty="0" smtClean="0">
                <a:cs typeface="Arial" charset="0"/>
              </a:rPr>
              <a:t>,</a:t>
            </a:r>
            <a:r>
              <a:rPr lang="el-GR" sz="2000" dirty="0" smtClean="0">
                <a:cs typeface="Arial" charset="0"/>
              </a:rPr>
              <a:t>θ</a:t>
            </a:r>
            <a:r>
              <a:rPr lang="en-US" sz="2000" dirty="0" smtClean="0">
                <a:cs typeface="Arial" charset="0"/>
              </a:rPr>
              <a:t>)</a:t>
            </a:r>
            <a:r>
              <a:rPr lang="en-US" sz="2000" dirty="0" smtClean="0"/>
              <a:t> </a:t>
            </a:r>
            <a:r>
              <a:rPr lang="en-US" sz="2000" dirty="0"/>
              <a:t>= </a:t>
            </a:r>
            <a:r>
              <a:rPr lang="en-US" sz="2000" dirty="0" smtClean="0"/>
              <a:t>subs(</a:t>
            </a:r>
            <a:r>
              <a:rPr lang="el-GR" sz="2000" dirty="0" smtClean="0">
                <a:cs typeface="Arial" charset="0"/>
              </a:rPr>
              <a:t>β</a:t>
            </a:r>
            <a:r>
              <a:rPr lang="en-US" sz="2000" dirty="0" smtClean="0">
                <a:cs typeface="Arial" charset="0"/>
              </a:rPr>
              <a:t>,</a:t>
            </a:r>
            <a:r>
              <a:rPr lang="el-GR" sz="2000" dirty="0" smtClean="0">
                <a:cs typeface="Arial" charset="0"/>
              </a:rPr>
              <a:t>θ</a:t>
            </a:r>
            <a:r>
              <a:rPr lang="en-US" sz="2000" dirty="0" smtClean="0">
                <a:cs typeface="Arial" charset="0"/>
              </a:rPr>
              <a:t>)</a:t>
            </a:r>
            <a:r>
              <a:rPr lang="el-GR" sz="2000" dirty="0" smtClean="0">
                <a:cs typeface="Arial" charset="0"/>
              </a:rPr>
              <a:t> </a:t>
            </a:r>
            <a:r>
              <a:rPr lang="en-US" sz="2000" dirty="0"/>
              <a:t>
</a:t>
            </a:r>
            <a:endParaRPr lang="en-US" sz="1400" dirty="0"/>
          </a:p>
          <a:p>
            <a:pPr>
              <a:buFontTx/>
              <a:buNone/>
            </a:pPr>
            <a:r>
              <a:rPr lang="en-US" sz="2000" dirty="0"/>
              <a:t>p 			q	 		</a:t>
            </a:r>
            <a:r>
              <a:rPr lang="el-GR" sz="2000" dirty="0">
                <a:cs typeface="Arial" charset="0"/>
              </a:rPr>
              <a:t>θ</a:t>
            </a:r>
            <a:r>
              <a:rPr lang="en-US" sz="2000" dirty="0"/>
              <a:t>  </a:t>
            </a:r>
          </a:p>
          <a:p>
            <a:pPr>
              <a:buNone/>
            </a:pPr>
            <a:r>
              <a:rPr lang="en-US" sz="2000" dirty="0"/>
              <a:t>Knows(</a:t>
            </a:r>
            <a:r>
              <a:rPr lang="en-US" sz="2000" dirty="0" err="1"/>
              <a:t>John,x</a:t>
            </a:r>
            <a:r>
              <a:rPr lang="en-US" sz="2000" dirty="0"/>
              <a:t>) 	Knows(</a:t>
            </a:r>
            <a:r>
              <a:rPr lang="en-US" sz="2000" dirty="0" err="1"/>
              <a:t>John,Jane</a:t>
            </a:r>
            <a:r>
              <a:rPr lang="en-US" sz="2000" dirty="0"/>
              <a:t>) 	</a:t>
            </a:r>
            <a:r>
              <a:rPr lang="en-US" sz="2000" dirty="0">
                <a:solidFill>
                  <a:srgbClr val="CC0099"/>
                </a:solidFill>
              </a:rPr>
              <a:t>{x/Jane}</a:t>
            </a:r>
            <a:r>
              <a:rPr lang="en-US" sz="2000" dirty="0" smtClean="0">
                <a:solidFill>
                  <a:srgbClr val="CC0099"/>
                </a:solidFill>
              </a:rPr>
              <a:t>}</a:t>
            </a:r>
            <a:endParaRPr lang="en-US" sz="2000" dirty="0">
              <a:solidFill>
                <a:srgbClr val="CC0099"/>
              </a:solidFill>
            </a:endParaRPr>
          </a:p>
          <a:p>
            <a:pPr>
              <a:buFontTx/>
              <a:buNone/>
            </a:pPr>
            <a:r>
              <a:rPr lang="en-US" sz="2000" dirty="0"/>
              <a:t>Knows(</a:t>
            </a:r>
            <a:r>
              <a:rPr lang="en-US" sz="2000" dirty="0" err="1"/>
              <a:t>John,x</a:t>
            </a:r>
            <a:r>
              <a:rPr lang="en-US" sz="2000" dirty="0"/>
              <a:t>)	Knows(</a:t>
            </a:r>
            <a:r>
              <a:rPr lang="en-US" sz="2000" dirty="0" err="1"/>
              <a:t>y,OJ</a:t>
            </a:r>
            <a:r>
              <a:rPr lang="en-US" sz="2000" dirty="0"/>
              <a:t>) 		</a:t>
            </a:r>
            <a:endParaRPr lang="en-US" sz="2000" dirty="0">
              <a:solidFill>
                <a:srgbClr val="CC0099"/>
              </a:solidFill>
            </a:endParaRPr>
          </a:p>
          <a:p>
            <a:pPr>
              <a:buFontTx/>
              <a:buNone/>
            </a:pPr>
            <a:r>
              <a:rPr lang="en-US" sz="2000" dirty="0"/>
              <a:t>Knows(</a:t>
            </a:r>
            <a:r>
              <a:rPr lang="en-US" sz="2000" dirty="0" err="1"/>
              <a:t>John,x</a:t>
            </a:r>
            <a:r>
              <a:rPr lang="en-US" sz="2000" dirty="0"/>
              <a:t>) 	Knows(</a:t>
            </a:r>
            <a:r>
              <a:rPr lang="en-US" sz="2000" dirty="0" err="1"/>
              <a:t>y,Mother</a:t>
            </a:r>
            <a:r>
              <a:rPr lang="en-US" sz="2000" dirty="0"/>
              <a:t>(y))	</a:t>
            </a:r>
            <a:endParaRPr lang="en-US" sz="2000" dirty="0">
              <a:solidFill>
                <a:srgbClr val="CC0099"/>
              </a:solidFill>
            </a:endParaRPr>
          </a:p>
          <a:p>
            <a:pPr>
              <a:buFontTx/>
              <a:buNone/>
            </a:pPr>
            <a:r>
              <a:rPr lang="en-US" sz="2000" dirty="0"/>
              <a:t>Knows(</a:t>
            </a:r>
            <a:r>
              <a:rPr lang="en-US" sz="2000" dirty="0" err="1"/>
              <a:t>John,x</a:t>
            </a:r>
            <a:r>
              <a:rPr lang="en-US" sz="2000" dirty="0"/>
              <a:t>)	Knows(</a:t>
            </a:r>
            <a:r>
              <a:rPr lang="en-US" sz="2000" dirty="0" err="1"/>
              <a:t>x,OJ</a:t>
            </a:r>
            <a:r>
              <a:rPr lang="en-US" sz="2000" dirty="0"/>
              <a:t>) 		</a:t>
            </a:r>
            <a:r>
              <a:rPr lang="en-US" sz="2000" dirty="0">
                <a:solidFill>
                  <a:srgbClr val="CC0099"/>
                </a:solidFill>
              </a:rPr>
              <a:t>
</a:t>
            </a:r>
            <a:endParaRPr lang="en-US" sz="1400" dirty="0">
              <a:solidFill>
                <a:srgbClr val="CC0099"/>
              </a:solidFill>
            </a:endParaRPr>
          </a:p>
          <a:p>
            <a:pPr marL="0" indent="0">
              <a:buNone/>
            </a:pPr>
            <a:r>
              <a:rPr lang="en-US" sz="2000" dirty="0"/>
              <a:t>
</a:t>
            </a:r>
          </a:p>
        </p:txBody>
      </p:sp>
      <p:sp>
        <p:nvSpPr>
          <p:cNvPr id="15364" name="Line 4"/>
          <p:cNvSpPr>
            <a:spLocks noChangeShapeType="1"/>
          </p:cNvSpPr>
          <p:nvPr/>
        </p:nvSpPr>
        <p:spPr bwMode="auto">
          <a:xfrm>
            <a:off x="533400" y="3886200"/>
            <a:ext cx="7772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5365" name="Line 5"/>
          <p:cNvSpPr>
            <a:spLocks noChangeShapeType="1"/>
          </p:cNvSpPr>
          <p:nvPr/>
        </p:nvSpPr>
        <p:spPr bwMode="auto">
          <a:xfrm>
            <a:off x="2286000" y="3581400"/>
            <a:ext cx="0" cy="1828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5366" name="Line 6"/>
          <p:cNvSpPr>
            <a:spLocks noChangeShapeType="1"/>
          </p:cNvSpPr>
          <p:nvPr/>
        </p:nvSpPr>
        <p:spPr bwMode="auto">
          <a:xfrm>
            <a:off x="4953000" y="3581400"/>
            <a:ext cx="0" cy="1828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Tree>
    <p:extLst>
      <p:ext uri="{BB962C8B-B14F-4D97-AF65-F5344CB8AC3E}">
        <p14:creationId xmlns:p14="http://schemas.microsoft.com/office/powerpoint/2010/main" val="4183836608"/>
      </p:ext>
    </p:extLst>
  </p:cSld>
  <p:clrMapOvr>
    <a:masterClrMapping/>
  </p:clrMapOvr>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US"/>
              <a:t>Unification</a:t>
            </a:r>
          </a:p>
        </p:txBody>
      </p:sp>
      <p:sp>
        <p:nvSpPr>
          <p:cNvPr id="15363" name="Rectangle 3"/>
          <p:cNvSpPr>
            <a:spLocks noGrp="1" noChangeArrowheads="1"/>
          </p:cNvSpPr>
          <p:nvPr>
            <p:ph type="body" idx="1"/>
          </p:nvPr>
        </p:nvSpPr>
        <p:spPr/>
        <p:txBody>
          <a:bodyPr/>
          <a:lstStyle/>
          <a:p>
            <a:pPr marL="0" indent="0">
              <a:buNone/>
            </a:pPr>
            <a:r>
              <a:rPr lang="en-US" sz="2800" dirty="0"/>
              <a:t>Unification – takes two similar sentences and computes </a:t>
            </a:r>
            <a:r>
              <a:rPr lang="en-US" sz="2800" dirty="0" smtClean="0"/>
              <a:t>the substitution </a:t>
            </a:r>
            <a:r>
              <a:rPr lang="en-US" sz="2800" dirty="0"/>
              <a:t>that makes them look the </a:t>
            </a:r>
            <a:r>
              <a:rPr lang="en-US" sz="2800" dirty="0" smtClean="0"/>
              <a:t>same</a:t>
            </a:r>
            <a:endParaRPr lang="en-US" sz="2800" dirty="0"/>
          </a:p>
          <a:p>
            <a:r>
              <a:rPr lang="en-US" sz="2000" dirty="0"/>
              <a:t>Unify(</a:t>
            </a:r>
            <a:r>
              <a:rPr lang="el-GR" sz="2000" dirty="0">
                <a:cs typeface="Arial" charset="0"/>
              </a:rPr>
              <a:t>α</a:t>
            </a:r>
            <a:r>
              <a:rPr lang="en-US" sz="2000" dirty="0"/>
              <a:t>,</a:t>
            </a:r>
            <a:r>
              <a:rPr lang="el-GR" sz="2000" dirty="0">
                <a:cs typeface="Arial" charset="0"/>
              </a:rPr>
              <a:t>β</a:t>
            </a:r>
            <a:r>
              <a:rPr lang="en-US" sz="2000" dirty="0"/>
              <a:t>) = </a:t>
            </a:r>
            <a:r>
              <a:rPr lang="el-GR" sz="2000" dirty="0">
                <a:cs typeface="Arial" charset="0"/>
              </a:rPr>
              <a:t>θ</a:t>
            </a:r>
            <a:r>
              <a:rPr lang="en-US" sz="2000" dirty="0"/>
              <a:t> if </a:t>
            </a:r>
            <a:r>
              <a:rPr lang="en-US" sz="2000" dirty="0" smtClean="0"/>
              <a:t>subs(</a:t>
            </a:r>
            <a:r>
              <a:rPr lang="el-GR" sz="2000" dirty="0" smtClean="0">
                <a:cs typeface="Arial" charset="0"/>
              </a:rPr>
              <a:t>α</a:t>
            </a:r>
            <a:r>
              <a:rPr lang="en-US" sz="2000" dirty="0" smtClean="0">
                <a:cs typeface="Arial" charset="0"/>
              </a:rPr>
              <a:t>,</a:t>
            </a:r>
            <a:r>
              <a:rPr lang="el-GR" sz="2000" dirty="0" smtClean="0">
                <a:cs typeface="Arial" charset="0"/>
              </a:rPr>
              <a:t>θ</a:t>
            </a:r>
            <a:r>
              <a:rPr lang="en-US" sz="2000" dirty="0" smtClean="0">
                <a:cs typeface="Arial" charset="0"/>
              </a:rPr>
              <a:t>)</a:t>
            </a:r>
            <a:r>
              <a:rPr lang="en-US" sz="2000" dirty="0" smtClean="0"/>
              <a:t> </a:t>
            </a:r>
            <a:r>
              <a:rPr lang="en-US" sz="2000" dirty="0"/>
              <a:t>= </a:t>
            </a:r>
            <a:r>
              <a:rPr lang="en-US" sz="2000" dirty="0" smtClean="0"/>
              <a:t>subs(</a:t>
            </a:r>
            <a:r>
              <a:rPr lang="el-GR" sz="2000" dirty="0" smtClean="0">
                <a:cs typeface="Arial" charset="0"/>
              </a:rPr>
              <a:t>β</a:t>
            </a:r>
            <a:r>
              <a:rPr lang="en-US" sz="2000" dirty="0" smtClean="0">
                <a:cs typeface="Arial" charset="0"/>
              </a:rPr>
              <a:t>,</a:t>
            </a:r>
            <a:r>
              <a:rPr lang="el-GR" sz="2000" dirty="0" smtClean="0">
                <a:cs typeface="Arial" charset="0"/>
              </a:rPr>
              <a:t>θ</a:t>
            </a:r>
            <a:r>
              <a:rPr lang="en-US" sz="2000" dirty="0" smtClean="0">
                <a:cs typeface="Arial" charset="0"/>
              </a:rPr>
              <a:t>)</a:t>
            </a:r>
            <a:r>
              <a:rPr lang="el-GR" sz="2000" dirty="0" smtClean="0">
                <a:cs typeface="Arial" charset="0"/>
              </a:rPr>
              <a:t> </a:t>
            </a:r>
            <a:r>
              <a:rPr lang="en-US" sz="2000" dirty="0"/>
              <a:t>
</a:t>
            </a:r>
            <a:endParaRPr lang="en-US" sz="1400" dirty="0"/>
          </a:p>
          <a:p>
            <a:pPr>
              <a:buFontTx/>
              <a:buNone/>
            </a:pPr>
            <a:r>
              <a:rPr lang="en-US" sz="2000" dirty="0"/>
              <a:t>p 			q	 		</a:t>
            </a:r>
            <a:r>
              <a:rPr lang="el-GR" sz="2000" dirty="0">
                <a:cs typeface="Arial" charset="0"/>
              </a:rPr>
              <a:t>θ</a:t>
            </a:r>
            <a:r>
              <a:rPr lang="en-US" sz="2000" dirty="0"/>
              <a:t>  </a:t>
            </a:r>
          </a:p>
          <a:p>
            <a:pPr>
              <a:buNone/>
            </a:pPr>
            <a:r>
              <a:rPr lang="en-US" sz="2000" dirty="0"/>
              <a:t>Knows(</a:t>
            </a:r>
            <a:r>
              <a:rPr lang="en-US" sz="2000" dirty="0" err="1"/>
              <a:t>John,x</a:t>
            </a:r>
            <a:r>
              <a:rPr lang="en-US" sz="2000" dirty="0"/>
              <a:t>) 	Knows(</a:t>
            </a:r>
            <a:r>
              <a:rPr lang="en-US" sz="2000" dirty="0" err="1"/>
              <a:t>John,Jane</a:t>
            </a:r>
            <a:r>
              <a:rPr lang="en-US" sz="2000" dirty="0"/>
              <a:t>) 	</a:t>
            </a:r>
            <a:r>
              <a:rPr lang="en-US" sz="2000" dirty="0">
                <a:solidFill>
                  <a:srgbClr val="CC0099"/>
                </a:solidFill>
              </a:rPr>
              <a:t>{x/Jane}</a:t>
            </a:r>
            <a:r>
              <a:rPr lang="en-US" sz="2000" dirty="0" smtClean="0">
                <a:solidFill>
                  <a:srgbClr val="CC0099"/>
                </a:solidFill>
              </a:rPr>
              <a:t>}</a:t>
            </a:r>
            <a:endParaRPr lang="en-US" sz="2000" dirty="0">
              <a:solidFill>
                <a:srgbClr val="CC0099"/>
              </a:solidFill>
            </a:endParaRPr>
          </a:p>
          <a:p>
            <a:pPr>
              <a:buNone/>
            </a:pPr>
            <a:r>
              <a:rPr lang="en-US" sz="2000" dirty="0"/>
              <a:t>Knows(</a:t>
            </a:r>
            <a:r>
              <a:rPr lang="en-US" sz="2000" dirty="0" err="1"/>
              <a:t>John,x</a:t>
            </a:r>
            <a:r>
              <a:rPr lang="en-US" sz="2000" dirty="0"/>
              <a:t>)	Knows(</a:t>
            </a:r>
            <a:r>
              <a:rPr lang="en-US" sz="2000" dirty="0" err="1"/>
              <a:t>y,OJ</a:t>
            </a:r>
            <a:r>
              <a:rPr lang="en-US" sz="2000" dirty="0"/>
              <a:t>) 		</a:t>
            </a:r>
            <a:r>
              <a:rPr lang="en-US" sz="2000" dirty="0">
                <a:solidFill>
                  <a:srgbClr val="CC0099"/>
                </a:solidFill>
              </a:rPr>
              <a:t>{x/</a:t>
            </a:r>
            <a:r>
              <a:rPr lang="en-US" sz="2000" dirty="0" err="1">
                <a:solidFill>
                  <a:srgbClr val="CC0099"/>
                </a:solidFill>
              </a:rPr>
              <a:t>OJ,y</a:t>
            </a:r>
            <a:r>
              <a:rPr lang="en-US" sz="2000" dirty="0">
                <a:solidFill>
                  <a:srgbClr val="CC0099"/>
                </a:solidFill>
              </a:rPr>
              <a:t>/John}</a:t>
            </a:r>
            <a:r>
              <a:rPr lang="en-US" sz="2000" dirty="0" smtClean="0">
                <a:solidFill>
                  <a:srgbClr val="CC0099"/>
                </a:solidFill>
              </a:rPr>
              <a:t>}</a:t>
            </a:r>
            <a:endParaRPr lang="en-US" sz="2000" dirty="0">
              <a:solidFill>
                <a:srgbClr val="CC0099"/>
              </a:solidFill>
            </a:endParaRPr>
          </a:p>
          <a:p>
            <a:pPr>
              <a:buFontTx/>
              <a:buNone/>
            </a:pPr>
            <a:r>
              <a:rPr lang="en-US" sz="2000" dirty="0"/>
              <a:t>Knows(</a:t>
            </a:r>
            <a:r>
              <a:rPr lang="en-US" sz="2000" dirty="0" err="1"/>
              <a:t>John,x</a:t>
            </a:r>
            <a:r>
              <a:rPr lang="en-US" sz="2000" dirty="0"/>
              <a:t>) 	Knows(</a:t>
            </a:r>
            <a:r>
              <a:rPr lang="en-US" sz="2000" dirty="0" err="1"/>
              <a:t>y,Mother</a:t>
            </a:r>
            <a:r>
              <a:rPr lang="en-US" sz="2000" dirty="0"/>
              <a:t>(y))	</a:t>
            </a:r>
            <a:endParaRPr lang="en-US" sz="2000" dirty="0">
              <a:solidFill>
                <a:srgbClr val="CC0099"/>
              </a:solidFill>
            </a:endParaRPr>
          </a:p>
          <a:p>
            <a:pPr>
              <a:buFontTx/>
              <a:buNone/>
            </a:pPr>
            <a:r>
              <a:rPr lang="en-US" sz="2000" dirty="0"/>
              <a:t>Knows(</a:t>
            </a:r>
            <a:r>
              <a:rPr lang="en-US" sz="2000" dirty="0" err="1"/>
              <a:t>John,x</a:t>
            </a:r>
            <a:r>
              <a:rPr lang="en-US" sz="2000" dirty="0"/>
              <a:t>)	Knows(</a:t>
            </a:r>
            <a:r>
              <a:rPr lang="en-US" sz="2000" dirty="0" err="1"/>
              <a:t>x,OJ</a:t>
            </a:r>
            <a:r>
              <a:rPr lang="en-US" sz="2000" dirty="0"/>
              <a:t>) 		</a:t>
            </a:r>
            <a:r>
              <a:rPr lang="en-US" sz="2000" dirty="0">
                <a:solidFill>
                  <a:srgbClr val="CC0099"/>
                </a:solidFill>
              </a:rPr>
              <a:t>
</a:t>
            </a:r>
            <a:endParaRPr lang="en-US" sz="1400" dirty="0">
              <a:solidFill>
                <a:srgbClr val="CC0099"/>
              </a:solidFill>
            </a:endParaRPr>
          </a:p>
          <a:p>
            <a:pPr marL="0" indent="0">
              <a:buNone/>
            </a:pPr>
            <a:r>
              <a:rPr lang="en-US" sz="2000" dirty="0"/>
              <a:t>
</a:t>
            </a:r>
          </a:p>
        </p:txBody>
      </p:sp>
      <p:sp>
        <p:nvSpPr>
          <p:cNvPr id="15364" name="Line 4"/>
          <p:cNvSpPr>
            <a:spLocks noChangeShapeType="1"/>
          </p:cNvSpPr>
          <p:nvPr/>
        </p:nvSpPr>
        <p:spPr bwMode="auto">
          <a:xfrm>
            <a:off x="533400" y="3886200"/>
            <a:ext cx="7772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5365" name="Line 5"/>
          <p:cNvSpPr>
            <a:spLocks noChangeShapeType="1"/>
          </p:cNvSpPr>
          <p:nvPr/>
        </p:nvSpPr>
        <p:spPr bwMode="auto">
          <a:xfrm>
            <a:off x="2286000" y="3581400"/>
            <a:ext cx="0" cy="1828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5366" name="Line 6"/>
          <p:cNvSpPr>
            <a:spLocks noChangeShapeType="1"/>
          </p:cNvSpPr>
          <p:nvPr/>
        </p:nvSpPr>
        <p:spPr bwMode="auto">
          <a:xfrm>
            <a:off x="4953000" y="3581400"/>
            <a:ext cx="0" cy="1828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Tree>
    <p:extLst>
      <p:ext uri="{BB962C8B-B14F-4D97-AF65-F5344CB8AC3E}">
        <p14:creationId xmlns:p14="http://schemas.microsoft.com/office/powerpoint/2010/main" val="3149834858"/>
      </p:ext>
    </p:extLst>
  </p:cSld>
  <p:clrMapOvr>
    <a:masterClrMapping/>
  </p:clrMapOvr>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US"/>
              <a:t>Unification</a:t>
            </a:r>
          </a:p>
        </p:txBody>
      </p:sp>
      <p:sp>
        <p:nvSpPr>
          <p:cNvPr id="15363" name="Rectangle 3"/>
          <p:cNvSpPr>
            <a:spLocks noGrp="1" noChangeArrowheads="1"/>
          </p:cNvSpPr>
          <p:nvPr>
            <p:ph type="body" idx="1"/>
          </p:nvPr>
        </p:nvSpPr>
        <p:spPr/>
        <p:txBody>
          <a:bodyPr/>
          <a:lstStyle/>
          <a:p>
            <a:pPr marL="0" indent="0">
              <a:buNone/>
            </a:pPr>
            <a:r>
              <a:rPr lang="en-US" sz="2800" dirty="0"/>
              <a:t>Unification – takes two similar sentences and computes </a:t>
            </a:r>
            <a:r>
              <a:rPr lang="en-US" sz="2800" dirty="0" smtClean="0"/>
              <a:t>the substitution </a:t>
            </a:r>
            <a:r>
              <a:rPr lang="en-US" sz="2800" dirty="0"/>
              <a:t>that makes them look the </a:t>
            </a:r>
            <a:r>
              <a:rPr lang="en-US" sz="2800" dirty="0" smtClean="0"/>
              <a:t>same</a:t>
            </a:r>
            <a:endParaRPr lang="en-US" sz="2800" dirty="0"/>
          </a:p>
          <a:p>
            <a:r>
              <a:rPr lang="en-US" sz="2000" dirty="0"/>
              <a:t>Unify(</a:t>
            </a:r>
            <a:r>
              <a:rPr lang="el-GR" sz="2000" dirty="0">
                <a:cs typeface="Arial" charset="0"/>
              </a:rPr>
              <a:t>α</a:t>
            </a:r>
            <a:r>
              <a:rPr lang="en-US" sz="2000" dirty="0"/>
              <a:t>,</a:t>
            </a:r>
            <a:r>
              <a:rPr lang="el-GR" sz="2000" dirty="0">
                <a:cs typeface="Arial" charset="0"/>
              </a:rPr>
              <a:t>β</a:t>
            </a:r>
            <a:r>
              <a:rPr lang="en-US" sz="2000" dirty="0"/>
              <a:t>) = </a:t>
            </a:r>
            <a:r>
              <a:rPr lang="el-GR" sz="2000" dirty="0">
                <a:cs typeface="Arial" charset="0"/>
              </a:rPr>
              <a:t>θ</a:t>
            </a:r>
            <a:r>
              <a:rPr lang="en-US" sz="2000" dirty="0"/>
              <a:t> if </a:t>
            </a:r>
            <a:r>
              <a:rPr lang="en-US" sz="2000" dirty="0" smtClean="0"/>
              <a:t>subs(</a:t>
            </a:r>
            <a:r>
              <a:rPr lang="el-GR" sz="2000" dirty="0" smtClean="0">
                <a:cs typeface="Arial" charset="0"/>
              </a:rPr>
              <a:t>α</a:t>
            </a:r>
            <a:r>
              <a:rPr lang="en-US" sz="2000" dirty="0" smtClean="0">
                <a:cs typeface="Arial" charset="0"/>
              </a:rPr>
              <a:t>,</a:t>
            </a:r>
            <a:r>
              <a:rPr lang="el-GR" sz="2000" dirty="0" smtClean="0">
                <a:cs typeface="Arial" charset="0"/>
              </a:rPr>
              <a:t>θ</a:t>
            </a:r>
            <a:r>
              <a:rPr lang="en-US" sz="2000" dirty="0" smtClean="0">
                <a:cs typeface="Arial" charset="0"/>
              </a:rPr>
              <a:t>)</a:t>
            </a:r>
            <a:r>
              <a:rPr lang="en-US" sz="2000" dirty="0" smtClean="0"/>
              <a:t> </a:t>
            </a:r>
            <a:r>
              <a:rPr lang="en-US" sz="2000" dirty="0"/>
              <a:t>= </a:t>
            </a:r>
            <a:r>
              <a:rPr lang="en-US" sz="2000" dirty="0" smtClean="0"/>
              <a:t>subs(</a:t>
            </a:r>
            <a:r>
              <a:rPr lang="el-GR" sz="2000" dirty="0" smtClean="0">
                <a:cs typeface="Arial" charset="0"/>
              </a:rPr>
              <a:t>β</a:t>
            </a:r>
            <a:r>
              <a:rPr lang="en-US" sz="2000" dirty="0" smtClean="0">
                <a:cs typeface="Arial" charset="0"/>
              </a:rPr>
              <a:t>,</a:t>
            </a:r>
            <a:r>
              <a:rPr lang="el-GR" sz="2000" dirty="0" smtClean="0">
                <a:cs typeface="Arial" charset="0"/>
              </a:rPr>
              <a:t>θ</a:t>
            </a:r>
            <a:r>
              <a:rPr lang="en-US" sz="2000" dirty="0" smtClean="0">
                <a:cs typeface="Arial" charset="0"/>
              </a:rPr>
              <a:t>)</a:t>
            </a:r>
            <a:r>
              <a:rPr lang="el-GR" sz="2000" dirty="0" smtClean="0">
                <a:cs typeface="Arial" charset="0"/>
              </a:rPr>
              <a:t> </a:t>
            </a:r>
            <a:r>
              <a:rPr lang="en-US" sz="2000" dirty="0"/>
              <a:t>
</a:t>
            </a:r>
            <a:endParaRPr lang="en-US" sz="1400" dirty="0"/>
          </a:p>
          <a:p>
            <a:pPr>
              <a:buFontTx/>
              <a:buNone/>
            </a:pPr>
            <a:r>
              <a:rPr lang="en-US" sz="2000" dirty="0"/>
              <a:t>p 			q	 		</a:t>
            </a:r>
            <a:r>
              <a:rPr lang="el-GR" sz="2000" dirty="0">
                <a:cs typeface="Arial" charset="0"/>
              </a:rPr>
              <a:t>θ</a:t>
            </a:r>
            <a:r>
              <a:rPr lang="en-US" sz="2000" dirty="0"/>
              <a:t>  </a:t>
            </a:r>
          </a:p>
          <a:p>
            <a:pPr>
              <a:buNone/>
            </a:pPr>
            <a:r>
              <a:rPr lang="en-US" sz="2000" dirty="0"/>
              <a:t>Knows(</a:t>
            </a:r>
            <a:r>
              <a:rPr lang="en-US" sz="2000" dirty="0" err="1"/>
              <a:t>John,x</a:t>
            </a:r>
            <a:r>
              <a:rPr lang="en-US" sz="2000" dirty="0"/>
              <a:t>) 	Knows(</a:t>
            </a:r>
            <a:r>
              <a:rPr lang="en-US" sz="2000" dirty="0" err="1"/>
              <a:t>John,Jane</a:t>
            </a:r>
            <a:r>
              <a:rPr lang="en-US" sz="2000" dirty="0"/>
              <a:t>) 	</a:t>
            </a:r>
            <a:r>
              <a:rPr lang="en-US" sz="2000" dirty="0">
                <a:solidFill>
                  <a:srgbClr val="CC0099"/>
                </a:solidFill>
              </a:rPr>
              <a:t>{x/Jane}</a:t>
            </a:r>
            <a:r>
              <a:rPr lang="en-US" sz="2000" dirty="0" smtClean="0">
                <a:solidFill>
                  <a:srgbClr val="CC0099"/>
                </a:solidFill>
              </a:rPr>
              <a:t>}</a:t>
            </a:r>
            <a:endParaRPr lang="en-US" sz="2000" dirty="0">
              <a:solidFill>
                <a:srgbClr val="CC0099"/>
              </a:solidFill>
            </a:endParaRPr>
          </a:p>
          <a:p>
            <a:pPr>
              <a:buNone/>
            </a:pPr>
            <a:r>
              <a:rPr lang="en-US" sz="2000" dirty="0"/>
              <a:t>Knows(</a:t>
            </a:r>
            <a:r>
              <a:rPr lang="en-US" sz="2000" dirty="0" err="1"/>
              <a:t>John,x</a:t>
            </a:r>
            <a:r>
              <a:rPr lang="en-US" sz="2000" dirty="0"/>
              <a:t>)	Knows(</a:t>
            </a:r>
            <a:r>
              <a:rPr lang="en-US" sz="2000" dirty="0" err="1"/>
              <a:t>y,OJ</a:t>
            </a:r>
            <a:r>
              <a:rPr lang="en-US" sz="2000" dirty="0"/>
              <a:t>) 		</a:t>
            </a:r>
            <a:r>
              <a:rPr lang="en-US" sz="2000" dirty="0">
                <a:solidFill>
                  <a:srgbClr val="CC0099"/>
                </a:solidFill>
              </a:rPr>
              <a:t>{x/</a:t>
            </a:r>
            <a:r>
              <a:rPr lang="en-US" sz="2000" dirty="0" err="1">
                <a:solidFill>
                  <a:srgbClr val="CC0099"/>
                </a:solidFill>
              </a:rPr>
              <a:t>OJ,y</a:t>
            </a:r>
            <a:r>
              <a:rPr lang="en-US" sz="2000" dirty="0">
                <a:solidFill>
                  <a:srgbClr val="CC0099"/>
                </a:solidFill>
              </a:rPr>
              <a:t>/John}</a:t>
            </a:r>
            <a:r>
              <a:rPr lang="en-US" sz="2000" dirty="0" smtClean="0">
                <a:solidFill>
                  <a:srgbClr val="CC0099"/>
                </a:solidFill>
              </a:rPr>
              <a:t>}</a:t>
            </a:r>
            <a:endParaRPr lang="en-US" sz="2000" dirty="0">
              <a:solidFill>
                <a:srgbClr val="CC0099"/>
              </a:solidFill>
            </a:endParaRPr>
          </a:p>
          <a:p>
            <a:pPr>
              <a:buFontTx/>
              <a:buNone/>
            </a:pPr>
            <a:r>
              <a:rPr lang="en-US" sz="2000" dirty="0"/>
              <a:t>Knows(</a:t>
            </a:r>
            <a:r>
              <a:rPr lang="en-US" sz="2000" dirty="0" err="1"/>
              <a:t>John,x</a:t>
            </a:r>
            <a:r>
              <a:rPr lang="en-US" sz="2000" dirty="0"/>
              <a:t>) 	Knows(</a:t>
            </a:r>
            <a:r>
              <a:rPr lang="en-US" sz="2000" dirty="0" err="1"/>
              <a:t>y,Mother</a:t>
            </a:r>
            <a:r>
              <a:rPr lang="en-US" sz="2000" dirty="0"/>
              <a:t>(y))	</a:t>
            </a:r>
            <a:r>
              <a:rPr lang="en-US" sz="2000" dirty="0">
                <a:solidFill>
                  <a:srgbClr val="CC0099"/>
                </a:solidFill>
              </a:rPr>
              <a:t>{y/</a:t>
            </a:r>
            <a:r>
              <a:rPr lang="en-US" sz="2000" dirty="0" err="1">
                <a:solidFill>
                  <a:srgbClr val="CC0099"/>
                </a:solidFill>
              </a:rPr>
              <a:t>John,x</a:t>
            </a:r>
            <a:r>
              <a:rPr lang="en-US" sz="2000" dirty="0">
                <a:solidFill>
                  <a:srgbClr val="CC0099"/>
                </a:solidFill>
              </a:rPr>
              <a:t>/Mother(John)}}</a:t>
            </a:r>
          </a:p>
          <a:p>
            <a:pPr>
              <a:buFontTx/>
              <a:buNone/>
            </a:pPr>
            <a:r>
              <a:rPr lang="en-US" sz="2000" dirty="0"/>
              <a:t>Knows(</a:t>
            </a:r>
            <a:r>
              <a:rPr lang="en-US" sz="2000" dirty="0" err="1"/>
              <a:t>John,x</a:t>
            </a:r>
            <a:r>
              <a:rPr lang="en-US" sz="2000" dirty="0"/>
              <a:t>)	Knows(</a:t>
            </a:r>
            <a:r>
              <a:rPr lang="en-US" sz="2000" dirty="0" err="1"/>
              <a:t>x,OJ</a:t>
            </a:r>
            <a:r>
              <a:rPr lang="en-US" sz="2000" dirty="0"/>
              <a:t>) 		</a:t>
            </a:r>
            <a:r>
              <a:rPr lang="en-US" sz="2000" dirty="0">
                <a:solidFill>
                  <a:srgbClr val="CC0099"/>
                </a:solidFill>
              </a:rPr>
              <a:t>
</a:t>
            </a:r>
            <a:endParaRPr lang="en-US" sz="1400" dirty="0">
              <a:solidFill>
                <a:srgbClr val="CC0099"/>
              </a:solidFill>
            </a:endParaRPr>
          </a:p>
          <a:p>
            <a:pPr marL="0" indent="0">
              <a:buNone/>
            </a:pPr>
            <a:r>
              <a:rPr lang="en-US" sz="2000" dirty="0"/>
              <a:t>
</a:t>
            </a:r>
          </a:p>
        </p:txBody>
      </p:sp>
      <p:sp>
        <p:nvSpPr>
          <p:cNvPr id="15364" name="Line 4"/>
          <p:cNvSpPr>
            <a:spLocks noChangeShapeType="1"/>
          </p:cNvSpPr>
          <p:nvPr/>
        </p:nvSpPr>
        <p:spPr bwMode="auto">
          <a:xfrm>
            <a:off x="533400" y="3886200"/>
            <a:ext cx="7772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5365" name="Line 5"/>
          <p:cNvSpPr>
            <a:spLocks noChangeShapeType="1"/>
          </p:cNvSpPr>
          <p:nvPr/>
        </p:nvSpPr>
        <p:spPr bwMode="auto">
          <a:xfrm>
            <a:off x="2286000" y="3581400"/>
            <a:ext cx="0" cy="1828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5366" name="Line 6"/>
          <p:cNvSpPr>
            <a:spLocks noChangeShapeType="1"/>
          </p:cNvSpPr>
          <p:nvPr/>
        </p:nvSpPr>
        <p:spPr bwMode="auto">
          <a:xfrm>
            <a:off x="4953000" y="3581400"/>
            <a:ext cx="0" cy="1828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Tree>
    <p:extLst>
      <p:ext uri="{BB962C8B-B14F-4D97-AF65-F5344CB8AC3E}">
        <p14:creationId xmlns:p14="http://schemas.microsoft.com/office/powerpoint/2010/main" val="142465923"/>
      </p:ext>
    </p:extLst>
  </p:cSld>
  <p:clrMapOvr>
    <a:masterClrMapping/>
  </p:clrMapOvr>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US"/>
              <a:t>Unification</a:t>
            </a:r>
          </a:p>
        </p:txBody>
      </p:sp>
      <p:sp>
        <p:nvSpPr>
          <p:cNvPr id="15363" name="Rectangle 3"/>
          <p:cNvSpPr>
            <a:spLocks noGrp="1" noChangeArrowheads="1"/>
          </p:cNvSpPr>
          <p:nvPr>
            <p:ph type="body" idx="1"/>
          </p:nvPr>
        </p:nvSpPr>
        <p:spPr/>
        <p:txBody>
          <a:bodyPr/>
          <a:lstStyle/>
          <a:p>
            <a:pPr marL="0" indent="0">
              <a:buNone/>
            </a:pPr>
            <a:r>
              <a:rPr lang="en-US" sz="2800" dirty="0"/>
              <a:t>Unification – takes two similar sentences and computes </a:t>
            </a:r>
            <a:r>
              <a:rPr lang="en-US" sz="2800" dirty="0" smtClean="0"/>
              <a:t>the substitution </a:t>
            </a:r>
            <a:r>
              <a:rPr lang="en-US" sz="2800" dirty="0"/>
              <a:t>that makes them look the </a:t>
            </a:r>
            <a:r>
              <a:rPr lang="en-US" sz="2800" dirty="0" smtClean="0"/>
              <a:t>same</a:t>
            </a:r>
            <a:endParaRPr lang="en-US" sz="2800" dirty="0"/>
          </a:p>
          <a:p>
            <a:r>
              <a:rPr lang="en-US" sz="2000" dirty="0"/>
              <a:t>Unify(</a:t>
            </a:r>
            <a:r>
              <a:rPr lang="el-GR" sz="2000" dirty="0">
                <a:cs typeface="Arial" charset="0"/>
              </a:rPr>
              <a:t>α</a:t>
            </a:r>
            <a:r>
              <a:rPr lang="en-US" sz="2000" dirty="0"/>
              <a:t>,</a:t>
            </a:r>
            <a:r>
              <a:rPr lang="el-GR" sz="2000" dirty="0">
                <a:cs typeface="Arial" charset="0"/>
              </a:rPr>
              <a:t>β</a:t>
            </a:r>
            <a:r>
              <a:rPr lang="en-US" sz="2000" dirty="0"/>
              <a:t>) = </a:t>
            </a:r>
            <a:r>
              <a:rPr lang="el-GR" sz="2000" dirty="0">
                <a:cs typeface="Arial" charset="0"/>
              </a:rPr>
              <a:t>θ</a:t>
            </a:r>
            <a:r>
              <a:rPr lang="en-US" sz="2000" dirty="0"/>
              <a:t> if </a:t>
            </a:r>
            <a:r>
              <a:rPr lang="en-US" sz="2000" dirty="0" smtClean="0"/>
              <a:t>subs(</a:t>
            </a:r>
            <a:r>
              <a:rPr lang="el-GR" sz="2000" dirty="0" smtClean="0">
                <a:cs typeface="Arial" charset="0"/>
              </a:rPr>
              <a:t>α</a:t>
            </a:r>
            <a:r>
              <a:rPr lang="en-US" sz="2000" dirty="0" smtClean="0">
                <a:cs typeface="Arial" charset="0"/>
              </a:rPr>
              <a:t>,</a:t>
            </a:r>
            <a:r>
              <a:rPr lang="el-GR" sz="2000" dirty="0" smtClean="0">
                <a:cs typeface="Arial" charset="0"/>
              </a:rPr>
              <a:t>θ</a:t>
            </a:r>
            <a:r>
              <a:rPr lang="en-US" sz="2000" dirty="0" smtClean="0">
                <a:cs typeface="Arial" charset="0"/>
              </a:rPr>
              <a:t>)</a:t>
            </a:r>
            <a:r>
              <a:rPr lang="en-US" sz="2000" dirty="0" smtClean="0"/>
              <a:t> </a:t>
            </a:r>
            <a:r>
              <a:rPr lang="en-US" sz="2000" dirty="0"/>
              <a:t>= </a:t>
            </a:r>
            <a:r>
              <a:rPr lang="en-US" sz="2000" dirty="0" smtClean="0"/>
              <a:t>subs(</a:t>
            </a:r>
            <a:r>
              <a:rPr lang="el-GR" sz="2000" dirty="0" smtClean="0">
                <a:cs typeface="Arial" charset="0"/>
              </a:rPr>
              <a:t>β</a:t>
            </a:r>
            <a:r>
              <a:rPr lang="en-US" sz="2000" dirty="0" smtClean="0">
                <a:cs typeface="Arial" charset="0"/>
              </a:rPr>
              <a:t>,</a:t>
            </a:r>
            <a:r>
              <a:rPr lang="el-GR" sz="2000" dirty="0" smtClean="0">
                <a:cs typeface="Arial" charset="0"/>
              </a:rPr>
              <a:t>θ</a:t>
            </a:r>
            <a:r>
              <a:rPr lang="en-US" sz="2000" dirty="0" smtClean="0">
                <a:cs typeface="Arial" charset="0"/>
              </a:rPr>
              <a:t>)</a:t>
            </a:r>
            <a:r>
              <a:rPr lang="el-GR" sz="2000" dirty="0" smtClean="0">
                <a:cs typeface="Arial" charset="0"/>
              </a:rPr>
              <a:t> </a:t>
            </a:r>
            <a:r>
              <a:rPr lang="en-US" sz="2000" dirty="0"/>
              <a:t>
</a:t>
            </a:r>
            <a:endParaRPr lang="en-US" sz="1400" dirty="0"/>
          </a:p>
          <a:p>
            <a:pPr>
              <a:buFontTx/>
              <a:buNone/>
            </a:pPr>
            <a:r>
              <a:rPr lang="en-US" sz="2000" dirty="0"/>
              <a:t>p 			q	 		</a:t>
            </a:r>
            <a:r>
              <a:rPr lang="el-GR" sz="2000" dirty="0">
                <a:cs typeface="Arial" charset="0"/>
              </a:rPr>
              <a:t>θ</a:t>
            </a:r>
            <a:r>
              <a:rPr lang="en-US" sz="2000" dirty="0"/>
              <a:t>  </a:t>
            </a:r>
          </a:p>
          <a:p>
            <a:pPr>
              <a:buNone/>
            </a:pPr>
            <a:r>
              <a:rPr lang="en-US" sz="2000" dirty="0"/>
              <a:t>Knows(</a:t>
            </a:r>
            <a:r>
              <a:rPr lang="en-US" sz="2000" dirty="0" err="1"/>
              <a:t>John,x</a:t>
            </a:r>
            <a:r>
              <a:rPr lang="en-US" sz="2000" dirty="0"/>
              <a:t>) 	Knows(</a:t>
            </a:r>
            <a:r>
              <a:rPr lang="en-US" sz="2000" dirty="0" err="1"/>
              <a:t>John,Jane</a:t>
            </a:r>
            <a:r>
              <a:rPr lang="en-US" sz="2000" dirty="0"/>
              <a:t>) 	</a:t>
            </a:r>
            <a:r>
              <a:rPr lang="en-US" sz="2000" dirty="0">
                <a:solidFill>
                  <a:srgbClr val="CC0099"/>
                </a:solidFill>
              </a:rPr>
              <a:t>{x/Jane}</a:t>
            </a:r>
            <a:r>
              <a:rPr lang="en-US" sz="2000" dirty="0" smtClean="0">
                <a:solidFill>
                  <a:srgbClr val="CC0099"/>
                </a:solidFill>
              </a:rPr>
              <a:t>}</a:t>
            </a:r>
            <a:endParaRPr lang="en-US" sz="2000" dirty="0">
              <a:solidFill>
                <a:srgbClr val="CC0099"/>
              </a:solidFill>
            </a:endParaRPr>
          </a:p>
          <a:p>
            <a:pPr>
              <a:buNone/>
            </a:pPr>
            <a:r>
              <a:rPr lang="en-US" sz="2000" dirty="0"/>
              <a:t>Knows(</a:t>
            </a:r>
            <a:r>
              <a:rPr lang="en-US" sz="2000" dirty="0" err="1"/>
              <a:t>John,x</a:t>
            </a:r>
            <a:r>
              <a:rPr lang="en-US" sz="2000" dirty="0"/>
              <a:t>)	Knows(</a:t>
            </a:r>
            <a:r>
              <a:rPr lang="en-US" sz="2000" dirty="0" err="1"/>
              <a:t>y,OJ</a:t>
            </a:r>
            <a:r>
              <a:rPr lang="en-US" sz="2000" dirty="0"/>
              <a:t>) 		</a:t>
            </a:r>
            <a:r>
              <a:rPr lang="en-US" sz="2000" dirty="0">
                <a:solidFill>
                  <a:srgbClr val="CC0099"/>
                </a:solidFill>
              </a:rPr>
              <a:t>{x/</a:t>
            </a:r>
            <a:r>
              <a:rPr lang="en-US" sz="2000" dirty="0" err="1">
                <a:solidFill>
                  <a:srgbClr val="CC0099"/>
                </a:solidFill>
              </a:rPr>
              <a:t>OJ,y</a:t>
            </a:r>
            <a:r>
              <a:rPr lang="en-US" sz="2000" dirty="0">
                <a:solidFill>
                  <a:srgbClr val="CC0099"/>
                </a:solidFill>
              </a:rPr>
              <a:t>/John}</a:t>
            </a:r>
            <a:r>
              <a:rPr lang="en-US" sz="2000" dirty="0" smtClean="0">
                <a:solidFill>
                  <a:srgbClr val="CC0099"/>
                </a:solidFill>
              </a:rPr>
              <a:t>}</a:t>
            </a:r>
            <a:endParaRPr lang="en-US" sz="2000" dirty="0">
              <a:solidFill>
                <a:srgbClr val="CC0099"/>
              </a:solidFill>
            </a:endParaRPr>
          </a:p>
          <a:p>
            <a:pPr>
              <a:buFontTx/>
              <a:buNone/>
            </a:pPr>
            <a:r>
              <a:rPr lang="en-US" sz="2000" dirty="0"/>
              <a:t>Knows(</a:t>
            </a:r>
            <a:r>
              <a:rPr lang="en-US" sz="2000" dirty="0" err="1"/>
              <a:t>John,x</a:t>
            </a:r>
            <a:r>
              <a:rPr lang="en-US" sz="2000" dirty="0"/>
              <a:t>) 	Knows(</a:t>
            </a:r>
            <a:r>
              <a:rPr lang="en-US" sz="2000" dirty="0" err="1"/>
              <a:t>y,Mother</a:t>
            </a:r>
            <a:r>
              <a:rPr lang="en-US" sz="2000" dirty="0"/>
              <a:t>(y))	</a:t>
            </a:r>
            <a:r>
              <a:rPr lang="en-US" sz="2000" dirty="0">
                <a:solidFill>
                  <a:srgbClr val="CC0099"/>
                </a:solidFill>
              </a:rPr>
              <a:t>{y/</a:t>
            </a:r>
            <a:r>
              <a:rPr lang="en-US" sz="2000" dirty="0" err="1">
                <a:solidFill>
                  <a:srgbClr val="CC0099"/>
                </a:solidFill>
              </a:rPr>
              <a:t>John,x</a:t>
            </a:r>
            <a:r>
              <a:rPr lang="en-US" sz="2000" dirty="0">
                <a:solidFill>
                  <a:srgbClr val="CC0099"/>
                </a:solidFill>
              </a:rPr>
              <a:t>/Mother(John)}}</a:t>
            </a:r>
          </a:p>
          <a:p>
            <a:pPr>
              <a:buFontTx/>
              <a:buNone/>
            </a:pPr>
            <a:r>
              <a:rPr lang="en-US" sz="2000" dirty="0"/>
              <a:t>Knows(</a:t>
            </a:r>
            <a:r>
              <a:rPr lang="en-US" sz="2000" dirty="0" err="1"/>
              <a:t>John,x</a:t>
            </a:r>
            <a:r>
              <a:rPr lang="en-US" sz="2000" dirty="0"/>
              <a:t>)	Knows(</a:t>
            </a:r>
            <a:r>
              <a:rPr lang="en-US" sz="2000" dirty="0" err="1"/>
              <a:t>x,OJ</a:t>
            </a:r>
            <a:r>
              <a:rPr lang="en-US" sz="2000" dirty="0"/>
              <a:t>) 		</a:t>
            </a:r>
            <a:r>
              <a:rPr lang="en-US" sz="2000" dirty="0">
                <a:solidFill>
                  <a:srgbClr val="CC0099"/>
                </a:solidFill>
              </a:rPr>
              <a:t>{fail}
</a:t>
            </a:r>
            <a:endParaRPr lang="en-US" sz="1400" dirty="0">
              <a:solidFill>
                <a:srgbClr val="CC0099"/>
              </a:solidFill>
            </a:endParaRPr>
          </a:p>
          <a:p>
            <a:pPr marL="0" indent="0">
              <a:buNone/>
            </a:pPr>
            <a:r>
              <a:rPr lang="en-US" sz="2000" dirty="0"/>
              <a:t>
</a:t>
            </a:r>
          </a:p>
        </p:txBody>
      </p:sp>
      <p:sp>
        <p:nvSpPr>
          <p:cNvPr id="15364" name="Line 4"/>
          <p:cNvSpPr>
            <a:spLocks noChangeShapeType="1"/>
          </p:cNvSpPr>
          <p:nvPr/>
        </p:nvSpPr>
        <p:spPr bwMode="auto">
          <a:xfrm>
            <a:off x="533400" y="3886200"/>
            <a:ext cx="7772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5365" name="Line 5"/>
          <p:cNvSpPr>
            <a:spLocks noChangeShapeType="1"/>
          </p:cNvSpPr>
          <p:nvPr/>
        </p:nvSpPr>
        <p:spPr bwMode="auto">
          <a:xfrm>
            <a:off x="2286000" y="3581400"/>
            <a:ext cx="0" cy="1828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5366" name="Line 6"/>
          <p:cNvSpPr>
            <a:spLocks noChangeShapeType="1"/>
          </p:cNvSpPr>
          <p:nvPr/>
        </p:nvSpPr>
        <p:spPr bwMode="auto">
          <a:xfrm>
            <a:off x="4953000" y="3581400"/>
            <a:ext cx="0" cy="1828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Tree>
    <p:extLst>
      <p:ext uri="{BB962C8B-B14F-4D97-AF65-F5344CB8AC3E}">
        <p14:creationId xmlns:p14="http://schemas.microsoft.com/office/powerpoint/2010/main" val="2676471054"/>
      </p:ext>
    </p:extLst>
  </p:cSld>
  <p:clrMapOvr>
    <a:masterClrMapping/>
  </p:clrMapOvr>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a:t>Unification</a:t>
            </a:r>
          </a:p>
        </p:txBody>
      </p:sp>
      <p:sp>
        <p:nvSpPr>
          <p:cNvPr id="16387" name="Rectangle 3"/>
          <p:cNvSpPr>
            <a:spLocks noGrp="1" noChangeArrowheads="1"/>
          </p:cNvSpPr>
          <p:nvPr>
            <p:ph type="body" idx="1"/>
          </p:nvPr>
        </p:nvSpPr>
        <p:spPr/>
        <p:txBody>
          <a:bodyPr/>
          <a:lstStyle/>
          <a:p>
            <a:pPr>
              <a:lnSpc>
                <a:spcPct val="90000"/>
              </a:lnSpc>
            </a:pPr>
            <a:r>
              <a:rPr lang="en-US" sz="2800" dirty="0"/>
              <a:t>To unify </a:t>
            </a:r>
            <a:r>
              <a:rPr lang="en-US" sz="2800" i="1" dirty="0"/>
              <a:t>Knows(</a:t>
            </a:r>
            <a:r>
              <a:rPr lang="en-US" sz="2800" i="1" dirty="0" err="1"/>
              <a:t>John,x</a:t>
            </a:r>
            <a:r>
              <a:rPr lang="en-US" sz="2800" i="1" dirty="0"/>
              <a:t>)</a:t>
            </a:r>
            <a:r>
              <a:rPr lang="en-US" sz="2800" dirty="0"/>
              <a:t> and </a:t>
            </a:r>
            <a:r>
              <a:rPr lang="en-US" sz="2800" i="1" dirty="0"/>
              <a:t>Knows(</a:t>
            </a:r>
            <a:r>
              <a:rPr lang="en-US" sz="2800" i="1" dirty="0" err="1"/>
              <a:t>y,z</a:t>
            </a:r>
            <a:r>
              <a:rPr lang="en-US" sz="2800" i="1" dirty="0"/>
              <a:t>)</a:t>
            </a:r>
            <a:r>
              <a:rPr lang="en-US" sz="2800" dirty="0"/>
              <a:t>,
</a:t>
            </a:r>
          </a:p>
          <a:p>
            <a:pPr>
              <a:lnSpc>
                <a:spcPct val="90000"/>
              </a:lnSpc>
              <a:buFontTx/>
              <a:buNone/>
            </a:pPr>
            <a:r>
              <a:rPr lang="en-US" sz="2400" dirty="0">
                <a:cs typeface="Arial" charset="0"/>
              </a:rPr>
              <a:t>	</a:t>
            </a:r>
            <a:r>
              <a:rPr lang="el-GR" sz="2400" dirty="0">
                <a:cs typeface="Arial" charset="0"/>
              </a:rPr>
              <a:t>θ</a:t>
            </a:r>
            <a:r>
              <a:rPr lang="en-US" sz="2400" dirty="0"/>
              <a:t> = {y/John, x/z } or </a:t>
            </a:r>
            <a:r>
              <a:rPr lang="el-GR" sz="2400" dirty="0">
                <a:cs typeface="Arial" charset="0"/>
              </a:rPr>
              <a:t>θ</a:t>
            </a:r>
            <a:r>
              <a:rPr lang="en-US" sz="2400" dirty="0">
                <a:cs typeface="Arial" charset="0"/>
              </a:rPr>
              <a:t> </a:t>
            </a:r>
            <a:r>
              <a:rPr lang="en-US" sz="2400" dirty="0"/>
              <a:t>= {y/John, x/John, z/John}
</a:t>
            </a:r>
          </a:p>
          <a:p>
            <a:pPr lvl="4">
              <a:lnSpc>
                <a:spcPct val="90000"/>
              </a:lnSpc>
            </a:pPr>
            <a:endParaRPr lang="en-US" sz="1800" dirty="0"/>
          </a:p>
          <a:p>
            <a:pPr>
              <a:lnSpc>
                <a:spcPct val="90000"/>
              </a:lnSpc>
            </a:pPr>
            <a:r>
              <a:rPr lang="en-US" sz="2800" dirty="0"/>
              <a:t>The first unifier is </a:t>
            </a:r>
            <a:r>
              <a:rPr lang="en-US" sz="2800" dirty="0">
                <a:solidFill>
                  <a:schemeClr val="accent2"/>
                </a:solidFill>
              </a:rPr>
              <a:t>more general</a:t>
            </a:r>
            <a:r>
              <a:rPr lang="en-US" sz="2800" dirty="0"/>
              <a:t> than the second</a:t>
            </a:r>
            <a:r>
              <a:rPr lang="en-US" sz="2800" dirty="0" smtClean="0"/>
              <a:t>.</a:t>
            </a:r>
            <a:endParaRPr lang="en-US" sz="2800" dirty="0"/>
          </a:p>
          <a:p>
            <a:pPr lvl="4">
              <a:lnSpc>
                <a:spcPct val="90000"/>
              </a:lnSpc>
            </a:pPr>
            <a:endParaRPr lang="en-US" sz="1800" dirty="0"/>
          </a:p>
          <a:p>
            <a:pPr>
              <a:lnSpc>
                <a:spcPct val="90000"/>
              </a:lnSpc>
            </a:pPr>
            <a:r>
              <a:rPr lang="en-US" sz="2800" dirty="0"/>
              <a:t>There is a single </a:t>
            </a:r>
            <a:r>
              <a:rPr lang="en-US" sz="2800" dirty="0">
                <a:solidFill>
                  <a:schemeClr val="accent2"/>
                </a:solidFill>
              </a:rPr>
              <a:t>most general unifier</a:t>
            </a:r>
            <a:r>
              <a:rPr lang="en-US" sz="2800" dirty="0"/>
              <a:t> (MGU) that is unique up to renaming of variables.
</a:t>
            </a:r>
          </a:p>
          <a:p>
            <a:pPr lvl="1">
              <a:lnSpc>
                <a:spcPct val="90000"/>
              </a:lnSpc>
              <a:buFontTx/>
              <a:buNone/>
            </a:pPr>
            <a:r>
              <a:rPr lang="en-US" sz="2400" dirty="0"/>
              <a:t>MGU = { y/John, x/z }
</a:t>
            </a:r>
          </a:p>
        </p:txBody>
      </p:sp>
    </p:spTree>
    <p:extLst>
      <p:ext uri="{BB962C8B-B14F-4D97-AF65-F5344CB8AC3E}">
        <p14:creationId xmlns:p14="http://schemas.microsoft.com/office/powerpoint/2010/main" val="1049592864"/>
      </p:ext>
    </p:extLst>
  </p:cSld>
  <p:clrMapOvr>
    <a:masterClrMapping/>
  </p:clrMapOvr>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a:t>Example knowledge base</a:t>
            </a:r>
          </a:p>
        </p:txBody>
      </p:sp>
      <p:sp>
        <p:nvSpPr>
          <p:cNvPr id="21507" name="Rectangle 3"/>
          <p:cNvSpPr>
            <a:spLocks noGrp="1" noChangeArrowheads="1"/>
          </p:cNvSpPr>
          <p:nvPr>
            <p:ph type="body" idx="1"/>
          </p:nvPr>
        </p:nvSpPr>
        <p:spPr/>
        <p:txBody>
          <a:bodyPr/>
          <a:lstStyle/>
          <a:p>
            <a:r>
              <a:rPr lang="en-US" sz="2400"/>
              <a:t>The law says that it is a crime for an American to sell weapons to hostile nations.  The country Nono, an enemy of America, has some missiles, and all of its missiles were sold to it by Colonel West, who is American.
</a:t>
            </a:r>
          </a:p>
          <a:p>
            <a:pPr lvl="4"/>
            <a:endParaRPr lang="en-US" sz="1600"/>
          </a:p>
          <a:p>
            <a:r>
              <a:rPr lang="en-US" sz="2400"/>
              <a:t>Prove that Col. West is a criminal
</a:t>
            </a:r>
          </a:p>
        </p:txBody>
      </p:sp>
    </p:spTree>
    <p:extLst>
      <p:ext uri="{BB962C8B-B14F-4D97-AF65-F5344CB8AC3E}">
        <p14:creationId xmlns:p14="http://schemas.microsoft.com/office/powerpoint/2010/main" val="2783653771"/>
      </p:ext>
    </p:extLst>
  </p:cSld>
  <p:clrMapOvr>
    <a:masterClrMapping/>
  </p:clrMapOvr>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t>Example knowledge base contd.</a:t>
            </a:r>
          </a:p>
        </p:txBody>
      </p:sp>
      <p:sp>
        <p:nvSpPr>
          <p:cNvPr id="22531" name="Rectangle 3"/>
          <p:cNvSpPr>
            <a:spLocks noGrp="1" noChangeArrowheads="1"/>
          </p:cNvSpPr>
          <p:nvPr>
            <p:ph type="body" idx="1"/>
          </p:nvPr>
        </p:nvSpPr>
        <p:spPr/>
        <p:txBody>
          <a:bodyPr/>
          <a:lstStyle/>
          <a:p>
            <a:pPr>
              <a:lnSpc>
                <a:spcPct val="80000"/>
              </a:lnSpc>
              <a:buFontTx/>
              <a:buNone/>
            </a:pPr>
            <a:r>
              <a:rPr lang="en-US" sz="2000" dirty="0"/>
              <a:t>... it is a crime for an American to sell weapons to hostile nations:</a:t>
            </a:r>
          </a:p>
          <a:p>
            <a:pPr lvl="1">
              <a:lnSpc>
                <a:spcPct val="80000"/>
              </a:lnSpc>
              <a:buFontTx/>
              <a:buNone/>
            </a:pPr>
            <a:r>
              <a:rPr lang="en-US" sz="1800" i="1" dirty="0">
                <a:solidFill>
                  <a:srgbClr val="CC0099"/>
                </a:solidFill>
              </a:rPr>
              <a:t>American(x) </a:t>
            </a:r>
            <a:r>
              <a:rPr lang="en-US" sz="1800" i="1" dirty="0">
                <a:solidFill>
                  <a:srgbClr val="CC0099"/>
                </a:solidFill>
                <a:sym typeface="Symbol" charset="0"/>
              </a:rPr>
              <a:t></a:t>
            </a:r>
            <a:r>
              <a:rPr lang="en-US" sz="1800" i="1" dirty="0">
                <a:solidFill>
                  <a:srgbClr val="CC0099"/>
                </a:solidFill>
              </a:rPr>
              <a:t> Weapon(y) </a:t>
            </a:r>
            <a:r>
              <a:rPr lang="en-US" sz="1800" i="1" dirty="0">
                <a:solidFill>
                  <a:srgbClr val="CC0099"/>
                </a:solidFill>
                <a:sym typeface="Symbol" charset="0"/>
              </a:rPr>
              <a:t></a:t>
            </a:r>
            <a:r>
              <a:rPr lang="en-US" sz="1800" i="1" dirty="0">
                <a:solidFill>
                  <a:srgbClr val="CC0099"/>
                </a:solidFill>
              </a:rPr>
              <a:t> Sells(</a:t>
            </a:r>
            <a:r>
              <a:rPr lang="en-US" sz="1800" i="1" dirty="0" err="1">
                <a:solidFill>
                  <a:srgbClr val="CC0099"/>
                </a:solidFill>
              </a:rPr>
              <a:t>x,y,z</a:t>
            </a:r>
            <a:r>
              <a:rPr lang="en-US" sz="1800" i="1" dirty="0">
                <a:solidFill>
                  <a:srgbClr val="CC0099"/>
                </a:solidFill>
              </a:rPr>
              <a:t>) </a:t>
            </a:r>
            <a:r>
              <a:rPr lang="en-US" sz="1800" i="1" dirty="0">
                <a:solidFill>
                  <a:srgbClr val="CC0099"/>
                </a:solidFill>
                <a:sym typeface="Symbol" charset="0"/>
              </a:rPr>
              <a:t></a:t>
            </a:r>
            <a:r>
              <a:rPr lang="en-US" sz="1800" i="1" dirty="0">
                <a:solidFill>
                  <a:srgbClr val="CC0099"/>
                </a:solidFill>
              </a:rPr>
              <a:t> Hostile(z) </a:t>
            </a:r>
            <a:r>
              <a:rPr lang="en-US" sz="1800" i="1" dirty="0">
                <a:solidFill>
                  <a:srgbClr val="CC0099"/>
                </a:solidFill>
                <a:sym typeface="Symbol" charset="0"/>
              </a:rPr>
              <a:t></a:t>
            </a:r>
            <a:r>
              <a:rPr lang="en-US" sz="1800" i="1" dirty="0">
                <a:solidFill>
                  <a:srgbClr val="CC0099"/>
                </a:solidFill>
              </a:rPr>
              <a:t> Criminal(x)</a:t>
            </a:r>
          </a:p>
          <a:p>
            <a:pPr>
              <a:lnSpc>
                <a:spcPct val="80000"/>
              </a:lnSpc>
              <a:buFontTx/>
              <a:buNone/>
            </a:pPr>
            <a:r>
              <a:rPr lang="en-US" sz="2000" dirty="0" err="1"/>
              <a:t>Nono</a:t>
            </a:r>
            <a:r>
              <a:rPr lang="en-US" sz="2000" dirty="0"/>
              <a:t> … has some missiles, i.e., </a:t>
            </a:r>
            <a:r>
              <a:rPr lang="el-GR" sz="2000" dirty="0">
                <a:cs typeface="Arial" charset="0"/>
                <a:sym typeface="Symbol" charset="0"/>
              </a:rPr>
              <a:t></a:t>
            </a:r>
            <a:r>
              <a:rPr lang="en-US" sz="2000" dirty="0"/>
              <a:t>x Owns(</a:t>
            </a:r>
            <a:r>
              <a:rPr lang="en-US" sz="2000" dirty="0" err="1"/>
              <a:t>Nono,x</a:t>
            </a:r>
            <a:r>
              <a:rPr lang="en-US" sz="2000" dirty="0"/>
              <a:t>) </a:t>
            </a:r>
            <a:r>
              <a:rPr lang="en-US" sz="2000" dirty="0">
                <a:sym typeface="Symbol" charset="0"/>
              </a:rPr>
              <a:t></a:t>
            </a:r>
            <a:r>
              <a:rPr lang="en-US" sz="2000" dirty="0"/>
              <a:t> Missile(x)</a:t>
            </a:r>
            <a:r>
              <a:rPr lang="en-US" sz="2000" dirty="0" smtClean="0"/>
              <a:t>:</a:t>
            </a:r>
            <a:endParaRPr lang="en-US" sz="2000" dirty="0"/>
          </a:p>
          <a:p>
            <a:pPr lvl="1">
              <a:lnSpc>
                <a:spcPct val="80000"/>
              </a:lnSpc>
              <a:buFontTx/>
              <a:buNone/>
            </a:pPr>
            <a:r>
              <a:rPr lang="en-US" sz="1800" i="1" dirty="0">
                <a:solidFill>
                  <a:srgbClr val="CC0099"/>
                </a:solidFill>
              </a:rPr>
              <a:t>Owns(Nono,M</a:t>
            </a:r>
            <a:r>
              <a:rPr lang="en-US" sz="1800" i="1" baseline="-25000" dirty="0">
                <a:solidFill>
                  <a:srgbClr val="CC0099"/>
                </a:solidFill>
              </a:rPr>
              <a:t>1</a:t>
            </a:r>
            <a:r>
              <a:rPr lang="en-US" sz="1800" i="1" dirty="0">
                <a:solidFill>
                  <a:srgbClr val="CC0099"/>
                </a:solidFill>
              </a:rPr>
              <a:t>) and Missile(M</a:t>
            </a:r>
            <a:r>
              <a:rPr lang="en-US" sz="1800" i="1" baseline="-25000" dirty="0">
                <a:solidFill>
                  <a:srgbClr val="CC0099"/>
                </a:solidFill>
              </a:rPr>
              <a:t>1</a:t>
            </a:r>
            <a:r>
              <a:rPr lang="en-US" sz="1800" i="1" dirty="0">
                <a:solidFill>
                  <a:srgbClr val="CC0099"/>
                </a:solidFill>
              </a:rPr>
              <a:t>)</a:t>
            </a:r>
          </a:p>
          <a:p>
            <a:pPr>
              <a:lnSpc>
                <a:spcPct val="80000"/>
              </a:lnSpc>
              <a:buFontTx/>
              <a:buNone/>
            </a:pPr>
            <a:r>
              <a:rPr lang="en-US" sz="2000" dirty="0"/>
              <a:t>… all of its missiles were sold to it by Colonel West</a:t>
            </a:r>
          </a:p>
          <a:p>
            <a:pPr lvl="1">
              <a:lnSpc>
                <a:spcPct val="80000"/>
              </a:lnSpc>
              <a:buFontTx/>
              <a:buNone/>
            </a:pPr>
            <a:r>
              <a:rPr lang="en-US" sz="1800" i="1" dirty="0">
                <a:solidFill>
                  <a:srgbClr val="CC0099"/>
                </a:solidFill>
              </a:rPr>
              <a:t>Missile(x) </a:t>
            </a:r>
            <a:r>
              <a:rPr lang="en-US" sz="1800" i="1" dirty="0">
                <a:solidFill>
                  <a:srgbClr val="CC0099"/>
                </a:solidFill>
                <a:sym typeface="Symbol" charset="0"/>
              </a:rPr>
              <a:t></a:t>
            </a:r>
            <a:r>
              <a:rPr lang="en-US" sz="1800" i="1" dirty="0">
                <a:solidFill>
                  <a:srgbClr val="CC0099"/>
                </a:solidFill>
              </a:rPr>
              <a:t> Owns(</a:t>
            </a:r>
            <a:r>
              <a:rPr lang="en-US" sz="1800" i="1" dirty="0" err="1">
                <a:solidFill>
                  <a:srgbClr val="CC0099"/>
                </a:solidFill>
              </a:rPr>
              <a:t>Nono,x</a:t>
            </a:r>
            <a:r>
              <a:rPr lang="en-US" sz="1800" i="1" dirty="0">
                <a:solidFill>
                  <a:srgbClr val="CC0099"/>
                </a:solidFill>
              </a:rPr>
              <a:t>) </a:t>
            </a:r>
            <a:r>
              <a:rPr lang="en-US" sz="1800" i="1" dirty="0">
                <a:solidFill>
                  <a:srgbClr val="CC0099"/>
                </a:solidFill>
                <a:sym typeface="Symbol" charset="0"/>
              </a:rPr>
              <a:t></a:t>
            </a:r>
            <a:r>
              <a:rPr lang="en-US" sz="1800" i="1" dirty="0">
                <a:solidFill>
                  <a:srgbClr val="CC0099"/>
                </a:solidFill>
              </a:rPr>
              <a:t> Sells(</a:t>
            </a:r>
            <a:r>
              <a:rPr lang="en-US" sz="1800" i="1" dirty="0" err="1">
                <a:solidFill>
                  <a:srgbClr val="CC0099"/>
                </a:solidFill>
              </a:rPr>
              <a:t>West,x,Nono</a:t>
            </a:r>
            <a:r>
              <a:rPr lang="en-US" sz="1800" i="1" dirty="0">
                <a:solidFill>
                  <a:srgbClr val="CC0099"/>
                </a:solidFill>
              </a:rPr>
              <a:t>)</a:t>
            </a:r>
          </a:p>
          <a:p>
            <a:pPr>
              <a:lnSpc>
                <a:spcPct val="80000"/>
              </a:lnSpc>
              <a:buFontTx/>
              <a:buNone/>
            </a:pPr>
            <a:r>
              <a:rPr lang="en-US" sz="2000" dirty="0"/>
              <a:t>Missiles are weapons</a:t>
            </a:r>
            <a:r>
              <a:rPr lang="en-US" sz="2000" dirty="0" smtClean="0"/>
              <a:t>:</a:t>
            </a:r>
            <a:endParaRPr lang="en-US" sz="2000" dirty="0"/>
          </a:p>
          <a:p>
            <a:pPr lvl="1">
              <a:lnSpc>
                <a:spcPct val="80000"/>
              </a:lnSpc>
              <a:buFontTx/>
              <a:buNone/>
            </a:pPr>
            <a:r>
              <a:rPr lang="en-US" sz="1800" i="1" dirty="0">
                <a:solidFill>
                  <a:srgbClr val="CC0099"/>
                </a:solidFill>
              </a:rPr>
              <a:t>Missile(x) </a:t>
            </a:r>
            <a:r>
              <a:rPr lang="en-US" sz="1800" i="1" dirty="0">
                <a:solidFill>
                  <a:srgbClr val="CC0099"/>
                </a:solidFill>
                <a:sym typeface="Symbol" charset="0"/>
              </a:rPr>
              <a:t></a:t>
            </a:r>
            <a:r>
              <a:rPr lang="en-US" sz="1800" i="1" dirty="0">
                <a:solidFill>
                  <a:srgbClr val="CC0099"/>
                </a:solidFill>
              </a:rPr>
              <a:t> Weapon(x)</a:t>
            </a:r>
          </a:p>
          <a:p>
            <a:pPr>
              <a:lnSpc>
                <a:spcPct val="80000"/>
              </a:lnSpc>
              <a:buFontTx/>
              <a:buNone/>
            </a:pPr>
            <a:r>
              <a:rPr lang="en-US" sz="2000" dirty="0"/>
              <a:t>An enemy of America counts as "hostile</a:t>
            </a:r>
            <a:r>
              <a:rPr lang="ja-JP" altLang="en-US" sz="2000" dirty="0">
                <a:latin typeface="Arial"/>
              </a:rPr>
              <a:t>“</a:t>
            </a:r>
            <a:r>
              <a:rPr lang="en-US" sz="2000" dirty="0"/>
              <a:t>:</a:t>
            </a:r>
          </a:p>
          <a:p>
            <a:pPr lvl="1">
              <a:lnSpc>
                <a:spcPct val="80000"/>
              </a:lnSpc>
              <a:buFontTx/>
              <a:buNone/>
            </a:pPr>
            <a:r>
              <a:rPr lang="en-US" sz="1800" i="1" dirty="0">
                <a:solidFill>
                  <a:srgbClr val="CC0099"/>
                </a:solidFill>
              </a:rPr>
              <a:t>Enemy(</a:t>
            </a:r>
            <a:r>
              <a:rPr lang="en-US" sz="1800" i="1" dirty="0" err="1">
                <a:solidFill>
                  <a:srgbClr val="CC0099"/>
                </a:solidFill>
              </a:rPr>
              <a:t>x,America</a:t>
            </a:r>
            <a:r>
              <a:rPr lang="en-US" sz="1800" i="1" dirty="0">
                <a:solidFill>
                  <a:srgbClr val="CC0099"/>
                </a:solidFill>
              </a:rPr>
              <a:t>) </a:t>
            </a:r>
            <a:r>
              <a:rPr lang="en-US" sz="1800" i="1" dirty="0">
                <a:solidFill>
                  <a:srgbClr val="CC0099"/>
                </a:solidFill>
                <a:sym typeface="Symbol" charset="0"/>
              </a:rPr>
              <a:t></a:t>
            </a:r>
            <a:r>
              <a:rPr lang="en-US" sz="1800" i="1" dirty="0">
                <a:solidFill>
                  <a:srgbClr val="CC0099"/>
                </a:solidFill>
              </a:rPr>
              <a:t> Hostile(x)</a:t>
            </a:r>
          </a:p>
          <a:p>
            <a:pPr>
              <a:lnSpc>
                <a:spcPct val="80000"/>
              </a:lnSpc>
              <a:buFontTx/>
              <a:buNone/>
            </a:pPr>
            <a:r>
              <a:rPr lang="en-US" sz="2000" dirty="0"/>
              <a:t>West, who is American </a:t>
            </a:r>
            <a:r>
              <a:rPr lang="en-US" sz="2000" dirty="0" smtClean="0"/>
              <a:t>…</a:t>
            </a:r>
            <a:endParaRPr lang="en-US" sz="2000" dirty="0"/>
          </a:p>
          <a:p>
            <a:pPr lvl="1">
              <a:lnSpc>
                <a:spcPct val="80000"/>
              </a:lnSpc>
              <a:buFontTx/>
              <a:buNone/>
            </a:pPr>
            <a:r>
              <a:rPr lang="en-US" sz="1800" i="1" dirty="0">
                <a:solidFill>
                  <a:srgbClr val="CC0099"/>
                </a:solidFill>
              </a:rPr>
              <a:t>American(West)</a:t>
            </a:r>
          </a:p>
          <a:p>
            <a:pPr>
              <a:lnSpc>
                <a:spcPct val="80000"/>
              </a:lnSpc>
              <a:buFontTx/>
              <a:buNone/>
            </a:pPr>
            <a:r>
              <a:rPr lang="en-US" sz="2000" dirty="0"/>
              <a:t>The country </a:t>
            </a:r>
            <a:r>
              <a:rPr lang="en-US" sz="2000" dirty="0" err="1"/>
              <a:t>Nono</a:t>
            </a:r>
            <a:r>
              <a:rPr lang="en-US" sz="2000" dirty="0"/>
              <a:t>, an enemy of America </a:t>
            </a:r>
            <a:r>
              <a:rPr lang="en-US" sz="2000" dirty="0" smtClean="0"/>
              <a:t>…</a:t>
            </a:r>
            <a:endParaRPr lang="en-US" sz="2000" i="1" dirty="0"/>
          </a:p>
          <a:p>
            <a:pPr lvl="1">
              <a:lnSpc>
                <a:spcPct val="80000"/>
              </a:lnSpc>
              <a:buFontTx/>
              <a:buNone/>
            </a:pPr>
            <a:r>
              <a:rPr lang="en-US" sz="1800" i="1" dirty="0">
                <a:solidFill>
                  <a:srgbClr val="CC0099"/>
                </a:solidFill>
              </a:rPr>
              <a:t>Enemy(</a:t>
            </a:r>
            <a:r>
              <a:rPr lang="en-US" sz="1800" i="1" dirty="0" err="1">
                <a:solidFill>
                  <a:srgbClr val="CC0099"/>
                </a:solidFill>
              </a:rPr>
              <a:t>Nono,America</a:t>
            </a:r>
            <a:r>
              <a:rPr lang="en-US" sz="1800" i="1" dirty="0">
                <a:solidFill>
                  <a:srgbClr val="CC0099"/>
                </a:solidFill>
              </a:rPr>
              <a:t>)</a:t>
            </a:r>
            <a:r>
              <a:rPr lang="en-US" sz="1800" dirty="0">
                <a:solidFill>
                  <a:srgbClr val="CC0099"/>
                </a:solidFill>
              </a:rPr>
              <a:t>
</a:t>
            </a:r>
          </a:p>
        </p:txBody>
      </p:sp>
    </p:spTree>
    <p:extLst>
      <p:ext uri="{BB962C8B-B14F-4D97-AF65-F5344CB8AC3E}">
        <p14:creationId xmlns:p14="http://schemas.microsoft.com/office/powerpoint/2010/main" val="108983160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53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53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253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253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253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2531">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2531">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2531">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2531">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2531">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2531">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2531">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2531">
                                            <p:txEl>
                                              <p:pRg st="12" end="1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22531">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1"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311700" y="593367"/>
            <a:ext cx="8520600" cy="763600"/>
          </a:xfrm>
          <a:prstGeom prst="rect">
            <a:avLst/>
          </a:prstGeom>
        </p:spPr>
        <p:txBody>
          <a:bodyPr lIns="91425" tIns="91425" rIns="91425" bIns="91425" anchor="t" anchorCtr="0">
            <a:noAutofit/>
          </a:bodyPr>
          <a:lstStyle/>
          <a:p>
            <a:pPr lvl="0">
              <a:spcBef>
                <a:spcPts val="0"/>
              </a:spcBef>
              <a:buNone/>
            </a:pPr>
            <a:endParaRPr/>
          </a:p>
        </p:txBody>
      </p:sp>
      <p:sp>
        <p:nvSpPr>
          <p:cNvPr id="55" name="Shape 55"/>
          <p:cNvSpPr txBox="1">
            <a:spLocks noGrp="1"/>
          </p:cNvSpPr>
          <p:nvPr>
            <p:ph type="body" idx="1"/>
          </p:nvPr>
        </p:nvSpPr>
        <p:spPr>
          <a:xfrm>
            <a:off x="311700" y="1536633"/>
            <a:ext cx="8520600" cy="4555200"/>
          </a:xfrm>
          <a:prstGeom prst="rect">
            <a:avLst/>
          </a:prstGeom>
        </p:spPr>
        <p:txBody>
          <a:bodyPr lIns="91425" tIns="91425" rIns="91425" bIns="91425" anchor="t" anchorCtr="0">
            <a:noAutofit/>
          </a:bodyPr>
          <a:lstStyle/>
          <a:p>
            <a:pPr lvl="0">
              <a:spcBef>
                <a:spcPts val="0"/>
              </a:spcBef>
              <a:buNone/>
            </a:pPr>
            <a:r>
              <a:rPr lang="en"/>
              <a:t>1 ) 0</a:t>
            </a:r>
          </a:p>
          <a:p>
            <a:pPr lvl="0">
              <a:spcBef>
                <a:spcPts val="0"/>
              </a:spcBef>
              <a:buNone/>
            </a:pPr>
            <a:r>
              <a:rPr lang="en"/>
              <a:t>2 ) 3 * 3 * 2 * 1 * 1 * 1 * 1 = 18</a:t>
            </a:r>
          </a:p>
          <a:p>
            <a:pPr lvl="0">
              <a:spcBef>
                <a:spcPts val="0"/>
              </a:spcBef>
              <a:buNone/>
            </a:pPr>
            <a:r>
              <a:rPr lang="en"/>
              <a:t>3 ) 4 * 4 * 3 * 2* 2* 2* 2 = 768</a:t>
            </a:r>
          </a:p>
        </p:txBody>
      </p:sp>
    </p:spTree>
    <p:extLst>
      <p:ext uri="{BB962C8B-B14F-4D97-AF65-F5344CB8AC3E}">
        <p14:creationId xmlns:p14="http://schemas.microsoft.com/office/powerpoint/2010/main" val="4091106435"/>
      </p:ext>
    </p:extLst>
  </p:cSld>
  <p:clrMapOvr>
    <a:masterClrMapping/>
  </p:clrMapOvr>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a:t>Forward chaining proof</a:t>
            </a:r>
          </a:p>
        </p:txBody>
      </p:sp>
      <p:pic>
        <p:nvPicPr>
          <p:cNvPr id="24581" name="Picture 5" descr="crime-fc1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981200"/>
            <a:ext cx="7467600" cy="3114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3232625"/>
      </p:ext>
    </p:extLst>
  </p:cSld>
  <p:clrMapOvr>
    <a:masterClrMapping/>
  </p:clrMapOvr>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US"/>
              <a:t>Forward chaining proof</a:t>
            </a:r>
          </a:p>
        </p:txBody>
      </p:sp>
      <p:pic>
        <p:nvPicPr>
          <p:cNvPr id="25605" name="Picture 5" descr="crime-fc2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981200"/>
            <a:ext cx="7467600" cy="3114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8695361"/>
      </p:ext>
    </p:extLst>
  </p:cSld>
  <p:clrMapOvr>
    <a:masterClrMapping/>
  </p:clrMapOvr>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a:t>Forward chaining proof</a:t>
            </a:r>
          </a:p>
        </p:txBody>
      </p:sp>
      <p:pic>
        <p:nvPicPr>
          <p:cNvPr id="26629" name="Picture 5" descr="crime-fc3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981200"/>
            <a:ext cx="7467600" cy="3114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8024437"/>
      </p:ext>
    </p:extLst>
  </p:cSld>
  <p:clrMapOvr>
    <a:masterClrMapping/>
  </p:clrMapOvr>
  <p:timing>
    <p:tnLst>
      <p:par>
        <p:cTn xmlns:p14="http://schemas.microsoft.com/office/powerpoint/2010/mai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en-US"/>
              <a:t>Properties of forward chaining</a:t>
            </a:r>
          </a:p>
        </p:txBody>
      </p:sp>
      <p:sp>
        <p:nvSpPr>
          <p:cNvPr id="27651" name="Rectangle 3"/>
          <p:cNvSpPr>
            <a:spLocks noGrp="1" noChangeArrowheads="1"/>
          </p:cNvSpPr>
          <p:nvPr>
            <p:ph type="body" idx="1"/>
          </p:nvPr>
        </p:nvSpPr>
        <p:spPr/>
        <p:txBody>
          <a:bodyPr/>
          <a:lstStyle/>
          <a:p>
            <a:r>
              <a:rPr lang="en-US" sz="2400"/>
              <a:t>Sound and complete for first-order definite clauses
</a:t>
            </a:r>
          </a:p>
          <a:p>
            <a:pPr lvl="4"/>
            <a:endParaRPr lang="en-US" sz="1600"/>
          </a:p>
          <a:p>
            <a:r>
              <a:rPr lang="en-US" sz="2400">
                <a:solidFill>
                  <a:schemeClr val="accent2"/>
                </a:solidFill>
              </a:rPr>
              <a:t>Datalog</a:t>
            </a:r>
            <a:r>
              <a:rPr lang="en-US" sz="2400"/>
              <a:t> = first-order definite clauses + </a:t>
            </a:r>
            <a:r>
              <a:rPr lang="en-US" sz="2400">
                <a:solidFill>
                  <a:srgbClr val="FF0000"/>
                </a:solidFill>
              </a:rPr>
              <a:t>no functions</a:t>
            </a:r>
          </a:p>
          <a:p>
            <a:r>
              <a:rPr lang="en-US" sz="2400"/>
              <a:t>FC terminates for Datalog in finite number of iterations
</a:t>
            </a:r>
          </a:p>
          <a:p>
            <a:pPr lvl="4"/>
            <a:endParaRPr lang="en-US" sz="1600"/>
          </a:p>
          <a:p>
            <a:r>
              <a:rPr lang="en-US" sz="2400"/>
              <a:t>May not terminate in general if </a:t>
            </a:r>
            <a:r>
              <a:rPr lang="el-GR" sz="2400">
                <a:cs typeface="Arial" charset="0"/>
              </a:rPr>
              <a:t>α</a:t>
            </a:r>
            <a:r>
              <a:rPr lang="en-US" sz="2400"/>
              <a:t> is not entailed
</a:t>
            </a:r>
          </a:p>
          <a:p>
            <a:pPr lvl="4"/>
            <a:endParaRPr lang="en-US" sz="1600"/>
          </a:p>
          <a:p>
            <a:r>
              <a:rPr lang="en-US" sz="2400"/>
              <a:t>This is unavoidable: entailment with definite clauses is semidecidable
</a:t>
            </a:r>
          </a:p>
        </p:txBody>
      </p:sp>
    </p:spTree>
    <p:extLst>
      <p:ext uri="{BB962C8B-B14F-4D97-AF65-F5344CB8AC3E}">
        <p14:creationId xmlns:p14="http://schemas.microsoft.com/office/powerpoint/2010/main" val="3790408292"/>
      </p:ext>
    </p:extLst>
  </p:cSld>
  <p:clrMapOvr>
    <a:masterClrMapping/>
  </p:clrMapOvr>
  <p:timing>
    <p:tnLst>
      <p:par>
        <p:cTn xmlns:p14="http://schemas.microsoft.com/office/powerpoint/2010/mai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en-US"/>
              <a:t>Efficiency of forward chaining</a:t>
            </a:r>
          </a:p>
        </p:txBody>
      </p:sp>
      <p:sp>
        <p:nvSpPr>
          <p:cNvPr id="28675" name="Rectangle 3"/>
          <p:cNvSpPr>
            <a:spLocks noGrp="1" noChangeArrowheads="1"/>
          </p:cNvSpPr>
          <p:nvPr>
            <p:ph type="body" idx="1"/>
          </p:nvPr>
        </p:nvSpPr>
        <p:spPr/>
        <p:txBody>
          <a:bodyPr/>
          <a:lstStyle/>
          <a:p>
            <a:pPr>
              <a:lnSpc>
                <a:spcPct val="90000"/>
              </a:lnSpc>
              <a:buFontTx/>
              <a:buNone/>
            </a:pPr>
            <a:r>
              <a:rPr lang="en-US" sz="2400"/>
              <a:t>Incremental forward chaining: no need to match a rule on iteration </a:t>
            </a:r>
            <a:r>
              <a:rPr lang="en-US" sz="2400" i="1"/>
              <a:t>k </a:t>
            </a:r>
            <a:r>
              <a:rPr lang="en-US" sz="2400"/>
              <a:t>if a premise wasn't added on iteration </a:t>
            </a:r>
            <a:r>
              <a:rPr lang="en-US" sz="2400" i="1"/>
              <a:t>k-1</a:t>
            </a:r>
          </a:p>
          <a:p>
            <a:pPr lvl="1">
              <a:lnSpc>
                <a:spcPct val="90000"/>
              </a:lnSpc>
              <a:buFontTx/>
              <a:buNone/>
            </a:pPr>
            <a:r>
              <a:rPr lang="en-US" sz="2000">
                <a:sym typeface="Symbol" charset="0"/>
              </a:rPr>
              <a:t> </a:t>
            </a:r>
            <a:r>
              <a:rPr lang="en-US" sz="2000"/>
              <a:t>match each rule whose premise contains a newly added positive literal
</a:t>
            </a:r>
          </a:p>
          <a:p>
            <a:pPr lvl="4">
              <a:lnSpc>
                <a:spcPct val="90000"/>
              </a:lnSpc>
            </a:pPr>
            <a:endParaRPr lang="en-US" sz="1600"/>
          </a:p>
          <a:p>
            <a:pPr>
              <a:lnSpc>
                <a:spcPct val="90000"/>
              </a:lnSpc>
              <a:buFontTx/>
              <a:buNone/>
            </a:pPr>
            <a:r>
              <a:rPr lang="en-US" sz="2400"/>
              <a:t>Matching itself can be expensive:</a:t>
            </a:r>
          </a:p>
          <a:p>
            <a:pPr>
              <a:lnSpc>
                <a:spcPct val="90000"/>
              </a:lnSpc>
              <a:buFontTx/>
              <a:buNone/>
            </a:pPr>
            <a:r>
              <a:rPr lang="en-US" sz="2400">
                <a:solidFill>
                  <a:schemeClr val="accent2"/>
                </a:solidFill>
              </a:rPr>
              <a:t>Database indexing</a:t>
            </a:r>
            <a:r>
              <a:rPr lang="en-US" sz="2400"/>
              <a:t> allows O(1) retrieval of known facts
</a:t>
            </a:r>
          </a:p>
          <a:p>
            <a:pPr lvl="1">
              <a:lnSpc>
                <a:spcPct val="90000"/>
              </a:lnSpc>
            </a:pPr>
            <a:r>
              <a:rPr lang="en-US" sz="2000"/>
              <a:t>e.g., query </a:t>
            </a:r>
            <a:r>
              <a:rPr lang="en-US" sz="2000" i="1"/>
              <a:t>Missile(x) </a:t>
            </a:r>
            <a:r>
              <a:rPr lang="en-US" sz="2000"/>
              <a:t>retrieves </a:t>
            </a:r>
            <a:r>
              <a:rPr lang="en-US" sz="2000" i="1"/>
              <a:t>Missile(M</a:t>
            </a:r>
            <a:r>
              <a:rPr lang="en-US" sz="2000" i="1" baseline="-25000"/>
              <a:t>1</a:t>
            </a:r>
            <a:r>
              <a:rPr lang="en-US" sz="2000" i="1"/>
              <a:t>)</a:t>
            </a:r>
            <a:r>
              <a:rPr lang="en-US" sz="2000"/>
              <a:t>
</a:t>
            </a:r>
          </a:p>
          <a:p>
            <a:pPr lvl="4">
              <a:lnSpc>
                <a:spcPct val="90000"/>
              </a:lnSpc>
            </a:pPr>
            <a:endParaRPr lang="en-US" sz="1600"/>
          </a:p>
          <a:p>
            <a:pPr>
              <a:lnSpc>
                <a:spcPct val="90000"/>
              </a:lnSpc>
              <a:buFontTx/>
              <a:buNone/>
            </a:pPr>
            <a:r>
              <a:rPr lang="en-US" sz="2400"/>
              <a:t>Forward chaining is widely used in </a:t>
            </a:r>
            <a:r>
              <a:rPr lang="en-US" sz="2400">
                <a:solidFill>
                  <a:schemeClr val="accent2"/>
                </a:solidFill>
              </a:rPr>
              <a:t>deductive databases</a:t>
            </a:r>
          </a:p>
        </p:txBody>
      </p:sp>
    </p:spTree>
    <p:extLst>
      <p:ext uri="{BB962C8B-B14F-4D97-AF65-F5344CB8AC3E}">
        <p14:creationId xmlns:p14="http://schemas.microsoft.com/office/powerpoint/2010/main" val="2002374409"/>
      </p:ext>
    </p:extLst>
  </p:cSld>
  <p:clrMapOvr>
    <a:masterClrMapping/>
  </p:clrMapOvr>
  <p:timing>
    <p:tnLst>
      <p:par>
        <p:cTn xmlns:p14="http://schemas.microsoft.com/office/powerpoint/2010/mai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US"/>
              <a:t>Hard matching example</a:t>
            </a:r>
          </a:p>
        </p:txBody>
      </p:sp>
      <p:sp>
        <p:nvSpPr>
          <p:cNvPr id="29699" name="Rectangle 3"/>
          <p:cNvSpPr>
            <a:spLocks noGrp="1" noChangeArrowheads="1"/>
          </p:cNvSpPr>
          <p:nvPr>
            <p:ph type="body" idx="1"/>
          </p:nvPr>
        </p:nvSpPr>
        <p:spPr>
          <a:xfrm>
            <a:off x="457200" y="4419600"/>
            <a:ext cx="8229600" cy="1554163"/>
          </a:xfrm>
        </p:spPr>
        <p:txBody>
          <a:bodyPr/>
          <a:lstStyle/>
          <a:p>
            <a:r>
              <a:rPr lang="en-US" sz="2800" i="1"/>
              <a:t>Colorable</a:t>
            </a:r>
            <a:r>
              <a:rPr lang="en-US" sz="2800"/>
              <a:t>() is inferred iff the CSP has a solution</a:t>
            </a:r>
          </a:p>
          <a:p>
            <a:r>
              <a:rPr lang="en-US" sz="2800"/>
              <a:t>CSPs include 3SAT as a special case, hence matching is NP-hard
</a:t>
            </a:r>
          </a:p>
        </p:txBody>
      </p:sp>
      <p:sp>
        <p:nvSpPr>
          <p:cNvPr id="29700" name="Rectangle 4"/>
          <p:cNvSpPr>
            <a:spLocks noChangeArrowheads="1"/>
          </p:cNvSpPr>
          <p:nvPr/>
        </p:nvSpPr>
        <p:spPr bwMode="auto">
          <a:xfrm>
            <a:off x="4343400" y="1295400"/>
            <a:ext cx="4800600" cy="2530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lang="en-US" sz="2000" i="1"/>
              <a:t>Diff(wa,nt) </a:t>
            </a:r>
            <a:r>
              <a:rPr lang="en-US" sz="2000">
                <a:sym typeface="Symbol" charset="0"/>
              </a:rPr>
              <a:t></a:t>
            </a:r>
            <a:r>
              <a:rPr lang="en-US" sz="2000" i="1"/>
              <a:t> Diff(wa,sa) </a:t>
            </a:r>
            <a:r>
              <a:rPr lang="en-US" sz="2000">
                <a:sym typeface="Symbol" charset="0"/>
              </a:rPr>
              <a:t></a:t>
            </a:r>
            <a:r>
              <a:rPr lang="en-US" sz="2000" i="1"/>
              <a:t> Diff(nt,q) </a:t>
            </a:r>
            <a:r>
              <a:rPr lang="en-US">
                <a:sym typeface="Symbol" charset="0"/>
              </a:rPr>
              <a:t></a:t>
            </a:r>
            <a:r>
              <a:rPr lang="en-US" sz="2000" i="1"/>
              <a:t> Diff(nt,sa) </a:t>
            </a:r>
            <a:r>
              <a:rPr lang="en-US" sz="2000">
                <a:sym typeface="Symbol" charset="0"/>
              </a:rPr>
              <a:t></a:t>
            </a:r>
            <a:r>
              <a:rPr lang="en-US" sz="2000" i="1"/>
              <a:t> Diff(q,nsw) </a:t>
            </a:r>
            <a:r>
              <a:rPr lang="en-US" sz="2000">
                <a:sym typeface="Symbol" charset="0"/>
              </a:rPr>
              <a:t></a:t>
            </a:r>
            <a:r>
              <a:rPr lang="en-US" sz="2000" i="1"/>
              <a:t> Diff(q,sa) </a:t>
            </a:r>
            <a:r>
              <a:rPr lang="en-US">
                <a:sym typeface="Symbol" charset="0"/>
              </a:rPr>
              <a:t></a:t>
            </a:r>
            <a:r>
              <a:rPr lang="en-US"/>
              <a:t> </a:t>
            </a:r>
            <a:r>
              <a:rPr lang="en-US" sz="2000" i="1"/>
              <a:t>Diff(nsw,v) </a:t>
            </a:r>
            <a:r>
              <a:rPr lang="en-US" sz="2000">
                <a:sym typeface="Symbol" charset="0"/>
              </a:rPr>
              <a:t></a:t>
            </a:r>
            <a:r>
              <a:rPr lang="en-US" sz="2000" i="1"/>
              <a:t> Diff(nsw,sa) </a:t>
            </a:r>
            <a:r>
              <a:rPr lang="en-US" sz="2000">
                <a:sym typeface="Symbol" charset="0"/>
              </a:rPr>
              <a:t></a:t>
            </a:r>
            <a:r>
              <a:rPr lang="en-US" sz="2000" i="1">
                <a:sym typeface="Symbol" charset="0"/>
              </a:rPr>
              <a:t> </a:t>
            </a:r>
            <a:r>
              <a:rPr lang="en-US" sz="2000" i="1"/>
              <a:t>Diff(v,sa) </a:t>
            </a:r>
            <a:r>
              <a:rPr lang="en-US" sz="2000" i="1">
                <a:sym typeface="Symbol" charset="0"/>
              </a:rPr>
              <a:t> </a:t>
            </a:r>
            <a:r>
              <a:rPr lang="en-US" sz="2000" i="1"/>
              <a:t>Colorable()</a:t>
            </a:r>
          </a:p>
          <a:p>
            <a:endParaRPr lang="en-US" sz="2000" i="1"/>
          </a:p>
          <a:p>
            <a:r>
              <a:rPr lang="en-US" sz="2000" i="1"/>
              <a:t>Diff(Red,Blue) 	  Diff (Red,Green) Diff(Green,Red)  Diff(Green,Blue) Diff(Blue,Red) 	  Diff(Blue,Green)</a:t>
            </a:r>
          </a:p>
        </p:txBody>
      </p:sp>
      <p:pic>
        <p:nvPicPr>
          <p:cNvPr id="29701" name="Picture 5" descr="australia-cs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143000"/>
            <a:ext cx="3676650" cy="3152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8403489"/>
      </p:ext>
    </p:extLst>
  </p:cSld>
  <p:clrMapOvr>
    <a:masterClrMapping/>
  </p:clrMapOvr>
  <p:timing>
    <p:tnLst>
      <p:par>
        <p:cTn xmlns:p14="http://schemas.microsoft.com/office/powerpoint/2010/mai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r>
              <a:rPr lang="en-US"/>
              <a:t>Backward chaining example</a:t>
            </a:r>
          </a:p>
        </p:txBody>
      </p:sp>
      <p:pic>
        <p:nvPicPr>
          <p:cNvPr id="37892" name="Picture 4" descr="crime-bc01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1828800"/>
            <a:ext cx="6781800" cy="30845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82389581"/>
      </p:ext>
    </p:extLst>
  </p:cSld>
  <p:clrMapOvr>
    <a:masterClrMapping/>
  </p:clrMapOvr>
  <p:timing>
    <p:tnLst>
      <p:par>
        <p:cTn xmlns:p14="http://schemas.microsoft.com/office/powerpoint/2010/mai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r>
              <a:rPr lang="en-US"/>
              <a:t>Backward chaining example</a:t>
            </a:r>
          </a:p>
        </p:txBody>
      </p:sp>
      <p:pic>
        <p:nvPicPr>
          <p:cNvPr id="52229" name="Picture 5" descr="crime-bc02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1828800"/>
            <a:ext cx="6858000" cy="3117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09209644"/>
      </p:ext>
    </p:extLst>
  </p:cSld>
  <p:clrMapOvr>
    <a:masterClrMapping/>
  </p:clrMapOvr>
  <p:timing>
    <p:tnLst>
      <p:par>
        <p:cTn xmlns:p14="http://schemas.microsoft.com/office/powerpoint/2010/mai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r>
              <a:rPr lang="en-US"/>
              <a:t>Backward chaining example</a:t>
            </a:r>
          </a:p>
        </p:txBody>
      </p:sp>
      <p:pic>
        <p:nvPicPr>
          <p:cNvPr id="53253" name="Picture 5" descr="crime-bc03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1828800"/>
            <a:ext cx="6858000" cy="3117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6677910"/>
      </p:ext>
    </p:extLst>
  </p:cSld>
  <p:clrMapOvr>
    <a:masterClrMapping/>
  </p:clrMapOvr>
  <p:timing>
    <p:tnLst>
      <p:par>
        <p:cTn xmlns:p14="http://schemas.microsoft.com/office/powerpoint/2010/mai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r>
              <a:rPr lang="en-US"/>
              <a:t>Backward chaining example</a:t>
            </a:r>
          </a:p>
        </p:txBody>
      </p:sp>
      <p:pic>
        <p:nvPicPr>
          <p:cNvPr id="54277" name="Picture 5" descr="crime-bc04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1828800"/>
            <a:ext cx="6858000" cy="3117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4141979"/>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Shape 60"/>
          <p:cNvSpPr txBox="1">
            <a:spLocks noGrp="1"/>
          </p:cNvSpPr>
          <p:nvPr>
            <p:ph type="title"/>
          </p:nvPr>
        </p:nvSpPr>
        <p:spPr>
          <a:xfrm>
            <a:off x="311700" y="593367"/>
            <a:ext cx="8520600" cy="763600"/>
          </a:xfrm>
          <a:prstGeom prst="rect">
            <a:avLst/>
          </a:prstGeom>
        </p:spPr>
        <p:txBody>
          <a:bodyPr lIns="91425" tIns="91425" rIns="91425" bIns="91425" anchor="t" anchorCtr="0">
            <a:noAutofit/>
          </a:bodyPr>
          <a:lstStyle/>
          <a:p>
            <a:pPr lvl="0">
              <a:spcBef>
                <a:spcPts val="0"/>
              </a:spcBef>
              <a:buNone/>
            </a:pPr>
            <a:endParaRPr/>
          </a:p>
        </p:txBody>
      </p:sp>
      <p:sp>
        <p:nvSpPr>
          <p:cNvPr id="61" name="Shape 61"/>
          <p:cNvSpPr txBox="1">
            <a:spLocks noGrp="1"/>
          </p:cNvSpPr>
          <p:nvPr>
            <p:ph type="body" idx="1"/>
          </p:nvPr>
        </p:nvSpPr>
        <p:spPr>
          <a:xfrm>
            <a:off x="311700" y="1536633"/>
            <a:ext cx="8520600" cy="4555200"/>
          </a:xfrm>
          <a:prstGeom prst="rect">
            <a:avLst/>
          </a:prstGeom>
        </p:spPr>
        <p:txBody>
          <a:bodyPr lIns="91425" tIns="91425" rIns="91425" bIns="91425" anchor="t" anchorCtr="0">
            <a:noAutofit/>
          </a:bodyPr>
          <a:lstStyle/>
          <a:p>
            <a:pPr lvl="0">
              <a:spcBef>
                <a:spcPts val="0"/>
              </a:spcBef>
              <a:buNone/>
            </a:pPr>
            <a:r>
              <a:rPr lang="en" dirty="0"/>
              <a:t>Give the constraint on the rose and corpse flower explicitly. </a:t>
            </a:r>
            <a:br>
              <a:rPr lang="en" dirty="0"/>
            </a:br>
            <a:r>
              <a:rPr lang="en" dirty="0"/>
              <a:t>	  r-c &gt; 1 ^ (r-d&gt;c-d or r &gt; c) </a:t>
            </a:r>
            <a:br>
              <a:rPr lang="en" dirty="0"/>
            </a:br>
            <a:r>
              <a:rPr lang="en" dirty="0"/>
              <a:t>	  C &gt;= r + 2</a:t>
            </a:r>
          </a:p>
          <a:p>
            <a:pPr lvl="0">
              <a:spcBef>
                <a:spcPts val="0"/>
              </a:spcBef>
              <a:buNone/>
            </a:pPr>
            <a:r>
              <a:rPr lang="en" dirty="0"/>
              <a:t>List all pairs of variables which have a constraint other than A = B.</a:t>
            </a:r>
            <a:br>
              <a:rPr lang="en" dirty="0"/>
            </a:br>
            <a:r>
              <a:rPr lang="en" dirty="0"/>
              <a:t>	|r-d| &gt; |c-d| ^ r &lt; c, |r-c|&gt;1, |v - r| &gt; 1, |v-s| &gt; 2, |v-t| &gt; 1</a:t>
            </a:r>
          </a:p>
          <a:p>
            <a:pPr lvl="0">
              <a:spcBef>
                <a:spcPts val="0"/>
              </a:spcBef>
              <a:buNone/>
            </a:pPr>
            <a:endParaRPr dirty="0"/>
          </a:p>
        </p:txBody>
      </p:sp>
    </p:spTree>
    <p:extLst>
      <p:ext uri="{BB962C8B-B14F-4D97-AF65-F5344CB8AC3E}">
        <p14:creationId xmlns:p14="http://schemas.microsoft.com/office/powerpoint/2010/main" val="4037044394"/>
      </p:ext>
    </p:extLst>
  </p:cSld>
  <p:clrMapOvr>
    <a:masterClrMapping/>
  </p:clrMapOvr>
  <p:timing>
    <p:tnLst>
      <p:par>
        <p:cTn xmlns:p14="http://schemas.microsoft.com/office/powerpoint/2010/mai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US"/>
              <a:t>Backward chaining example</a:t>
            </a:r>
          </a:p>
        </p:txBody>
      </p:sp>
      <p:pic>
        <p:nvPicPr>
          <p:cNvPr id="55299" name="Picture 3" descr="crime-bc01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1828800"/>
            <a:ext cx="6781800" cy="3084513"/>
          </a:xfrm>
          <a:prstGeom prst="rect">
            <a:avLst/>
          </a:prstGeom>
          <a:noFill/>
          <a:extLst>
            <a:ext uri="{909E8E84-426E-40dd-AFC4-6F175D3DCCD1}">
              <a14:hiddenFill xmlns:a14="http://schemas.microsoft.com/office/drawing/2010/main">
                <a:solidFill>
                  <a:srgbClr val="FFFFFF"/>
                </a:solidFill>
              </a14:hiddenFill>
            </a:ext>
          </a:extLst>
        </p:spPr>
      </p:pic>
      <p:pic>
        <p:nvPicPr>
          <p:cNvPr id="55301" name="Picture 5" descr="crime-bc05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1828800"/>
            <a:ext cx="6858000" cy="3117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57874756"/>
      </p:ext>
    </p:extLst>
  </p:cSld>
  <p:clrMapOvr>
    <a:masterClrMapping/>
  </p:clrMapOvr>
  <p:timing>
    <p:tnLst>
      <p:par>
        <p:cTn xmlns:p14="http://schemas.microsoft.com/office/powerpoint/2010/mai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6325" name="Picture 5" descr="crime-bc06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1828800"/>
            <a:ext cx="6858000" cy="3117850"/>
          </a:xfrm>
          <a:prstGeom prst="rect">
            <a:avLst/>
          </a:prstGeom>
          <a:noFill/>
          <a:extLst>
            <a:ext uri="{909E8E84-426E-40dd-AFC4-6F175D3DCCD1}">
              <a14:hiddenFill xmlns:a14="http://schemas.microsoft.com/office/drawing/2010/main">
                <a:solidFill>
                  <a:srgbClr val="FFFFFF"/>
                </a:solidFill>
              </a14:hiddenFill>
            </a:ext>
          </a:extLst>
        </p:spPr>
      </p:pic>
      <p:sp>
        <p:nvSpPr>
          <p:cNvPr id="56322" name="Rectangle 2"/>
          <p:cNvSpPr>
            <a:spLocks noGrp="1" noChangeArrowheads="1"/>
          </p:cNvSpPr>
          <p:nvPr>
            <p:ph type="title"/>
          </p:nvPr>
        </p:nvSpPr>
        <p:spPr/>
        <p:txBody>
          <a:bodyPr/>
          <a:lstStyle/>
          <a:p>
            <a:r>
              <a:rPr lang="en-US"/>
              <a:t>Backward chaining example</a:t>
            </a:r>
          </a:p>
        </p:txBody>
      </p:sp>
    </p:spTree>
    <p:extLst>
      <p:ext uri="{BB962C8B-B14F-4D97-AF65-F5344CB8AC3E}">
        <p14:creationId xmlns:p14="http://schemas.microsoft.com/office/powerpoint/2010/main" val="2894693744"/>
      </p:ext>
    </p:extLst>
  </p:cSld>
  <p:clrMapOvr>
    <a:masterClrMapping/>
  </p:clrMapOvr>
  <p:timing>
    <p:tnLst>
      <p:par>
        <p:cTn xmlns:p14="http://schemas.microsoft.com/office/powerpoint/2010/mai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7349" name="Picture 5" descr="crime-bc07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1828800"/>
            <a:ext cx="6858000" cy="3117850"/>
          </a:xfrm>
          <a:prstGeom prst="rect">
            <a:avLst/>
          </a:prstGeom>
          <a:noFill/>
          <a:extLst>
            <a:ext uri="{909E8E84-426E-40dd-AFC4-6F175D3DCCD1}">
              <a14:hiddenFill xmlns:a14="http://schemas.microsoft.com/office/drawing/2010/main">
                <a:solidFill>
                  <a:srgbClr val="FFFFFF"/>
                </a:solidFill>
              </a14:hiddenFill>
            </a:ext>
          </a:extLst>
        </p:spPr>
      </p:pic>
      <p:sp>
        <p:nvSpPr>
          <p:cNvPr id="57346" name="Rectangle 2"/>
          <p:cNvSpPr>
            <a:spLocks noGrp="1" noChangeArrowheads="1"/>
          </p:cNvSpPr>
          <p:nvPr>
            <p:ph type="title"/>
          </p:nvPr>
        </p:nvSpPr>
        <p:spPr/>
        <p:txBody>
          <a:bodyPr/>
          <a:lstStyle/>
          <a:p>
            <a:r>
              <a:rPr lang="en-US"/>
              <a:t>Backward chaining example</a:t>
            </a:r>
          </a:p>
        </p:txBody>
      </p:sp>
    </p:spTree>
    <p:extLst>
      <p:ext uri="{BB962C8B-B14F-4D97-AF65-F5344CB8AC3E}">
        <p14:creationId xmlns:p14="http://schemas.microsoft.com/office/powerpoint/2010/main" val="4070031964"/>
      </p:ext>
    </p:extLst>
  </p:cSld>
  <p:clrMapOvr>
    <a:masterClrMapping/>
  </p:clrMapOvr>
  <p:timing>
    <p:tnLst>
      <p:par>
        <p:cTn xmlns:p14="http://schemas.microsoft.com/office/powerpoint/2010/mai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r>
              <a:rPr lang="en-US"/>
              <a:t>Backward chaining example</a:t>
            </a:r>
          </a:p>
        </p:txBody>
      </p:sp>
      <p:pic>
        <p:nvPicPr>
          <p:cNvPr id="58373" name="Picture 5" descr="crime-bc07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1828800"/>
            <a:ext cx="6858000" cy="3117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6548360"/>
      </p:ext>
    </p:extLst>
  </p:cSld>
  <p:clrMapOvr>
    <a:masterClrMapping/>
  </p:clrMapOvr>
  <p:timing>
    <p:tnLst>
      <p:par>
        <p:cTn xmlns:p14="http://schemas.microsoft.com/office/powerpoint/2010/mai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en-US"/>
              <a:t>Properties of backward chaining</a:t>
            </a:r>
          </a:p>
        </p:txBody>
      </p:sp>
      <p:sp>
        <p:nvSpPr>
          <p:cNvPr id="38915" name="Rectangle 3"/>
          <p:cNvSpPr>
            <a:spLocks noGrp="1" noChangeArrowheads="1"/>
          </p:cNvSpPr>
          <p:nvPr>
            <p:ph type="body" idx="1"/>
          </p:nvPr>
        </p:nvSpPr>
        <p:spPr/>
        <p:txBody>
          <a:bodyPr/>
          <a:lstStyle/>
          <a:p>
            <a:r>
              <a:rPr lang="en-US" sz="2800" dirty="0"/>
              <a:t>Depth-first recursive proof search: space is linear in size of </a:t>
            </a:r>
            <a:r>
              <a:rPr lang="en-US" sz="2800" dirty="0" smtClean="0"/>
              <a:t>proof</a:t>
            </a:r>
            <a:endParaRPr lang="en-US" sz="2800" dirty="0"/>
          </a:p>
          <a:p>
            <a:r>
              <a:rPr lang="en-US" sz="2800" dirty="0"/>
              <a:t>Incomplete due to infinite </a:t>
            </a:r>
            <a:r>
              <a:rPr lang="en-US" sz="2800" dirty="0" smtClean="0"/>
              <a:t>loops</a:t>
            </a:r>
            <a:endParaRPr lang="en-US" sz="2800" dirty="0"/>
          </a:p>
          <a:p>
            <a:pPr lvl="1"/>
            <a:r>
              <a:rPr lang="en-US" sz="2400" dirty="0">
                <a:sym typeface="Symbol" charset="0"/>
              </a:rPr>
              <a:t></a:t>
            </a:r>
            <a:r>
              <a:rPr lang="en-US" sz="2400" dirty="0"/>
              <a:t> fix by checking current goal against every goal on </a:t>
            </a:r>
            <a:r>
              <a:rPr lang="en-US" sz="2400" dirty="0" smtClean="0"/>
              <a:t>stack</a:t>
            </a:r>
            <a:endParaRPr lang="en-US" sz="2400" dirty="0"/>
          </a:p>
          <a:p>
            <a:r>
              <a:rPr lang="en-US" sz="2800" dirty="0"/>
              <a:t>Inefficient due to repeated </a:t>
            </a:r>
            <a:r>
              <a:rPr lang="en-US" sz="2800" dirty="0" err="1"/>
              <a:t>subgoals</a:t>
            </a:r>
            <a:r>
              <a:rPr lang="en-US" sz="2800" dirty="0"/>
              <a:t> (both success and failure)</a:t>
            </a:r>
          </a:p>
          <a:p>
            <a:pPr lvl="1"/>
            <a:r>
              <a:rPr lang="en-US" sz="2400" dirty="0">
                <a:sym typeface="Symbol" charset="0"/>
              </a:rPr>
              <a:t></a:t>
            </a:r>
            <a:r>
              <a:rPr lang="en-US" sz="2400" dirty="0"/>
              <a:t> fix using caching of previous results (extra space)
</a:t>
            </a:r>
          </a:p>
          <a:p>
            <a:r>
              <a:rPr lang="en-US" sz="2800" dirty="0"/>
              <a:t>Widely used for </a:t>
            </a:r>
            <a:r>
              <a:rPr lang="en-US" sz="2800" dirty="0">
                <a:solidFill>
                  <a:schemeClr val="accent2"/>
                </a:solidFill>
              </a:rPr>
              <a:t>logic programming</a:t>
            </a:r>
            <a:endParaRPr lang="en-US" sz="2800" dirty="0"/>
          </a:p>
        </p:txBody>
      </p:sp>
    </p:spTree>
    <p:extLst>
      <p:ext uri="{BB962C8B-B14F-4D97-AF65-F5344CB8AC3E}">
        <p14:creationId xmlns:p14="http://schemas.microsoft.com/office/powerpoint/2010/main" val="3179505605"/>
      </p:ext>
    </p:extLst>
  </p:cSld>
  <p:clrMapOvr>
    <a:masterClrMapping/>
  </p:clrMapOvr>
  <p:timing>
    <p:tnLst>
      <p:par>
        <p:cTn xmlns:p14="http://schemas.microsoft.com/office/powerpoint/2010/mai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r>
              <a:rPr lang="en-US"/>
              <a:t>Logic programming: Prolog</a:t>
            </a:r>
          </a:p>
        </p:txBody>
      </p:sp>
      <p:sp>
        <p:nvSpPr>
          <p:cNvPr id="39939" name="Rectangle 3"/>
          <p:cNvSpPr>
            <a:spLocks noGrp="1" noChangeArrowheads="1"/>
          </p:cNvSpPr>
          <p:nvPr>
            <p:ph type="body" idx="1"/>
          </p:nvPr>
        </p:nvSpPr>
        <p:spPr/>
        <p:txBody>
          <a:bodyPr/>
          <a:lstStyle/>
          <a:p>
            <a:r>
              <a:rPr lang="en-US" sz="2400" dirty="0"/>
              <a:t>Algorithm = Logic + </a:t>
            </a:r>
            <a:r>
              <a:rPr lang="en-US" sz="2400" dirty="0" smtClean="0"/>
              <a:t>Control (Programming Logic)</a:t>
            </a:r>
            <a:endParaRPr lang="en-US" sz="2400" dirty="0"/>
          </a:p>
          <a:p>
            <a:r>
              <a:rPr lang="en-US" sz="2400" dirty="0" smtClean="0"/>
              <a:t>Prolog Programs are a set of definite clauses that are written in a notation that is somewhat different from standard first-order logic</a:t>
            </a:r>
          </a:p>
          <a:p>
            <a:pPr lvl="1"/>
            <a:r>
              <a:rPr lang="en-US" sz="2400" dirty="0" smtClean="0"/>
              <a:t>Variables – Uppercase</a:t>
            </a:r>
          </a:p>
          <a:p>
            <a:pPr lvl="1"/>
            <a:r>
              <a:rPr lang="en-US" sz="2400" dirty="0" smtClean="0"/>
              <a:t>Constants – Lowercase</a:t>
            </a:r>
          </a:p>
          <a:p>
            <a:pPr lvl="1"/>
            <a:r>
              <a:rPr lang="en-US" sz="2400" dirty="0" smtClean="0"/>
              <a:t>Commas separate conjuncts in a clause</a:t>
            </a:r>
          </a:p>
          <a:p>
            <a:pPr lvl="1"/>
            <a:r>
              <a:rPr lang="en-US" sz="2400" dirty="0" smtClean="0"/>
              <a:t>% is a comment in Prolog</a:t>
            </a:r>
          </a:p>
          <a:p>
            <a:pPr lvl="1"/>
            <a:r>
              <a:rPr lang="en-US" sz="2400" dirty="0" smtClean="0"/>
              <a:t>Clauses are written backwards from what we are used to</a:t>
            </a:r>
            <a:endParaRPr lang="en-US" sz="1800" i="1" dirty="0" smtClean="0">
              <a:solidFill>
                <a:srgbClr val="CC0099"/>
              </a:solidFill>
              <a:latin typeface="Courier New"/>
              <a:cs typeface="Courier New"/>
            </a:endParaRPr>
          </a:p>
          <a:p>
            <a:pPr marL="0" lvl="1" indent="0">
              <a:buNone/>
            </a:pPr>
            <a:r>
              <a:rPr lang="en-US" sz="1600" i="1" dirty="0" smtClean="0">
                <a:latin typeface="Courier New"/>
                <a:cs typeface="Courier New"/>
              </a:rPr>
              <a:t>American</a:t>
            </a:r>
            <a:r>
              <a:rPr lang="en-US" sz="1600" i="1" dirty="0">
                <a:latin typeface="Courier New"/>
                <a:cs typeface="Courier New"/>
              </a:rPr>
              <a:t>(x) </a:t>
            </a:r>
            <a:r>
              <a:rPr lang="en-US" sz="1600" i="1" dirty="0">
                <a:latin typeface="Courier New"/>
                <a:cs typeface="Courier New"/>
                <a:sym typeface="Symbol" charset="0"/>
              </a:rPr>
              <a:t></a:t>
            </a:r>
            <a:r>
              <a:rPr lang="en-US" sz="1600" i="1" dirty="0">
                <a:latin typeface="Courier New"/>
                <a:cs typeface="Courier New"/>
              </a:rPr>
              <a:t> Weapon(y) </a:t>
            </a:r>
            <a:r>
              <a:rPr lang="en-US" sz="1600" i="1" dirty="0">
                <a:latin typeface="Courier New"/>
                <a:cs typeface="Courier New"/>
                <a:sym typeface="Symbol" charset="0"/>
              </a:rPr>
              <a:t></a:t>
            </a:r>
            <a:r>
              <a:rPr lang="en-US" sz="1600" i="1" dirty="0">
                <a:latin typeface="Courier New"/>
                <a:cs typeface="Courier New"/>
              </a:rPr>
              <a:t> Sells(</a:t>
            </a:r>
            <a:r>
              <a:rPr lang="en-US" sz="1600" i="1" dirty="0" err="1">
                <a:latin typeface="Courier New"/>
                <a:cs typeface="Courier New"/>
              </a:rPr>
              <a:t>x,y,z</a:t>
            </a:r>
            <a:r>
              <a:rPr lang="en-US" sz="1600" i="1" dirty="0">
                <a:latin typeface="Courier New"/>
                <a:cs typeface="Courier New"/>
              </a:rPr>
              <a:t>) </a:t>
            </a:r>
            <a:r>
              <a:rPr lang="en-US" sz="1600" i="1" dirty="0">
                <a:latin typeface="Courier New"/>
                <a:cs typeface="Courier New"/>
                <a:sym typeface="Symbol" charset="0"/>
              </a:rPr>
              <a:t></a:t>
            </a:r>
            <a:r>
              <a:rPr lang="en-US" sz="1600" i="1" dirty="0">
                <a:latin typeface="Courier New"/>
                <a:cs typeface="Courier New"/>
              </a:rPr>
              <a:t> Hostile(z) </a:t>
            </a:r>
            <a:r>
              <a:rPr lang="en-US" sz="1600" i="1" dirty="0">
                <a:latin typeface="Courier New"/>
                <a:cs typeface="Courier New"/>
                <a:sym typeface="Symbol" charset="0"/>
              </a:rPr>
              <a:t></a:t>
            </a:r>
            <a:r>
              <a:rPr lang="en-US" sz="1600" i="1" dirty="0">
                <a:latin typeface="Courier New"/>
                <a:cs typeface="Courier New"/>
              </a:rPr>
              <a:t> Criminal(x</a:t>
            </a:r>
            <a:r>
              <a:rPr lang="en-US" sz="1600" i="1" dirty="0" smtClean="0">
                <a:latin typeface="Courier New"/>
                <a:cs typeface="Courier New"/>
              </a:rPr>
              <a:t>)</a:t>
            </a:r>
            <a:r>
              <a:rPr lang="en-US" sz="1600" dirty="0">
                <a:latin typeface="Courier New"/>
                <a:cs typeface="Courier New"/>
              </a:rPr>
              <a:t> </a:t>
            </a:r>
            <a:r>
              <a:rPr lang="en-US" sz="1600" dirty="0" smtClean="0">
                <a:latin typeface="Courier New"/>
                <a:cs typeface="Courier New"/>
              </a:rPr>
              <a:t>criminal</a:t>
            </a:r>
            <a:r>
              <a:rPr lang="en-US" sz="1600" dirty="0">
                <a:latin typeface="Courier New"/>
                <a:cs typeface="Courier New"/>
              </a:rPr>
              <a:t>(X) :- </a:t>
            </a:r>
            <a:r>
              <a:rPr lang="en-US" sz="1600" dirty="0" err="1">
                <a:latin typeface="Courier New"/>
                <a:cs typeface="Courier New"/>
              </a:rPr>
              <a:t>american</a:t>
            </a:r>
            <a:r>
              <a:rPr lang="en-US" sz="1600" dirty="0">
                <a:latin typeface="Courier New"/>
                <a:cs typeface="Courier New"/>
              </a:rPr>
              <a:t>(X), weapon(Y), sells(X,Y,Z), hostile(Z)</a:t>
            </a:r>
            <a:r>
              <a:rPr lang="en-US" sz="1600" dirty="0" smtClean="0">
                <a:latin typeface="Courier New"/>
                <a:cs typeface="Courier New"/>
              </a:rPr>
              <a:t>.</a:t>
            </a:r>
            <a:endParaRPr lang="en-US" sz="1600" dirty="0">
              <a:latin typeface="Courier New"/>
              <a:cs typeface="Courier New"/>
            </a:endParaRPr>
          </a:p>
        </p:txBody>
      </p:sp>
    </p:spTree>
    <p:extLst>
      <p:ext uri="{BB962C8B-B14F-4D97-AF65-F5344CB8AC3E}">
        <p14:creationId xmlns:p14="http://schemas.microsoft.com/office/powerpoint/2010/main" val="927731980"/>
      </p:ext>
    </p:extLst>
  </p:cSld>
  <p:clrMapOvr>
    <a:masterClrMapping/>
  </p:clrMapOvr>
  <p:timing>
    <p:tnLst>
      <p:par>
        <p:cTn xmlns:p14="http://schemas.microsoft.com/office/powerpoint/2010/mai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DCG: Definite Clause Grammar</a:t>
            </a:r>
            <a:endParaRPr lang="en-US" dirty="0"/>
          </a:p>
        </p:txBody>
      </p:sp>
      <p:sp>
        <p:nvSpPr>
          <p:cNvPr id="3" name="Content Placeholder 2"/>
          <p:cNvSpPr>
            <a:spLocks noGrp="1"/>
          </p:cNvSpPr>
          <p:nvPr>
            <p:ph idx="1"/>
          </p:nvPr>
        </p:nvSpPr>
        <p:spPr/>
        <p:txBody>
          <a:bodyPr/>
          <a:lstStyle/>
          <a:p>
            <a:pPr marL="0" indent="0">
              <a:buNone/>
            </a:pPr>
            <a:r>
              <a:rPr lang="en-US" sz="2800" dirty="0"/>
              <a:t> sentence --&gt; </a:t>
            </a:r>
            <a:r>
              <a:rPr lang="en-US" sz="2800" dirty="0" err="1"/>
              <a:t>noun_phrase</a:t>
            </a:r>
            <a:r>
              <a:rPr lang="en-US" sz="2800" dirty="0"/>
              <a:t>, </a:t>
            </a:r>
            <a:r>
              <a:rPr lang="en-US" sz="2800" dirty="0" err="1"/>
              <a:t>verb_phrase</a:t>
            </a:r>
            <a:r>
              <a:rPr lang="en-US" sz="2800" dirty="0"/>
              <a:t>.</a:t>
            </a:r>
          </a:p>
          <a:p>
            <a:pPr marL="0" indent="0">
              <a:buNone/>
            </a:pPr>
            <a:r>
              <a:rPr lang="en-US" sz="2800" dirty="0"/>
              <a:t> </a:t>
            </a:r>
            <a:r>
              <a:rPr lang="en-US" sz="2800" dirty="0" err="1"/>
              <a:t>noun_phrase</a:t>
            </a:r>
            <a:r>
              <a:rPr lang="en-US" sz="2800" dirty="0"/>
              <a:t> --&gt; </a:t>
            </a:r>
            <a:r>
              <a:rPr lang="en-US" sz="2800" dirty="0" err="1"/>
              <a:t>det</a:t>
            </a:r>
            <a:r>
              <a:rPr lang="en-US" sz="2800" dirty="0"/>
              <a:t>, noun.</a:t>
            </a:r>
          </a:p>
          <a:p>
            <a:pPr marL="0" indent="0">
              <a:buNone/>
            </a:pPr>
            <a:r>
              <a:rPr lang="en-US" sz="2800" dirty="0"/>
              <a:t> </a:t>
            </a:r>
            <a:r>
              <a:rPr lang="en-US" sz="2800" dirty="0" err="1"/>
              <a:t>verb_phrase</a:t>
            </a:r>
            <a:r>
              <a:rPr lang="en-US" sz="2800" dirty="0"/>
              <a:t> --&gt; verb, </a:t>
            </a:r>
            <a:r>
              <a:rPr lang="en-US" sz="2800" dirty="0" err="1"/>
              <a:t>noun_phrase</a:t>
            </a:r>
            <a:r>
              <a:rPr lang="en-US" sz="2800" dirty="0"/>
              <a:t>.</a:t>
            </a:r>
          </a:p>
          <a:p>
            <a:pPr marL="0" indent="0">
              <a:buNone/>
            </a:pPr>
            <a:r>
              <a:rPr lang="en-US" sz="2800" dirty="0"/>
              <a:t> </a:t>
            </a:r>
            <a:r>
              <a:rPr lang="en-US" sz="2800" dirty="0" err="1"/>
              <a:t>det</a:t>
            </a:r>
            <a:r>
              <a:rPr lang="en-US" sz="2800" dirty="0"/>
              <a:t> --&gt; [the].</a:t>
            </a:r>
          </a:p>
          <a:p>
            <a:pPr marL="0" indent="0">
              <a:buNone/>
            </a:pPr>
            <a:r>
              <a:rPr lang="en-US" sz="2800" dirty="0"/>
              <a:t> </a:t>
            </a:r>
            <a:r>
              <a:rPr lang="en-US" sz="2800" dirty="0" err="1"/>
              <a:t>det</a:t>
            </a:r>
            <a:r>
              <a:rPr lang="en-US" sz="2800" dirty="0"/>
              <a:t> --&gt; [a].</a:t>
            </a:r>
          </a:p>
          <a:p>
            <a:pPr marL="0" indent="0">
              <a:buNone/>
            </a:pPr>
            <a:r>
              <a:rPr lang="en-US" sz="2800" dirty="0"/>
              <a:t> noun --&gt; [cat].</a:t>
            </a:r>
          </a:p>
          <a:p>
            <a:pPr marL="0" indent="0">
              <a:buNone/>
            </a:pPr>
            <a:r>
              <a:rPr lang="en-US" sz="2800" dirty="0"/>
              <a:t> noun --&gt; [bat].</a:t>
            </a:r>
          </a:p>
          <a:p>
            <a:pPr marL="0" indent="0">
              <a:buNone/>
            </a:pPr>
            <a:r>
              <a:rPr lang="en-US" sz="2800" dirty="0"/>
              <a:t> verb --&gt; [eats].</a:t>
            </a:r>
          </a:p>
        </p:txBody>
      </p:sp>
    </p:spTree>
    <p:extLst>
      <p:ext uri="{BB962C8B-B14F-4D97-AF65-F5344CB8AC3E}">
        <p14:creationId xmlns:p14="http://schemas.microsoft.com/office/powerpoint/2010/main" val="1895955119"/>
      </p:ext>
    </p:extLst>
  </p:cSld>
  <p:clrMapOvr>
    <a:masterClrMapping/>
  </p:clrMapOvr>
  <p:timing>
    <p:tnLst>
      <p:par>
        <p:cTn xmlns:p14="http://schemas.microsoft.com/office/powerpoint/2010/mai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Prolog</a:t>
            </a:r>
            <a:endParaRPr lang="en-US" dirty="0"/>
          </a:p>
        </p:txBody>
      </p:sp>
      <p:sp>
        <p:nvSpPr>
          <p:cNvPr id="3" name="Content Placeholder 2"/>
          <p:cNvSpPr>
            <a:spLocks noGrp="1"/>
          </p:cNvSpPr>
          <p:nvPr>
            <p:ph idx="1"/>
          </p:nvPr>
        </p:nvSpPr>
        <p:spPr/>
        <p:txBody>
          <a:bodyPr/>
          <a:lstStyle/>
          <a:p>
            <a:pPr marL="0" indent="0">
              <a:buNone/>
            </a:pPr>
            <a:r>
              <a:rPr lang="en-US" dirty="0"/>
              <a:t>f(a).</a:t>
            </a:r>
          </a:p>
          <a:p>
            <a:pPr marL="0" indent="0">
              <a:buNone/>
            </a:pPr>
            <a:r>
              <a:rPr lang="en-US" dirty="0"/>
              <a:t>f(b).</a:t>
            </a:r>
          </a:p>
          <a:p>
            <a:pPr marL="0" indent="0">
              <a:buNone/>
            </a:pPr>
            <a:r>
              <a:rPr lang="en-US" dirty="0"/>
              <a:t>g(a).</a:t>
            </a:r>
          </a:p>
          <a:p>
            <a:pPr marL="0" indent="0">
              <a:buNone/>
            </a:pPr>
            <a:r>
              <a:rPr lang="en-US" dirty="0"/>
              <a:t>g(b).</a:t>
            </a:r>
          </a:p>
          <a:p>
            <a:pPr marL="0" indent="0">
              <a:buNone/>
            </a:pPr>
            <a:r>
              <a:rPr lang="en-US" dirty="0"/>
              <a:t>h(b).</a:t>
            </a:r>
          </a:p>
          <a:p>
            <a:pPr marL="0" indent="0">
              <a:buNone/>
            </a:pPr>
            <a:r>
              <a:rPr lang="en-US" dirty="0"/>
              <a:t>k(X):- f(X), g(X), h(X)</a:t>
            </a:r>
            <a:r>
              <a:rPr lang="en-US" dirty="0" smtClean="0"/>
              <a:t>.</a:t>
            </a:r>
          </a:p>
          <a:p>
            <a:pPr marL="0" indent="0">
              <a:buNone/>
            </a:pPr>
            <a:endParaRPr lang="en-US" dirty="0"/>
          </a:p>
          <a:p>
            <a:pPr marL="0" indent="0">
              <a:buNone/>
            </a:pPr>
            <a:r>
              <a:rPr lang="en-US" dirty="0" smtClean="0"/>
              <a:t>k(X). (which constant satisfies it?)</a:t>
            </a:r>
            <a:endParaRPr lang="en-US" dirty="0"/>
          </a:p>
        </p:txBody>
      </p:sp>
    </p:spTree>
    <p:extLst>
      <p:ext uri="{BB962C8B-B14F-4D97-AF65-F5344CB8AC3E}">
        <p14:creationId xmlns:p14="http://schemas.microsoft.com/office/powerpoint/2010/main" val="1079796022"/>
      </p:ext>
    </p:extLst>
  </p:cSld>
  <p:clrMapOvr>
    <a:masterClrMapping/>
  </p:clrMapOvr>
  <p:timing>
    <p:tnLst>
      <p:par>
        <p:cTn xmlns:p14="http://schemas.microsoft.com/office/powerpoint/2010/mai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lstStyle/>
          <a:p>
            <a:r>
              <a:rPr lang="en-US" dirty="0" smtClean="0"/>
              <a:t>Criminal Scenario in Prolog</a:t>
            </a:r>
            <a:endParaRPr lang="en-US" dirty="0"/>
          </a:p>
        </p:txBody>
      </p:sp>
      <p:sp>
        <p:nvSpPr>
          <p:cNvPr id="3" name="Content Placeholder 2"/>
          <p:cNvSpPr>
            <a:spLocks noGrp="1"/>
          </p:cNvSpPr>
          <p:nvPr>
            <p:ph idx="1"/>
          </p:nvPr>
        </p:nvSpPr>
        <p:spPr>
          <a:xfrm>
            <a:off x="457200" y="1066800"/>
            <a:ext cx="8229600" cy="5562600"/>
          </a:xfrm>
        </p:spPr>
        <p:txBody>
          <a:bodyPr/>
          <a:lstStyle/>
          <a:p>
            <a:pPr marL="0" indent="0">
              <a:buNone/>
            </a:pPr>
            <a:r>
              <a:rPr lang="en-US" sz="2000" dirty="0"/>
              <a:t>% it is a crime to sell weapons to hostile nations:</a:t>
            </a:r>
          </a:p>
          <a:p>
            <a:pPr marL="0" indent="0">
              <a:buNone/>
            </a:pPr>
            <a:r>
              <a:rPr lang="en-US" sz="2000" dirty="0"/>
              <a:t>criminal(X):-</a:t>
            </a:r>
            <a:r>
              <a:rPr lang="en-US" sz="2000" dirty="0" err="1"/>
              <a:t>american</a:t>
            </a:r>
            <a:r>
              <a:rPr lang="en-US" sz="2000" dirty="0"/>
              <a:t>(X),weapon(Y),sells(X,Y,Z),hostile(Z).</a:t>
            </a:r>
          </a:p>
          <a:p>
            <a:pPr marL="0" indent="0">
              <a:buNone/>
            </a:pPr>
            <a:r>
              <a:rPr lang="en-US" sz="2000" dirty="0"/>
              <a:t>% </a:t>
            </a:r>
            <a:r>
              <a:rPr lang="en-US" sz="2000" dirty="0" err="1"/>
              <a:t>Nono</a:t>
            </a:r>
            <a:r>
              <a:rPr lang="en-US" sz="2000" dirty="0"/>
              <a:t> ... has some missiles,</a:t>
            </a:r>
          </a:p>
          <a:p>
            <a:pPr marL="0" indent="0">
              <a:buNone/>
            </a:pPr>
            <a:r>
              <a:rPr lang="en-US" sz="2000" dirty="0"/>
              <a:t>owns(nono,m1).</a:t>
            </a:r>
          </a:p>
          <a:p>
            <a:pPr marL="0" indent="0">
              <a:buNone/>
            </a:pPr>
            <a:r>
              <a:rPr lang="en-US" sz="2000" dirty="0"/>
              <a:t>missile(m1).</a:t>
            </a:r>
          </a:p>
          <a:p>
            <a:pPr marL="0" indent="0">
              <a:buNone/>
            </a:pPr>
            <a:r>
              <a:rPr lang="en-US" sz="2000" dirty="0"/>
              <a:t>% all of its missiles were sold to it by Colonel West</a:t>
            </a:r>
          </a:p>
          <a:p>
            <a:pPr marL="0" indent="0">
              <a:buNone/>
            </a:pPr>
            <a:r>
              <a:rPr lang="en-US" sz="2000" dirty="0"/>
              <a:t>sells(</a:t>
            </a:r>
            <a:r>
              <a:rPr lang="en-US" sz="2000" dirty="0" err="1"/>
              <a:t>west,X,nono</a:t>
            </a:r>
            <a:r>
              <a:rPr lang="en-US" sz="2000" dirty="0"/>
              <a:t>) :- missile(X), owns(</a:t>
            </a:r>
            <a:r>
              <a:rPr lang="en-US" sz="2000" dirty="0" err="1"/>
              <a:t>nono,X</a:t>
            </a:r>
            <a:r>
              <a:rPr lang="en-US" sz="2000" dirty="0"/>
              <a:t>).</a:t>
            </a:r>
          </a:p>
          <a:p>
            <a:pPr marL="0" indent="0">
              <a:buNone/>
            </a:pPr>
            <a:r>
              <a:rPr lang="en-US" sz="2000" dirty="0"/>
              <a:t>% Missiles are weapons</a:t>
            </a:r>
          </a:p>
          <a:p>
            <a:pPr marL="0" indent="0">
              <a:buNone/>
            </a:pPr>
            <a:r>
              <a:rPr lang="en-US" sz="2000" dirty="0"/>
              <a:t>weapon(X) :- missile(X).</a:t>
            </a:r>
          </a:p>
          <a:p>
            <a:pPr marL="0" indent="0">
              <a:buNone/>
            </a:pPr>
            <a:r>
              <a:rPr lang="en-US" sz="2000" dirty="0"/>
              <a:t>% An enemy of America counts as ``hostile'':</a:t>
            </a:r>
          </a:p>
          <a:p>
            <a:pPr marL="0" indent="0">
              <a:buNone/>
            </a:pPr>
            <a:r>
              <a:rPr lang="en-US" sz="2000" dirty="0"/>
              <a:t>hostile(X) :- enemy(</a:t>
            </a:r>
            <a:r>
              <a:rPr lang="en-US" sz="2000" dirty="0" err="1"/>
              <a:t>X,america</a:t>
            </a:r>
            <a:r>
              <a:rPr lang="en-US" sz="2000" dirty="0"/>
              <a:t>).</a:t>
            </a:r>
          </a:p>
          <a:p>
            <a:pPr marL="0" indent="0">
              <a:buNone/>
            </a:pPr>
            <a:r>
              <a:rPr lang="en-US" sz="2000" dirty="0"/>
              <a:t>% The country </a:t>
            </a:r>
            <a:r>
              <a:rPr lang="en-US" sz="2000" dirty="0" err="1"/>
              <a:t>Nono</a:t>
            </a:r>
            <a:r>
              <a:rPr lang="en-US" sz="2000" dirty="0"/>
              <a:t>, an enemy of America ...</a:t>
            </a:r>
          </a:p>
          <a:p>
            <a:pPr marL="0" indent="0">
              <a:buNone/>
            </a:pPr>
            <a:r>
              <a:rPr lang="en-US" sz="2000" dirty="0"/>
              <a:t>enemy(</a:t>
            </a:r>
            <a:r>
              <a:rPr lang="en-US" sz="2000" dirty="0" err="1"/>
              <a:t>nono,america</a:t>
            </a:r>
            <a:r>
              <a:rPr lang="en-US" sz="2000" dirty="0"/>
              <a:t>).</a:t>
            </a:r>
          </a:p>
          <a:p>
            <a:pPr marL="0" indent="0">
              <a:buNone/>
            </a:pPr>
            <a:r>
              <a:rPr lang="en-US" sz="2000" dirty="0"/>
              <a:t>% West, who </a:t>
            </a:r>
            <a:r>
              <a:rPr lang="en-US" sz="2000" dirty="0" smtClean="0"/>
              <a:t>is American </a:t>
            </a:r>
            <a:r>
              <a:rPr lang="en-US" sz="2000" dirty="0"/>
              <a:t>...</a:t>
            </a:r>
          </a:p>
          <a:p>
            <a:pPr marL="0" indent="0">
              <a:buNone/>
            </a:pPr>
            <a:r>
              <a:rPr lang="en-US" sz="2000" dirty="0" err="1"/>
              <a:t>american</a:t>
            </a:r>
            <a:r>
              <a:rPr lang="en-US" sz="2000" dirty="0"/>
              <a:t>(west).</a:t>
            </a:r>
          </a:p>
          <a:p>
            <a:pPr marL="0" indent="0">
              <a:buNone/>
            </a:pPr>
            <a:endParaRPr lang="en-US" dirty="0"/>
          </a:p>
        </p:txBody>
      </p:sp>
    </p:spTree>
    <p:extLst>
      <p:ext uri="{BB962C8B-B14F-4D97-AF65-F5344CB8AC3E}">
        <p14:creationId xmlns:p14="http://schemas.microsoft.com/office/powerpoint/2010/main" val="1041646256"/>
      </p:ext>
    </p:extLst>
  </p:cSld>
  <p:clrMapOvr>
    <a:masterClrMapping/>
  </p:clrMapOvr>
  <p:timing>
    <p:tnLst>
      <p:par>
        <p:cTn xmlns:p14="http://schemas.microsoft.com/office/powerpoint/2010/mai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en-US"/>
              <a:t>Prolog</a:t>
            </a:r>
          </a:p>
        </p:txBody>
      </p:sp>
      <p:sp>
        <p:nvSpPr>
          <p:cNvPr id="40963" name="Rectangle 3"/>
          <p:cNvSpPr>
            <a:spLocks noGrp="1" noChangeArrowheads="1"/>
          </p:cNvSpPr>
          <p:nvPr>
            <p:ph type="body" idx="1"/>
          </p:nvPr>
        </p:nvSpPr>
        <p:spPr/>
        <p:txBody>
          <a:bodyPr/>
          <a:lstStyle/>
          <a:p>
            <a:r>
              <a:rPr lang="en-US" sz="2000" dirty="0"/>
              <a:t>Appending two lists to produce a third:
</a:t>
            </a:r>
          </a:p>
          <a:p>
            <a:pPr>
              <a:buFontTx/>
              <a:buNone/>
            </a:pPr>
            <a:r>
              <a:rPr lang="en-US" sz="2000" dirty="0">
                <a:latin typeface="Courier New" charset="0"/>
              </a:rPr>
              <a:t>		append([],Y,Y).                         </a:t>
            </a:r>
          </a:p>
          <a:p>
            <a:pPr>
              <a:buFontTx/>
              <a:buNone/>
            </a:pPr>
            <a:r>
              <a:rPr lang="en-US" sz="2000" dirty="0">
                <a:latin typeface="Courier New" charset="0"/>
              </a:rPr>
              <a:t>		append([X|L],Y,[X|Z]) :- append(L,Y,Z). 
</a:t>
            </a:r>
          </a:p>
          <a:p>
            <a:r>
              <a:rPr lang="en-US" sz="2000" dirty="0"/>
              <a:t>query:   	</a:t>
            </a:r>
            <a:r>
              <a:rPr lang="en-US" sz="2000" dirty="0">
                <a:latin typeface="Courier New" charset="0"/>
              </a:rPr>
              <a:t>append(A,B,[1,2]) ?</a:t>
            </a:r>
            <a:r>
              <a:rPr lang="en-US" sz="2000" dirty="0"/>
              <a:t>            </a:t>
            </a:r>
          </a:p>
          <a:p>
            <a:endParaRPr lang="en-US" sz="2000" dirty="0"/>
          </a:p>
          <a:p>
            <a:r>
              <a:rPr lang="en-US" sz="2000" dirty="0"/>
              <a:t>answers: 	</a:t>
            </a:r>
            <a:r>
              <a:rPr lang="en-US" sz="2000" dirty="0">
                <a:latin typeface="Courier New" charset="0"/>
              </a:rPr>
              <a:t>A=[]    B=[1,2]
</a:t>
            </a:r>
          </a:p>
          <a:p>
            <a:pPr>
              <a:buFontTx/>
              <a:buNone/>
            </a:pPr>
            <a:r>
              <a:rPr lang="en-US" sz="2000" dirty="0">
                <a:latin typeface="Courier New" charset="0"/>
              </a:rPr>
              <a:t>         	A=[1]   B=[2]
</a:t>
            </a:r>
          </a:p>
          <a:p>
            <a:pPr>
              <a:buFontTx/>
              <a:buNone/>
            </a:pPr>
            <a:r>
              <a:rPr lang="en-US" sz="2000" dirty="0">
                <a:latin typeface="Courier New" charset="0"/>
              </a:rPr>
              <a:t>         	A=[1,2] B=[]
</a:t>
            </a:r>
          </a:p>
        </p:txBody>
      </p:sp>
    </p:spTree>
    <p:extLst>
      <p:ext uri="{BB962C8B-B14F-4D97-AF65-F5344CB8AC3E}">
        <p14:creationId xmlns:p14="http://schemas.microsoft.com/office/powerpoint/2010/main" val="2692708232"/>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Shape 66"/>
          <p:cNvSpPr txBox="1">
            <a:spLocks noGrp="1"/>
          </p:cNvSpPr>
          <p:nvPr>
            <p:ph type="title"/>
          </p:nvPr>
        </p:nvSpPr>
        <p:spPr>
          <a:xfrm>
            <a:off x="311700" y="593367"/>
            <a:ext cx="8520600" cy="763600"/>
          </a:xfrm>
          <a:prstGeom prst="rect">
            <a:avLst/>
          </a:prstGeom>
        </p:spPr>
        <p:txBody>
          <a:bodyPr lIns="91425" tIns="91425" rIns="91425" bIns="91425" anchor="t" anchorCtr="0">
            <a:noAutofit/>
          </a:bodyPr>
          <a:lstStyle/>
          <a:p>
            <a:pPr lvl="0">
              <a:spcBef>
                <a:spcPts val="0"/>
              </a:spcBef>
              <a:buNone/>
            </a:pPr>
            <a:endParaRPr/>
          </a:p>
        </p:txBody>
      </p:sp>
      <p:sp>
        <p:nvSpPr>
          <p:cNvPr id="67" name="Shape 67"/>
          <p:cNvSpPr txBox="1">
            <a:spLocks noGrp="1"/>
          </p:cNvSpPr>
          <p:nvPr>
            <p:ph type="body" idx="1"/>
          </p:nvPr>
        </p:nvSpPr>
        <p:spPr>
          <a:xfrm>
            <a:off x="311700" y="1536633"/>
            <a:ext cx="8520600" cy="4555200"/>
          </a:xfrm>
          <a:prstGeom prst="rect">
            <a:avLst/>
          </a:prstGeom>
        </p:spPr>
        <p:txBody>
          <a:bodyPr lIns="91425" tIns="91425" rIns="91425" bIns="91425" anchor="t" anchorCtr="0">
            <a:noAutofit/>
          </a:bodyPr>
          <a:lstStyle/>
          <a:p>
            <a:pPr lvl="0">
              <a:spcBef>
                <a:spcPts val="0"/>
              </a:spcBef>
              <a:buNone/>
            </a:pPr>
            <a:r>
              <a:rPr lang="en" sz="2800" dirty="0"/>
              <a:t>What will the remaining domains be after arc consistency is enforced?</a:t>
            </a:r>
            <a:br>
              <a:rPr lang="en" sz="2800" dirty="0"/>
            </a:br>
            <a:r>
              <a:rPr lang="en" sz="2800" dirty="0"/>
              <a:t>	C = {3,4,5}</a:t>
            </a:r>
            <a:br>
              <a:rPr lang="en" sz="2800" dirty="0"/>
            </a:br>
            <a:r>
              <a:rPr lang="en" sz="2800" dirty="0"/>
              <a:t>	R={1,2,3}</a:t>
            </a:r>
            <a:br>
              <a:rPr lang="en" sz="2800" dirty="0"/>
            </a:br>
            <a:r>
              <a:rPr lang="en" sz="2800" dirty="0"/>
              <a:t>	S={1,2,4,5}</a:t>
            </a:r>
            <a:br>
              <a:rPr lang="en" sz="2800" dirty="0"/>
            </a:br>
            <a:r>
              <a:rPr lang="en" sz="2800" dirty="0"/>
              <a:t>	T={1,2,3,4,5}</a:t>
            </a:r>
            <a:br>
              <a:rPr lang="en" sz="2800" dirty="0"/>
            </a:br>
            <a:r>
              <a:rPr lang="en" sz="2800" dirty="0"/>
              <a:t>	V={1,4,5}</a:t>
            </a:r>
          </a:p>
          <a:p>
            <a:pPr lvl="0">
              <a:spcBef>
                <a:spcPts val="0"/>
              </a:spcBef>
              <a:buNone/>
            </a:pPr>
            <a:r>
              <a:rPr lang="en" sz="2800" dirty="0"/>
              <a:t>Which variable or variables would be assigned first according to MRV?</a:t>
            </a:r>
            <a:br>
              <a:rPr lang="en" sz="2800" dirty="0"/>
            </a:br>
            <a:r>
              <a:rPr lang="en" sz="2800" dirty="0"/>
              <a:t>	C,R,V have the least variables leftover;however, V reduces the most remaing</a:t>
            </a:r>
          </a:p>
        </p:txBody>
      </p:sp>
    </p:spTree>
    <p:extLst>
      <p:ext uri="{BB962C8B-B14F-4D97-AF65-F5344CB8AC3E}">
        <p14:creationId xmlns:p14="http://schemas.microsoft.com/office/powerpoint/2010/main" val="1308412573"/>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Shape 72"/>
          <p:cNvSpPr txBox="1">
            <a:spLocks noGrp="1"/>
          </p:cNvSpPr>
          <p:nvPr>
            <p:ph type="title"/>
          </p:nvPr>
        </p:nvSpPr>
        <p:spPr>
          <a:xfrm>
            <a:off x="311700" y="593367"/>
            <a:ext cx="8520600" cy="763600"/>
          </a:xfrm>
          <a:prstGeom prst="rect">
            <a:avLst/>
          </a:prstGeom>
        </p:spPr>
        <p:txBody>
          <a:bodyPr lIns="91425" tIns="91425" rIns="91425" bIns="91425" anchor="t" anchorCtr="0">
            <a:noAutofit/>
          </a:bodyPr>
          <a:lstStyle/>
          <a:p>
            <a:pPr lvl="0">
              <a:spcBef>
                <a:spcPts val="0"/>
              </a:spcBef>
              <a:buNone/>
            </a:pPr>
            <a:endParaRPr/>
          </a:p>
        </p:txBody>
      </p:sp>
      <p:sp>
        <p:nvSpPr>
          <p:cNvPr id="73" name="Shape 73"/>
          <p:cNvSpPr txBox="1">
            <a:spLocks noGrp="1"/>
          </p:cNvSpPr>
          <p:nvPr>
            <p:ph type="body" idx="1"/>
          </p:nvPr>
        </p:nvSpPr>
        <p:spPr>
          <a:xfrm>
            <a:off x="311700" y="1536633"/>
            <a:ext cx="8520600" cy="4555200"/>
          </a:xfrm>
          <a:prstGeom prst="rect">
            <a:avLst/>
          </a:prstGeom>
        </p:spPr>
        <p:txBody>
          <a:bodyPr lIns="91425" tIns="91425" rIns="91425" bIns="91425" anchor="t" anchorCtr="0">
            <a:noAutofit/>
          </a:bodyPr>
          <a:lstStyle/>
          <a:p>
            <a:pPr lvl="0">
              <a:spcBef>
                <a:spcPts val="0"/>
              </a:spcBef>
              <a:buNone/>
            </a:pPr>
            <a:r>
              <a:rPr lang="en"/>
              <a:t>Assume that we assign T=3, enforce arc consistency.</a:t>
            </a:r>
            <a:br>
              <a:rPr lang="en"/>
            </a:br>
            <a:r>
              <a:rPr lang="en"/>
              <a:t>	C={4,5}</a:t>
            </a:r>
            <a:br>
              <a:rPr lang="en"/>
            </a:br>
            <a:r>
              <a:rPr lang="en"/>
              <a:t>	R={1,2}</a:t>
            </a:r>
            <a:br>
              <a:rPr lang="en"/>
            </a:br>
            <a:r>
              <a:rPr lang="en"/>
              <a:t>	S={1,2,5}</a:t>
            </a:r>
            <a:br>
              <a:rPr lang="en"/>
            </a:br>
            <a:r>
              <a:rPr lang="en"/>
              <a:t>	V={5}</a:t>
            </a:r>
          </a:p>
          <a:p>
            <a:pPr lvl="0">
              <a:spcBef>
                <a:spcPts val="0"/>
              </a:spcBef>
              <a:buNone/>
            </a:pPr>
            <a:r>
              <a:rPr lang="en"/>
              <a:t>List all solutions to this CSP when T=3</a:t>
            </a:r>
            <a:br>
              <a:rPr lang="en"/>
            </a:br>
            <a:r>
              <a:rPr lang="en"/>
              <a:t>	(R,S,T,C,V) (S,R,T,C,V)</a:t>
            </a:r>
          </a:p>
        </p:txBody>
      </p:sp>
    </p:spTree>
    <p:extLst>
      <p:ext uri="{BB962C8B-B14F-4D97-AF65-F5344CB8AC3E}">
        <p14:creationId xmlns:p14="http://schemas.microsoft.com/office/powerpoint/2010/main" val="590501292"/>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 to Lecture 6</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776251393"/>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3773</TotalTime>
  <Words>3188</Words>
  <Application>Microsoft Macintosh PowerPoint</Application>
  <PresentationFormat>On-screen Show (4:3)</PresentationFormat>
  <Paragraphs>619</Paragraphs>
  <Slides>69</Slides>
  <Notes>14</Notes>
  <HiddenSlides>0</HiddenSlides>
  <MMClips>0</MMClips>
  <ScaleCrop>false</ScaleCrop>
  <HeadingPairs>
    <vt:vector size="4" baseType="variant">
      <vt:variant>
        <vt:lpstr>Theme</vt:lpstr>
      </vt:variant>
      <vt:variant>
        <vt:i4>1</vt:i4>
      </vt:variant>
      <vt:variant>
        <vt:lpstr>Slide Titles</vt:lpstr>
      </vt:variant>
      <vt:variant>
        <vt:i4>69</vt:i4>
      </vt:variant>
    </vt:vector>
  </HeadingPairs>
  <TitlesOfParts>
    <vt:vector size="70" baseType="lpstr">
      <vt:lpstr>Default Design</vt:lpstr>
      <vt:lpstr>CS5100: Foundations of Artificial Intelligence  First Order Logic</vt:lpstr>
      <vt:lpstr>Administrative</vt:lpstr>
      <vt:lpstr>Administrative</vt:lpstr>
      <vt:lpstr>EC1 Solutions</vt:lpstr>
      <vt:lpstr>PowerPoint Presentation</vt:lpstr>
      <vt:lpstr>PowerPoint Presentation</vt:lpstr>
      <vt:lpstr>PowerPoint Presentation</vt:lpstr>
      <vt:lpstr>PowerPoint Presentation</vt:lpstr>
      <vt:lpstr>Back to Lecture 6</vt:lpstr>
      <vt:lpstr>Last week</vt:lpstr>
      <vt:lpstr>Last week</vt:lpstr>
      <vt:lpstr>Last Week</vt:lpstr>
      <vt:lpstr>Exercise</vt:lpstr>
      <vt:lpstr>Exercise</vt:lpstr>
      <vt:lpstr>Exercise</vt:lpstr>
      <vt:lpstr>Exercise</vt:lpstr>
      <vt:lpstr>Exercise</vt:lpstr>
      <vt:lpstr>Logical equivalence</vt:lpstr>
      <vt:lpstr>Last week</vt:lpstr>
      <vt:lpstr>Pros and cons of propositional logic</vt:lpstr>
      <vt:lpstr>Outline</vt:lpstr>
      <vt:lpstr>First-order logic</vt:lpstr>
      <vt:lpstr>First Order Logic Syntax</vt:lpstr>
      <vt:lpstr>Constants, Functions, Predicates</vt:lpstr>
      <vt:lpstr>Variables, Connectives and Quantifiers</vt:lpstr>
      <vt:lpstr>Universal quantification</vt:lpstr>
      <vt:lpstr>Existential quantification</vt:lpstr>
      <vt:lpstr>Sentences, Terms and Atoms</vt:lpstr>
      <vt:lpstr>Exercises</vt:lpstr>
      <vt:lpstr>Working with Quantifiers</vt:lpstr>
      <vt:lpstr>Quantifier Scope</vt:lpstr>
      <vt:lpstr>Connections between  For-All and There-Exists</vt:lpstr>
      <vt:lpstr>Quantified Inference Rules</vt:lpstr>
      <vt:lpstr>Notations</vt:lpstr>
      <vt:lpstr>Summary so far</vt:lpstr>
      <vt:lpstr>Inference in first-order logic</vt:lpstr>
      <vt:lpstr>Universal instantiation (UI)</vt:lpstr>
      <vt:lpstr>Existential instantiation (EI)</vt:lpstr>
      <vt:lpstr>Reduction to propositional inference</vt:lpstr>
      <vt:lpstr>Reduction contd.</vt:lpstr>
      <vt:lpstr>Problems with propositionalization</vt:lpstr>
      <vt:lpstr>Unification</vt:lpstr>
      <vt:lpstr>Unification</vt:lpstr>
      <vt:lpstr>Unification</vt:lpstr>
      <vt:lpstr>Unification</vt:lpstr>
      <vt:lpstr>Unification</vt:lpstr>
      <vt:lpstr>Unification</vt:lpstr>
      <vt:lpstr>Example knowledge base</vt:lpstr>
      <vt:lpstr>Example knowledge base contd.</vt:lpstr>
      <vt:lpstr>Forward chaining proof</vt:lpstr>
      <vt:lpstr>Forward chaining proof</vt:lpstr>
      <vt:lpstr>Forward chaining proof</vt:lpstr>
      <vt:lpstr>Properties of forward chaining</vt:lpstr>
      <vt:lpstr>Efficiency of forward chaining</vt:lpstr>
      <vt:lpstr>Hard matching example</vt:lpstr>
      <vt:lpstr>Backward chaining example</vt:lpstr>
      <vt:lpstr>Backward chaining example</vt:lpstr>
      <vt:lpstr>Backward chaining example</vt:lpstr>
      <vt:lpstr>Backward chaining example</vt:lpstr>
      <vt:lpstr>Backward chaining example</vt:lpstr>
      <vt:lpstr>Backward chaining example</vt:lpstr>
      <vt:lpstr>Backward chaining example</vt:lpstr>
      <vt:lpstr>Backward chaining example</vt:lpstr>
      <vt:lpstr>Properties of backward chaining</vt:lpstr>
      <vt:lpstr>Logic programming: Prolog</vt:lpstr>
      <vt:lpstr>DCG: Definite Clause Grammar</vt:lpstr>
      <vt:lpstr>Prolog</vt:lpstr>
      <vt:lpstr>Criminal Scenario in Prolog</vt:lpstr>
      <vt:lpstr>Prolog</vt:lpstr>
    </vt:vector>
  </TitlesOfParts>
  <Company>NUS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First-Order Logic</dc:title>
  <dc:creator>Min-Yen Kan</dc:creator>
  <cp:lastModifiedBy>Rutu Mulkar-Mehta</cp:lastModifiedBy>
  <cp:revision>175</cp:revision>
  <cp:lastPrinted>2016-10-13T19:27:32Z</cp:lastPrinted>
  <dcterms:created xsi:type="dcterms:W3CDTF">2004-01-02T06:35:44Z</dcterms:created>
  <dcterms:modified xsi:type="dcterms:W3CDTF">2016-10-18T18:41:44Z</dcterms:modified>
</cp:coreProperties>
</file>