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handoutMasterIdLst>
    <p:handoutMasterId r:id="rId27"/>
  </p:handoutMasterIdLst>
  <p:sldIdLst>
    <p:sldId id="256" r:id="rId2"/>
    <p:sldId id="276" r:id="rId3"/>
    <p:sldId id="277" r:id="rId4"/>
    <p:sldId id="258" r:id="rId5"/>
    <p:sldId id="259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81" r:id="rId15"/>
    <p:sldId id="269" r:id="rId16"/>
    <p:sldId id="278" r:id="rId17"/>
    <p:sldId id="270" r:id="rId18"/>
    <p:sldId id="271" r:id="rId19"/>
    <p:sldId id="282" r:id="rId20"/>
    <p:sldId id="273" r:id="rId21"/>
    <p:sldId id="272" r:id="rId22"/>
    <p:sldId id="275" r:id="rId23"/>
    <p:sldId id="279" r:id="rId24"/>
    <p:sldId id="274" r:id="rId25"/>
    <p:sldId id="280" r:id="rId26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78" autoAdjust="0"/>
    <p:restoredTop sz="94660"/>
  </p:normalViewPr>
  <p:slideViewPr>
    <p:cSldViewPr>
      <p:cViewPr varScale="1">
        <p:scale>
          <a:sx n="69" d="100"/>
          <a:sy n="69" d="100"/>
        </p:scale>
        <p:origin x="-5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rotX val="0"/>
      <c:rotY val="0"/>
      <c:perspective val="0"/>
    </c:view3D>
    <c:plotArea>
      <c:layout>
        <c:manualLayout>
          <c:layoutTarget val="inner"/>
          <c:xMode val="edge"/>
          <c:yMode val="edge"/>
          <c:x val="0.13112664041994737"/>
          <c:y val="6.5585875984251973E-2"/>
          <c:w val="0.63152444225721782"/>
          <c:h val="0.58463115157480483"/>
        </c:manualLayout>
      </c:layout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Sheet1!$A$2:$A$6</c:f>
              <c:strCache>
                <c:ptCount val="5"/>
                <c:pt idx="0">
                  <c:v>Gold Standard</c:v>
                </c:pt>
                <c:pt idx="1">
                  <c:v>Annotator A</c:v>
                </c:pt>
                <c:pt idx="2">
                  <c:v>Annotator B</c:v>
                </c:pt>
                <c:pt idx="3">
                  <c:v>Baseline 1</c:v>
                </c:pt>
                <c:pt idx="4">
                  <c:v>Baseline 2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1</c:v>
                </c:pt>
                <c:pt idx="1">
                  <c:v>0.64440000000000053</c:v>
                </c:pt>
                <c:pt idx="2">
                  <c:v>0.75340000000000051</c:v>
                </c:pt>
                <c:pt idx="3">
                  <c:v>0.11640000000000009</c:v>
                </c:pt>
                <c:pt idx="4">
                  <c:v>0.17390000000000014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Sheet1!$A$2:$A$6</c:f>
              <c:strCache>
                <c:ptCount val="5"/>
                <c:pt idx="0">
                  <c:v>Gold Standard</c:v>
                </c:pt>
                <c:pt idx="1">
                  <c:v>Annotator A</c:v>
                </c:pt>
                <c:pt idx="2">
                  <c:v>Annotator B</c:v>
                </c:pt>
                <c:pt idx="3">
                  <c:v>Baseline 1</c:v>
                </c:pt>
                <c:pt idx="4">
                  <c:v>Baseline 2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1</c:v>
                </c:pt>
                <c:pt idx="1">
                  <c:v>0.9</c:v>
                </c:pt>
                <c:pt idx="2">
                  <c:v>0.85710000000000053</c:v>
                </c:pt>
                <c:pt idx="3">
                  <c:v>0.11000000000000007</c:v>
                </c:pt>
                <c:pt idx="4">
                  <c:v>4.4400000000000064E-2</c:v>
                </c:pt>
              </c:numCache>
            </c:numRef>
          </c:val>
        </c:ser>
        <c:shape val="cylinder"/>
        <c:axId val="102240256"/>
        <c:axId val="102241792"/>
        <c:axId val="0"/>
      </c:bar3DChart>
      <c:catAx>
        <c:axId val="102240256"/>
        <c:scaling>
          <c:orientation val="minMax"/>
        </c:scaling>
        <c:axPos val="b"/>
        <c:tickLblPos val="nextTo"/>
        <c:crossAx val="102241792"/>
        <c:crosses val="autoZero"/>
        <c:auto val="1"/>
        <c:lblAlgn val="ctr"/>
        <c:lblOffset val="100"/>
      </c:catAx>
      <c:valAx>
        <c:axId val="102241792"/>
        <c:scaling>
          <c:orientation val="minMax"/>
        </c:scaling>
        <c:axPos val="l"/>
        <c:majorGridlines/>
        <c:numFmt formatCode="0.00%" sourceLinked="0"/>
        <c:majorTickMark val="in"/>
        <c:tickLblPos val="nextTo"/>
        <c:crossAx val="102240256"/>
        <c:crosses val="autoZero"/>
        <c:crossBetween val="between"/>
      </c:valAx>
    </c:plotArea>
    <c:legend>
      <c:legendPos val="r"/>
      <c:layout/>
    </c:legend>
    <c:plotVisOnly val="1"/>
  </c:chart>
  <c:spPr>
    <a:effectLst/>
    <a:scene3d>
      <a:camera prst="orthographicFront"/>
      <a:lightRig rig="threePt" dir="t"/>
    </a:scene3d>
    <a:sp3d prstMaterial="matte"/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rotX val="0"/>
      <c:rotY val="0"/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Sheet1!$A$2:$A$6</c:f>
              <c:strCache>
                <c:ptCount val="5"/>
                <c:pt idx="0">
                  <c:v>Gold Standard</c:v>
                </c:pt>
                <c:pt idx="1">
                  <c:v>Manual Axioms</c:v>
                </c:pt>
                <c:pt idx="2">
                  <c:v>TARSQI</c:v>
                </c:pt>
                <c:pt idx="3">
                  <c:v>Baseline2</c:v>
                </c:pt>
                <c:pt idx="4">
                  <c:v>Baseline2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 formatCode="0%">
                  <c:v>1</c:v>
                </c:pt>
                <c:pt idx="1">
                  <c:v>1</c:v>
                </c:pt>
                <c:pt idx="2">
                  <c:v>0.27029999999999998</c:v>
                </c:pt>
                <c:pt idx="3">
                  <c:v>0.1164</c:v>
                </c:pt>
                <c:pt idx="4">
                  <c:v>0.17390000000000014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Sheet1!$A$2:$A$6</c:f>
              <c:strCache>
                <c:ptCount val="5"/>
                <c:pt idx="0">
                  <c:v>Gold Standard</c:v>
                </c:pt>
                <c:pt idx="1">
                  <c:v>Manual Axioms</c:v>
                </c:pt>
                <c:pt idx="2">
                  <c:v>TARSQI</c:v>
                </c:pt>
                <c:pt idx="3">
                  <c:v>Baseline2</c:v>
                </c:pt>
                <c:pt idx="4">
                  <c:v>Baseline2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 formatCode="0%">
                  <c:v>1</c:v>
                </c:pt>
                <c:pt idx="1">
                  <c:v>0.47050000000000008</c:v>
                </c:pt>
                <c:pt idx="2">
                  <c:v>0.26520000000000005</c:v>
                </c:pt>
                <c:pt idx="3" formatCode="0%">
                  <c:v>0.11</c:v>
                </c:pt>
                <c:pt idx="4">
                  <c:v>4.4400000000000044E-2</c:v>
                </c:pt>
              </c:numCache>
            </c:numRef>
          </c:val>
        </c:ser>
        <c:shape val="cylinder"/>
        <c:axId val="110728320"/>
        <c:axId val="110729856"/>
        <c:axId val="0"/>
      </c:bar3DChart>
      <c:catAx>
        <c:axId val="110728320"/>
        <c:scaling>
          <c:orientation val="minMax"/>
        </c:scaling>
        <c:axPos val="b"/>
        <c:tickLblPos val="nextTo"/>
        <c:crossAx val="110729856"/>
        <c:crosses val="autoZero"/>
        <c:auto val="1"/>
        <c:lblAlgn val="ctr"/>
        <c:lblOffset val="100"/>
      </c:catAx>
      <c:valAx>
        <c:axId val="110729856"/>
        <c:scaling>
          <c:orientation val="minMax"/>
        </c:scaling>
        <c:axPos val="l"/>
        <c:majorGridlines/>
        <c:numFmt formatCode="0%" sourceLinked="1"/>
        <c:tickLblPos val="nextTo"/>
        <c:crossAx val="1107283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C6363-8210-4439-9CCB-7C1A599392C9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B97A0-E34B-496F-B8F4-495BB82D0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9CB3-1B59-4EDA-B865-661198D36593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975D-7CA8-4B54-8202-BC5C6EF95F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371600"/>
            <a:ext cx="9144000" cy="2057400"/>
          </a:xfrm>
          <a:prstGeom prst="rect">
            <a:avLst/>
          </a:prstGeom>
          <a:solidFill>
            <a:srgbClr val="FFC00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219200"/>
            <a:ext cx="9144000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Rutu\Desktop\usc-name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09600"/>
            <a:ext cx="3876675" cy="523875"/>
          </a:xfrm>
          <a:prstGeom prst="rect">
            <a:avLst/>
          </a:prstGeom>
          <a:noFill/>
        </p:spPr>
      </p:pic>
      <p:pic>
        <p:nvPicPr>
          <p:cNvPr id="4099" name="Picture 3" descr="C:\Users\Rutu\Desktop\usc-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533400"/>
            <a:ext cx="828675" cy="57253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9CB3-1B59-4EDA-B865-661198D36593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975D-7CA8-4B54-8202-BC5C6EF95F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FFC00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9CB3-1B59-4EDA-B865-661198D36593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975D-7CA8-4B54-8202-BC5C6EF95F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FFC00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6705600" cy="711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9CB3-1B59-4EDA-B865-661198D36593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975D-7CA8-4B54-8202-BC5C6EF95F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FFC00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3"/>
          </p:nvPr>
        </p:nvSpPr>
        <p:spPr>
          <a:xfrm>
            <a:off x="7543800" y="254000"/>
            <a:ext cx="1295400" cy="685800"/>
          </a:xfrm>
        </p:spPr>
        <p:txBody>
          <a:bodyPr/>
          <a:lstStyle>
            <a:lvl1pPr>
              <a:defRPr sz="13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9CB3-1B59-4EDA-B865-661198D36593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975D-7CA8-4B54-8202-BC5C6EF95F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438400"/>
            <a:ext cx="9144000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800600"/>
            <a:ext cx="9144000" cy="2057400"/>
          </a:xfrm>
          <a:prstGeom prst="rect">
            <a:avLst/>
          </a:prstGeom>
          <a:solidFill>
            <a:srgbClr val="FFC00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9CB3-1B59-4EDA-B865-661198D36593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975D-7CA8-4B54-8202-BC5C6EF95F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FFC00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9CB3-1B59-4EDA-B865-661198D36593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975D-7CA8-4B54-8202-BC5C6EF95F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FFC00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9CB3-1B59-4EDA-B865-661198D36593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975D-7CA8-4B54-8202-BC5C6EF95F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FFC00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9CB3-1B59-4EDA-B865-661198D36593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975D-7CA8-4B54-8202-BC5C6EF95F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FFC00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9CB3-1B59-4EDA-B865-661198D36593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975D-7CA8-4B54-8202-BC5C6EF95F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FFC00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9CB3-1B59-4EDA-B865-661198D36593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975D-7CA8-4B54-8202-BC5C6EF95F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FFC00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9CB3-1B59-4EDA-B865-661198D36593}" type="datetimeFigureOut">
              <a:rPr lang="en-US" smtClean="0"/>
              <a:pPr/>
              <a:t>3/24/2009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7975D-7CA8-4B54-8202-BC5C6EF95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Discovering Temporal and Causal Relations in Biomedical Texts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19065"/>
            <a:ext cx="6400800" cy="160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Rutu Mulkar-Mehta, Jerry R. Hobbs,</a:t>
            </a:r>
          </a:p>
          <a:p>
            <a:r>
              <a:rPr lang="en-US" sz="2800" dirty="0" smtClean="0"/>
              <a:t> Chun-Chi Liu, Xianghong Jasmine Zhou</a:t>
            </a:r>
          </a:p>
          <a:p>
            <a:r>
              <a:rPr lang="en-US" sz="2600" dirty="0" smtClean="0"/>
              <a:t>University of Southern California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705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Signals that indicate temporal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1"/>
            <a:ext cx="8229600" cy="441959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Words conveying causality:</a:t>
            </a:r>
          </a:p>
          <a:p>
            <a:pPr lvl="1">
              <a:buNone/>
            </a:pPr>
            <a:r>
              <a:rPr lang="en-US" sz="2200" i="1" dirty="0" smtClean="0"/>
              <a:t>E.g. 	In </a:t>
            </a:r>
            <a:r>
              <a:rPr lang="en-US" sz="2200" i="1" dirty="0"/>
              <a:t>Drosophila, inactivation of the CDK7 mutant </a:t>
            </a:r>
            <a:r>
              <a:rPr lang="en-US" sz="2200" b="1" i="1" u="sng" dirty="0" smtClean="0">
                <a:solidFill>
                  <a:srgbClr val="C00000"/>
                </a:solidFill>
              </a:rPr>
              <a:t>causes</a:t>
            </a:r>
            <a:r>
              <a:rPr lang="en-US" sz="22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smtClean="0"/>
              <a:t>embryonic </a:t>
            </a:r>
            <a:r>
              <a:rPr lang="en-US" sz="2200" i="1" dirty="0"/>
              <a:t>and larval lethality and a block to mitosis in </a:t>
            </a:r>
            <a:r>
              <a:rPr lang="en-US" sz="2200" i="1" dirty="0" smtClean="0"/>
              <a:t>the </a:t>
            </a:r>
            <a:r>
              <a:rPr lang="en-US" sz="2200" i="1" dirty="0" err="1" smtClean="0"/>
              <a:t>germline</a:t>
            </a:r>
            <a:r>
              <a:rPr lang="en-US" sz="2200" i="1" dirty="0" smtClean="0"/>
              <a:t>.</a:t>
            </a:r>
          </a:p>
          <a:p>
            <a:pPr lvl="1">
              <a:buNone/>
            </a:pPr>
            <a:r>
              <a:rPr lang="en-US" sz="2200" i="1" dirty="0" smtClean="0"/>
              <a:t>	Mutations </a:t>
            </a:r>
            <a:r>
              <a:rPr lang="en-US" sz="2200" i="1" dirty="0"/>
              <a:t>in the gene encoding XPD </a:t>
            </a:r>
            <a:r>
              <a:rPr lang="en-US" sz="2200" b="1" i="1" u="sng" dirty="0">
                <a:solidFill>
                  <a:srgbClr val="C00000"/>
                </a:solidFill>
              </a:rPr>
              <a:t>lead to</a:t>
            </a:r>
            <a:r>
              <a:rPr lang="en-US" sz="2200" b="1" i="1" dirty="0">
                <a:solidFill>
                  <a:srgbClr val="C00000"/>
                </a:solidFill>
              </a:rPr>
              <a:t> </a:t>
            </a:r>
            <a:r>
              <a:rPr lang="en-US" sz="2200" i="1" dirty="0" err="1" smtClean="0"/>
              <a:t>dysregulation</a:t>
            </a:r>
            <a:r>
              <a:rPr lang="en-US" sz="2200" i="1" dirty="0" smtClean="0"/>
              <a:t> of </a:t>
            </a:r>
            <a:r>
              <a:rPr lang="en-US" sz="2200" i="1" dirty="0"/>
              <a:t>nuclear-receptor-dependent gene expression.</a:t>
            </a:r>
            <a:endParaRPr lang="en-US" sz="2200" i="1" dirty="0" smtClean="0"/>
          </a:p>
          <a:p>
            <a:r>
              <a:rPr lang="en-US" b="1" dirty="0" smtClean="0"/>
              <a:t>Words conveying aspect:</a:t>
            </a:r>
          </a:p>
          <a:p>
            <a:pPr lvl="1">
              <a:buNone/>
            </a:pPr>
            <a:r>
              <a:rPr lang="en-US" sz="2200" i="1" dirty="0" smtClean="0"/>
              <a:t>E.g.	In </a:t>
            </a:r>
            <a:r>
              <a:rPr lang="en-US" sz="2200" i="1" dirty="0"/>
              <a:t>S. </a:t>
            </a:r>
            <a:r>
              <a:rPr lang="en-US" sz="2200" i="1" dirty="0" err="1"/>
              <a:t>pombe</a:t>
            </a:r>
            <a:r>
              <a:rPr lang="en-US" sz="2200" i="1" dirty="0"/>
              <a:t>, the Wee1 </a:t>
            </a:r>
            <a:r>
              <a:rPr lang="en-US" sz="2200" i="1" dirty="0" err="1"/>
              <a:t>kinase</a:t>
            </a:r>
            <a:r>
              <a:rPr lang="en-US" sz="2200" i="1" dirty="0"/>
              <a:t> allows </a:t>
            </a:r>
            <a:r>
              <a:rPr lang="en-US" sz="2200" b="1" i="1" u="sng" dirty="0">
                <a:solidFill>
                  <a:srgbClr val="C00000"/>
                </a:solidFill>
              </a:rPr>
              <a:t>entry into</a:t>
            </a:r>
            <a:r>
              <a:rPr lang="en-US" sz="2200" b="1" i="1" dirty="0">
                <a:solidFill>
                  <a:srgbClr val="C00000"/>
                </a:solidFill>
              </a:rPr>
              <a:t> </a:t>
            </a:r>
            <a:r>
              <a:rPr lang="en-US" sz="2200" i="1" dirty="0" smtClean="0"/>
              <a:t>mitosis when </a:t>
            </a:r>
            <a:r>
              <a:rPr lang="en-US" sz="2200" i="1" dirty="0"/>
              <a:t>cells reach a minimum threshold size.</a:t>
            </a:r>
            <a:endParaRPr lang="en-US" sz="2200" i="1" dirty="0" smtClean="0"/>
          </a:p>
          <a:p>
            <a:r>
              <a:rPr lang="en-US" b="1" dirty="0" smtClean="0"/>
              <a:t>Words conveying dependence:</a:t>
            </a:r>
          </a:p>
          <a:p>
            <a:pPr lvl="1">
              <a:buNone/>
            </a:pPr>
            <a:r>
              <a:rPr lang="en-US" sz="2200" i="1" dirty="0" smtClean="0"/>
              <a:t>E.g.	Regulation </a:t>
            </a:r>
            <a:r>
              <a:rPr lang="en-US" sz="2200" i="1" dirty="0"/>
              <a:t>of cell cycle progression is another </a:t>
            </a:r>
            <a:r>
              <a:rPr lang="en-US" sz="2200" i="1" dirty="0" smtClean="0"/>
              <a:t>general stress </a:t>
            </a:r>
            <a:r>
              <a:rPr lang="en-US" sz="2200" i="1" dirty="0"/>
              <a:t>response </a:t>
            </a:r>
            <a:r>
              <a:rPr lang="en-US" sz="2200" b="1" i="1" u="sng" dirty="0">
                <a:solidFill>
                  <a:srgbClr val="C00000"/>
                </a:solidFill>
              </a:rPr>
              <a:t>critical</a:t>
            </a:r>
            <a:r>
              <a:rPr lang="en-US" sz="2200" i="1" u="sng" dirty="0">
                <a:solidFill>
                  <a:srgbClr val="C00000"/>
                </a:solidFill>
              </a:rPr>
              <a:t> </a:t>
            </a:r>
            <a:r>
              <a:rPr lang="en-US" sz="2200" b="1" i="1" u="sng" dirty="0">
                <a:solidFill>
                  <a:srgbClr val="C00000"/>
                </a:solidFill>
              </a:rPr>
              <a:t>for</a:t>
            </a:r>
            <a:r>
              <a:rPr lang="en-US" sz="2200" i="1" dirty="0">
                <a:solidFill>
                  <a:srgbClr val="C00000"/>
                </a:solidFill>
              </a:rPr>
              <a:t> </a:t>
            </a:r>
            <a:r>
              <a:rPr lang="en-US" sz="2200" i="1" dirty="0"/>
              <a:t>cell survival.</a:t>
            </a:r>
            <a:endParaRPr lang="en-US" sz="2200" i="1" dirty="0" smtClean="0"/>
          </a:p>
          <a:p>
            <a:r>
              <a:rPr lang="en-US" b="1" dirty="0" smtClean="0"/>
              <a:t>Words conveying control:</a:t>
            </a:r>
          </a:p>
          <a:p>
            <a:pPr lvl="1">
              <a:buNone/>
            </a:pPr>
            <a:r>
              <a:rPr lang="en-US" sz="2200" i="1" dirty="0" smtClean="0"/>
              <a:t>E.g.	</a:t>
            </a:r>
            <a:r>
              <a:rPr lang="en-US" sz="2200" i="1" dirty="0" err="1" smtClean="0"/>
              <a:t>Dephosphorylation</a:t>
            </a:r>
            <a:r>
              <a:rPr lang="en-US" sz="2200" i="1" dirty="0" smtClean="0"/>
              <a:t> </a:t>
            </a:r>
            <a:r>
              <a:rPr lang="en-US" sz="2200" i="1" dirty="0"/>
              <a:t>of these residues by the </a:t>
            </a:r>
            <a:r>
              <a:rPr lang="en-US" sz="2200" i="1" dirty="0" smtClean="0"/>
              <a:t>Cdc25 </a:t>
            </a:r>
            <a:r>
              <a:rPr lang="en-US" sz="2200" i="1" dirty="0" err="1" smtClean="0"/>
              <a:t>phosphatase</a:t>
            </a:r>
            <a:r>
              <a:rPr lang="en-US" sz="2200" i="1" dirty="0" smtClean="0"/>
              <a:t> </a:t>
            </a:r>
            <a:r>
              <a:rPr lang="en-US" sz="2200" i="1" dirty="0"/>
              <a:t>is the key event </a:t>
            </a:r>
            <a:r>
              <a:rPr lang="en-US" sz="2200" b="1" i="1" u="sng" dirty="0">
                <a:solidFill>
                  <a:srgbClr val="C00000"/>
                </a:solidFill>
              </a:rPr>
              <a:t>governing</a:t>
            </a:r>
            <a:r>
              <a:rPr lang="en-US" sz="2200" i="1" dirty="0"/>
              <a:t> the initiation </a:t>
            </a:r>
            <a:r>
              <a:rPr lang="en-US" sz="2200" i="1" dirty="0" smtClean="0"/>
              <a:t>of mitosis</a:t>
            </a:r>
            <a:r>
              <a:rPr lang="en-US" sz="2200" i="1" dirty="0"/>
              <a:t>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931730" y="228600"/>
            <a:ext cx="1066800" cy="990600"/>
          </a:xfr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Problem</a:t>
            </a:r>
          </a:p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Data</a:t>
            </a:r>
          </a:p>
          <a:p>
            <a:pPr>
              <a:buNone/>
            </a:pPr>
            <a:r>
              <a:rPr lang="en-US" sz="1600" dirty="0" smtClean="0"/>
              <a:t>Method</a:t>
            </a:r>
          </a:p>
          <a:p>
            <a:pPr>
              <a:buNone/>
            </a:pPr>
            <a:r>
              <a:rPr lang="en-US" sz="1600" dirty="0" smtClean="0"/>
              <a:t>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6705600" cy="825500"/>
          </a:xfrm>
        </p:spPr>
        <p:txBody>
          <a:bodyPr>
            <a:normAutofit/>
          </a:bodyPr>
          <a:lstStyle/>
          <a:p>
            <a:r>
              <a:rPr lang="en-US" dirty="0" smtClean="0"/>
              <a:t>Annotation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What we want to annotate: </a:t>
            </a:r>
          </a:p>
          <a:p>
            <a:pPr lvl="1"/>
            <a:r>
              <a:rPr lang="en-US" dirty="0" smtClean="0"/>
              <a:t>Events in the text and the causal and temporal relation between those events per sentence. </a:t>
            </a:r>
          </a:p>
          <a:p>
            <a:r>
              <a:rPr lang="en-US" b="1" dirty="0" smtClean="0"/>
              <a:t>Step 1: Event Identification:</a:t>
            </a:r>
          </a:p>
          <a:p>
            <a:pPr lvl="1"/>
            <a:r>
              <a:rPr lang="en-US" dirty="0" smtClean="0"/>
              <a:t>TARSQI captured non-biology specific verbs and event nouns</a:t>
            </a:r>
          </a:p>
          <a:p>
            <a:pPr lvl="1"/>
            <a:r>
              <a:rPr lang="en-US" dirty="0" smtClean="0"/>
              <a:t>Biology specific events were manually annotated (e.g. </a:t>
            </a:r>
            <a:r>
              <a:rPr lang="en-US" i="1" dirty="0" smtClean="0"/>
              <a:t>transcription, regulation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Step 2: Identify relation between events</a:t>
            </a:r>
          </a:p>
          <a:p>
            <a:pPr lvl="1"/>
            <a:r>
              <a:rPr lang="en-US" dirty="0" smtClean="0"/>
              <a:t>Annotation Tool:</a:t>
            </a:r>
          </a:p>
          <a:p>
            <a:pPr lvl="2"/>
            <a:r>
              <a:rPr lang="en-US" dirty="0" err="1"/>
              <a:t>RSTTool</a:t>
            </a:r>
            <a:r>
              <a:rPr lang="en-US" dirty="0"/>
              <a:t> (Version 3.0) by </a:t>
            </a:r>
            <a:r>
              <a:rPr lang="en-US" dirty="0" smtClean="0"/>
              <a:t>Michael O’Donnell </a:t>
            </a:r>
          </a:p>
          <a:p>
            <a:pPr lvl="2"/>
            <a:r>
              <a:rPr lang="en-US" dirty="0" smtClean="0"/>
              <a:t>http://www.wagsoft.com/RSTTool/</a:t>
            </a:r>
          </a:p>
          <a:p>
            <a:pPr lvl="2"/>
            <a:r>
              <a:rPr lang="en-US" dirty="0" smtClean="0"/>
              <a:t>Tool allowed: text </a:t>
            </a:r>
            <a:r>
              <a:rPr lang="en-US" dirty="0"/>
              <a:t>segmentation, </a:t>
            </a:r>
            <a:r>
              <a:rPr lang="en-US" dirty="0" smtClean="0"/>
              <a:t>text structuring</a:t>
            </a:r>
            <a:r>
              <a:rPr lang="en-US" dirty="0"/>
              <a:t>, relation specification, and maintenance of </a:t>
            </a:r>
            <a:r>
              <a:rPr lang="en-US" dirty="0" smtClean="0"/>
              <a:t>statistics for </a:t>
            </a:r>
            <a:r>
              <a:rPr lang="en-US" dirty="0"/>
              <a:t>relations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 to Annotate:</a:t>
            </a:r>
          </a:p>
          <a:p>
            <a:pPr lvl="2"/>
            <a:r>
              <a:rPr lang="en-US" dirty="0" smtClean="0"/>
              <a:t>Fragment sentence into individual fragments that convey a temporal relation</a:t>
            </a:r>
          </a:p>
          <a:p>
            <a:pPr lvl="2"/>
            <a:r>
              <a:rPr lang="en-US" dirty="0" smtClean="0"/>
              <a:t>Create a temporal link connecting the head of one fragment to the head of the other</a:t>
            </a:r>
          </a:p>
          <a:p>
            <a:r>
              <a:rPr lang="en-US" b="1" dirty="0" smtClean="0"/>
              <a:t>Corpus </a:t>
            </a:r>
          </a:p>
          <a:p>
            <a:pPr lvl="1"/>
            <a:r>
              <a:rPr lang="en-US" dirty="0" smtClean="0"/>
              <a:t>190 sentences from Biomedical literature</a:t>
            </a:r>
          </a:p>
          <a:p>
            <a:pPr lvl="1"/>
            <a:r>
              <a:rPr lang="en-US" dirty="0" smtClean="0"/>
              <a:t>Relations: before, simultaneous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931730" y="228600"/>
            <a:ext cx="1066800" cy="990600"/>
          </a:xfr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Problem</a:t>
            </a:r>
          </a:p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Data</a:t>
            </a:r>
          </a:p>
          <a:p>
            <a:pPr>
              <a:buNone/>
            </a:pPr>
            <a:r>
              <a:rPr lang="en-US" sz="1600" dirty="0" smtClean="0"/>
              <a:t>Method</a:t>
            </a:r>
          </a:p>
          <a:p>
            <a:pPr>
              <a:buNone/>
            </a:pPr>
            <a:r>
              <a:rPr lang="en-US" sz="1600" dirty="0" smtClean="0"/>
              <a:t>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629400" cy="990599"/>
          </a:xfrm>
        </p:spPr>
        <p:txBody>
          <a:bodyPr/>
          <a:lstStyle/>
          <a:p>
            <a:r>
              <a:rPr lang="en-US" dirty="0" smtClean="0"/>
              <a:t>Inter-Annotator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949"/>
            <a:ext cx="8229600" cy="5410201"/>
          </a:xfrm>
          <a:noFill/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2 Annotators</a:t>
            </a:r>
          </a:p>
          <a:p>
            <a:pPr>
              <a:buNone/>
            </a:pPr>
            <a:r>
              <a:rPr lang="en-US" dirty="0" smtClean="0"/>
              <a:t>40 Random sentences</a:t>
            </a:r>
          </a:p>
          <a:p>
            <a:pPr>
              <a:buNone/>
            </a:pPr>
            <a:r>
              <a:rPr lang="en-US" dirty="0" smtClean="0"/>
              <a:t>215 events in those sentences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Annotator A (</a:t>
            </a:r>
            <a:r>
              <a:rPr lang="en-US" dirty="0" err="1" smtClean="0"/>
              <a:t>BioMed</a:t>
            </a:r>
            <a:r>
              <a:rPr lang="en-US" dirty="0" smtClean="0"/>
              <a:t> Background): 90 Relations</a:t>
            </a:r>
          </a:p>
          <a:p>
            <a:pPr>
              <a:buNone/>
            </a:pPr>
            <a:r>
              <a:rPr lang="en-US" dirty="0" smtClean="0"/>
              <a:t>Annotator B (CS Background): 73 relations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Agreement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Annotator A was selected as the gold standard.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Annotator B achieved the precision of </a:t>
            </a:r>
            <a:r>
              <a:rPr lang="en-US" b="1" dirty="0" smtClean="0"/>
              <a:t>69.8%</a:t>
            </a:r>
            <a:r>
              <a:rPr lang="en-US" dirty="0" smtClean="0"/>
              <a:t> and recall of </a:t>
            </a:r>
            <a:r>
              <a:rPr lang="en-US" b="1" dirty="0" smtClean="0"/>
              <a:t>53.3%</a:t>
            </a:r>
          </a:p>
          <a:p>
            <a:pPr>
              <a:buNone/>
            </a:pPr>
            <a:r>
              <a:rPr lang="en-US" dirty="0" smtClean="0"/>
              <a:t>	The annotations of each annotator were judged against the transitive closure of the other annotator</a:t>
            </a:r>
            <a:endParaRPr lang="en-US" dirty="0"/>
          </a:p>
          <a:p>
            <a:pPr>
              <a:buNone/>
            </a:pPr>
            <a:r>
              <a:rPr lang="en-US" dirty="0" smtClean="0"/>
              <a:t>	R</a:t>
            </a:r>
            <a:r>
              <a:rPr lang="en-US" baseline="-25000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 R</a:t>
            </a:r>
            <a:r>
              <a:rPr lang="en-US" baseline="-25000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(if A mentions </a:t>
            </a:r>
            <a:r>
              <a:rPr lang="en-US" dirty="0" smtClean="0"/>
              <a:t>R</a:t>
            </a:r>
            <a:r>
              <a:rPr lang="en-US" baseline="-25000" dirty="0" smtClean="0"/>
              <a:t>B </a:t>
            </a:r>
            <a:r>
              <a:rPr lang="en-US" dirty="0" smtClean="0"/>
              <a:t>or R</a:t>
            </a:r>
            <a:r>
              <a:rPr lang="en-US" baseline="-25000" dirty="0" smtClean="0"/>
              <a:t>B</a:t>
            </a:r>
            <a:r>
              <a:rPr lang="en-US" dirty="0" smtClean="0"/>
              <a:t> can be derived from all relations by A)</a:t>
            </a:r>
            <a:r>
              <a:rPr lang="en-US" baseline="-25000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Symbol"/>
              </a:rPr>
              <a:t> R</a:t>
            </a:r>
            <a:r>
              <a:rPr lang="en-US" baseline="-25000" dirty="0" smtClean="0">
                <a:sym typeface="Symbol"/>
              </a:rPr>
              <a:t>A </a:t>
            </a:r>
            <a:r>
              <a:rPr lang="en-US" dirty="0" smtClean="0">
                <a:sym typeface="Symbol"/>
              </a:rPr>
              <a:t> </a:t>
            </a:r>
            <a:r>
              <a:rPr lang="en-US" dirty="0" smtClean="0"/>
              <a:t>R</a:t>
            </a:r>
            <a:r>
              <a:rPr lang="en-US" baseline="-25000" dirty="0" smtClean="0"/>
              <a:t>B</a:t>
            </a:r>
            <a:r>
              <a:rPr lang="en-US" dirty="0" smtClean="0">
                <a:sym typeface="Symbol"/>
              </a:rPr>
              <a:t>(if B mentions R</a:t>
            </a:r>
            <a:r>
              <a:rPr lang="en-US" baseline="-25000" dirty="0" smtClean="0">
                <a:sym typeface="Symbol"/>
              </a:rPr>
              <a:t>A</a:t>
            </a:r>
            <a:r>
              <a:rPr lang="en-US" baseline="-25000" dirty="0" smtClean="0"/>
              <a:t> </a:t>
            </a:r>
            <a:r>
              <a:rPr lang="en-US" dirty="0" smtClean="0"/>
              <a:t>or </a:t>
            </a:r>
            <a:r>
              <a:rPr lang="en-US" dirty="0" smtClean="0">
                <a:sym typeface="Symbol"/>
              </a:rPr>
              <a:t>R</a:t>
            </a:r>
            <a:r>
              <a:rPr lang="en-US" baseline="-25000" dirty="0" smtClean="0">
                <a:sym typeface="Symbol"/>
              </a:rPr>
              <a:t>A</a:t>
            </a:r>
            <a:r>
              <a:rPr lang="en-US" dirty="0" smtClean="0"/>
              <a:t> can be derived from all relations by B)</a:t>
            </a:r>
            <a:r>
              <a:rPr lang="en-US" baseline="-25000" dirty="0" smtClean="0"/>
              <a:t> </a:t>
            </a:r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Gold Standard</a:t>
            </a:r>
          </a:p>
          <a:p>
            <a:pPr>
              <a:buNone/>
            </a:pPr>
            <a:r>
              <a:rPr lang="en-US" dirty="0" smtClean="0"/>
              <a:t>	Created after combining annotations of both annotators after discussions</a:t>
            </a:r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931730" y="228600"/>
            <a:ext cx="1066800" cy="990600"/>
          </a:xfr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Problem</a:t>
            </a:r>
          </a:p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Data</a:t>
            </a:r>
          </a:p>
          <a:p>
            <a:pPr>
              <a:buNone/>
            </a:pPr>
            <a:r>
              <a:rPr lang="en-US" sz="1600" dirty="0" smtClean="0"/>
              <a:t>Method</a:t>
            </a:r>
          </a:p>
          <a:p>
            <a:pPr>
              <a:buNone/>
            </a:pPr>
            <a:r>
              <a:rPr lang="en-US" sz="1600" dirty="0" smtClean="0"/>
              <a:t>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/>
          <a:lstStyle/>
          <a:p>
            <a:r>
              <a:rPr lang="en-US" dirty="0" smtClean="0"/>
              <a:t>Baseline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667000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Baseline 1: (Random)</a:t>
            </a:r>
          </a:p>
          <a:p>
            <a:pPr lvl="1"/>
            <a:r>
              <a:rPr lang="en-US" dirty="0" smtClean="0"/>
              <a:t>System was given all the events involved in a temporal relation</a:t>
            </a:r>
          </a:p>
          <a:p>
            <a:pPr lvl="1"/>
            <a:r>
              <a:rPr lang="en-US" dirty="0" smtClean="0"/>
              <a:t>System randomly picked 2 events within a sentence and gave it a random relation (Relations: </a:t>
            </a:r>
            <a:r>
              <a:rPr lang="en-US" i="1" dirty="0" smtClean="0"/>
              <a:t>Before, during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Baseline 2: (Simple but bad heuristic: Text order reflects event order)</a:t>
            </a:r>
          </a:p>
          <a:p>
            <a:pPr lvl="1"/>
            <a:r>
              <a:rPr lang="en-US" dirty="0" smtClean="0"/>
              <a:t>System was given all the events involved in a temporal relation</a:t>
            </a:r>
          </a:p>
          <a:p>
            <a:pPr lvl="1"/>
            <a:r>
              <a:rPr lang="en-US" dirty="0" smtClean="0"/>
              <a:t>System gave a relation to all events in a sentence based on the order of occurrence. (X …. Y </a:t>
            </a:r>
            <a:r>
              <a:rPr lang="en-US" dirty="0" smtClean="0">
                <a:sym typeface="Symbol"/>
              </a:rPr>
              <a:t> X before Y)</a:t>
            </a:r>
            <a:endParaRPr lang="en-US" dirty="0" smtClean="0"/>
          </a:p>
        </p:txBody>
      </p:sp>
      <p:graphicFrame>
        <p:nvGraphicFramePr>
          <p:cNvPr id="5" name="Chart 4"/>
          <p:cNvGraphicFramePr/>
          <p:nvPr/>
        </p:nvGraphicFramePr>
        <p:xfrm>
          <a:off x="914400" y="3429000"/>
          <a:ext cx="7467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7931730" y="228600"/>
            <a:ext cx="1066800" cy="990600"/>
          </a:xfr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Problem</a:t>
            </a:r>
          </a:p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Data</a:t>
            </a:r>
          </a:p>
          <a:p>
            <a:pPr>
              <a:buNone/>
            </a:pPr>
            <a:r>
              <a:rPr lang="en-US" sz="1600" dirty="0" smtClean="0"/>
              <a:t>Method</a:t>
            </a:r>
          </a:p>
          <a:p>
            <a:pPr>
              <a:buNone/>
            </a:pPr>
            <a:r>
              <a:rPr lang="en-US" sz="1600" dirty="0" smtClean="0"/>
              <a:t>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6705600" cy="1130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Approach: Natural Language Pipeline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/>
          </p:nvPr>
        </p:nvSpPr>
        <p:spPr>
          <a:xfrm>
            <a:off x="7931730" y="228600"/>
            <a:ext cx="1066800" cy="990600"/>
          </a:xfr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Problem</a:t>
            </a:r>
          </a:p>
          <a:p>
            <a:pPr>
              <a:buNone/>
            </a:pPr>
            <a:r>
              <a:rPr lang="en-US" sz="1600" dirty="0" smtClean="0"/>
              <a:t>Data</a:t>
            </a:r>
          </a:p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Method</a:t>
            </a:r>
          </a:p>
          <a:p>
            <a:pPr>
              <a:buNone/>
            </a:pPr>
            <a:r>
              <a:rPr lang="en-US" sz="1600" dirty="0" smtClean="0"/>
              <a:t>Results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828800"/>
            <a:ext cx="20574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Parser</a:t>
            </a:r>
          </a:p>
          <a:p>
            <a:r>
              <a:rPr lang="en-US" dirty="0" smtClean="0"/>
              <a:t>(Charniak Parser)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3276600"/>
            <a:ext cx="20574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Logical Form </a:t>
            </a:r>
          </a:p>
          <a:p>
            <a:r>
              <a:rPr lang="en-US" dirty="0" smtClean="0"/>
              <a:t>(LFToolkit)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4800600"/>
            <a:ext cx="20574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Abductive Engine</a:t>
            </a:r>
          </a:p>
          <a:p>
            <a:r>
              <a:rPr lang="en-US" dirty="0" smtClean="0"/>
              <a:t>(Mini-TACITUS)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rot="5400000">
            <a:off x="3904566" y="2875865"/>
            <a:ext cx="801469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rot="5400000">
            <a:off x="3866466" y="4361765"/>
            <a:ext cx="877669" cy="158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62200" y="2133600"/>
            <a:ext cx="912812" cy="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34000" y="5105400"/>
            <a:ext cx="912812" cy="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3000" y="1905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text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24600" y="4953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interpretation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Language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572000"/>
          </a:xfrm>
        </p:spPr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400" i="1" dirty="0" smtClean="0"/>
              <a:t>E.g. </a:t>
            </a:r>
            <a:r>
              <a:rPr lang="en-US" sz="2400" i="1" u="sng" dirty="0" smtClean="0"/>
              <a:t>Exposure of cells to stress results in rapid activation of  MAPKs.</a:t>
            </a:r>
          </a:p>
          <a:p>
            <a:r>
              <a:rPr lang="en-US" sz="2800" dirty="0" smtClean="0"/>
              <a:t>Parser: Charniak Parser (Charniak 1999)</a:t>
            </a:r>
          </a:p>
          <a:p>
            <a:pPr lvl="2">
              <a:buNone/>
            </a:pPr>
            <a:r>
              <a:rPr lang="pl-PL" sz="1600" dirty="0" smtClean="0"/>
              <a:t>(S1 (S (NP (NP (NN </a:t>
            </a:r>
            <a:r>
              <a:rPr lang="pl-PL" sz="1600" b="1" dirty="0" smtClean="0"/>
              <a:t>Exposure</a:t>
            </a:r>
            <a:r>
              <a:rPr lang="pl-PL" sz="1600" dirty="0" smtClean="0"/>
              <a:t>))</a:t>
            </a:r>
          </a:p>
          <a:p>
            <a:pPr lvl="2">
              <a:buNone/>
            </a:pPr>
            <a:r>
              <a:rPr lang="en-US" sz="1600" dirty="0" smtClean="0"/>
              <a:t>	(PP (IN of) (NP (NNS </a:t>
            </a:r>
            <a:r>
              <a:rPr lang="en-US" sz="1600" b="1" dirty="0" smtClean="0"/>
              <a:t>cells</a:t>
            </a:r>
            <a:r>
              <a:rPr lang="en-US" sz="1600" dirty="0" smtClean="0"/>
              <a:t>)))</a:t>
            </a:r>
          </a:p>
          <a:p>
            <a:pPr lvl="2">
              <a:buNone/>
            </a:pPr>
            <a:r>
              <a:rPr lang="pl-PL" sz="1600" dirty="0" smtClean="0"/>
              <a:t>	(PP (TO to) (NP (NN </a:t>
            </a:r>
            <a:r>
              <a:rPr lang="pl-PL" sz="1600" b="1" dirty="0" smtClean="0"/>
              <a:t>stress</a:t>
            </a:r>
            <a:r>
              <a:rPr lang="pl-PL" sz="1600" dirty="0" smtClean="0"/>
              <a:t>))))</a:t>
            </a:r>
          </a:p>
          <a:p>
            <a:pPr lvl="2">
              <a:buNone/>
            </a:pPr>
            <a:r>
              <a:rPr lang="en-US" sz="1600" dirty="0" smtClean="0"/>
              <a:t>     (VP (VBZ </a:t>
            </a:r>
            <a:r>
              <a:rPr lang="en-US" sz="1600" b="1" dirty="0" smtClean="0"/>
              <a:t>results</a:t>
            </a:r>
            <a:r>
              <a:rPr lang="en-US" sz="1600" dirty="0" smtClean="0"/>
              <a:t>)</a:t>
            </a:r>
          </a:p>
          <a:p>
            <a:pPr lvl="2">
              <a:buNone/>
            </a:pPr>
            <a:r>
              <a:rPr lang="en-US" sz="1600" dirty="0" smtClean="0"/>
              <a:t>      (PP (IN </a:t>
            </a:r>
            <a:r>
              <a:rPr lang="en-US" sz="1600" b="1" dirty="0" smtClean="0"/>
              <a:t>in</a:t>
            </a:r>
            <a:r>
              <a:rPr lang="en-US" sz="1600" dirty="0" smtClean="0"/>
              <a:t>)</a:t>
            </a:r>
          </a:p>
          <a:p>
            <a:pPr lvl="2">
              <a:buNone/>
            </a:pPr>
            <a:r>
              <a:rPr lang="en-US" sz="1600" dirty="0" smtClean="0"/>
              <a:t>       (NP (NP (JJ </a:t>
            </a:r>
            <a:r>
              <a:rPr lang="en-US" sz="1600" b="1" dirty="0" smtClean="0"/>
              <a:t>rapid</a:t>
            </a:r>
            <a:r>
              <a:rPr lang="en-US" sz="1600" dirty="0" smtClean="0"/>
              <a:t>) (NN </a:t>
            </a:r>
            <a:r>
              <a:rPr lang="en-US" sz="1600" b="1" dirty="0" smtClean="0"/>
              <a:t>activation</a:t>
            </a:r>
            <a:r>
              <a:rPr lang="en-US" sz="1600" dirty="0" smtClean="0"/>
              <a:t>))</a:t>
            </a:r>
          </a:p>
          <a:p>
            <a:pPr lvl="2">
              <a:buNone/>
            </a:pPr>
            <a:r>
              <a:rPr lang="en-US" sz="1600" dirty="0" smtClean="0"/>
              <a:t>	(PP (IN </a:t>
            </a:r>
            <a:r>
              <a:rPr lang="en-US" sz="1600" b="1" dirty="0" smtClean="0"/>
              <a:t>of</a:t>
            </a:r>
            <a:r>
              <a:rPr lang="en-US" sz="1600" dirty="0" smtClean="0"/>
              <a:t>) (NP (NNS </a:t>
            </a:r>
            <a:r>
              <a:rPr lang="en-US" sz="1600" b="1" dirty="0" smtClean="0"/>
              <a:t>MAPKs</a:t>
            </a:r>
            <a:r>
              <a:rPr lang="en-US" sz="1600" dirty="0" smtClean="0"/>
              <a:t>))))))</a:t>
            </a:r>
          </a:p>
          <a:p>
            <a:pPr lvl="2">
              <a:buNone/>
            </a:pPr>
            <a:r>
              <a:rPr lang="en-US" sz="1600" dirty="0" smtClean="0"/>
              <a:t>     (. .))) </a:t>
            </a:r>
          </a:p>
          <a:p>
            <a:r>
              <a:rPr lang="en-US" sz="2800" dirty="0" smtClean="0"/>
              <a:t>Logical Form: LFToolkit (</a:t>
            </a:r>
            <a:r>
              <a:rPr lang="en-US" sz="2800" dirty="0" err="1" smtClean="0"/>
              <a:t>Rathod</a:t>
            </a:r>
            <a:r>
              <a:rPr lang="en-US" sz="2800" dirty="0" smtClean="0"/>
              <a:t> and Hobbs 2005)</a:t>
            </a:r>
          </a:p>
          <a:p>
            <a:pPr lvl="1">
              <a:buNone/>
            </a:pPr>
            <a:r>
              <a:rPr lang="en-US" sz="1800" b="1" i="1" u="sng" dirty="0" smtClean="0"/>
              <a:t>exposure</a:t>
            </a:r>
            <a:r>
              <a:rPr lang="en-US" sz="1600" i="1" dirty="0" smtClean="0"/>
              <a:t>-</a:t>
            </a:r>
            <a:r>
              <a:rPr lang="en-US" sz="1600" i="1" dirty="0" err="1" smtClean="0"/>
              <a:t>nn</a:t>
            </a:r>
            <a:r>
              <a:rPr lang="en-US" sz="1600" i="1" dirty="0" smtClean="0"/>
              <a:t>(x2) &amp; </a:t>
            </a:r>
            <a:r>
              <a:rPr lang="en-US" sz="1800" b="1" i="1" u="sng" dirty="0" smtClean="0"/>
              <a:t>of</a:t>
            </a:r>
            <a:r>
              <a:rPr lang="en-US" sz="1600" i="1" dirty="0" smtClean="0"/>
              <a:t>-in(x2,x10) &amp; </a:t>
            </a:r>
            <a:r>
              <a:rPr lang="en-US" sz="1800" b="1" i="1" u="sng" dirty="0" smtClean="0"/>
              <a:t>cell</a:t>
            </a:r>
            <a:r>
              <a:rPr lang="en-US" sz="1600" i="1" dirty="0" smtClean="0"/>
              <a:t>-</a:t>
            </a:r>
            <a:r>
              <a:rPr lang="en-US" sz="1600" i="1" dirty="0" err="1" smtClean="0"/>
              <a:t>nn</a:t>
            </a:r>
            <a:r>
              <a:rPr lang="en-US" sz="1600" i="1" dirty="0" smtClean="0"/>
              <a:t>(x10) &amp; </a:t>
            </a:r>
            <a:r>
              <a:rPr lang="en-US" sz="1800" b="1" i="1" u="sng" dirty="0" smtClean="0"/>
              <a:t>to</a:t>
            </a:r>
            <a:r>
              <a:rPr lang="en-US" sz="1600" i="1" dirty="0" smtClean="0"/>
              <a:t>-in(</a:t>
            </a:r>
            <a:r>
              <a:rPr lang="it-IT" sz="1600" i="1" dirty="0" smtClean="0"/>
              <a:t>x2,x6) &amp; </a:t>
            </a:r>
            <a:r>
              <a:rPr lang="it-IT" sz="1800" b="1" i="1" u="sng" dirty="0" smtClean="0"/>
              <a:t>stress</a:t>
            </a:r>
            <a:r>
              <a:rPr lang="it-IT" sz="1600" i="1" dirty="0" smtClean="0"/>
              <a:t>-nn(x6) &amp; </a:t>
            </a:r>
            <a:r>
              <a:rPr lang="it-IT" sz="1800" b="1" i="1" u="sng" dirty="0" smtClean="0"/>
              <a:t>result</a:t>
            </a:r>
            <a:r>
              <a:rPr lang="it-IT" sz="1600" i="1" dirty="0" smtClean="0"/>
              <a:t>-vb’(e0,x2) &amp; </a:t>
            </a:r>
            <a:r>
              <a:rPr lang="it-IT" sz="1800" b="1" i="1" u="sng" dirty="0" smtClean="0"/>
              <a:t>in</a:t>
            </a:r>
            <a:r>
              <a:rPr lang="it-IT" sz="1600" i="1" dirty="0" smtClean="0"/>
              <a:t>-in(e0,x8) </a:t>
            </a:r>
            <a:r>
              <a:rPr lang="en-US" sz="1600" i="1" dirty="0" smtClean="0"/>
              <a:t>&amp; </a:t>
            </a:r>
            <a:r>
              <a:rPr lang="en-US" sz="1800" b="1" i="1" u="sng" dirty="0" smtClean="0"/>
              <a:t>rapid</a:t>
            </a:r>
            <a:r>
              <a:rPr lang="en-US" sz="1600" i="1" dirty="0" smtClean="0"/>
              <a:t>-</a:t>
            </a:r>
            <a:r>
              <a:rPr lang="en-US" sz="1600" i="1" dirty="0" err="1" smtClean="0"/>
              <a:t>adj</a:t>
            </a:r>
            <a:r>
              <a:rPr lang="en-US" sz="1600" i="1" dirty="0" smtClean="0"/>
              <a:t>(x8) &amp; </a:t>
            </a:r>
            <a:r>
              <a:rPr lang="en-US" sz="1800" b="1" i="1" u="sng" dirty="0" smtClean="0"/>
              <a:t>activation</a:t>
            </a:r>
            <a:r>
              <a:rPr lang="en-US" sz="1600" i="1" dirty="0" smtClean="0"/>
              <a:t>-</a:t>
            </a:r>
            <a:r>
              <a:rPr lang="en-US" sz="1600" i="1" dirty="0" err="1" smtClean="0"/>
              <a:t>nn</a:t>
            </a:r>
            <a:r>
              <a:rPr lang="en-US" sz="1600" i="1" dirty="0" smtClean="0"/>
              <a:t>(x8) &amp; </a:t>
            </a:r>
            <a:r>
              <a:rPr lang="en-US" sz="1800" b="1" i="1" u="sng" dirty="0" smtClean="0"/>
              <a:t>of</a:t>
            </a:r>
            <a:r>
              <a:rPr lang="en-US" sz="1600" i="1" dirty="0" smtClean="0"/>
              <a:t>-in(x8,x12) &amp;</a:t>
            </a:r>
            <a:r>
              <a:rPr lang="en-US" sz="1800" b="1" i="1" u="sng" dirty="0" err="1" smtClean="0"/>
              <a:t>mapks</a:t>
            </a:r>
            <a:r>
              <a:rPr lang="en-US" sz="1600" i="1" dirty="0" err="1" smtClean="0"/>
              <a:t>-nn</a:t>
            </a:r>
            <a:r>
              <a:rPr lang="en-US" sz="1600" i="1" dirty="0" smtClean="0"/>
              <a:t>(x12)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/>
          </p:nvPr>
        </p:nvSpPr>
        <p:spPr>
          <a:xfrm>
            <a:off x="7931730" y="228600"/>
            <a:ext cx="1066800" cy="990600"/>
          </a:xfr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Problem</a:t>
            </a:r>
          </a:p>
          <a:p>
            <a:pPr>
              <a:buNone/>
            </a:pPr>
            <a:r>
              <a:rPr lang="en-US" sz="1600" dirty="0" smtClean="0"/>
              <a:t>Data</a:t>
            </a:r>
          </a:p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Method</a:t>
            </a:r>
          </a:p>
          <a:p>
            <a:pPr>
              <a:buNone/>
            </a:pPr>
            <a:r>
              <a:rPr lang="en-US" sz="1600" dirty="0" smtClean="0"/>
              <a:t>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85800" y="2445260"/>
            <a:ext cx="7848600" cy="190500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Language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noFill/>
        </p:spPr>
        <p:txBody>
          <a:bodyPr/>
          <a:lstStyle/>
          <a:p>
            <a:r>
              <a:rPr lang="en-US" dirty="0" smtClean="0"/>
              <a:t>Abductive Inference Engine: Mini-TACITUS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380" y="252146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exposure-</a:t>
            </a:r>
            <a:r>
              <a:rPr lang="en-US" dirty="0" err="1" smtClean="0"/>
              <a:t>nn</a:t>
            </a:r>
            <a:r>
              <a:rPr lang="en-US" dirty="0" smtClean="0"/>
              <a:t>(x2) &amp; …</a:t>
            </a:r>
            <a:r>
              <a:rPr lang="it-IT" dirty="0" smtClean="0"/>
              <a:t>&amp; </a:t>
            </a:r>
            <a:r>
              <a:rPr lang="it-IT" b="1" u="sng" dirty="0" smtClean="0">
                <a:solidFill>
                  <a:srgbClr val="C00000"/>
                </a:solidFill>
              </a:rPr>
              <a:t>result-vb’(e0,x2) &amp; in-in(e0,x8) </a:t>
            </a:r>
            <a:r>
              <a:rPr lang="en-US" dirty="0" smtClean="0"/>
              <a:t>&amp; …&amp; activation-</a:t>
            </a:r>
            <a:r>
              <a:rPr lang="en-US" dirty="0" err="1" smtClean="0"/>
              <a:t>nn</a:t>
            </a:r>
            <a:r>
              <a:rPr lang="en-US" dirty="0" smtClean="0"/>
              <a:t>(x8) &amp; …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4156365" y="1842580"/>
            <a:ext cx="457200" cy="2438400"/>
          </a:xfrm>
          <a:prstGeom prst="rightBrace">
            <a:avLst>
              <a:gd name="adj1" fmla="val 454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22415" y="333887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BEFORE(x2,x8) &amp; CAUSES(x2,x8)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366446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/>
              <a:t>Final Logical Form: exposure-</a:t>
            </a:r>
            <a:r>
              <a:rPr lang="en-US" b="1" dirty="0" err="1" smtClean="0"/>
              <a:t>nn</a:t>
            </a:r>
            <a:r>
              <a:rPr lang="en-US" b="1" dirty="0" smtClean="0"/>
              <a:t>(x2) &amp; …</a:t>
            </a:r>
            <a:r>
              <a:rPr lang="it-IT" b="1" dirty="0" smtClean="0"/>
              <a:t>&amp; </a:t>
            </a:r>
            <a:r>
              <a:rPr lang="en-US" b="1" dirty="0" smtClean="0"/>
              <a:t>BEFORE(x2,x8) &amp; 			CAUSES(x2,x8) &amp; …&amp; activation-</a:t>
            </a:r>
            <a:r>
              <a:rPr lang="en-US" b="1" dirty="0" err="1" smtClean="0"/>
              <a:t>nn</a:t>
            </a:r>
            <a:r>
              <a:rPr lang="en-US" b="1" dirty="0" smtClean="0"/>
              <a:t>(x8) &amp; …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/>
          </p:nvPr>
        </p:nvSpPr>
        <p:spPr>
          <a:xfrm>
            <a:off x="7931730" y="228600"/>
            <a:ext cx="1066800" cy="990600"/>
          </a:xfr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Problem</a:t>
            </a:r>
          </a:p>
          <a:p>
            <a:pPr>
              <a:buNone/>
            </a:pPr>
            <a:r>
              <a:rPr lang="en-US" sz="1600" dirty="0" smtClean="0"/>
              <a:t>Data</a:t>
            </a:r>
          </a:p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Method</a:t>
            </a:r>
          </a:p>
          <a:p>
            <a:pPr>
              <a:buNone/>
            </a:pPr>
            <a:r>
              <a:rPr lang="en-US" sz="1600" dirty="0" smtClean="0"/>
              <a:t>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705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Axiom Creation Process: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400" dirty="0" smtClean="0"/>
              <a:t>66 Axioms (Causal and aspectual words)</a:t>
            </a:r>
          </a:p>
          <a:p>
            <a:r>
              <a:rPr lang="en-US" sz="2400" dirty="0" smtClean="0"/>
              <a:t>190 sentences from 2 biomedical articles on the cell cycle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667000"/>
          <a:ext cx="8458199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561"/>
                <a:gridCol w="7899638"/>
              </a:tblGrid>
              <a:tr h="1752600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2</a:t>
                      </a:r>
                    </a:p>
                    <a:p>
                      <a:r>
                        <a:rPr lang="en-US" sz="2000" dirty="0" smtClean="0"/>
                        <a:t>3</a:t>
                      </a:r>
                    </a:p>
                    <a:p>
                      <a:r>
                        <a:rPr lang="en-US" sz="2000" dirty="0" smtClean="0"/>
                        <a:t>4</a:t>
                      </a:r>
                    </a:p>
                    <a:p>
                      <a:r>
                        <a:rPr lang="en-US" sz="2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Causal Axioms</a:t>
                      </a:r>
                    </a:p>
                    <a:p>
                      <a:r>
                        <a:rPr lang="en-US" dirty="0" smtClean="0"/>
                        <a:t>CAUSES(x3,e4) &amp; BEFORE(x3,e4) </a:t>
                      </a:r>
                      <a:r>
                        <a:rPr lang="en-US" dirty="0" smtClean="0">
                          <a:sym typeface="Symbol"/>
                        </a:rPr>
                        <a:t> </a:t>
                      </a:r>
                      <a:r>
                        <a:rPr lang="en-US" sz="2000" b="1" u="sng" dirty="0" smtClean="0">
                          <a:sym typeface="Symbol"/>
                        </a:rPr>
                        <a:t>in</a:t>
                      </a:r>
                      <a:r>
                        <a:rPr lang="en-US" dirty="0" smtClean="0">
                          <a:sym typeface="Symbol"/>
                        </a:rPr>
                        <a:t>-in(e4,x2) &amp; </a:t>
                      </a:r>
                      <a:r>
                        <a:rPr lang="en-US" sz="2000" b="1" u="sng" dirty="0" smtClean="0">
                          <a:sym typeface="Symbol"/>
                        </a:rPr>
                        <a:t>response</a:t>
                      </a:r>
                      <a:r>
                        <a:rPr lang="en-US" dirty="0" smtClean="0">
                          <a:sym typeface="Symbol"/>
                        </a:rPr>
                        <a:t>-</a:t>
                      </a:r>
                      <a:r>
                        <a:rPr lang="en-US" dirty="0" err="1" smtClean="0">
                          <a:sym typeface="Symbol"/>
                        </a:rPr>
                        <a:t>nn</a:t>
                      </a:r>
                      <a:r>
                        <a:rPr lang="en-US" dirty="0" smtClean="0">
                          <a:sym typeface="Symbol"/>
                        </a:rPr>
                        <a:t>(x2) &amp; </a:t>
                      </a:r>
                      <a:r>
                        <a:rPr lang="en-US" sz="2000" b="1" u="sng" dirty="0" smtClean="0">
                          <a:sym typeface="Symbol"/>
                        </a:rPr>
                        <a:t>to</a:t>
                      </a:r>
                      <a:r>
                        <a:rPr lang="en-US" dirty="0" smtClean="0">
                          <a:sym typeface="Symbol"/>
                        </a:rPr>
                        <a:t>-in(x2,x3)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CAUSES(x0,x8) &amp; BEFORE(x0,x8) </a:t>
                      </a:r>
                      <a:r>
                        <a:rPr lang="en-US" dirty="0" smtClean="0">
                          <a:sym typeface="Symbol"/>
                        </a:rPr>
                        <a:t> </a:t>
                      </a:r>
                      <a:r>
                        <a:rPr lang="en-US" sz="2000" b="1" u="sng" dirty="0" smtClean="0">
                          <a:sym typeface="Symbol"/>
                        </a:rPr>
                        <a:t>result</a:t>
                      </a:r>
                      <a:r>
                        <a:rPr lang="en-US" dirty="0" smtClean="0">
                          <a:sym typeface="Symbol"/>
                        </a:rPr>
                        <a:t>-</a:t>
                      </a:r>
                      <a:r>
                        <a:rPr lang="en-US" dirty="0" err="1" smtClean="0">
                          <a:sym typeface="Symbol"/>
                        </a:rPr>
                        <a:t>vb</a:t>
                      </a:r>
                      <a:r>
                        <a:rPr lang="en-US" dirty="0" smtClean="0">
                          <a:sym typeface="Symbol"/>
                        </a:rPr>
                        <a:t>’(e0,x0) &amp; </a:t>
                      </a:r>
                      <a:r>
                        <a:rPr lang="en-US" sz="2000" b="1" u="sng" dirty="0" smtClean="0">
                          <a:sym typeface="Symbol"/>
                        </a:rPr>
                        <a:t>in</a:t>
                      </a:r>
                      <a:r>
                        <a:rPr lang="en-US" dirty="0" smtClean="0">
                          <a:sym typeface="Symbol"/>
                        </a:rPr>
                        <a:t>-in(e0,x8)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CAUSES(x1,x3) &amp; BEFORE(x1,x3) </a:t>
                      </a:r>
                      <a:r>
                        <a:rPr lang="en-US" dirty="0" smtClean="0">
                          <a:sym typeface="Symbol"/>
                        </a:rPr>
                        <a:t> </a:t>
                      </a:r>
                      <a:r>
                        <a:rPr lang="en-US" sz="2000" b="1" u="sng" dirty="0" smtClean="0">
                          <a:sym typeface="Symbol"/>
                        </a:rPr>
                        <a:t>lead</a:t>
                      </a:r>
                      <a:r>
                        <a:rPr lang="en-US" dirty="0" smtClean="0">
                          <a:sym typeface="Symbol"/>
                        </a:rPr>
                        <a:t>-</a:t>
                      </a:r>
                      <a:r>
                        <a:rPr lang="en-US" dirty="0" err="1" smtClean="0">
                          <a:sym typeface="Symbol"/>
                        </a:rPr>
                        <a:t>vb</a:t>
                      </a:r>
                      <a:r>
                        <a:rPr lang="en-US" dirty="0" smtClean="0">
                          <a:sym typeface="Symbol"/>
                        </a:rPr>
                        <a:t>’(e1,x1) &amp; </a:t>
                      </a:r>
                      <a:r>
                        <a:rPr lang="en-US" sz="2000" b="1" u="sng" dirty="0" smtClean="0">
                          <a:sym typeface="Symbol"/>
                        </a:rPr>
                        <a:t>to</a:t>
                      </a:r>
                      <a:r>
                        <a:rPr lang="en-US" dirty="0" smtClean="0">
                          <a:sym typeface="Symbol"/>
                        </a:rPr>
                        <a:t>-in(e1,x3)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CAUSES(e4,x3) &amp; BEFORE(e4,x3) </a:t>
                      </a:r>
                      <a:r>
                        <a:rPr lang="en-US" dirty="0" smtClean="0">
                          <a:sym typeface="Symbol"/>
                        </a:rPr>
                        <a:t> </a:t>
                      </a:r>
                      <a:r>
                        <a:rPr lang="en-US" sz="2000" b="1" u="sng" dirty="0" smtClean="0">
                          <a:sym typeface="Symbol"/>
                        </a:rPr>
                        <a:t>in</a:t>
                      </a:r>
                      <a:r>
                        <a:rPr lang="en-US" dirty="0" smtClean="0">
                          <a:sym typeface="Symbol"/>
                        </a:rPr>
                        <a:t>-in(e4,x2) &amp; </a:t>
                      </a:r>
                      <a:r>
                        <a:rPr lang="en-US" sz="2000" b="1" u="sng" dirty="0" smtClean="0">
                          <a:sym typeface="Symbol"/>
                        </a:rPr>
                        <a:t>order</a:t>
                      </a:r>
                      <a:r>
                        <a:rPr lang="en-US" dirty="0" smtClean="0">
                          <a:sym typeface="Symbol"/>
                        </a:rPr>
                        <a:t>(x2) &amp; </a:t>
                      </a:r>
                      <a:r>
                        <a:rPr lang="en-US" sz="2000" b="1" u="sng" dirty="0" smtClean="0">
                          <a:sym typeface="Symbol"/>
                        </a:rPr>
                        <a:t>to</a:t>
                      </a:r>
                      <a:r>
                        <a:rPr lang="en-US" dirty="0" smtClean="0">
                          <a:sym typeface="Symbol"/>
                        </a:rPr>
                        <a:t>-in(x2,x3)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CAUSES(x15,e14) &amp; BEFORE(x15,e14) </a:t>
                      </a:r>
                      <a:r>
                        <a:rPr lang="en-US" dirty="0" smtClean="0">
                          <a:sym typeface="Symbol"/>
                        </a:rPr>
                        <a:t> </a:t>
                      </a:r>
                      <a:r>
                        <a:rPr lang="en-US" sz="2000" b="1" u="sng" dirty="0" smtClean="0">
                          <a:sym typeface="Symbol"/>
                        </a:rPr>
                        <a:t>upon</a:t>
                      </a:r>
                      <a:r>
                        <a:rPr lang="en-US" dirty="0" smtClean="0">
                          <a:sym typeface="Symbol"/>
                        </a:rPr>
                        <a:t>(e14,x15)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6</a:t>
                      </a:r>
                    </a:p>
                    <a:p>
                      <a:r>
                        <a:rPr lang="en-US" sz="2000" dirty="0" smtClean="0"/>
                        <a:t>7</a:t>
                      </a:r>
                    </a:p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Aspectual</a:t>
                      </a:r>
                      <a:r>
                        <a:rPr lang="en-US" b="1" baseline="0" dirty="0" smtClean="0"/>
                        <a:t> Axioms</a:t>
                      </a:r>
                    </a:p>
                    <a:p>
                      <a:r>
                        <a:rPr lang="en-US" b="0" dirty="0" smtClean="0"/>
                        <a:t>BEGINS(x1,e2)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2000" b="1" u="sng" dirty="0" smtClean="0">
                          <a:sym typeface="Symbol"/>
                        </a:rPr>
                        <a:t>start</a:t>
                      </a:r>
                      <a:r>
                        <a:rPr lang="en-US" dirty="0" smtClean="0">
                          <a:sym typeface="Symbol"/>
                        </a:rPr>
                        <a:t>-</a:t>
                      </a:r>
                      <a:r>
                        <a:rPr lang="en-US" dirty="0" err="1" smtClean="0">
                          <a:sym typeface="Symbol"/>
                        </a:rPr>
                        <a:t>vb</a:t>
                      </a:r>
                      <a:r>
                        <a:rPr lang="en-US" dirty="0" smtClean="0">
                          <a:sym typeface="Symbol"/>
                        </a:rPr>
                        <a:t>’(e1,x1,e2)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BEGINS(x1,x2)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2000" b="1" u="sng" dirty="0" smtClean="0">
                          <a:sym typeface="Symbol"/>
                        </a:rPr>
                        <a:t>progression</a:t>
                      </a:r>
                      <a:r>
                        <a:rPr lang="en-US" dirty="0" smtClean="0">
                          <a:sym typeface="Symbol"/>
                        </a:rPr>
                        <a:t>-</a:t>
                      </a:r>
                      <a:r>
                        <a:rPr lang="en-US" dirty="0" err="1" smtClean="0">
                          <a:sym typeface="Symbol"/>
                        </a:rPr>
                        <a:t>nn</a:t>
                      </a:r>
                      <a:r>
                        <a:rPr lang="en-US" dirty="0" smtClean="0">
                          <a:sym typeface="Symbol"/>
                        </a:rPr>
                        <a:t>(x1) &amp; </a:t>
                      </a:r>
                      <a:r>
                        <a:rPr lang="en-US" sz="2000" b="1" u="sng" dirty="0" smtClean="0">
                          <a:sym typeface="Symbol"/>
                        </a:rPr>
                        <a:t>into</a:t>
                      </a:r>
                      <a:r>
                        <a:rPr lang="en-US" dirty="0" smtClean="0">
                          <a:sym typeface="Symbol"/>
                        </a:rPr>
                        <a:t>-in(x1,x2)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BEGINS(x1,x2) </a:t>
                      </a:r>
                      <a:r>
                        <a:rPr lang="en-US" dirty="0" smtClean="0">
                          <a:sym typeface="Symbol"/>
                        </a:rPr>
                        <a:t></a:t>
                      </a:r>
                      <a:r>
                        <a:rPr lang="en-US" sz="2000" b="1" u="sng" dirty="0" smtClean="0">
                          <a:sym typeface="Symbol"/>
                        </a:rPr>
                        <a:t>onset</a:t>
                      </a:r>
                      <a:r>
                        <a:rPr lang="en-US" dirty="0" smtClean="0">
                          <a:sym typeface="Symbol"/>
                        </a:rPr>
                        <a:t>-</a:t>
                      </a:r>
                      <a:r>
                        <a:rPr lang="en-US" dirty="0" err="1" smtClean="0">
                          <a:sym typeface="Symbol"/>
                        </a:rPr>
                        <a:t>nn</a:t>
                      </a:r>
                      <a:r>
                        <a:rPr lang="en-US" dirty="0" smtClean="0">
                          <a:sym typeface="Symbol"/>
                        </a:rPr>
                        <a:t>(x1) &amp; </a:t>
                      </a:r>
                      <a:r>
                        <a:rPr lang="en-US" sz="2000" b="1" u="sng" dirty="0" smtClean="0">
                          <a:sym typeface="Symbol"/>
                        </a:rPr>
                        <a:t>of</a:t>
                      </a:r>
                      <a:r>
                        <a:rPr lang="en-US" dirty="0" smtClean="0">
                          <a:sym typeface="Symbol"/>
                        </a:rPr>
                        <a:t>-in(x1,x2)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7931730" y="228600"/>
            <a:ext cx="1066800" cy="990600"/>
          </a:xfr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Problem</a:t>
            </a:r>
          </a:p>
          <a:p>
            <a:pPr>
              <a:buNone/>
            </a:pPr>
            <a:r>
              <a:rPr lang="en-US" sz="1600" dirty="0" smtClean="0"/>
              <a:t>Data</a:t>
            </a:r>
          </a:p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Method</a:t>
            </a:r>
          </a:p>
          <a:p>
            <a:pPr>
              <a:buNone/>
            </a:pPr>
            <a:r>
              <a:rPr lang="en-US" sz="1600" dirty="0" smtClean="0"/>
              <a:t>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705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of Axiom Implementation on Test 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981200"/>
          <a:ext cx="6705602" cy="1549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1"/>
                <a:gridCol w="792636"/>
                <a:gridCol w="898689"/>
                <a:gridCol w="967819"/>
                <a:gridCol w="967819"/>
                <a:gridCol w="967819"/>
                <a:gridCol w="967819"/>
              </a:tblGrid>
              <a:tr h="38727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 anchorCtr="1">
                    <a:solidFill>
                      <a:schemeClr val="accent1">
                        <a:alpha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All</a:t>
                      </a:r>
                      <a:endParaRPr lang="en-US" b="1" dirty="0"/>
                    </a:p>
                  </a:txBody>
                  <a:tcPr anchor="ctr" anchorCtr="1">
                    <a:solidFill>
                      <a:schemeClr val="accent1">
                        <a:alpha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 anchorCtr="1">
                    <a:solidFill>
                      <a:schemeClr val="accent1">
                        <a:alpha val="1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Causal</a:t>
                      </a:r>
                      <a:endParaRPr lang="en-US" b="1" dirty="0"/>
                    </a:p>
                  </a:txBody>
                  <a:tcPr anchor="ctr" anchorCtr="1">
                    <a:solidFill>
                      <a:schemeClr val="accent1">
                        <a:alpha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Aspect</a:t>
                      </a:r>
                      <a:endParaRPr lang="en-US" b="1" dirty="0"/>
                    </a:p>
                  </a:txBody>
                  <a:tcPr anchor="ctr" anchorCtr="1">
                    <a:solidFill>
                      <a:schemeClr val="accent1">
                        <a:alpha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727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 anchorCtr="1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All</a:t>
                      </a:r>
                      <a:endParaRPr lang="en-US" b="1" dirty="0"/>
                    </a:p>
                  </a:txBody>
                  <a:tcPr anchor="ctr" anchorCtr="1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NBP</a:t>
                      </a:r>
                      <a:endParaRPr lang="en-US" b="1" dirty="0"/>
                    </a:p>
                  </a:txBody>
                  <a:tcPr anchor="ctr" anchorCtr="1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All</a:t>
                      </a:r>
                      <a:endParaRPr lang="en-US" b="1" dirty="0"/>
                    </a:p>
                  </a:txBody>
                  <a:tcPr anchor="ctr" anchorCtr="1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NBP</a:t>
                      </a:r>
                      <a:endParaRPr lang="en-US" b="1" dirty="0"/>
                    </a:p>
                  </a:txBody>
                  <a:tcPr anchor="ctr" anchorCtr="1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All</a:t>
                      </a:r>
                      <a:endParaRPr lang="en-US" b="1" dirty="0"/>
                    </a:p>
                  </a:txBody>
                  <a:tcPr anchor="ctr" anchorCtr="1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NBP</a:t>
                      </a:r>
                      <a:endParaRPr lang="en-US" b="1" dirty="0"/>
                    </a:p>
                  </a:txBody>
                  <a:tcPr anchor="ctr" anchorCtr="1">
                    <a:solidFill>
                      <a:schemeClr val="accent1">
                        <a:alpha val="15000"/>
                      </a:schemeClr>
                    </a:solidFill>
                  </a:tcPr>
                </a:tc>
              </a:tr>
              <a:tr h="38727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Precision</a:t>
                      </a:r>
                      <a:endParaRPr lang="en-US" b="1" dirty="0"/>
                    </a:p>
                  </a:txBody>
                  <a:tcPr anchor="ctr" anchorCtr="1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67.7%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69.2%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33.3%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n-US" b="1" dirty="0"/>
                    </a:p>
                  </a:txBody>
                  <a:tcPr anchor="ctr" anchorCtr="1"/>
                </a:tc>
              </a:tr>
              <a:tr h="38727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Recall</a:t>
                      </a:r>
                      <a:endParaRPr lang="en-US" b="1" dirty="0"/>
                    </a:p>
                  </a:txBody>
                  <a:tcPr anchor="ctr" anchorCtr="1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29.4%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47.05%</a:t>
                      </a:r>
                      <a:endParaRPr 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64.3%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90%</a:t>
                      </a:r>
                      <a:endParaRPr 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12.5%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16.7%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1752600" y="3581400"/>
          <a:ext cx="58674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7931730" y="228600"/>
            <a:ext cx="1066800" cy="990600"/>
          </a:xfr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Problem</a:t>
            </a:r>
          </a:p>
          <a:p>
            <a:pPr>
              <a:buNone/>
            </a:pPr>
            <a:r>
              <a:rPr lang="en-US" sz="1600" dirty="0" smtClean="0"/>
              <a:t>Data</a:t>
            </a:r>
          </a:p>
          <a:p>
            <a:pPr>
              <a:buNone/>
            </a:pPr>
            <a:r>
              <a:rPr lang="en-US" sz="1600" dirty="0" smtClean="0"/>
              <a:t>Method</a:t>
            </a:r>
          </a:p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Results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3716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90% of the error is due to bad parses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>
            <a:off x="4267200" y="1676400"/>
            <a:ext cx="1066800" cy="685800"/>
          </a:xfrm>
          <a:prstGeom prst="arc">
            <a:avLst>
              <a:gd name="adj1" fmla="val 10680683"/>
              <a:gd name="adj2" fmla="val 1611610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1447800"/>
            <a:ext cx="3093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100% precision with No Bad Parses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>
            <a:off x="2743200" y="1676400"/>
            <a:ext cx="914400" cy="1143000"/>
          </a:xfrm>
          <a:prstGeom prst="arc">
            <a:avLst>
              <a:gd name="adj1" fmla="val 17116020"/>
              <a:gd name="adj2" fmla="val 2117249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10400" y="36576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Many more ways to represent aspectual words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Arc 11"/>
          <p:cNvSpPr/>
          <p:nvPr/>
        </p:nvSpPr>
        <p:spPr>
          <a:xfrm>
            <a:off x="7086600" y="3276600"/>
            <a:ext cx="1066800" cy="762000"/>
          </a:xfrm>
          <a:prstGeom prst="arc">
            <a:avLst>
              <a:gd name="adj1" fmla="val 17148907"/>
              <a:gd name="adj2" fmla="val 32771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928165" y="4904505"/>
            <a:ext cx="3124200" cy="10668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6705600" cy="9017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Causal and Temporal Information in Biomedical Texts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2119735"/>
            <a:ext cx="2743200" cy="24006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70C0"/>
                </a:solidFill>
              </a:rPr>
              <a:t>A</a:t>
            </a:r>
            <a:endParaRPr lang="en-US" i="1" dirty="0" smtClean="0"/>
          </a:p>
          <a:p>
            <a:pPr algn="ctr"/>
            <a:r>
              <a:rPr lang="en-US" sz="2000" b="1" i="1" u="sng" dirty="0" smtClean="0">
                <a:solidFill>
                  <a:srgbClr val="C00000"/>
                </a:solidFill>
              </a:rPr>
              <a:t>between</a:t>
            </a:r>
            <a:r>
              <a:rPr lang="en-US" sz="2000" b="1" i="1" dirty="0" smtClean="0"/>
              <a:t> </a:t>
            </a:r>
          </a:p>
          <a:p>
            <a:pPr algn="ctr"/>
            <a:r>
              <a:rPr lang="en-US" i="1" dirty="0" smtClean="0">
                <a:solidFill>
                  <a:srgbClr val="0070C0"/>
                </a:solidFill>
              </a:rPr>
              <a:t>B</a:t>
            </a:r>
            <a:r>
              <a:rPr lang="en-US" i="1" dirty="0" smtClean="0"/>
              <a:t> and </a:t>
            </a:r>
            <a:r>
              <a:rPr lang="en-US" i="1" dirty="0" smtClean="0">
                <a:solidFill>
                  <a:srgbClr val="0070C0"/>
                </a:solidFill>
              </a:rPr>
              <a:t>C</a:t>
            </a:r>
            <a:r>
              <a:rPr lang="en-US" i="1" dirty="0" smtClean="0"/>
              <a:t> </a:t>
            </a:r>
          </a:p>
          <a:p>
            <a:pPr algn="ctr"/>
            <a:r>
              <a:rPr lang="en-US" sz="2000" b="1" i="1" u="sng" dirty="0" smtClean="0">
                <a:solidFill>
                  <a:srgbClr val="C00000"/>
                </a:solidFill>
              </a:rPr>
              <a:t>after</a:t>
            </a:r>
            <a:r>
              <a:rPr lang="en-US" sz="2000" b="1" i="1" dirty="0" smtClean="0"/>
              <a:t> </a:t>
            </a:r>
          </a:p>
          <a:p>
            <a:pPr algn="ctr"/>
            <a:r>
              <a:rPr lang="en-US" i="1" dirty="0" smtClean="0">
                <a:solidFill>
                  <a:srgbClr val="0070C0"/>
                </a:solidFill>
              </a:rPr>
              <a:t>D</a:t>
            </a:r>
            <a:r>
              <a:rPr lang="en-US" i="1" dirty="0" smtClean="0"/>
              <a:t> </a:t>
            </a:r>
          </a:p>
          <a:p>
            <a:pPr algn="ctr"/>
            <a:r>
              <a:rPr lang="en-US" sz="2000" b="1" i="1" u="sng" dirty="0" smtClean="0">
                <a:solidFill>
                  <a:srgbClr val="C00000"/>
                </a:solidFill>
              </a:rPr>
              <a:t>which coincides with </a:t>
            </a:r>
          </a:p>
          <a:p>
            <a:pPr algn="ctr"/>
            <a:r>
              <a:rPr lang="en-US" i="1" dirty="0" smtClean="0">
                <a:solidFill>
                  <a:srgbClr val="0070C0"/>
                </a:solidFill>
              </a:rPr>
              <a:t>E</a:t>
            </a:r>
            <a:r>
              <a:rPr lang="en-US" i="1" dirty="0" smtClean="0"/>
              <a:t>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6075" y="511232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	A	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40445" y="5645725"/>
            <a:ext cx="10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= 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30875" y="5264725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69075" y="5264725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2154300" y="5521035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/>
          <p:cNvSpPr>
            <a:spLocks noGrp="1"/>
          </p:cNvSpPr>
          <p:nvPr>
            <p:ph sz="quarter" idx="13"/>
          </p:nvPr>
        </p:nvSpPr>
        <p:spPr>
          <a:xfrm>
            <a:off x="7931730" y="228600"/>
            <a:ext cx="1066800" cy="990600"/>
          </a:xfr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Problem</a:t>
            </a:r>
          </a:p>
          <a:p>
            <a:pPr>
              <a:buNone/>
            </a:pPr>
            <a:r>
              <a:rPr lang="en-US" sz="1600" dirty="0" smtClean="0"/>
              <a:t>Data</a:t>
            </a:r>
          </a:p>
          <a:p>
            <a:pPr>
              <a:buNone/>
            </a:pPr>
            <a:r>
              <a:rPr lang="en-US" sz="1600" dirty="0" smtClean="0"/>
              <a:t>Method</a:t>
            </a:r>
          </a:p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Results</a:t>
            </a:r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710575" y="4786735"/>
            <a:ext cx="3124200" cy="140624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49210" y="2133585"/>
            <a:ext cx="2743200" cy="24006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70C0"/>
                </a:solidFill>
              </a:rPr>
              <a:t>A</a:t>
            </a:r>
            <a:endParaRPr lang="en-US" i="1" dirty="0" smtClean="0"/>
          </a:p>
          <a:p>
            <a:pPr algn="ctr"/>
            <a:r>
              <a:rPr lang="en-US" sz="2000" b="1" i="1" u="sng" dirty="0" smtClean="0">
                <a:solidFill>
                  <a:srgbClr val="C00000"/>
                </a:solidFill>
              </a:rPr>
              <a:t>between</a:t>
            </a:r>
            <a:r>
              <a:rPr lang="en-US" sz="2000" b="1" i="1" dirty="0" smtClean="0"/>
              <a:t> </a:t>
            </a:r>
          </a:p>
          <a:p>
            <a:pPr algn="ctr"/>
            <a:r>
              <a:rPr lang="en-US" i="1" dirty="0" smtClean="0">
                <a:solidFill>
                  <a:srgbClr val="0070C0"/>
                </a:solidFill>
              </a:rPr>
              <a:t>B</a:t>
            </a:r>
            <a:r>
              <a:rPr lang="en-US" i="1" dirty="0" smtClean="0"/>
              <a:t> and </a:t>
            </a:r>
            <a:r>
              <a:rPr lang="en-US" i="1" dirty="0" smtClean="0">
                <a:solidFill>
                  <a:srgbClr val="0070C0"/>
                </a:solidFill>
              </a:rPr>
              <a:t>C</a:t>
            </a:r>
            <a:r>
              <a:rPr lang="en-US" i="1" dirty="0" smtClean="0"/>
              <a:t> </a:t>
            </a:r>
          </a:p>
          <a:p>
            <a:pPr algn="ctr"/>
            <a:r>
              <a:rPr lang="en-US" sz="2000" b="1" i="1" u="sng" dirty="0" smtClean="0">
                <a:solidFill>
                  <a:srgbClr val="C00000"/>
                </a:solidFill>
              </a:rPr>
              <a:t>after</a:t>
            </a:r>
            <a:r>
              <a:rPr lang="en-US" sz="2000" b="1" i="1" dirty="0" smtClean="0"/>
              <a:t> </a:t>
            </a:r>
          </a:p>
          <a:p>
            <a:pPr algn="ctr"/>
            <a:r>
              <a:rPr lang="en-US" i="1" dirty="0" smtClean="0">
                <a:solidFill>
                  <a:srgbClr val="0070C0"/>
                </a:solidFill>
              </a:rPr>
              <a:t>D</a:t>
            </a:r>
            <a:r>
              <a:rPr lang="en-US" i="1" dirty="0" smtClean="0"/>
              <a:t> </a:t>
            </a:r>
          </a:p>
          <a:p>
            <a:pPr algn="ctr"/>
            <a:r>
              <a:rPr lang="en-US" sz="2000" b="1" i="1" u="sng" dirty="0" smtClean="0">
                <a:solidFill>
                  <a:srgbClr val="C00000"/>
                </a:solidFill>
              </a:rPr>
              <a:t>which coincides with </a:t>
            </a:r>
          </a:p>
          <a:p>
            <a:pPr algn="ctr"/>
            <a:r>
              <a:rPr lang="en-US" i="1" dirty="0" smtClean="0">
                <a:solidFill>
                  <a:srgbClr val="0070C0"/>
                </a:solidFill>
              </a:rPr>
              <a:t>E</a:t>
            </a:r>
            <a:r>
              <a:rPr lang="en-US" i="1" dirty="0" smtClean="0"/>
              <a:t>.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8484" y="5334000"/>
            <a:ext cx="299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	A=E  	        C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13285" y="5486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5472535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7163594" y="577654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62800" y="5853535"/>
            <a:ext cx="7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69475" y="181493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Parse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86400" y="181493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Bad Parse</a:t>
            </a:r>
            <a:endParaRPr lang="en-US" dirty="0"/>
          </a:p>
        </p:txBody>
      </p:sp>
      <p:sp>
        <p:nvSpPr>
          <p:cNvPr id="28" name="Arc 27"/>
          <p:cNvSpPr/>
          <p:nvPr/>
        </p:nvSpPr>
        <p:spPr>
          <a:xfrm>
            <a:off x="2362200" y="2272135"/>
            <a:ext cx="914400" cy="990600"/>
          </a:xfrm>
          <a:prstGeom prst="arc">
            <a:avLst>
              <a:gd name="adj1" fmla="val 16200000"/>
              <a:gd name="adj2" fmla="val 54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1600200" y="3415135"/>
            <a:ext cx="1905000" cy="6096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6317665" y="2826315"/>
            <a:ext cx="609600" cy="457200"/>
          </a:xfrm>
          <a:prstGeom prst="arc">
            <a:avLst>
              <a:gd name="adj1" fmla="val 16200000"/>
              <a:gd name="adj2" fmla="val 65989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5715000" y="2348335"/>
            <a:ext cx="1676400" cy="1447800"/>
          </a:xfrm>
          <a:prstGeom prst="arc">
            <a:avLst>
              <a:gd name="adj1" fmla="val 16200000"/>
              <a:gd name="adj2" fmla="val 3083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8305800" cy="71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 our Natural Language Pipeline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Using manually created axioms</a:t>
            </a:r>
          </a:p>
          <a:p>
            <a:pPr>
              <a:buNone/>
            </a:pPr>
            <a:r>
              <a:rPr lang="en-US" dirty="0" smtClean="0"/>
              <a:t>To discover temporal and causal relations in biomedical 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875" y="1905000"/>
            <a:ext cx="20574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Parser</a:t>
            </a:r>
          </a:p>
          <a:p>
            <a:r>
              <a:rPr lang="en-US" dirty="0" smtClean="0"/>
              <a:t>(Charniak Parser)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5875" y="1905000"/>
            <a:ext cx="20574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Logical Form </a:t>
            </a:r>
          </a:p>
          <a:p>
            <a:r>
              <a:rPr lang="en-US" dirty="0" smtClean="0"/>
              <a:t>(LFToolkit)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2875" y="1905000"/>
            <a:ext cx="20574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Abductive Engine</a:t>
            </a:r>
          </a:p>
          <a:p>
            <a:r>
              <a:rPr lang="en-US" dirty="0" smtClean="0"/>
              <a:t>(Mini-TACITUS)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736275" y="2228166"/>
            <a:ext cx="6096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5403275" y="2228166"/>
            <a:ext cx="609600" cy="158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7875" y="2209800"/>
            <a:ext cx="3810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8070275" y="2209800"/>
            <a:ext cx="464125" cy="1836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985" y="2667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16435" y="267392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interpretation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Completeness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8100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sz="3000" dirty="0" smtClean="0"/>
              <a:t>Indicators of Completeness</a:t>
            </a:r>
          </a:p>
          <a:p>
            <a:pPr lvl="1"/>
            <a:r>
              <a:rPr lang="en-US" sz="2800" dirty="0" smtClean="0"/>
              <a:t>Precision and recall with no bad parses (Precision: 100%, recall: 47.05%)</a:t>
            </a:r>
          </a:p>
          <a:p>
            <a:pPr lvl="1"/>
            <a:r>
              <a:rPr lang="en-US" sz="2800" dirty="0" smtClean="0"/>
              <a:t>Graph of Axioms generated every 10 sentences</a:t>
            </a:r>
          </a:p>
          <a:p>
            <a:pPr lvl="2"/>
            <a:r>
              <a:rPr lang="en-US" sz="2300" dirty="0" smtClean="0"/>
              <a:t>Manually created axioms incrementally 10 sentences at a time for 190 sentences</a:t>
            </a:r>
          </a:p>
          <a:p>
            <a:pPr lvl="2"/>
            <a:r>
              <a:rPr lang="en-US" sz="2300" dirty="0" smtClean="0"/>
              <a:t>38 axioms were created in the first 50 sentences</a:t>
            </a:r>
          </a:p>
          <a:p>
            <a:pPr lvl="2"/>
            <a:r>
              <a:rPr lang="en-US" sz="2300" dirty="0" smtClean="0"/>
              <a:t>7 axioms created in the last 50 sentences</a:t>
            </a:r>
          </a:p>
          <a:p>
            <a:pPr lvl="1"/>
            <a:r>
              <a:rPr lang="en-US" sz="2800" dirty="0" smtClean="0"/>
              <a:t>Semi-Automatically extract patterns conveying temporal information</a:t>
            </a:r>
          </a:p>
          <a:p>
            <a:endParaRPr lang="en-US" dirty="0"/>
          </a:p>
        </p:txBody>
      </p:sp>
      <p:pic>
        <p:nvPicPr>
          <p:cNvPr id="2050" name="Picture 2" descr="C:\Users\Rutu\Downloads\temp-causal-bio\AAAI paper submission\axioms-per-10sentenc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057400"/>
            <a:ext cx="4463180" cy="3276600"/>
          </a:xfrm>
          <a:prstGeom prst="rect">
            <a:avLst/>
          </a:prstGeom>
          <a:noFill/>
        </p:spPr>
      </p:pic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7931730" y="228600"/>
            <a:ext cx="1066800" cy="990600"/>
          </a:xfrm>
          <a:prstGeom prst="rect">
            <a:avLst/>
          </a:prstGeo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Problem</a:t>
            </a:r>
          </a:p>
          <a:p>
            <a:pPr>
              <a:buNone/>
            </a:pPr>
            <a:r>
              <a:rPr lang="en-US" sz="1600" dirty="0" smtClean="0"/>
              <a:t>Data</a:t>
            </a:r>
          </a:p>
          <a:p>
            <a:pPr>
              <a:buNone/>
            </a:pPr>
            <a:r>
              <a:rPr lang="en-US" sz="1600" dirty="0" smtClean="0"/>
              <a:t>Method</a:t>
            </a:r>
          </a:p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67818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Semi-Automatic Axiom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Question: </a:t>
            </a:r>
            <a:r>
              <a:rPr lang="en-US" dirty="0" smtClean="0"/>
              <a:t>Can we semi-automatically collect all axioms from the text</a:t>
            </a:r>
          </a:p>
          <a:p>
            <a:pPr lvl="1"/>
            <a:r>
              <a:rPr lang="en-US" dirty="0" smtClean="0"/>
              <a:t>Paraphrasing Algorithm: (</a:t>
            </a:r>
            <a:r>
              <a:rPr lang="en-US" dirty="0" err="1" smtClean="0"/>
              <a:t>Bhagat</a:t>
            </a:r>
            <a:r>
              <a:rPr lang="en-US" dirty="0" smtClean="0"/>
              <a:t> and </a:t>
            </a:r>
            <a:r>
              <a:rPr lang="en-US" dirty="0" err="1" smtClean="0"/>
              <a:t>Ravichandran</a:t>
            </a:r>
            <a:r>
              <a:rPr lang="en-US" dirty="0" smtClean="0"/>
              <a:t> 2008), ACL</a:t>
            </a:r>
          </a:p>
          <a:p>
            <a:r>
              <a:rPr lang="en-US" b="1" dirty="0" smtClean="0"/>
              <a:t>Method:</a:t>
            </a:r>
          </a:p>
          <a:p>
            <a:pPr lvl="1"/>
            <a:r>
              <a:rPr lang="en-US" dirty="0" smtClean="0"/>
              <a:t>Input</a:t>
            </a:r>
          </a:p>
          <a:p>
            <a:pPr lvl="2"/>
            <a:r>
              <a:rPr lang="en-US" dirty="0" smtClean="0"/>
              <a:t>Causal relations</a:t>
            </a:r>
          </a:p>
          <a:p>
            <a:pPr lvl="3"/>
            <a:r>
              <a:rPr lang="en-US" dirty="0" smtClean="0"/>
              <a:t>12 seed words</a:t>
            </a:r>
          </a:p>
          <a:p>
            <a:pPr lvl="3"/>
            <a:r>
              <a:rPr lang="en-US" dirty="0" smtClean="0"/>
              <a:t>49 total patters including the verb variations</a:t>
            </a:r>
          </a:p>
          <a:p>
            <a:pPr lvl="2"/>
            <a:r>
              <a:rPr lang="en-US" dirty="0" smtClean="0"/>
              <a:t>Aspectual Relations</a:t>
            </a:r>
          </a:p>
          <a:p>
            <a:pPr lvl="3"/>
            <a:r>
              <a:rPr lang="en-US" dirty="0" smtClean="0"/>
              <a:t>15 seed words</a:t>
            </a:r>
          </a:p>
          <a:p>
            <a:pPr lvl="3"/>
            <a:r>
              <a:rPr lang="en-US" dirty="0" smtClean="0"/>
              <a:t>31 total patterns including verb variations</a:t>
            </a:r>
          </a:p>
          <a:p>
            <a:pPr lvl="1"/>
            <a:r>
              <a:rPr lang="en-US" dirty="0" smtClean="0"/>
              <a:t>Algorithm</a:t>
            </a:r>
          </a:p>
          <a:p>
            <a:pPr lvl="2"/>
            <a:r>
              <a:rPr lang="en-US" dirty="0" smtClean="0"/>
              <a:t>Patterns of the form X seed Y were extracted from different releases of the LDC corpus</a:t>
            </a:r>
          </a:p>
          <a:p>
            <a:pPr lvl="2"/>
            <a:r>
              <a:rPr lang="en-US" dirty="0" smtClean="0"/>
              <a:t>Find other seeds which occur in the same contexts</a:t>
            </a:r>
          </a:p>
          <a:p>
            <a:r>
              <a:rPr lang="en-US" dirty="0" smtClean="0"/>
              <a:t>Corpus: LDC corpus containing over 2 billion words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931730" y="228600"/>
            <a:ext cx="1066800" cy="990600"/>
          </a:xfr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Problem</a:t>
            </a:r>
          </a:p>
          <a:p>
            <a:pPr>
              <a:buNone/>
            </a:pPr>
            <a:r>
              <a:rPr lang="en-US" sz="1600" dirty="0" smtClean="0"/>
              <a:t>Data</a:t>
            </a:r>
          </a:p>
          <a:p>
            <a:pPr>
              <a:buNone/>
            </a:pPr>
            <a:r>
              <a:rPr lang="en-US" sz="1600" dirty="0" smtClean="0"/>
              <a:t>Method</a:t>
            </a:r>
          </a:p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Semi-Automatic Axiom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267200" cy="35052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Results for Causal Relations</a:t>
            </a:r>
          </a:p>
          <a:p>
            <a:pPr lvl="1"/>
            <a:r>
              <a:rPr lang="en-US" dirty="0" smtClean="0"/>
              <a:t>308 phrases were returned</a:t>
            </a:r>
          </a:p>
          <a:p>
            <a:pPr lvl="1"/>
            <a:r>
              <a:rPr lang="en-US" dirty="0" smtClean="0"/>
              <a:t>182 were syntactic variations of the original seed</a:t>
            </a:r>
          </a:p>
          <a:p>
            <a:pPr lvl="1"/>
            <a:r>
              <a:rPr lang="en-US" dirty="0" smtClean="0"/>
              <a:t>Remaining 126 patterns could be collapsed into 100 pattern classes </a:t>
            </a:r>
          </a:p>
          <a:p>
            <a:pPr lvl="1"/>
            <a:r>
              <a:rPr lang="en-US" b="1" dirty="0" smtClean="0"/>
              <a:t>Only 9 pattern classes of the 100 were good , low freq</a:t>
            </a:r>
          </a:p>
          <a:p>
            <a:pPr lvl="1"/>
            <a:r>
              <a:rPr lang="en-US" dirty="0" smtClean="0"/>
              <a:t>91 patterns were bad (e.g. </a:t>
            </a:r>
            <a:r>
              <a:rPr lang="en-US" i="1" dirty="0" smtClean="0"/>
              <a:t>Y 's ambassador said X</a:t>
            </a:r>
            <a:r>
              <a:rPr lang="en-US" dirty="0" smtClean="0"/>
              <a:t>, </a:t>
            </a:r>
            <a:r>
              <a:rPr lang="en-US" i="1" dirty="0" smtClean="0"/>
              <a:t>X -- held northern Y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429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Results for Aspectual Relations</a:t>
            </a:r>
          </a:p>
          <a:p>
            <a:pPr lvl="1"/>
            <a:r>
              <a:rPr lang="en-US" dirty="0" smtClean="0"/>
              <a:t>320 phrases were returned</a:t>
            </a:r>
          </a:p>
          <a:p>
            <a:pPr lvl="1"/>
            <a:r>
              <a:rPr lang="en-US" dirty="0" smtClean="0"/>
              <a:t>These were classified into106 pattern classes </a:t>
            </a:r>
          </a:p>
          <a:p>
            <a:pPr lvl="1"/>
            <a:r>
              <a:rPr lang="en-US" b="1" dirty="0" smtClean="0"/>
              <a:t>12 new patterns were discovered</a:t>
            </a:r>
          </a:p>
          <a:p>
            <a:pPr lvl="1"/>
            <a:r>
              <a:rPr lang="en-US" dirty="0" smtClean="0"/>
              <a:t>15 classes were variation of the seeds</a:t>
            </a:r>
          </a:p>
          <a:p>
            <a:pPr lvl="1"/>
            <a:r>
              <a:rPr lang="en-US" dirty="0" smtClean="0"/>
              <a:t>79 were bad (e.g. </a:t>
            </a:r>
            <a:r>
              <a:rPr lang="en-US" i="1" dirty="0" smtClean="0"/>
              <a:t>X described below moved </a:t>
            </a:r>
            <a:r>
              <a:rPr lang="en-US" i="1" dirty="0" err="1" smtClean="0"/>
              <a:t>monday</a:t>
            </a:r>
            <a:r>
              <a:rPr lang="en-US" i="1" dirty="0" smtClean="0"/>
              <a:t> Y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105400"/>
            <a:ext cx="807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Semi-Automatic Axiom Creation:</a:t>
            </a:r>
          </a:p>
          <a:p>
            <a:pPr lvl="1"/>
            <a:r>
              <a:rPr lang="en-US" sz="2400" b="1" dirty="0" smtClean="0"/>
              <a:t>Very few axioms were new over the manual effort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Completeness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810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 smtClean="0"/>
              <a:t>Indicators of Completeness</a:t>
            </a:r>
          </a:p>
          <a:p>
            <a:pPr lvl="1"/>
            <a:r>
              <a:rPr lang="en-US" sz="2500" dirty="0" smtClean="0"/>
              <a:t>Precision and recall with no bad parses (Precision: 100%, recall: 47.05%)</a:t>
            </a:r>
          </a:p>
          <a:p>
            <a:pPr lvl="1"/>
            <a:r>
              <a:rPr lang="en-US" sz="2500" dirty="0" smtClean="0"/>
              <a:t>Graph of Axioms generated every 10 sentences</a:t>
            </a:r>
          </a:p>
          <a:p>
            <a:pPr lvl="2"/>
            <a:r>
              <a:rPr lang="en-US" sz="2300" dirty="0" smtClean="0"/>
              <a:t>Manually created axioms incrementally 10 sentences at a time for 190 sentences</a:t>
            </a:r>
          </a:p>
          <a:p>
            <a:pPr lvl="2"/>
            <a:r>
              <a:rPr lang="en-US" sz="2300" dirty="0" smtClean="0"/>
              <a:t>38 axioms were created in the first 50 sentences</a:t>
            </a:r>
          </a:p>
          <a:p>
            <a:pPr lvl="2"/>
            <a:r>
              <a:rPr lang="en-US" sz="2300" dirty="0" smtClean="0"/>
              <a:t>7 axioms created in the last 50 sentences</a:t>
            </a:r>
          </a:p>
          <a:p>
            <a:r>
              <a:rPr lang="en-US" sz="2900" dirty="0" smtClean="0"/>
              <a:t>Semi-Automatic Axiom Creation</a:t>
            </a:r>
          </a:p>
          <a:p>
            <a:pPr lvl="1"/>
            <a:r>
              <a:rPr lang="en-US" sz="2500" dirty="0" smtClean="0"/>
              <a:t>Very few axioms were new over the manual </a:t>
            </a:r>
            <a:r>
              <a:rPr lang="en-US" dirty="0" smtClean="0"/>
              <a:t>effort</a:t>
            </a:r>
          </a:p>
        </p:txBody>
      </p:sp>
      <p:pic>
        <p:nvPicPr>
          <p:cNvPr id="2050" name="Picture 2" descr="C:\Users\Rutu\Downloads\temp-causal-bio\AAAI paper submission\axioms-per-10sentenc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057400"/>
            <a:ext cx="4463180" cy="3276600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7931730" y="228600"/>
            <a:ext cx="1066800" cy="990600"/>
          </a:xfrm>
          <a:prstGeom prst="rect">
            <a:avLst/>
          </a:prstGeo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Problem</a:t>
            </a:r>
          </a:p>
          <a:p>
            <a:pPr>
              <a:buNone/>
            </a:pPr>
            <a:r>
              <a:rPr lang="en-US" sz="1600" dirty="0" smtClean="0"/>
              <a:t>Data</a:t>
            </a:r>
          </a:p>
          <a:p>
            <a:pPr>
              <a:buNone/>
            </a:pPr>
            <a:r>
              <a:rPr lang="en-US" sz="1600" dirty="0" smtClean="0"/>
              <a:t>Method</a:t>
            </a:r>
          </a:p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Improvement of the Natural Language Pipeline</a:t>
            </a:r>
          </a:p>
          <a:p>
            <a:r>
              <a:rPr lang="en-US" dirty="0" smtClean="0"/>
              <a:t>Improvement of annotation guidelines, increase inter-annotator agreement</a:t>
            </a:r>
          </a:p>
          <a:p>
            <a:r>
              <a:rPr lang="en-US" dirty="0" smtClean="0"/>
              <a:t>Explore other classes of words conveying causality and temporal relation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7931730" y="228600"/>
            <a:ext cx="1066800" cy="990600"/>
          </a:xfr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Problem</a:t>
            </a:r>
          </a:p>
          <a:p>
            <a:pPr>
              <a:buNone/>
            </a:pPr>
            <a:r>
              <a:rPr lang="en-US" sz="1600" dirty="0" smtClean="0"/>
              <a:t>Data</a:t>
            </a:r>
          </a:p>
          <a:p>
            <a:pPr>
              <a:buNone/>
            </a:pPr>
            <a:r>
              <a:rPr lang="en-US" sz="1600" dirty="0" smtClean="0"/>
              <a:t>Method</a:t>
            </a:r>
          </a:p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6705600" cy="71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achieve high precision and recall for automatic recognition of causal and temporal relations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400" dirty="0" smtClean="0"/>
              <a:t>Total 66 axioms were created</a:t>
            </a:r>
          </a:p>
          <a:p>
            <a:r>
              <a:rPr lang="en-US" sz="2400" dirty="0" smtClean="0"/>
              <a:t>Studies suggest convergence, but we would like to continue to a point where we see convergence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667000"/>
          <a:ext cx="43434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1143000"/>
                <a:gridCol w="14478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Causal</a:t>
                      </a:r>
                      <a:r>
                        <a:rPr lang="en-US" baseline="0" dirty="0" smtClean="0"/>
                        <a:t> words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100%</a:t>
                      </a:r>
                      <a:endParaRPr 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90%</a:t>
                      </a:r>
                      <a:endParaRPr lang="en-US" b="1" dirty="0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Aspectual words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100</a:t>
                      </a:r>
                      <a:r>
                        <a:rPr lang="en-US" b="1" dirty="0" smtClean="0"/>
                        <a:t>%</a:t>
                      </a:r>
                      <a:endParaRPr 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16.7%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7931730" y="228600"/>
            <a:ext cx="1066800" cy="990600"/>
          </a:xfr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 smtClean="0"/>
              <a:t>Problem</a:t>
            </a:r>
          </a:p>
          <a:p>
            <a:pPr>
              <a:buNone/>
            </a:pPr>
            <a:r>
              <a:rPr lang="en-US" sz="1600" dirty="0" smtClean="0"/>
              <a:t>Data</a:t>
            </a:r>
          </a:p>
          <a:p>
            <a:pPr>
              <a:buNone/>
            </a:pPr>
            <a:r>
              <a:rPr lang="en-US" sz="1600" dirty="0" smtClean="0"/>
              <a:t>Method</a:t>
            </a:r>
          </a:p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Results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Method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Previous Work: 3 Learning by Reading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Chemistry Texts: (Early 2006)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Domain: High School chemistry textbook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Learned: Descriptions of chemical reactions and chemical entities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Result: System answered “true/false” and “what” questions</a:t>
            </a:r>
          </a:p>
          <a:p>
            <a:pPr marL="1188720" lvl="2" indent="-514350">
              <a:buFont typeface="Arial" pitchFamily="34" charset="0"/>
              <a:buChar char="•"/>
            </a:pPr>
            <a:r>
              <a:rPr lang="en-US" dirty="0" smtClean="0"/>
              <a:t>Inference Engine: </a:t>
            </a:r>
            <a:r>
              <a:rPr lang="en-US" dirty="0" err="1" smtClean="0"/>
              <a:t>Powerloom</a:t>
            </a:r>
            <a:endParaRPr lang="en-US" dirty="0" smtClean="0"/>
          </a:p>
          <a:p>
            <a:pPr marL="1188720" lvl="2" indent="-514350">
              <a:buFont typeface="Arial" pitchFamily="34" charset="0"/>
              <a:buChar char="•"/>
            </a:pPr>
            <a:r>
              <a:rPr lang="en-US" dirty="0" smtClean="0"/>
              <a:t>Participants: USC-ISI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Biology Texts: (2006-2007)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Domain: Paragraphs from Wikipedia related to the heart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Learned: Information about parts of the heart and events related to it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Result: Complex textual models were created, “what” and “how” questions were answered</a:t>
            </a:r>
          </a:p>
          <a:p>
            <a:pPr marL="1188720" lvl="2" indent="-514350">
              <a:buFont typeface="Arial" pitchFamily="34" charset="0"/>
              <a:buChar char="•"/>
            </a:pPr>
            <a:r>
              <a:rPr lang="en-US" dirty="0" smtClean="0"/>
              <a:t>Backend Knowledgebase: Knowledge Machine </a:t>
            </a:r>
          </a:p>
          <a:p>
            <a:pPr marL="1188720" lvl="2" indent="-514350">
              <a:buFont typeface="Arial" pitchFamily="34" charset="0"/>
              <a:buChar char="•"/>
            </a:pPr>
            <a:r>
              <a:rPr lang="en-US" dirty="0" smtClean="0"/>
              <a:t>Participants: USC-ISI, University of Texas- Austin, SRI, Noah </a:t>
            </a:r>
            <a:r>
              <a:rPr lang="en-US" dirty="0" err="1" smtClean="0"/>
              <a:t>Friedland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Engine Texts: (2007-2008)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The complexity of the domain made the problem novel</a:t>
            </a:r>
          </a:p>
          <a:p>
            <a:pPr marL="1314450" lvl="2" indent="-514350"/>
            <a:r>
              <a:rPr lang="en-US" dirty="0" smtClean="0"/>
              <a:t>Participants: USC-ISI, University of Texas- Austin, SRI, Noah </a:t>
            </a:r>
            <a:r>
              <a:rPr lang="en-US" dirty="0" err="1" smtClean="0"/>
              <a:t>Friedland</a:t>
            </a:r>
            <a:r>
              <a:rPr lang="en-US" dirty="0" smtClean="0"/>
              <a:t>, BBN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931730" y="228600"/>
            <a:ext cx="1066800" cy="990600"/>
          </a:xfr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Problem</a:t>
            </a:r>
          </a:p>
          <a:p>
            <a:pPr>
              <a:buNone/>
            </a:pPr>
            <a:r>
              <a:rPr lang="en-US" sz="1600" dirty="0" smtClean="0"/>
              <a:t>Data</a:t>
            </a:r>
          </a:p>
          <a:p>
            <a:pPr>
              <a:buNone/>
            </a:pPr>
            <a:r>
              <a:rPr lang="en-US" sz="1600" dirty="0" smtClean="0"/>
              <a:t>Method</a:t>
            </a:r>
          </a:p>
          <a:p>
            <a:pPr>
              <a:buNone/>
            </a:pPr>
            <a:r>
              <a:rPr lang="en-US" sz="1600" dirty="0" smtClean="0"/>
              <a:t>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All 3 systems learned about entities: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heart</a:t>
            </a:r>
            <a:r>
              <a:rPr lang="en-US" i="1" dirty="0" smtClean="0">
                <a:solidFill>
                  <a:srgbClr val="C00000"/>
                </a:solidFill>
              </a:rPr>
              <a:t>, </a:t>
            </a:r>
            <a:r>
              <a:rPr lang="en-US" b="1" i="1" dirty="0" smtClean="0">
                <a:solidFill>
                  <a:srgbClr val="C00000"/>
                </a:solidFill>
              </a:rPr>
              <a:t>blood</a:t>
            </a:r>
            <a:r>
              <a:rPr lang="en-US" i="1" dirty="0" smtClean="0">
                <a:solidFill>
                  <a:srgbClr val="C00000"/>
                </a:solidFill>
              </a:rPr>
              <a:t>, </a:t>
            </a:r>
            <a:r>
              <a:rPr lang="en-US" b="1" i="1" dirty="0" smtClean="0">
                <a:solidFill>
                  <a:srgbClr val="C00000"/>
                </a:solidFill>
              </a:rPr>
              <a:t>valve</a:t>
            </a:r>
            <a:r>
              <a:rPr lang="en-US" i="1" dirty="0" smtClean="0">
                <a:solidFill>
                  <a:srgbClr val="C00000"/>
                </a:solidFill>
              </a:rPr>
              <a:t>, </a:t>
            </a:r>
            <a:r>
              <a:rPr lang="en-US" b="1" i="1" dirty="0" smtClean="0">
                <a:solidFill>
                  <a:srgbClr val="C00000"/>
                </a:solidFill>
              </a:rPr>
              <a:t>fuel</a:t>
            </a:r>
          </a:p>
          <a:p>
            <a:r>
              <a:rPr lang="en-US" dirty="0" smtClean="0"/>
              <a:t>All 3 systems learned about the relationships between the entities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heart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u="sng" dirty="0" smtClean="0">
                <a:solidFill>
                  <a:srgbClr val="0070C0"/>
                </a:solidFill>
              </a:rPr>
              <a:t>pumps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blood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exhaust value </a:t>
            </a:r>
            <a:r>
              <a:rPr lang="en-US" i="1" u="sng" dirty="0" smtClean="0">
                <a:solidFill>
                  <a:srgbClr val="0070C0"/>
                </a:solidFill>
              </a:rPr>
              <a:t>drains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fuel</a:t>
            </a:r>
          </a:p>
          <a:p>
            <a:r>
              <a:rPr lang="en-US" dirty="0" smtClean="0"/>
              <a:t>All 3 systems learned about states and properties of entities: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blood</a:t>
            </a:r>
            <a:r>
              <a:rPr lang="en-US" i="1" dirty="0" smtClean="0"/>
              <a:t> is </a:t>
            </a:r>
            <a:r>
              <a:rPr lang="en-US" i="1" u="sng" dirty="0" smtClean="0">
                <a:solidFill>
                  <a:srgbClr val="0070C0"/>
                </a:solidFill>
              </a:rPr>
              <a:t>oxygenated</a:t>
            </a:r>
            <a:r>
              <a:rPr lang="en-US" i="1" dirty="0" smtClean="0"/>
              <a:t> when it reaches various </a:t>
            </a:r>
            <a:r>
              <a:rPr lang="en-US" b="1" i="1" dirty="0" smtClean="0">
                <a:solidFill>
                  <a:srgbClr val="C00000"/>
                </a:solidFill>
              </a:rPr>
              <a:t>body parts</a:t>
            </a:r>
          </a:p>
          <a:p>
            <a:pPr lvl="1"/>
            <a:r>
              <a:rPr lang="en-US" b="1" i="1" dirty="0" smtClean="0">
                <a:solidFill>
                  <a:srgbClr val="C00000"/>
                </a:solidFill>
              </a:rPr>
              <a:t>blood</a:t>
            </a:r>
            <a:r>
              <a:rPr lang="en-US" i="1" dirty="0" smtClean="0"/>
              <a:t> is </a:t>
            </a:r>
            <a:r>
              <a:rPr lang="en-US" i="1" u="sng" dirty="0" smtClean="0">
                <a:solidFill>
                  <a:srgbClr val="0070C0"/>
                </a:solidFill>
              </a:rPr>
              <a:t>not oxygenated</a:t>
            </a:r>
            <a:r>
              <a:rPr lang="en-US" i="1" u="sng" dirty="0" smtClean="0"/>
              <a:t> </a:t>
            </a:r>
            <a:r>
              <a:rPr lang="en-US" i="1" dirty="0" smtClean="0"/>
              <a:t>when it returns to the </a:t>
            </a:r>
            <a:r>
              <a:rPr lang="en-US" b="1" i="1" dirty="0" smtClean="0">
                <a:solidFill>
                  <a:srgbClr val="C00000"/>
                </a:solidFill>
              </a:rPr>
              <a:t>heart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BUT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Neither of the systems learnt the </a:t>
            </a:r>
            <a:r>
              <a:rPr lang="en-US" u="sng" dirty="0" smtClean="0">
                <a:solidFill>
                  <a:srgbClr val="C00000"/>
                </a:solidFill>
              </a:rPr>
              <a:t>temporal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u="sng" dirty="0" smtClean="0">
                <a:solidFill>
                  <a:srgbClr val="C00000"/>
                </a:solidFill>
              </a:rPr>
              <a:t>causal</a:t>
            </a:r>
            <a:r>
              <a:rPr lang="en-US" dirty="0" smtClean="0"/>
              <a:t> relations between these events. </a:t>
            </a:r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7931730" y="228600"/>
            <a:ext cx="1066800" cy="990600"/>
          </a:xfrm>
          <a:prstGeom prst="rect">
            <a:avLst/>
          </a:prstGeom>
          <a:ln w="38100" cap="rnd">
            <a:solidFill>
              <a:srgbClr val="C00000"/>
            </a:solidFill>
            <a:round/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3505195" y="5430995"/>
            <a:ext cx="3124200" cy="10668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6705600" cy="9017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Causal and Temporal Information in Biomedical Texts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Biomedical texts are rich in causal and temporal information conveyed via various overt temporal markers</a:t>
            </a:r>
            <a:endParaRPr lang="en-US" sz="22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9200" y="2286000"/>
            <a:ext cx="3886200" cy="29546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i="1" dirty="0" smtClean="0">
                <a:solidFill>
                  <a:srgbClr val="0070C0"/>
                </a:solidFill>
              </a:rPr>
              <a:t>XPD appears to be degraded in wild-type embryos </a:t>
            </a:r>
          </a:p>
          <a:p>
            <a:pPr algn="ctr">
              <a:buNone/>
            </a:pPr>
            <a:r>
              <a:rPr lang="en-US" sz="2000" b="1" i="1" u="sng" dirty="0" smtClean="0">
                <a:solidFill>
                  <a:srgbClr val="C00000"/>
                </a:solidFill>
              </a:rPr>
              <a:t>between</a:t>
            </a:r>
            <a:r>
              <a:rPr lang="en-US" sz="2000" b="1" i="1" dirty="0" smtClean="0"/>
              <a:t> 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0070C0"/>
                </a:solidFill>
              </a:rPr>
              <a:t>prophase </a:t>
            </a:r>
            <a:r>
              <a:rPr lang="en-US" i="1" dirty="0" smtClean="0"/>
              <a:t>and</a:t>
            </a:r>
            <a:r>
              <a:rPr lang="en-US" i="1" dirty="0" smtClean="0">
                <a:solidFill>
                  <a:srgbClr val="0070C0"/>
                </a:solidFill>
              </a:rPr>
              <a:t> metaphase of the first cell division </a:t>
            </a:r>
          </a:p>
          <a:p>
            <a:pPr algn="ctr">
              <a:buNone/>
            </a:pPr>
            <a:r>
              <a:rPr lang="en-US" sz="2000" b="1" i="1" u="sng" dirty="0" smtClean="0">
                <a:solidFill>
                  <a:srgbClr val="C00000"/>
                </a:solidFill>
              </a:rPr>
              <a:t>after</a:t>
            </a:r>
            <a:r>
              <a:rPr lang="en-US" sz="2000" b="1" i="1" dirty="0" smtClean="0"/>
              <a:t> 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0070C0"/>
                </a:solidFill>
              </a:rPr>
              <a:t>the onset of zygotic gene expression, </a:t>
            </a:r>
          </a:p>
          <a:p>
            <a:pPr algn="ctr">
              <a:buNone/>
            </a:pPr>
            <a:r>
              <a:rPr lang="en-US" sz="2000" b="1" i="1" u="sng" dirty="0" smtClean="0">
                <a:solidFill>
                  <a:srgbClr val="C00000"/>
                </a:solidFill>
              </a:rPr>
              <a:t>which coincides with</a:t>
            </a:r>
            <a:r>
              <a:rPr lang="en-US" sz="2000" b="1" i="1" dirty="0" smtClean="0">
                <a:solidFill>
                  <a:srgbClr val="C00000"/>
                </a:solidFill>
              </a:rPr>
              <a:t> 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0070C0"/>
                </a:solidFill>
              </a:rPr>
              <a:t>a redistribution of CDK7 from the cytoplasm to the nucleus</a:t>
            </a:r>
            <a:r>
              <a:rPr lang="en-US" i="1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0" y="2514600"/>
            <a:ext cx="2743200" cy="24006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70C0"/>
                </a:solidFill>
              </a:rPr>
              <a:t>A</a:t>
            </a:r>
            <a:endParaRPr lang="en-US" i="1" dirty="0" smtClean="0"/>
          </a:p>
          <a:p>
            <a:pPr algn="ctr"/>
            <a:r>
              <a:rPr lang="en-US" sz="2000" b="1" i="1" u="sng" dirty="0" smtClean="0">
                <a:solidFill>
                  <a:srgbClr val="C00000"/>
                </a:solidFill>
              </a:rPr>
              <a:t>between</a:t>
            </a:r>
            <a:r>
              <a:rPr lang="en-US" sz="2000" b="1" i="1" dirty="0" smtClean="0"/>
              <a:t> </a:t>
            </a:r>
          </a:p>
          <a:p>
            <a:pPr algn="ctr"/>
            <a:r>
              <a:rPr lang="en-US" i="1" dirty="0" smtClean="0">
                <a:solidFill>
                  <a:srgbClr val="0070C0"/>
                </a:solidFill>
              </a:rPr>
              <a:t>B</a:t>
            </a:r>
            <a:r>
              <a:rPr lang="en-US" i="1" dirty="0" smtClean="0"/>
              <a:t> and </a:t>
            </a:r>
            <a:r>
              <a:rPr lang="en-US" i="1" dirty="0" smtClean="0">
                <a:solidFill>
                  <a:srgbClr val="0070C0"/>
                </a:solidFill>
              </a:rPr>
              <a:t>C</a:t>
            </a:r>
            <a:r>
              <a:rPr lang="en-US" i="1" dirty="0" smtClean="0"/>
              <a:t> </a:t>
            </a:r>
          </a:p>
          <a:p>
            <a:pPr algn="ctr"/>
            <a:r>
              <a:rPr lang="en-US" sz="2000" b="1" i="1" u="sng" dirty="0" smtClean="0">
                <a:solidFill>
                  <a:srgbClr val="C00000"/>
                </a:solidFill>
              </a:rPr>
              <a:t>after</a:t>
            </a:r>
            <a:r>
              <a:rPr lang="en-US" sz="2000" b="1" i="1" dirty="0" smtClean="0"/>
              <a:t> </a:t>
            </a:r>
          </a:p>
          <a:p>
            <a:pPr algn="ctr"/>
            <a:r>
              <a:rPr lang="en-US" i="1" dirty="0" smtClean="0">
                <a:solidFill>
                  <a:srgbClr val="0070C0"/>
                </a:solidFill>
              </a:rPr>
              <a:t>D</a:t>
            </a:r>
            <a:r>
              <a:rPr lang="en-US" i="1" dirty="0" smtClean="0"/>
              <a:t> </a:t>
            </a:r>
          </a:p>
          <a:p>
            <a:pPr algn="ctr"/>
            <a:r>
              <a:rPr lang="en-US" sz="2000" b="1" i="1" u="sng" dirty="0" smtClean="0">
                <a:solidFill>
                  <a:srgbClr val="C00000"/>
                </a:solidFill>
              </a:rPr>
              <a:t>which coincides with </a:t>
            </a:r>
          </a:p>
          <a:p>
            <a:pPr algn="ctr"/>
            <a:r>
              <a:rPr lang="en-US" i="1" dirty="0" smtClean="0">
                <a:solidFill>
                  <a:srgbClr val="0070C0"/>
                </a:solidFill>
              </a:rPr>
              <a:t>E</a:t>
            </a:r>
            <a:r>
              <a:rPr lang="en-US" i="1" dirty="0" smtClean="0"/>
              <a:t>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03105" y="563881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	A	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7475" y="6172215"/>
            <a:ext cx="10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= 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07905" y="5791215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46105" y="5791215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4731330" y="6047525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/>
          <p:cNvSpPr>
            <a:spLocks noGrp="1"/>
          </p:cNvSpPr>
          <p:nvPr>
            <p:ph sz="quarter" idx="13"/>
          </p:nvPr>
        </p:nvSpPr>
        <p:spPr>
          <a:xfrm>
            <a:off x="7931730" y="228600"/>
            <a:ext cx="1066800" cy="990600"/>
          </a:xfr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Problem</a:t>
            </a:r>
          </a:p>
          <a:p>
            <a:pPr>
              <a:buNone/>
            </a:pPr>
            <a:r>
              <a:rPr lang="en-US" sz="1600" dirty="0" smtClean="0"/>
              <a:t>Data</a:t>
            </a:r>
          </a:p>
          <a:p>
            <a:pPr>
              <a:buNone/>
            </a:pPr>
            <a:r>
              <a:rPr lang="en-US" sz="1600" dirty="0" smtClean="0"/>
              <a:t>Method</a:t>
            </a:r>
          </a:p>
          <a:p>
            <a:pPr>
              <a:buNone/>
            </a:pPr>
            <a:r>
              <a:rPr lang="en-US" sz="1600" dirty="0" smtClean="0"/>
              <a:t>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Filatova</a:t>
            </a:r>
            <a:r>
              <a:rPr lang="en-US" dirty="0" smtClean="0"/>
              <a:t> and Hovy 2001)</a:t>
            </a:r>
          </a:p>
          <a:p>
            <a:pPr lvl="1"/>
            <a:r>
              <a:rPr lang="en-US" dirty="0" smtClean="0"/>
              <a:t>Use timestamps from newspaper articles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Lapata</a:t>
            </a:r>
            <a:r>
              <a:rPr lang="en-US" dirty="0" smtClean="0"/>
              <a:t> and </a:t>
            </a:r>
            <a:r>
              <a:rPr lang="en-US" dirty="0" err="1" smtClean="0"/>
              <a:t>Lascarides</a:t>
            </a:r>
            <a:r>
              <a:rPr lang="en-US" dirty="0" smtClean="0"/>
              <a:t> 2004)</a:t>
            </a:r>
          </a:p>
          <a:p>
            <a:pPr lvl="1"/>
            <a:r>
              <a:rPr lang="en-US" dirty="0" smtClean="0"/>
              <a:t>Only consider sentences with a main and subordinate clause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Bethard</a:t>
            </a:r>
            <a:r>
              <a:rPr lang="en-US" dirty="0" smtClean="0"/>
              <a:t> et al. 2008)</a:t>
            </a:r>
          </a:p>
          <a:p>
            <a:pPr lvl="1"/>
            <a:r>
              <a:rPr lang="en-US" dirty="0" smtClean="0"/>
              <a:t>Only consider sentences where events are conjoined with “and”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Pustejovsky</a:t>
            </a:r>
            <a:r>
              <a:rPr lang="en-US" dirty="0" smtClean="0">
                <a:solidFill>
                  <a:srgbClr val="C00000"/>
                </a:solidFill>
              </a:rPr>
              <a:t>, Mani and Hobbs 2007; </a:t>
            </a:r>
            <a:r>
              <a:rPr lang="en-US" dirty="0" err="1" smtClean="0">
                <a:solidFill>
                  <a:srgbClr val="C00000"/>
                </a:solidFill>
              </a:rPr>
              <a:t>Verhagen</a:t>
            </a:r>
            <a:r>
              <a:rPr lang="en-US" dirty="0" smtClean="0">
                <a:solidFill>
                  <a:srgbClr val="C00000"/>
                </a:solidFill>
              </a:rPr>
              <a:t> 2004) : TARSQI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emporal </a:t>
            </a:r>
            <a:r>
              <a:rPr lang="en-US" b="1" dirty="0" smtClean="0"/>
              <a:t>A</a:t>
            </a:r>
            <a:r>
              <a:rPr lang="en-US" dirty="0" smtClean="0"/>
              <a:t>wareness and </a:t>
            </a:r>
            <a:r>
              <a:rPr lang="en-US" b="1" dirty="0" smtClean="0"/>
              <a:t>R</a:t>
            </a:r>
            <a:r>
              <a:rPr lang="en-US" dirty="0" smtClean="0"/>
              <a:t>easoning </a:t>
            </a:r>
            <a:r>
              <a:rPr lang="en-US" b="1" dirty="0" smtClean="0"/>
              <a:t>S</a:t>
            </a:r>
            <a:r>
              <a:rPr lang="en-US" dirty="0" smtClean="0"/>
              <a:t>ystems for </a:t>
            </a:r>
            <a:r>
              <a:rPr lang="en-US" b="1" dirty="0" smtClean="0"/>
              <a:t>Q</a:t>
            </a:r>
            <a:r>
              <a:rPr lang="en-US" dirty="0" smtClean="0"/>
              <a:t>uestions </a:t>
            </a:r>
            <a:r>
              <a:rPr lang="en-US" b="1" dirty="0" smtClean="0"/>
              <a:t>I</a:t>
            </a:r>
            <a:r>
              <a:rPr lang="en-US" dirty="0" smtClean="0"/>
              <a:t>nterpretation</a:t>
            </a:r>
          </a:p>
          <a:p>
            <a:pPr lvl="1"/>
            <a:r>
              <a:rPr lang="en-US" dirty="0" smtClean="0"/>
              <a:t>Temporal Ordering Toolkit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931730" y="228600"/>
            <a:ext cx="1066800" cy="990600"/>
          </a:xfr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Problem</a:t>
            </a:r>
          </a:p>
          <a:p>
            <a:pPr>
              <a:buNone/>
            </a:pPr>
            <a:r>
              <a:rPr lang="en-US" sz="1600" dirty="0" smtClean="0"/>
              <a:t>Data</a:t>
            </a:r>
          </a:p>
          <a:p>
            <a:pPr>
              <a:buNone/>
            </a:pPr>
            <a:r>
              <a:rPr lang="en-US" sz="1600" dirty="0" smtClean="0"/>
              <a:t>Method</a:t>
            </a:r>
          </a:p>
          <a:p>
            <a:pPr>
              <a:buNone/>
            </a:pPr>
            <a:r>
              <a:rPr lang="en-US" sz="1600" dirty="0" smtClean="0"/>
              <a:t>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62"/>
            <a:ext cx="8229600" cy="1143000"/>
          </a:xfrm>
        </p:spPr>
        <p:txBody>
          <a:bodyPr/>
          <a:lstStyle/>
          <a:p>
            <a:r>
              <a:rPr lang="en-US" dirty="0" smtClean="0"/>
              <a:t>TARSQI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noFill/>
        </p:spPr>
        <p:txBody>
          <a:bodyPr>
            <a:normAutofit/>
          </a:bodyPr>
          <a:lstStyle/>
          <a:p>
            <a:r>
              <a:rPr lang="en-US" sz="2000" dirty="0" smtClean="0"/>
              <a:t>Current state of the art for event recognition and event ordering</a:t>
            </a:r>
          </a:p>
          <a:p>
            <a:r>
              <a:rPr lang="en-US" sz="2000" dirty="0" smtClean="0"/>
              <a:t>(</a:t>
            </a:r>
            <a:r>
              <a:rPr lang="en-US" sz="2000" dirty="0" err="1" smtClean="0"/>
              <a:t>Pustejovsky</a:t>
            </a:r>
            <a:r>
              <a:rPr lang="en-US" sz="2000" dirty="0" smtClean="0"/>
              <a:t>, Mani and Hobbs 2007; </a:t>
            </a:r>
            <a:r>
              <a:rPr lang="en-US" sz="2000" dirty="0" err="1" smtClean="0"/>
              <a:t>Verhagen</a:t>
            </a:r>
            <a:r>
              <a:rPr lang="en-US" sz="2000" dirty="0" smtClean="0"/>
              <a:t> 2004)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sz="2000" dirty="0" smtClean="0"/>
              <a:t>Use succession of tenses for analyzing temporal relations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Event Recognition for our domain using TARSQI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Event Ordering for our domain using TARSQI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4876800"/>
          <a:ext cx="4953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4011"/>
                <a:gridCol w="1126671"/>
                <a:gridCol w="1122318"/>
              </a:tblGrid>
              <a:tr h="3556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Recall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Precision</a:t>
                      </a:r>
                      <a:endParaRPr lang="en-US" b="1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Non Biological Events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47.60%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Including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Biological events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rgbClr val="C00000"/>
                          </a:solidFill>
                        </a:rPr>
                        <a:t>26.52%</a:t>
                      </a:r>
                      <a:endParaRPr lang="en-US" b="1" u="sn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rgbClr val="C00000"/>
                          </a:solidFill>
                        </a:rPr>
                        <a:t>27.03%</a:t>
                      </a:r>
                      <a:endParaRPr lang="en-US" b="1" u="sn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3276600"/>
          <a:ext cx="4953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/>
                <a:gridCol w="1143000"/>
                <a:gridCol w="1143000"/>
              </a:tblGrid>
              <a:tr h="3048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Recall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Precision</a:t>
                      </a:r>
                      <a:endParaRPr lang="en-US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Non Biological Events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97.80%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7931730" y="228600"/>
            <a:ext cx="1066800" cy="990600"/>
          </a:xfr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Problem</a:t>
            </a:r>
          </a:p>
          <a:p>
            <a:pPr>
              <a:buNone/>
            </a:pPr>
            <a:r>
              <a:rPr lang="en-US" sz="1600" dirty="0" smtClean="0"/>
              <a:t>Data</a:t>
            </a:r>
          </a:p>
          <a:p>
            <a:pPr>
              <a:buNone/>
            </a:pPr>
            <a:r>
              <a:rPr lang="en-US" sz="1600" dirty="0" smtClean="0"/>
              <a:t>Method</a:t>
            </a:r>
          </a:p>
          <a:p>
            <a:pPr>
              <a:buNone/>
            </a:pPr>
            <a:r>
              <a:rPr lang="en-US" sz="1600" dirty="0" smtClean="0"/>
              <a:t>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TARSQI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Shortcomings WRT scientific texts</a:t>
            </a:r>
          </a:p>
          <a:p>
            <a:r>
              <a:rPr lang="en-US" dirty="0" smtClean="0"/>
              <a:t>Trained on Newspaper articles</a:t>
            </a:r>
          </a:p>
          <a:p>
            <a:r>
              <a:rPr lang="en-US" dirty="0" smtClean="0"/>
              <a:t>Event order is often determined by the succession of tenses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e.g.</a:t>
            </a:r>
          </a:p>
          <a:p>
            <a:pPr>
              <a:buNone/>
            </a:pPr>
            <a:r>
              <a:rPr lang="en-US" i="1" dirty="0" smtClean="0"/>
              <a:t>The </a:t>
            </a:r>
            <a:r>
              <a:rPr lang="en-US" i="1" u="sng" dirty="0" smtClean="0">
                <a:solidFill>
                  <a:srgbClr val="C00000"/>
                </a:solidFill>
              </a:rPr>
              <a:t>progression</a:t>
            </a:r>
            <a:r>
              <a:rPr lang="en-US" i="1" dirty="0" smtClean="0"/>
              <a:t> into G2 phase </a:t>
            </a:r>
            <a:r>
              <a:rPr lang="en-US" i="1" u="sng" dirty="0" smtClean="0">
                <a:solidFill>
                  <a:srgbClr val="0070C0"/>
                </a:solidFill>
              </a:rPr>
              <a:t>depends mainly on</a:t>
            </a:r>
            <a:r>
              <a:rPr lang="en-US" i="1" u="sng" dirty="0" smtClean="0"/>
              <a:t> </a:t>
            </a:r>
            <a:r>
              <a:rPr lang="en-US" i="1" dirty="0" smtClean="0"/>
              <a:t>another wave of </a:t>
            </a:r>
            <a:r>
              <a:rPr lang="en-US" i="1" dirty="0" err="1" smtClean="0"/>
              <a:t>cyclin</a:t>
            </a:r>
            <a:r>
              <a:rPr lang="en-US" i="1" dirty="0" smtClean="0"/>
              <a:t> </a:t>
            </a:r>
            <a:r>
              <a:rPr lang="en-US" i="1" u="sng" dirty="0" smtClean="0">
                <a:solidFill>
                  <a:srgbClr val="C00000"/>
                </a:solidFill>
              </a:rPr>
              <a:t>production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TARSQI returns incorrect result: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C00000"/>
                </a:solidFill>
              </a:rPr>
              <a:t>progression</a:t>
            </a:r>
            <a:r>
              <a:rPr lang="en-US" i="1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production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We want to use temporal markers, e.g</a:t>
            </a:r>
            <a:r>
              <a:rPr lang="en-US" i="1" dirty="0" smtClean="0"/>
              <a:t>. </a:t>
            </a:r>
            <a:r>
              <a:rPr lang="en-US" i="1" dirty="0" smtClean="0">
                <a:solidFill>
                  <a:srgbClr val="0070C0"/>
                </a:solidFill>
              </a:rPr>
              <a:t>depends on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931730" y="228600"/>
            <a:ext cx="1066800" cy="990600"/>
          </a:xfrm>
          <a:ln w="38100" cap="rnd">
            <a:solidFill>
              <a:srgbClr val="C00000"/>
            </a:solidFill>
            <a:round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b="1" u="sng" dirty="0" smtClean="0">
                <a:solidFill>
                  <a:srgbClr val="C00000"/>
                </a:solidFill>
              </a:rPr>
              <a:t>Problem</a:t>
            </a:r>
          </a:p>
          <a:p>
            <a:pPr>
              <a:buNone/>
            </a:pPr>
            <a:r>
              <a:rPr lang="en-US" sz="1600" dirty="0" smtClean="0"/>
              <a:t>Data</a:t>
            </a:r>
          </a:p>
          <a:p>
            <a:pPr>
              <a:buNone/>
            </a:pPr>
            <a:r>
              <a:rPr lang="en-US" sz="1600" dirty="0" smtClean="0"/>
              <a:t>Method</a:t>
            </a:r>
          </a:p>
          <a:p>
            <a:pPr>
              <a:buNone/>
            </a:pPr>
            <a:r>
              <a:rPr lang="en-US" sz="1600" dirty="0" smtClean="0"/>
              <a:t>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2535</TotalTime>
  <Words>1639</Words>
  <Application>Microsoft Office PowerPoint</Application>
  <PresentationFormat>On-screen Show (4:3)</PresentationFormat>
  <Paragraphs>421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Discovering Temporal and Causal Relations in Biomedical Texts</vt:lpstr>
      <vt:lpstr>Approach</vt:lpstr>
      <vt:lpstr>Index</vt:lpstr>
      <vt:lpstr>Introduction</vt:lpstr>
      <vt:lpstr>Limitations of Previous Work</vt:lpstr>
      <vt:lpstr>Causal and Temporal Information in Biomedical Texts</vt:lpstr>
      <vt:lpstr>Previous Work</vt:lpstr>
      <vt:lpstr>TARSQI</vt:lpstr>
      <vt:lpstr>TARSQI</vt:lpstr>
      <vt:lpstr>Signals that indicate temporal precedence</vt:lpstr>
      <vt:lpstr>Annotation Effort</vt:lpstr>
      <vt:lpstr>Inter-Annotator Agreement</vt:lpstr>
      <vt:lpstr>Baseline Calculation</vt:lpstr>
      <vt:lpstr>Approach: Natural Language Pipeline</vt:lpstr>
      <vt:lpstr>Natural Language Pipeline</vt:lpstr>
      <vt:lpstr>Natural Language Pipeline</vt:lpstr>
      <vt:lpstr>Axiom Creation Process: Manual</vt:lpstr>
      <vt:lpstr>Results of Axiom Implementation on Test Set</vt:lpstr>
      <vt:lpstr>Causal and Temporal Information in Biomedical Texts</vt:lpstr>
      <vt:lpstr>Completeness</vt:lpstr>
      <vt:lpstr>Semi-Automatic Axiom Creation</vt:lpstr>
      <vt:lpstr>Semi-Automatic Axiom Creation</vt:lpstr>
      <vt:lpstr>Completeness</vt:lpstr>
      <vt:lpstr>Future Work</vt:lpstr>
      <vt:lpstr>Conclusions</vt:lpstr>
    </vt:vector>
  </TitlesOfParts>
  <Company>USC/ISI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Discovering Temporal and Causal Relations in Biomedical Texts</dc:title>
  <dc:creator>Rutu Mulkar-Mehta</dc:creator>
  <cp:lastModifiedBy>Rutu Mulkar-Mehta</cp:lastModifiedBy>
  <cp:revision>341</cp:revision>
  <dcterms:created xsi:type="dcterms:W3CDTF">2009-03-18T04:41:50Z</dcterms:created>
  <dcterms:modified xsi:type="dcterms:W3CDTF">2009-03-24T20:58:17Z</dcterms:modified>
</cp:coreProperties>
</file>