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notesSlides/notesSlide18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notesSlide13.xml" ContentType="application/vnd.openxmlformats-officedocument.presentationml.notesSlid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3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31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hart9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5.xml" ContentType="application/vnd.openxmlformats-officedocument.drawingml.chart+xml"/>
  <Override PartName="/ppt/charts/chart8.xml" ContentType="application/vnd.openxmlformats-officedocument.drawingml.chart+xml"/>
  <Override PartName="/ppt/charts/chart11.xml" ContentType="application/vnd.openxmlformats-officedocument.drawingml.chart+xml"/>
  <Override PartName="/ppt/charts/chart1.xml" ContentType="application/vnd.openxmlformats-officedocument.drawingml.chart+xml"/>
  <Override PartName="/ppt/charts/chart4.xml" ContentType="application/vnd.openxmlformats-officedocument.drawingml.chart+xml"/>
  <Override PartName="/ppt/charts/chart7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222267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0.77</c:v>
                </c:pt>
                <c:pt idx="1">
                  <c:v>0.375</c:v>
                </c:pt>
                <c:pt idx="2">
                  <c:v>0.57</c:v>
                </c:pt>
              </c:numCache>
            </c:numRef>
          </c:val>
        </c:ser>
        <c:gapWidth val="150"/>
        <c:axId val="1706984"/>
        <c:axId val="80721478"/>
      </c:barChart>
      <c:catAx>
        <c:axId val="1706984"/>
        <c:scaling>
          <c:orientation val="minMax"/>
        </c:scaling>
        <c:axPos val="b"/>
        <c:majorTickMark val="out"/>
        <c:minorTickMark val="none"/>
        <c:tickLblPos val="nextTo"/>
        <c:crossAx val="8072147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80721478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706984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10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0.6</c:v>
                </c:pt>
                <c:pt idx="1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0.6</c:v>
                </c:pt>
                <c:pt idx="1">
                  <c:v>0.36</c:v>
                </c:pt>
              </c:numCache>
            </c:numRef>
          </c:val>
        </c:ser>
        <c:ser>
          <c:idx val="2"/>
          <c:order val="2"/>
          <c:spPr>
            <a:solidFill>
              <a:srgbClr val="e3e3e3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28287a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8-b th Recall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</c:v>
                </c:pt>
                <c:pt idx="1">
                  <c:v>0.18</c:v>
                </c:pt>
              </c:numCache>
            </c:numRef>
          </c:val>
        </c:ser>
        <c:gapWidth val="150"/>
        <c:axId val="32083732"/>
        <c:axId val="15533083"/>
      </c:barChart>
      <c:catAx>
        <c:axId val="32083732"/>
        <c:scaling>
          <c:orientation val="minMax"/>
        </c:scaling>
        <c:axPos val="b"/>
        <c:majorTickMark val="out"/>
        <c:minorTickMark val="none"/>
        <c:tickLblPos val="nextTo"/>
        <c:crossAx val="15533083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5533083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32083732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1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0.6</c:v>
                </c:pt>
                <c:pt idx="1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0.6</c:v>
                </c:pt>
                <c:pt idx="1">
                  <c:v>0.36</c:v>
                </c:pt>
              </c:numCache>
            </c:numRef>
          </c:val>
        </c:ser>
        <c:ser>
          <c:idx val="2"/>
          <c:order val="2"/>
          <c:spPr>
            <a:solidFill>
              <a:srgbClr val="d3d3d3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252572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4th Recall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ser>
          <c:idx val="5"/>
          <c:order val="5"/>
          <c:tx>
            <c:strRef>
              <c:f>label 4</c:f>
              <c:strCache>
                <c:ptCount val="1"/>
                <c:pt idx="0">
                  <c:v>8-b th Recall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"/>
                <c:pt idx="0">
                  <c:v>0</c:v>
                </c:pt>
                <c:pt idx="1">
                  <c:v>0.18</c:v>
                </c:pt>
              </c:numCache>
            </c:numRef>
          </c:val>
        </c:ser>
        <c:ser>
          <c:idx val="6"/>
          <c:order val="6"/>
          <c:tx>
            <c:strRef>
              <c:f>label 5</c:f>
              <c:strCache>
                <c:ptCount val="1"/>
                <c:pt idx="0">
                  <c:v>9th Recall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2"/>
                <c:pt idx="0">
                  <c:v>0.6</c:v>
                </c:pt>
                <c:pt idx="1">
                  <c:v>0.35</c:v>
                </c:pt>
              </c:numCache>
            </c:numRef>
          </c:val>
        </c:ser>
        <c:gapWidth val="150"/>
        <c:axId val="69390652"/>
        <c:axId val="17334762"/>
      </c:barChart>
      <c:catAx>
        <c:axId val="69390652"/>
        <c:scaling>
          <c:orientation val="minMax"/>
        </c:scaling>
        <c:axPos val="b"/>
        <c:majorTickMark val="out"/>
        <c:minorTickMark val="none"/>
        <c:tickLblPos val="nextTo"/>
        <c:crossAx val="17334762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7334762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69390652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1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0.375</c:v>
                </c:pt>
                <c:pt idx="1">
                  <c:v>0.57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Precision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0.42</c:v>
                </c:pt>
                <c:pt idx="1">
                  <c:v>0.39</c:v>
                </c:pt>
              </c:numCache>
            </c:numRef>
          </c:val>
        </c:ser>
        <c:ser>
          <c:idx val="2"/>
          <c:order val="2"/>
          <c:spPr>
            <a:solidFill>
              <a:srgbClr val="a6c7ca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e3e3e3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4th Precision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0.23</c:v>
                </c:pt>
                <c:pt idx="1">
                  <c:v>0.35</c:v>
                </c:pt>
              </c:numCache>
            </c:numRef>
          </c:val>
        </c:ser>
        <c:ser>
          <c:idx val="5"/>
          <c:order val="5"/>
          <c:tx>
            <c:strRef>
              <c:f>label 4</c:f>
              <c:strCache>
                <c:ptCount val="1"/>
                <c:pt idx="0">
                  <c:v>8-b th Precision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"/>
                <c:pt idx="0">
                  <c:v>0</c:v>
                </c:pt>
                <c:pt idx="1">
                  <c:v>0.15</c:v>
                </c:pt>
              </c:numCache>
            </c:numRef>
          </c:val>
        </c:ser>
        <c:ser>
          <c:idx val="6"/>
          <c:order val="6"/>
          <c:tx>
            <c:strRef>
              <c:f>label 5</c:f>
              <c:strCache>
                <c:ptCount val="1"/>
                <c:pt idx="0">
                  <c:v>9th Precision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2"/>
                <c:pt idx="0">
                  <c:v>0.42</c:v>
                </c:pt>
                <c:pt idx="1">
                  <c:v>0.26</c:v>
                </c:pt>
              </c:numCache>
            </c:numRef>
          </c:val>
        </c:ser>
        <c:gapWidth val="150"/>
        <c:axId val="54277007"/>
        <c:axId val="51866323"/>
      </c:barChart>
      <c:catAx>
        <c:axId val="54277007"/>
        <c:scaling>
          <c:orientation val="minMax"/>
        </c:scaling>
        <c:axPos val="b"/>
        <c:majorTickMark val="out"/>
        <c:minorTickMark val="none"/>
        <c:tickLblPos val="nextTo"/>
        <c:crossAx val="51866323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51866323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54277007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222267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0.97</c:v>
                </c:pt>
                <c:pt idx="1">
                  <c:v>0.6</c:v>
                </c:pt>
                <c:pt idx="2">
                  <c:v>0.15</c:v>
                </c:pt>
              </c:numCache>
            </c:numRef>
          </c:val>
        </c:ser>
        <c:gapWidth val="150"/>
        <c:axId val="39484949"/>
        <c:axId val="29325425"/>
      </c:barChart>
      <c:catAx>
        <c:axId val="39484949"/>
        <c:scaling>
          <c:orientation val="minMax"/>
        </c:scaling>
        <c:axPos val="b"/>
        <c:majorTickMark val="out"/>
        <c:minorTickMark val="none"/>
        <c:tickLblPos val="nextTo"/>
        <c:crossAx val="2932542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9325425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39484949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222267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0.770000000000001</c:v>
                </c:pt>
                <c:pt idx="1">
                  <c:v>0.375</c:v>
                </c:pt>
                <c:pt idx="2">
                  <c:v>0.57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Precision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0.79</c:v>
                </c:pt>
                <c:pt idx="1">
                  <c:v>0.42</c:v>
                </c:pt>
                <c:pt idx="2">
                  <c:v>0.39</c:v>
                </c:pt>
              </c:numCache>
            </c:numRef>
          </c:val>
        </c:ser>
        <c:gapWidth val="150"/>
        <c:axId val="11848584"/>
        <c:axId val="38186558"/>
      </c:barChart>
      <c:catAx>
        <c:axId val="11848584"/>
        <c:scaling>
          <c:orientation val="minMax"/>
        </c:scaling>
        <c:axPos val="b"/>
        <c:majorTickMark val="out"/>
        <c:minorTickMark val="none"/>
        <c:tickLblPos val="nextTo"/>
        <c:crossAx val="3818655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8186558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1848584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4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0.97</c:v>
                </c:pt>
                <c:pt idx="1">
                  <c:v>0.6</c:v>
                </c:pt>
                <c:pt idx="2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3"/>
                <c:pt idx="0">
                  <c:v>0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0.92</c:v>
                </c:pt>
                <c:pt idx="1">
                  <c:v>0.6</c:v>
                </c:pt>
                <c:pt idx="2">
                  <c:v>0.36</c:v>
                </c:pt>
              </c:numCache>
            </c:numRef>
          </c:val>
        </c:ser>
        <c:gapWidth val="150"/>
        <c:axId val="54142426"/>
        <c:axId val="53675039"/>
      </c:barChart>
      <c:catAx>
        <c:axId val="54142426"/>
        <c:scaling>
          <c:orientation val="minMax"/>
        </c:scaling>
        <c:axPos val="b"/>
        <c:majorTickMark val="out"/>
        <c:minorTickMark val="none"/>
        <c:tickLblPos val="nextTo"/>
        <c:crossAx val="53675039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53675039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54142426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5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0.375</c:v>
                </c:pt>
                <c:pt idx="1">
                  <c:v>0.57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Precision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0.42</c:v>
                </c:pt>
                <c:pt idx="1">
                  <c:v>0.39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2nd Precision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0.42</c:v>
                </c:pt>
                <c:pt idx="1">
                  <c:v>0.39</c:v>
                </c:pt>
              </c:numCache>
            </c:numRef>
          </c:val>
        </c:ser>
        <c:gapWidth val="150"/>
        <c:axId val="20557426"/>
        <c:axId val="28223204"/>
      </c:barChart>
      <c:catAx>
        <c:axId val="20557426"/>
        <c:scaling>
          <c:orientation val="minMax"/>
        </c:scaling>
        <c:axPos val="b"/>
        <c:majorTickMark val="out"/>
        <c:minorTickMark val="none"/>
        <c:tickLblPos val="nextTo"/>
        <c:crossAx val="28223204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8223204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0557426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0.6</c:v>
                </c:pt>
                <c:pt idx="1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0.6</c:v>
                </c:pt>
                <c:pt idx="1">
                  <c:v>0.36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2nd Recall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categories</c:f>
              <c:strCache>
                <c:ptCount val="2"/>
                <c:pt idx="0">
                  <c:v>s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0.6</c:v>
                </c:pt>
                <c:pt idx="1">
                  <c:v>0.36</c:v>
                </c:pt>
              </c:numCache>
            </c:numRef>
          </c:val>
        </c:ser>
        <c:gapWidth val="150"/>
        <c:axId val="98953318"/>
        <c:axId val="28029715"/>
      </c:barChart>
      <c:catAx>
        <c:axId val="98953318"/>
        <c:scaling>
          <c:orientation val="minMax"/>
        </c:scaling>
        <c:axPos val="b"/>
        <c:majorTickMark val="out"/>
        <c:minorTickMark val="none"/>
        <c:tickLblPos val="nextTo"/>
        <c:crossAx val="2802971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8029715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98953318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7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</c:v>
                </c:pt>
                <c:pt idx="1">
                  <c:v>0.375</c:v>
                </c:pt>
                <c:pt idx="2">
                  <c:v>0.57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Precision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</c:v>
                </c:pt>
                <c:pt idx="1">
                  <c:v>0.42</c:v>
                </c:pt>
                <c:pt idx="2">
                  <c:v>0.39</c:v>
                </c:pt>
              </c:numCache>
            </c:numRef>
          </c:val>
        </c:ser>
        <c:ser>
          <c:idx val="2"/>
          <c:order val="2"/>
          <c:spPr>
            <a:solidFill>
              <a:srgbClr val="2d2d88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28287a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4th Precision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0.23</c:v>
                </c:pt>
                <c:pt idx="2">
                  <c:v>0.35</c:v>
                </c:pt>
              </c:numCache>
            </c:numRef>
          </c:val>
        </c:ser>
        <c:gapWidth val="150"/>
        <c:axId val="4685709"/>
        <c:axId val="37286599"/>
      </c:barChart>
      <c:catAx>
        <c:axId val="4685709"/>
        <c:scaling>
          <c:orientation val="minMax"/>
        </c:scaling>
        <c:axPos val="b"/>
        <c:majorTickMark val="out"/>
        <c:minorTickMark val="none"/>
        <c:tickLblPos val="nextTo"/>
        <c:crossAx val="37286599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7286599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4685709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8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Recall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</c:v>
                </c:pt>
                <c:pt idx="1">
                  <c:v>0.6</c:v>
                </c:pt>
                <c:pt idx="2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</c:v>
                </c:pt>
                <c:pt idx="1">
                  <c:v>0.6</c:v>
                </c:pt>
                <c:pt idx="2">
                  <c:v>0.36</c:v>
                </c:pt>
              </c:numCache>
            </c:numRef>
          </c:val>
        </c:ser>
        <c:ser>
          <c:idx val="2"/>
          <c:order val="2"/>
          <c:spPr>
            <a:solidFill>
              <a:srgbClr val="2d2d88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28287a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4th Recall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categories</c:f>
              <c:strCache>
                <c:ptCount val="3"/>
                <c:pt idx="0">
                  <c:v>3rd Recall</c:v>
                </c:pt>
                <c:pt idx="1">
                  <c:v>s</c:v>
                </c:pt>
                <c:pt idx="2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0.14</c:v>
                </c:pt>
                <c:pt idx="1">
                  <c:v>0.6</c:v>
                </c:pt>
                <c:pt idx="2">
                  <c:v>0.4</c:v>
                </c:pt>
              </c:numCache>
            </c:numRef>
          </c:val>
        </c:ser>
        <c:gapWidth val="150"/>
        <c:axId val="49562180"/>
        <c:axId val="83877738"/>
      </c:barChart>
      <c:catAx>
        <c:axId val="49562180"/>
        <c:scaling>
          <c:orientation val="minMax"/>
        </c:scaling>
        <c:axPos val="b"/>
        <c:majorTickMark val="out"/>
        <c:minorTickMark val="none"/>
        <c:tickLblPos val="nextTo"/>
        <c:crossAx val="8387773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83877738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49562180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9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0th Precision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0.375</c:v>
                </c:pt>
                <c:pt idx="1">
                  <c:v>0.57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1st Precision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0.42</c:v>
                </c:pt>
                <c:pt idx="1">
                  <c:v>0.39</c:v>
                </c:pt>
              </c:numCache>
            </c:numRef>
          </c:val>
        </c:ser>
        <c:ser>
          <c:idx val="2"/>
          <c:order val="2"/>
          <c:spPr>
            <a:solidFill>
              <a:srgbClr val="bbe0e3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3"/>
          <c:order val="3"/>
          <c:spPr>
            <a:solidFill>
              <a:srgbClr val="ffffff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8-b th Precision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categories</c:f>
              <c:strCache>
                <c:ptCount val="2"/>
                <c:pt idx="0">
                  <c:v>3rd Recall</c:v>
                </c:pt>
                <c:pt idx="1">
                  <c:v>+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</c:v>
                </c:pt>
                <c:pt idx="1">
                  <c:v>0.15</c:v>
                </c:pt>
              </c:numCache>
            </c:numRef>
          </c:val>
        </c:ser>
        <c:gapWidth val="150"/>
        <c:axId val="30110249"/>
        <c:axId val="66070250"/>
      </c:barChart>
      <c:catAx>
        <c:axId val="30110249"/>
        <c:scaling>
          <c:orientation val="minMax"/>
        </c:scaling>
        <c:axPos val="b"/>
        <c:majorTickMark val="out"/>
        <c:minorTickMark val="none"/>
        <c:tickLblPos val="nextTo"/>
        <c:crossAx val="66070250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66070250"/>
        <c:scaling>
          <c:orientation val="minMax"/>
          <c:max val="1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30110249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1915161-3191-4161-A111-9191116111F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3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614121-3141-4161-8141-715101219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3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11A111-D181-4151-9141-81B101110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0" y="6705720"/>
            <a:ext cx="9143640" cy="75960"/>
          </a:xfrm>
          <a:prstGeom prst="rect">
            <a:avLst/>
          </a:prstGeom>
          <a:solidFill>
            <a:srgbClr val="ff9900"/>
          </a:solidFill>
          <a:ln w="9360">
            <a:solidFill>
              <a:srgbClr val="ff9900"/>
            </a:solidFill>
            <a:miter/>
          </a:ln>
        </p:spPr>
      </p:sp>
      <p:sp>
        <p:nvSpPr>
          <p:cNvPr id="3" name="CustomShape 4"/>
          <p:cNvSpPr/>
          <p:nvPr/>
        </p:nvSpPr>
        <p:spPr>
          <a:xfrm>
            <a:off x="0" y="6172200"/>
            <a:ext cx="9143640" cy="533160"/>
          </a:xfrm>
          <a:prstGeom prst="rect">
            <a:avLst/>
          </a:prstGeom>
          <a:solidFill>
            <a:srgbClr val="ffcc00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r>
              <a:rPr lang="en-US" sz="1400">
                <a:solidFill>
                  <a:srgbClr val="000000"/>
                </a:solidFill>
                <a:latin typeface="Arial"/>
              </a:rPr>
              <a:t>7/25/11</a:t>
            </a:r>
            <a:endParaRPr/>
          </a:p>
        </p:txBody>
      </p:sp>
      <p:sp>
        <p:nvSpPr>
          <p:cNvPr id="6" name="TextShape 7"/>
          <p:cNvSpPr txBox="1"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</p:spPr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fld id="{31810101-21D1-41B1-91E1-81417101313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0" y="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9" name="CustomShape 10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10" name="CustomShape 11"/>
          <p:cNvSpPr/>
          <p:nvPr/>
        </p:nvSpPr>
        <p:spPr>
          <a:xfrm>
            <a:off x="0" y="6705720"/>
            <a:ext cx="9143640" cy="75960"/>
          </a:xfrm>
          <a:prstGeom prst="rect">
            <a:avLst/>
          </a:prstGeom>
          <a:solidFill>
            <a:srgbClr val="ff9900"/>
          </a:solidFill>
          <a:ln w="9360">
            <a:solidFill>
              <a:srgbClr val="ff9900"/>
            </a:solidFill>
            <a:miter/>
          </a:ln>
        </p:spPr>
      </p:sp>
      <p:sp>
        <p:nvSpPr>
          <p:cNvPr id="11" name="CustomShape 12"/>
          <p:cNvSpPr/>
          <p:nvPr/>
        </p:nvSpPr>
        <p:spPr>
          <a:xfrm>
            <a:off x="0" y="3733920"/>
            <a:ext cx="9143640" cy="2971440"/>
          </a:xfrm>
          <a:prstGeom prst="rect">
            <a:avLst/>
          </a:prstGeom>
          <a:solidFill>
            <a:srgbClr val="ffcc00"/>
          </a:solidFill>
        </p:spPr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15" name="CustomShape 3"/>
          <p:cNvSpPr/>
          <p:nvPr/>
        </p:nvSpPr>
        <p:spPr>
          <a:xfrm>
            <a:off x="0" y="6705720"/>
            <a:ext cx="9143640" cy="75960"/>
          </a:xfrm>
          <a:prstGeom prst="rect">
            <a:avLst/>
          </a:prstGeom>
          <a:solidFill>
            <a:srgbClr val="ff9900"/>
          </a:solidFill>
          <a:ln w="9360">
            <a:solidFill>
              <a:srgbClr val="ff9900"/>
            </a:solidFill>
            <a:miter/>
          </a:ln>
        </p:spPr>
      </p:sp>
      <p:sp>
        <p:nvSpPr>
          <p:cNvPr id="16" name="CustomShape 4"/>
          <p:cNvSpPr/>
          <p:nvPr/>
        </p:nvSpPr>
        <p:spPr>
          <a:xfrm>
            <a:off x="0" y="6172200"/>
            <a:ext cx="9143640" cy="533160"/>
          </a:xfrm>
          <a:prstGeom prst="rect">
            <a:avLst/>
          </a:prstGeom>
          <a:solidFill>
            <a:srgbClr val="ffcc00"/>
          </a:solidFill>
        </p:spPr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8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9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r>
              <a:rPr lang="en-US" sz="1400">
                <a:solidFill>
                  <a:srgbClr val="000000"/>
                </a:solidFill>
                <a:latin typeface="Arial"/>
              </a:rPr>
              <a:t>7/25/11</a:t>
            </a:r>
            <a:endParaRPr/>
          </a:p>
        </p:txBody>
      </p:sp>
      <p:sp>
        <p:nvSpPr>
          <p:cNvPr id="20" name="TextShape 8"/>
          <p:cNvSpPr txBox="1"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</p:spPr>
      </p:sp>
      <p:sp>
        <p:nvSpPr>
          <p:cNvPr id="21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fld id="{D12101F1-C161-4181-91E1-8171D1E1A17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0" y="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23" name="CustomShape 2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24" name="CustomShape 3"/>
          <p:cNvSpPr/>
          <p:nvPr/>
        </p:nvSpPr>
        <p:spPr>
          <a:xfrm>
            <a:off x="0" y="6705720"/>
            <a:ext cx="9143640" cy="75960"/>
          </a:xfrm>
          <a:prstGeom prst="rect">
            <a:avLst/>
          </a:prstGeom>
          <a:solidFill>
            <a:srgbClr val="ff9900"/>
          </a:solidFill>
          <a:ln w="9360">
            <a:solidFill>
              <a:srgbClr val="ff9900"/>
            </a:solidFill>
            <a:miter/>
          </a:ln>
        </p:spPr>
      </p:sp>
      <p:sp>
        <p:nvSpPr>
          <p:cNvPr id="25" name="CustomShape 4"/>
          <p:cNvSpPr/>
          <p:nvPr/>
        </p:nvSpPr>
        <p:spPr>
          <a:xfrm>
            <a:off x="0" y="6172200"/>
            <a:ext cx="9143640" cy="533160"/>
          </a:xfrm>
          <a:prstGeom prst="rect">
            <a:avLst/>
          </a:prstGeom>
          <a:solidFill>
            <a:srgbClr val="ffcc00"/>
          </a:solidFill>
        </p:spPr>
      </p:sp>
      <p:sp>
        <p:nvSpPr>
          <p:cNvPr id="26" name="PlaceHolder 5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 algn="ctr"/>
            <a:r>
              <a:rPr b="1" lang="en-US" sz="40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7" name="PlaceHolder 6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  <p:sp>
        <p:nvSpPr>
          <p:cNvPr id="28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r>
              <a:rPr lang="en-US" sz="1400">
                <a:solidFill>
                  <a:srgbClr val="000000"/>
                </a:solidFill>
                <a:latin typeface="Arial"/>
              </a:rPr>
              <a:t>7/25/11</a:t>
            </a:r>
            <a:endParaRPr/>
          </a:p>
        </p:txBody>
      </p:sp>
      <p:sp>
        <p:nvSpPr>
          <p:cNvPr id="29" name="TextShape 8"/>
          <p:cNvSpPr txBox="1"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</p:spPr>
      </p:sp>
      <p:sp>
        <p:nvSpPr>
          <p:cNvPr id="30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fld id="{B1A1B1F1-A161-41F1-81B1-11B10111414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32" name="CustomShape 2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800000"/>
          </a:solidFill>
          <a:ln w="9360">
            <a:solidFill>
              <a:srgbClr val="800000"/>
            </a:solidFill>
            <a:miter/>
          </a:ln>
        </p:spPr>
      </p:sp>
      <p:sp>
        <p:nvSpPr>
          <p:cNvPr id="33" name="CustomShape 3"/>
          <p:cNvSpPr/>
          <p:nvPr/>
        </p:nvSpPr>
        <p:spPr>
          <a:xfrm>
            <a:off x="0" y="6705720"/>
            <a:ext cx="9143640" cy="75960"/>
          </a:xfrm>
          <a:prstGeom prst="rect">
            <a:avLst/>
          </a:prstGeom>
          <a:solidFill>
            <a:srgbClr val="ff9900"/>
          </a:solidFill>
          <a:ln w="9360">
            <a:solidFill>
              <a:srgbClr val="ff9900"/>
            </a:solidFill>
            <a:miter/>
          </a:ln>
        </p:spPr>
      </p:sp>
      <p:sp>
        <p:nvSpPr>
          <p:cNvPr id="34" name="CustomShape 4"/>
          <p:cNvSpPr/>
          <p:nvPr/>
        </p:nvSpPr>
        <p:spPr>
          <a:xfrm>
            <a:off x="0" y="6172200"/>
            <a:ext cx="9143640" cy="533160"/>
          </a:xfrm>
          <a:prstGeom prst="rect">
            <a:avLst/>
          </a:prstGeom>
          <a:solidFill>
            <a:srgbClr val="ffcc00"/>
          </a:solidFill>
        </p:spPr>
      </p:sp>
      <p:sp>
        <p:nvSpPr>
          <p:cNvPr id="35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3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r>
              <a:rPr lang="en-US" sz="1400">
                <a:solidFill>
                  <a:srgbClr val="000000"/>
                </a:solidFill>
                <a:latin typeface="Arial"/>
              </a:rPr>
              <a:t>7/25/11</a:t>
            </a:r>
            <a:endParaRPr/>
          </a:p>
        </p:txBody>
      </p:sp>
      <p:sp>
        <p:nvSpPr>
          <p:cNvPr id="39" name="TextShape 9"/>
          <p:cNvSpPr txBox="1"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</p:spPr>
      </p:sp>
      <p:sp>
        <p:nvSpPr>
          <p:cNvPr id="4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fld id="{000141C1-81C1-41E1-B1E1-419151D1E1F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seekingalpha.com/a/3blz" TargetMode="External"/><Relationship Id="rId2" Type="http://schemas.openxmlformats.org/officeDocument/2006/relationships/hyperlink" Target="http://twitter.com/iphonecontests" TargetMode="External"/><Relationship Id="rId3" Type="http://schemas.openxmlformats.org/officeDocument/2006/relationships/hyperlink" Target="http://twitter.com/iphonecontests" TargetMode="External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www.retweetradar.com/archive" TargetMode="External"/><Relationship Id="rId2" Type="http://schemas.openxmlformats.org/officeDocument/2006/relationships/hyperlink" Target="https://cotweet.com/" TargetMode="External"/><Relationship Id="rId3" Type="http://schemas.openxmlformats.org/officeDocument/2006/relationships/hyperlink" Target="http://www.mytwitterbutler.com/" TargetMode="External"/><Relationship Id="rId4" Type="http://schemas.openxmlformats.org/officeDocument/2006/relationships/hyperlink" Target="http://tweetmotif.com/" TargetMode="External"/><Relationship Id="rId5" Type="http://schemas.openxmlformats.org/officeDocument/2006/relationships/hyperlink" Target="http://twendz.waggeneredstrom.com/" TargetMode="External"/><Relationship Id="rId6" Type="http://schemas.openxmlformats.org/officeDocument/2006/relationships/hyperlink" Target="http://www.localtweeps.com/" TargetMode="External"/><Relationship Id="rId7" Type="http://schemas.openxmlformats.org/officeDocument/2006/relationships/hyperlink" Target="http://microplaza.com/" TargetMode="External"/><Relationship Id="rId8" Type="http://schemas.openxmlformats.org/officeDocument/2006/relationships/hyperlink" Target="http://twittersheep.com/" TargetMode="External"/><Relationship Id="rId9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bit.ly/O9xAK" TargetMode="External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Opinion mining using Twitter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anchor="ctr"/>
          <a:p>
            <a:pPr algn="ctr"/>
            <a:r>
              <a:rPr lang="en-US"/>
              <a:t>Rutu Mulkar-Mehta</a:t>
            </a:r>
            <a:endParaRPr/>
          </a:p>
          <a:p>
            <a:pPr algn="ctr"/>
            <a:r>
              <a:rPr lang="en-US"/>
              <a:t>Cindi Thompson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80880" y="152280"/>
            <a:ext cx="8229240" cy="63936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 Message characteristics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/>
          <a:p>
            <a:r>
              <a:rPr b="1" lang="en-US">
                <a:solidFill>
                  <a:srgbClr val="000000"/>
                </a:solidFill>
                <a:latin typeface="Arial"/>
              </a:rPr>
              <a:t>Length: </a:t>
            </a:r>
            <a:r>
              <a:rPr lang="en-US">
                <a:solidFill>
                  <a:srgbClr val="000000"/>
                </a:solidFill>
                <a:latin typeface="Arial"/>
              </a:rPr>
              <a:t>140 characters long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Creative :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If the iPhone were a Japanese movie, it would be Godzilla. The blackberry would be the screaming townspeople.”   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Sarcastic: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Waited 15 min for bus then firetrucks blocked intersection so had to walk, now dropped iPhone &amp; cracked the face. Great start to the day.”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Multiple sentiments in a single tweet: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love an iPhone but it is too expensive”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Links: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Interesting: Blackberry’s 26 Advantages over iPhone </a:t>
            </a:r>
            <a:r>
              <a:rPr lang="en-US">
                <a:solidFill>
                  <a:srgbClr val="000000"/>
                </a:solidFill>
                <a:latin typeface="Arial"/>
                <a:hlinkClick r:id="rId1"/>
              </a:rPr>
              <a:t>http://seekingalpha.com/a/3blz</a:t>
            </a:r>
            <a:r>
              <a:rPr lang="en-US">
                <a:solidFill>
                  <a:srgbClr val="000000"/>
                </a:solidFill>
                <a:latin typeface="Arial"/>
              </a:rPr>
              <a:t> ”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Spam 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Anybody </a:t>
            </a:r>
            <a:r>
              <a:rPr b="1" lang="en-US">
                <a:solidFill>
                  <a:srgbClr val="000000"/>
                </a:solidFill>
                <a:latin typeface="Arial"/>
              </a:rPr>
              <a:t>want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to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win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an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iPhone</a:t>
            </a:r>
            <a:r>
              <a:rPr lang="en-US">
                <a:solidFill>
                  <a:srgbClr val="000000"/>
                </a:solidFill>
                <a:latin typeface="Arial"/>
              </a:rPr>
              <a:t> 3GS? Follow </a:t>
            </a:r>
            <a:r>
              <a:rPr lang="en-US">
                <a:solidFill>
                  <a:srgbClr val="000000"/>
                </a:solidFill>
                <a:latin typeface="Arial"/>
                <a:hlinkClick r:id="rId2"/>
              </a:rPr>
              <a:t>@</a:t>
            </a:r>
            <a:r>
              <a:rPr lang="en-US">
                <a:solidFill>
                  <a:srgbClr val="000000"/>
                </a:solidFill>
                <a:latin typeface="Arial"/>
                <a:hlinkClick r:id="rId3"/>
              </a:rPr>
              <a:t>iphonecontests</a:t>
            </a:r>
            <a:r>
              <a:rPr lang="en-US">
                <a:solidFill>
                  <a:srgbClr val="000000"/>
                </a:solidFill>
                <a:latin typeface="Arial"/>
              </a:rPr>
              <a:t> for all the best contest news for the </a:t>
            </a:r>
            <a:r>
              <a:rPr b="1" lang="en-US">
                <a:solidFill>
                  <a:srgbClr val="000000"/>
                </a:solidFill>
                <a:latin typeface="Arial"/>
              </a:rPr>
              <a:t>iPhone</a:t>
            </a:r>
            <a:r>
              <a:rPr lang="en-US">
                <a:solidFill>
                  <a:srgbClr val="000000"/>
                </a:solidFill>
                <a:latin typeface="Arial"/>
              </a:rPr>
              <a:t> and iPod Touch Please RT”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Twitter Vocabulary: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@username : </a:t>
            </a:r>
            <a:r>
              <a:rPr lang="en-US">
                <a:solidFill>
                  <a:srgbClr val="000000"/>
                </a:solidFill>
                <a:latin typeface="Arial"/>
              </a:rPr>
              <a:t>Reply to a tweet 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#tags </a:t>
            </a:r>
            <a:r>
              <a:rPr lang="en-US">
                <a:solidFill>
                  <a:srgbClr val="000000"/>
                </a:solidFill>
                <a:latin typeface="Arial"/>
              </a:rPr>
              <a:t>- hashtags -  used to make the tweet searchable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I love my #iPhone.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I love my iPhone #iPhone. 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RT:</a:t>
            </a:r>
            <a:r>
              <a:rPr lang="en-US">
                <a:solidFill>
                  <a:srgbClr val="000000"/>
                </a:solidFill>
                <a:latin typeface="Arial"/>
              </a:rPr>
              <a:t> ReTweet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Acronyms and Slang: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FTW: For The Win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ROTLF: Rolling on the floor laughing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Twitter’s Sentiment Analysis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57200" y="1447920"/>
            <a:ext cx="8229240" cy="220932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Twitter acquired summize.com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Twitter advanced search on positive and negative tweets about iPhone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They claim they use sophisticated methods, but in our experiments we found only emoticons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Evaluation on 15 positive tweets and 15 negative tweets</a:t>
            </a: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4648320" y="4037760"/>
            <a:ext cx="4190760" cy="1065240"/>
          </a:xfrm>
          <a:prstGeom prst="rect">
            <a:avLst/>
          </a:prstGeom>
          <a:solidFill>
            <a:srgbClr val="d1d1f0"/>
          </a:solidFill>
        </p:spPr>
        <p:txBody>
          <a:bodyPr anchor="ctr" anchorCtr="1" bIns="45000" lIns="90000" rIns="90000" tIns="45000"/>
          <a:p>
            <a:r>
              <a:rPr b="1" lang="en-US">
                <a:solidFill>
                  <a:srgbClr val="000000"/>
                </a:solidFill>
                <a:latin typeface="Arial"/>
              </a:rPr>
              <a:t>Positive Misclassified as Negative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I am so lost without my iPhone :(“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needs a new iPhone , no space left on my ipod :(”</a:t>
            </a:r>
            <a:endParaRPr/>
          </a:p>
          <a:p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2473200" y="4752000"/>
            <a:ext cx="380520" cy="456840"/>
          </a:xfrm>
          <a:prstGeom prst="flowChartConnector">
            <a:avLst/>
          </a:prstGeom>
          <a:ln w="25560">
            <a:solidFill>
              <a:srgbClr val="333399"/>
            </a:solidFill>
            <a:round/>
          </a:ln>
        </p:spPr>
      </p:sp>
      <p:sp>
        <p:nvSpPr>
          <p:cNvPr id="71" name="CustomShape 5"/>
          <p:cNvSpPr/>
          <p:nvPr/>
        </p:nvSpPr>
        <p:spPr>
          <a:xfrm>
            <a:off x="1143000" y="4384800"/>
            <a:ext cx="380520" cy="456840"/>
          </a:xfrm>
          <a:prstGeom prst="flowChartConnector">
            <a:avLst/>
          </a:prstGeom>
          <a:ln w="25560">
            <a:solidFill>
              <a:srgbClr val="333399"/>
            </a:solidFill>
            <a:round/>
          </a:ln>
        </p:spPr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Evaluating Previous Work: Evaluating using emoticons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600200"/>
            <a:ext cx="411444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Size of the corpus: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6554 tweets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Arial"/>
              </a:rPr>
              <a:t>Domain: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Dell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Arial"/>
              </a:rPr>
              <a:t>Method: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Extracted all tweets which contained :- in them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Arial"/>
              </a:rPr>
              <a:t>Result: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Returned 38 tweets containing 6 different emoticons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They collectively conveyed 4 different sentiment types: +, -, ?, ~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Arial"/>
              </a:rPr>
              <a:t>Examples:</a:t>
            </a:r>
            <a:endParaRPr/>
          </a:p>
          <a:p>
            <a:pPr lvl="1">
              <a:buSzPct val="45000"/>
              <a:buFont typeface="Courier New"/>
              <a:buChar char="o"/>
            </a:pPr>
            <a:r>
              <a:rPr lang="en-US" sz="2100">
                <a:solidFill>
                  <a:srgbClr val="000000"/>
                </a:solidFill>
                <a:latin typeface="Arial"/>
              </a:rPr>
              <a:t>(+) i wish he got me a dell inspiron :-(</a:t>
            </a:r>
            <a:endParaRPr/>
          </a:p>
          <a:p>
            <a:pPr lvl="1">
              <a:buSzPct val="45000"/>
              <a:buFont typeface="Courier New"/>
              <a:buChar char="o"/>
            </a:pPr>
            <a:r>
              <a:rPr lang="en-US" sz="2100">
                <a:solidFill>
                  <a:srgbClr val="000000"/>
                </a:solidFill>
                <a:latin typeface="Arial"/>
              </a:rPr>
              <a:t>(-) turning my dell netbook into a mac netbook :-) in atlanta, ga</a:t>
            </a:r>
            <a:endParaRPr/>
          </a:p>
          <a:p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301520" y="4599720"/>
            <a:ext cx="380520" cy="456840"/>
          </a:xfrm>
          <a:prstGeom prst="flowChartConnector">
            <a:avLst/>
          </a:prstGeom>
          <a:ln w="25560">
            <a:solidFill>
              <a:srgbClr val="333399"/>
            </a:solidFill>
            <a:round/>
          </a:ln>
        </p:spPr>
      </p:sp>
      <p:sp>
        <p:nvSpPr>
          <p:cNvPr id="75" name="CustomShape 4"/>
          <p:cNvSpPr/>
          <p:nvPr/>
        </p:nvSpPr>
        <p:spPr>
          <a:xfrm>
            <a:off x="7280640" y="3151800"/>
            <a:ext cx="380520" cy="456840"/>
          </a:xfrm>
          <a:prstGeom prst="flowChartConnector">
            <a:avLst/>
          </a:prstGeom>
          <a:ln w="25560">
            <a:solidFill>
              <a:srgbClr val="333399"/>
            </a:solidFill>
            <a:round/>
          </a:ln>
        </p:spPr>
      </p:sp>
      <p:sp>
        <p:nvSpPr>
          <p:cNvPr id="76" name="CustomShape 5"/>
          <p:cNvSpPr/>
          <p:nvPr/>
        </p:nvSpPr>
        <p:spPr>
          <a:xfrm>
            <a:off x="7266600" y="2216880"/>
            <a:ext cx="380520" cy="456840"/>
          </a:xfrm>
          <a:prstGeom prst="flowChartConnector">
            <a:avLst/>
          </a:prstGeom>
          <a:ln w="25560">
            <a:solidFill>
              <a:srgbClr val="333399"/>
            </a:solidFill>
            <a:round/>
          </a:ln>
        </p:spPr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Previous Work on Twitter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Stanford University Projects – Spring 2009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Project 3: Training data was found by the presence of smiles :) or frowns :( emoticons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Project 19: Worked with general sentiment analysis, rather than about a specific topic.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Project 22: Not enough information</a:t>
            </a:r>
            <a:endParaRPr/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The problem of Spam in Twitter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</a:rPr>
              <a:t>How many unique status messages are there? How many duplicate messages appear by </a:t>
            </a:r>
            <a:endParaRPr/>
          </a:p>
          <a:p>
            <a:pPr lvl="1">
              <a:buSzPct val="45000"/>
              <a:buFont typeface="Arial"/>
              <a:buAutoNum type="romanLcPeriod"/>
            </a:pPr>
            <a:r>
              <a:rPr lang="en-US">
                <a:solidFill>
                  <a:srgbClr val="000000"/>
                </a:solidFill>
                <a:latin typeface="Arial"/>
              </a:rPr>
              <a:t>same user</a:t>
            </a:r>
            <a:endParaRPr/>
          </a:p>
          <a:p>
            <a:pPr lvl="1">
              <a:buSzPct val="45000"/>
              <a:buFont typeface="Arial"/>
              <a:buAutoNum type="romanLcPeriod"/>
            </a:pPr>
            <a:r>
              <a:rPr lang="en-US">
                <a:solidFill>
                  <a:srgbClr val="000000"/>
                </a:solidFill>
                <a:latin typeface="Arial"/>
              </a:rPr>
              <a:t>multiple users</a:t>
            </a:r>
            <a:endParaRPr/>
          </a:p>
          <a:p>
            <a:pPr>
              <a:buSzPct val="450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</a:rPr>
              <a:t>Example of Tweets</a:t>
            </a:r>
            <a:endParaRPr/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 algn="ctr"/>
            <a:r>
              <a:rPr b="1" lang="en-US" sz="4000">
                <a:solidFill>
                  <a:srgbClr val="000000"/>
                </a:solidFill>
                <a:latin typeface="Arial"/>
              </a:rPr>
              <a:t>Experiments performed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722160" y="2666880"/>
            <a:ext cx="7772040" cy="1739520"/>
          </a:xfrm>
          <a:prstGeom prst="rect">
            <a:avLst/>
          </a:prstGeom>
        </p:spPr>
        <p:txBody>
          <a:bodyPr anchor="b"/>
          <a:p>
            <a:r>
              <a:rPr lang="en-US" sz="2000">
                <a:solidFill>
                  <a:srgbClr val="000000"/>
                </a:solidFill>
                <a:latin typeface="Arial"/>
              </a:rPr>
              <a:t>Annotation Effort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Bootstrapping using tweets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Bootstrapping using Wordnet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Experiment 1: Simple Keyword Search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Experiment 2: Machine Learning Techniques</a:t>
            </a:r>
            <a:endParaRPr/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Early Ideas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/>
          <a:p>
            <a:r>
              <a:rPr lang="en-US" sz="2600">
                <a:solidFill>
                  <a:srgbClr val="000000"/>
                </a:solidFill>
                <a:latin typeface="Arial"/>
              </a:rPr>
              <a:t>Positive and negative features keep changing based on the way the feature is used: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cheap looking screen” –ve comment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unbelievably cheap” +ve comment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Use existing information from the “pros” and “cons” section in official reviews like cnet, rotten tomatoes etc to get structural information about a product.</a:t>
            </a:r>
            <a:endParaRPr/>
          </a:p>
          <a:p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Based on Bing Liu’s paper</a:t>
            </a:r>
            <a:endParaRPr/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Annotation Effort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r>
              <a:rPr lang="en-US" sz="2400">
                <a:solidFill>
                  <a:srgbClr val="000000"/>
                </a:solidFill>
                <a:latin typeface="Arial"/>
              </a:rPr>
              <a:t>What we want to annotate: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Mark tweets to be positive, negative or neutral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Annotation Corpus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A set of 22 random tweets were selected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Annotators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5 annotators (Interns at CAR)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Bootstrapping using Tweets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33520" y="1731960"/>
            <a:ext cx="4038120" cy="4952520"/>
          </a:xfrm>
          <a:prstGeom prst="rect">
            <a:avLst/>
          </a:prstGeom>
        </p:spPr>
        <p:txBody>
          <a:bodyPr/>
          <a:p>
            <a:r>
              <a:rPr lang="en-US" sz="4400">
                <a:solidFill>
                  <a:srgbClr val="000000"/>
                </a:solidFill>
                <a:latin typeface="Arial"/>
              </a:rPr>
              <a:t>Subroutine A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Start with seed words: love, hate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Extract all sentences with seed words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Filter out sentences where the distance between seed word and theme word &gt;7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Find the pattern of words between theme word and seed word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Arial"/>
              </a:rPr>
              <a:t>Regular expression: </a:t>
            </a:r>
            <a:endParaRPr/>
          </a:p>
          <a:p>
            <a:r>
              <a:rPr i="1" lang="en-US" sz="2900">
                <a:solidFill>
                  <a:srgbClr val="000000"/>
                </a:solidFill>
                <a:latin typeface="Arial"/>
              </a:rPr>
              <a:t>love (.*) iPhone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Arial"/>
              </a:rPr>
              <a:t>Examples: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My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to win my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tweeting from my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to win an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to win the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the new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4724280" y="1752480"/>
            <a:ext cx="4038120" cy="4754160"/>
          </a:xfrm>
          <a:prstGeom prst="rect">
            <a:avLst/>
          </a:prstGeom>
        </p:spPr>
        <p:txBody>
          <a:bodyPr/>
          <a:p>
            <a:r>
              <a:rPr lang="en-US" sz="4400">
                <a:solidFill>
                  <a:srgbClr val="000000"/>
                </a:solidFill>
                <a:latin typeface="Arial"/>
              </a:rPr>
              <a:t>Subroutine B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Start with seed words from subroutine A and collect tweets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Arial"/>
              </a:rPr>
              <a:t>Regular Expression</a:t>
            </a:r>
            <a:endParaRPr/>
          </a:p>
          <a:p>
            <a:r>
              <a:rPr i="1" lang="en-US" sz="3300">
                <a:solidFill>
                  <a:srgbClr val="000000"/>
                </a:solidFill>
                <a:latin typeface="Arial"/>
              </a:rPr>
              <a:t>(.*) to win an iPhone</a:t>
            </a:r>
            <a:r>
              <a:rPr lang="en-US" sz="33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Arial"/>
              </a:rPr>
              <a:t>Examples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i'd like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Trying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i want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Hoping</a:t>
            </a:r>
            <a:endParaRPr/>
          </a:p>
          <a:p>
            <a:r>
              <a:rPr lang="en-US" sz="3300">
                <a:solidFill>
                  <a:srgbClr val="000000"/>
                </a:solidFill>
                <a:latin typeface="Arial"/>
              </a:rPr>
              <a:t>would like etc. </a:t>
            </a:r>
            <a:endParaRPr/>
          </a:p>
          <a:p>
            <a:r>
              <a:rPr lang="en-US" sz="3600">
                <a:solidFill>
                  <a:srgbClr val="000000"/>
                </a:solidFill>
                <a:latin typeface="Arial"/>
              </a:rPr>
              <a:t> 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Bootstrapping using Wordnet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447920"/>
            <a:ext cx="8229240" cy="3276360"/>
          </a:xfrm>
          <a:prstGeom prst="rect">
            <a:avLst/>
          </a:prstGeom>
        </p:spPr>
        <p:txBody>
          <a:bodyPr/>
          <a:p>
            <a:r>
              <a:rPr lang="en-US" sz="2900">
                <a:solidFill>
                  <a:srgbClr val="000000"/>
                </a:solidFill>
                <a:latin typeface="Arial"/>
              </a:rPr>
              <a:t>WordNet is a large lexical database of English, Nouns, verbs, adjectives and adverbs are grouped into sets of cognitive synonyms</a:t>
            </a:r>
            <a:endParaRPr/>
          </a:p>
          <a:p>
            <a:endParaRPr/>
          </a:p>
          <a:p>
            <a:r>
              <a:rPr lang="en-US" sz="2900">
                <a:solidFill>
                  <a:srgbClr val="000000"/>
                </a:solidFill>
                <a:latin typeface="Arial"/>
              </a:rPr>
              <a:t>Annotated 300 sentences from the iPhone domain and collected a number of positive and negative words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Arial"/>
              </a:rPr>
              <a:t>Examples: (N)</a:t>
            </a:r>
            <a:r>
              <a:rPr i="1" lang="en-US" sz="2900">
                <a:solidFill>
                  <a:srgbClr val="000000"/>
                </a:solidFill>
                <a:latin typeface="Arial"/>
              </a:rPr>
              <a:t>woes, issues, </a:t>
            </a:r>
            <a:r>
              <a:rPr lang="en-US" sz="2900">
                <a:solidFill>
                  <a:srgbClr val="000000"/>
                </a:solidFill>
                <a:latin typeface="Arial"/>
              </a:rPr>
              <a:t>(V)</a:t>
            </a:r>
            <a:r>
              <a:rPr i="1" lang="en-US" sz="2900">
                <a:solidFill>
                  <a:srgbClr val="000000"/>
                </a:solidFill>
                <a:latin typeface="Arial"/>
              </a:rPr>
              <a:t>hate, love , </a:t>
            </a:r>
            <a:r>
              <a:rPr lang="en-US" sz="2900">
                <a:solidFill>
                  <a:srgbClr val="000000"/>
                </a:solidFill>
                <a:latin typeface="Arial"/>
              </a:rPr>
              <a:t>(A)</a:t>
            </a:r>
            <a:r>
              <a:rPr i="1" lang="en-US" sz="2900">
                <a:solidFill>
                  <a:srgbClr val="000000"/>
                </a:solidFill>
                <a:latin typeface="Arial"/>
              </a:rPr>
              <a:t>unreliable, amazing etc. 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Arial"/>
              </a:rPr>
              <a:t>The following applications use this technology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Arial"/>
              </a:rPr>
              <a:t>twitrratr.com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Arial"/>
              </a:rPr>
              <a:t>twittersentiment.appspot.com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Arial"/>
              </a:rPr>
              <a:t>twentz.com</a:t>
            </a:r>
            <a:endParaRPr/>
          </a:p>
          <a:p>
            <a:endParaRPr/>
          </a:p>
          <a:p>
            <a:endParaRPr/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Outline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Introduction: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Twitter: Reason for domain selection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Sentiment Analysis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Problem Domain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The Twitter Database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Features of twitter database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Characteristics of Tweets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Previous work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Experiments Performed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Annotation Effort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Bootstrapping using tweets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Bootstrapping using Wordnet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Experiment 1: Simple Keyword Search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Experiment 2: Machine Learning Techniques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Experiment 1: Simple keyword Search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159984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Simple presence or absence of a positive or negative keyword in the tweet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Got 55%-60% accuracy for positive tweets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Reason for high accuracy: #Squarespace 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1600200" y="3886200"/>
            <a:ext cx="640044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solidFill>
                  <a:srgbClr val="000000"/>
                </a:solidFill>
                <a:latin typeface="Arial"/>
              </a:rPr>
              <a:t>Precision of extracting positive sentiment tweets</a:t>
            </a:r>
            <a:endParaRPr/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Experiment 2: Machine Learning Techniques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Arial"/>
              </a:rPr>
              <a:t>Classes of Data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Spam (s)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Positives (+)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Negatives(-)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Neutral(0)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Different language (d)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r>
              <a:rPr lang="en-US" sz="2400">
                <a:solidFill>
                  <a:srgbClr val="000000"/>
                </a:solidFill>
                <a:latin typeface="Arial"/>
              </a:rPr>
              <a:t>Features used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POS tags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Emoticons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Links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Distance from theme word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Possession relation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Love/hate and synonyms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Wordnet bootstrapped nouns, verbs and adjectives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Inflections</a:t>
            </a:r>
            <a:endParaRPr/>
          </a:p>
          <a:p>
            <a:endParaRPr/>
          </a:p>
          <a:p>
            <a:endParaRPr/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Data Statistics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4038120" cy="533160"/>
          </a:xfrm>
          <a:prstGeom prst="rect">
            <a:avLst/>
          </a:prstGeom>
        </p:spPr>
        <p:txBody>
          <a:bodyPr/>
          <a:p>
            <a:pPr algn="ctr"/>
            <a:r>
              <a:rPr lang="en-US" sz="2800">
                <a:solidFill>
                  <a:srgbClr val="000000"/>
                </a:solidFill>
                <a:latin typeface="Arial"/>
              </a:rPr>
              <a:t>Training Data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648320" y="1600200"/>
            <a:ext cx="4038120" cy="456840"/>
          </a:xfrm>
          <a:prstGeom prst="rect">
            <a:avLst/>
          </a:prstGeom>
        </p:spPr>
        <p:txBody>
          <a:bodyPr/>
          <a:p>
            <a:pPr algn="ctr"/>
            <a:r>
              <a:rPr lang="en-US" sz="2800">
                <a:solidFill>
                  <a:srgbClr val="000000"/>
                </a:solidFill>
                <a:latin typeface="Arial"/>
              </a:rPr>
              <a:t>Test Data</a:t>
            </a:r>
            <a:endParaRPr/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Evaluation metrics used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Precision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Accuracy of the data retrieved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Recall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Correctness of the data retrieved</a:t>
            </a:r>
            <a:endParaRPr/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274680"/>
            <a:ext cx="830556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0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365724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Arial"/>
              </a:rPr>
              <a:t>Plain data without cleaning up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Training : 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Test : 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Features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1 gram – 5gram</a:t>
            </a:r>
            <a:endParaRPr/>
          </a:p>
          <a:p>
            <a:endParaRPr/>
          </a:p>
        </p:txBody>
      </p:sp>
      <p:graphicFrame>
        <p:nvGraphicFramePr>
          <p:cNvPr id="105" name="Chart 5"/>
          <p:cNvGraphicFramePr/>
          <p:nvPr/>
        </p:nvGraphicFramePr>
        <p:xfrm>
          <a:off x="4267080" y="1447920"/>
          <a:ext cx="39621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6" name="Chart 8"/>
          <p:cNvGraphicFramePr/>
          <p:nvPr/>
        </p:nvGraphicFramePr>
        <p:xfrm>
          <a:off x="4267080" y="3809880"/>
          <a:ext cx="388584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274680"/>
            <a:ext cx="830556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1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3428640" cy="452556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Arial"/>
              </a:rPr>
              <a:t>Cleaned up status messages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remove links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Removed people names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Training data: 500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Test data: 500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Features: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1 gram – 5 gram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Maxent model 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Stanford Classifier</a:t>
            </a:r>
            <a:endParaRPr/>
          </a:p>
          <a:p>
            <a:endParaRPr/>
          </a:p>
        </p:txBody>
      </p:sp>
      <p:graphicFrame>
        <p:nvGraphicFramePr>
          <p:cNvPr id="109" name="Content Placeholder 6"/>
          <p:cNvGraphicFramePr/>
          <p:nvPr/>
        </p:nvGraphicFramePr>
        <p:xfrm>
          <a:off x="4114800" y="1523880"/>
          <a:ext cx="4495320" cy="22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0" name="Chart 7"/>
          <p:cNvGraphicFramePr/>
          <p:nvPr/>
        </p:nvGraphicFramePr>
        <p:xfrm>
          <a:off x="4114800" y="3809880"/>
          <a:ext cx="4495320" cy="236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274680"/>
            <a:ext cx="830556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2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3657240" cy="4525560"/>
          </a:xfrm>
          <a:prstGeom prst="rect">
            <a:avLst/>
          </a:prstGeom>
        </p:spPr>
        <p:txBody>
          <a:bodyPr/>
          <a:p>
            <a:r>
              <a:rPr lang="en-US" sz="2400">
                <a:solidFill>
                  <a:srgbClr val="000000"/>
                </a:solidFill>
                <a:latin typeface="Arial"/>
              </a:rPr>
              <a:t>No cleaning of data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Training Data: 1000 Tweets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Test Data: 500 Tweets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Features: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1 gram – 4 gram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Maxent model :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Stanford Classifier</a:t>
            </a:r>
            <a:endParaRPr/>
          </a:p>
        </p:txBody>
      </p:sp>
      <p:graphicFrame>
        <p:nvGraphicFramePr>
          <p:cNvPr id="113" name="Content Placeholder 7"/>
          <p:cNvGraphicFramePr/>
          <p:nvPr/>
        </p:nvGraphicFramePr>
        <p:xfrm>
          <a:off x="4343400" y="1447920"/>
          <a:ext cx="41907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4" name="Chart 4"/>
          <p:cNvGraphicFramePr/>
          <p:nvPr/>
        </p:nvGraphicFramePr>
        <p:xfrm>
          <a:off x="4267080" y="3809880"/>
          <a:ext cx="4419360" cy="243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0880" y="274680"/>
            <a:ext cx="830556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4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Arial"/>
              </a:rPr>
              <a:t>No cleaning of data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Training Data: 1500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Test Data: 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Features: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1 gram – 3 gram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Maxent model :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Stanford Classifier</a:t>
            </a:r>
            <a:endParaRPr/>
          </a:p>
        </p:txBody>
      </p:sp>
      <p:graphicFrame>
        <p:nvGraphicFramePr>
          <p:cNvPr id="117" name="Chart 6"/>
          <p:cNvGraphicFramePr/>
          <p:nvPr/>
        </p:nvGraphicFramePr>
        <p:xfrm>
          <a:off x="4495680" y="1447920"/>
          <a:ext cx="3885840" cy="236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8" name="Chart 7"/>
          <p:cNvGraphicFramePr/>
          <p:nvPr/>
        </p:nvGraphicFramePr>
        <p:xfrm>
          <a:off x="4495680" y="3886200"/>
          <a:ext cx="3657240" cy="22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8b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3580920" cy="4495320"/>
          </a:xfrm>
          <a:prstGeom prst="rect">
            <a:avLst/>
          </a:prstGeom>
        </p:spPr>
        <p:txBody>
          <a:bodyPr/>
          <a:p>
            <a:r>
              <a:rPr lang="en-US" sz="2400">
                <a:solidFill>
                  <a:srgbClr val="000000"/>
                </a:solidFill>
                <a:latin typeface="Arial"/>
              </a:rPr>
              <a:t>Naïve bayes and evaluated using the test set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Features: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Adjectives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Emoticons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Links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Possession of product – want, need, get etc. </a:t>
            </a:r>
            <a:endParaRPr/>
          </a:p>
        </p:txBody>
      </p:sp>
      <p:graphicFrame>
        <p:nvGraphicFramePr>
          <p:cNvPr id="121" name="Content Placeholder 6"/>
          <p:cNvGraphicFramePr/>
          <p:nvPr/>
        </p:nvGraphicFramePr>
        <p:xfrm>
          <a:off x="4267080" y="1676520"/>
          <a:ext cx="4419360" cy="22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2" name="Chart 7"/>
          <p:cNvGraphicFramePr/>
          <p:nvPr/>
        </p:nvGraphicFramePr>
        <p:xfrm>
          <a:off x="4267080" y="3962520"/>
          <a:ext cx="4266720" cy="236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Machine Learning: Experiment 9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Arial"/>
              </a:rPr>
              <a:t>Replaced some unigrams with their class names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Training Data: 1500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Test Data: 500 Tweets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Features: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1 gram – 3 gram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misspelling correction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Pos-neg adjectives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Pos-neg emoticons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Presence of links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Possession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love/hate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inflection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Maxent model :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Stanford Classifier</a:t>
            </a:r>
            <a:endParaRPr/>
          </a:p>
        </p:txBody>
      </p:sp>
      <p:graphicFrame>
        <p:nvGraphicFramePr>
          <p:cNvPr id="125" name="Chart 8"/>
          <p:cNvGraphicFramePr/>
          <p:nvPr/>
        </p:nvGraphicFramePr>
        <p:xfrm>
          <a:off x="4495680" y="3886200"/>
          <a:ext cx="365724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6" name="Chart 9"/>
          <p:cNvGraphicFramePr/>
          <p:nvPr/>
        </p:nvGraphicFramePr>
        <p:xfrm>
          <a:off x="4495680" y="1600200"/>
          <a:ext cx="3657240" cy="213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 algn="ctr"/>
            <a:r>
              <a:rPr b="1" lang="en-US" sz="4000">
                <a:solidFill>
                  <a:srgbClr val="0000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r>
              <a:rPr lang="en-US" sz="2000">
                <a:solidFill>
                  <a:srgbClr val="000000"/>
                </a:solidFill>
                <a:latin typeface="Arial"/>
              </a:rPr>
              <a:t>Twitter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Sentiment Analysis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Problem Domain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 algn="ctr"/>
            <a:r>
              <a:rPr b="1" lang="en-US" sz="40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Add more features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 gram features with Naïve Bayes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POS patterns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Parse information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Add more training data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Work with balanced classes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E.g. Baseball teams</a:t>
            </a:r>
            <a:endParaRPr/>
          </a:p>
        </p:txBody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Thank you!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</p: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 Apps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  <a:hlinkClick r:id="rId1"/>
              </a:rPr>
              <a:t>http://www.retweetradar.com/archive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Archives of the trends for the last few days since 22nd January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Very interesting tool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2"/>
              </a:rPr>
              <a:t>https://cotweet.com/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CoTweet is a platform that helps companies reach and engage customers using Twitter.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3"/>
              </a:rPr>
              <a:t>http://www.mytwitterbutler.com/</a:t>
            </a:r>
            <a:r>
              <a:rPr lang="en-US">
                <a:solidFill>
                  <a:srgbClr val="000000"/>
                </a:solidFill>
                <a:latin typeface="Arial"/>
              </a:rPr>
              <a:t> $10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"My Twitter Butler" connects directly to the Twitter API stream. You can register multiple twitter accounts and search for up to 4 keywords in real time for each of the twitter accounts you register. You can set 'auto follow limits' of 50, 100, 200 and 400 max followers per keyword.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Once it has automatically followed these 50, 100, 200, 400 twitter users it also allows "One touch direct view" of people that you have followed.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4"/>
              </a:rPr>
              <a:t>http://tweetmotif.com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Word clusters around a specific keyword - e.g. iPhone will give - server activation failed, iPhone 3G etc.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5"/>
              </a:rPr>
              <a:t>http://twendz.waggeneredstrom.com/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+ve and -ve sentiment analysis with twitter data. Not very effective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6"/>
              </a:rPr>
              <a:t>http://www.localtweeps.com/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7"/>
              </a:rPr>
              <a:t>http://microplaza.com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hlinkClick r:id="rId8"/>
              </a:rPr>
              <a:t>http://twittersheep.com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This website generates a word cloud for each search keyword you enter. </a:t>
            </a:r>
            <a:endParaRPr/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228600" y="1447920"/>
            <a:ext cx="4038120" cy="510516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Arial"/>
              </a:rPr>
              <a:t>What is Twitter?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Another social networking tool : Facebook, MySpace, orkut.. Etc.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Started in 2006, gained popularity in 2007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All data is publically available (unless otherwise specified)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Very simple and lightweight – following, and followers, tweets are only 140 characters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Who uses twitter?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Individuals, Companies, Libraries, Performers, Radio stations… etc.</a:t>
            </a:r>
            <a:endParaRPr/>
          </a:p>
          <a:p>
            <a:endParaRPr/>
          </a:p>
          <a:p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Twitter.. Contd.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600200"/>
            <a:ext cx="4723920" cy="4647960"/>
          </a:xfrm>
          <a:prstGeom prst="rect">
            <a:avLst/>
          </a:prstGeom>
        </p:spPr>
        <p:txBody>
          <a:bodyPr/>
          <a:p>
            <a:pPr algn="ctr"/>
            <a:r>
              <a:rPr lang="en-US" sz="2600">
                <a:solidFill>
                  <a:srgbClr val="000000"/>
                </a:solidFill>
                <a:latin typeface="Arial"/>
              </a:rPr>
              <a:t>Impact of Twitter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News and Emergencies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Earthquake in Mexico (May 22nd 2009)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Earthquake in China (May 12th 2008)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Businesses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Advertisements: Follow a company on twitter and get the latest deals and coupons on their products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Performers: Updates on their shows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Libraries: Timings, updates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5257800" y="1676520"/>
            <a:ext cx="3428640" cy="2895120"/>
          </a:xfrm>
          <a:prstGeom prst="rect">
            <a:avLst/>
          </a:prstGeom>
        </p:spPr>
        <p:txBody>
          <a:bodyPr/>
          <a:p>
            <a:pPr algn="ctr"/>
            <a:r>
              <a:rPr lang="en-US" sz="1900">
                <a:solidFill>
                  <a:srgbClr val="000000"/>
                </a:solidFill>
                <a:latin typeface="Arial"/>
              </a:rPr>
              <a:t>Studies on the impact of Twitter</a:t>
            </a:r>
            <a:endParaRPr/>
          </a:p>
          <a:p>
            <a:endParaRPr/>
          </a:p>
          <a:p>
            <a:r>
              <a:rPr lang="en-US" sz="1700">
                <a:solidFill>
                  <a:srgbClr val="000000"/>
                </a:solidFill>
                <a:latin typeface="Arial"/>
              </a:rPr>
              <a:t>A few Chirps about twitter </a:t>
            </a:r>
            <a:endParaRPr/>
          </a:p>
          <a:p>
            <a:r>
              <a:rPr lang="en-US" sz="1700">
                <a:solidFill>
                  <a:srgbClr val="000000"/>
                </a:solidFill>
                <a:latin typeface="Arial"/>
              </a:rPr>
              <a:t>Why we twitter: Understanding microblogging usage and communities</a:t>
            </a:r>
            <a:endParaRPr/>
          </a:p>
          <a:p>
            <a:r>
              <a:rPr lang="en-US" sz="1700">
                <a:solidFill>
                  <a:srgbClr val="000000"/>
                </a:solidFill>
                <a:latin typeface="Arial"/>
              </a:rPr>
              <a:t>Micro-Blogging as online word of mouth Branding</a:t>
            </a:r>
            <a:endParaRPr/>
          </a:p>
          <a:p>
            <a:r>
              <a:rPr lang="en-US" sz="1700">
                <a:solidFill>
                  <a:srgbClr val="000000"/>
                </a:solidFill>
                <a:latin typeface="Arial"/>
              </a:rPr>
              <a:t>Social Attention in the age of the web</a:t>
            </a:r>
            <a:endParaRPr/>
          </a:p>
          <a:p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Sentiment Analysis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Aka: Opinion Mining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Automatic extraction of peoples opinion about a given theme from review data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Previous Work: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Movie review Mining and Summarization (Li Zhuang et al)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An iterative reinforcement approach to fine-grained opinion mining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More than words: Syntactic Packaging and Implicit Sentiment (Greene and Resnik)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Recognizing contextual Polarity in Phrase level Sentiment Analysis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Analyzing Online discussion for marketing Intelligence (Natalie Glance)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Old Wine or Warm beet: Target Specific Sentiment Analysis of Adjectives From product reviews – cnet etc.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SentiWordNet: A publically Available Lexical Resource for Opinion Mining (Andrea Esuli)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We believe that likes and dislikes are subjective, and may be different from the expert reviews.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E.g. Windows vista – became unpopular because of the negativity spread by Word of Mouth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Windows Mojave experiment proved otherwise</a:t>
            </a:r>
            <a:endParaRPr/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Our Goals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457200" y="1309320"/>
            <a:ext cx="8229240" cy="518112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All the previous work had the following similarities: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Worked with structured review data.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I recently purchased a canon powershot g3 and am </a:t>
            </a:r>
            <a:r>
              <a:rPr b="1" lang="en-US">
                <a:solidFill>
                  <a:srgbClr val="000000"/>
                </a:solidFill>
                <a:latin typeface="Arial"/>
              </a:rPr>
              <a:t>extremely satisfied </a:t>
            </a:r>
            <a:r>
              <a:rPr lang="en-US">
                <a:solidFill>
                  <a:srgbClr val="000000"/>
                </a:solidFill>
                <a:latin typeface="Arial"/>
              </a:rPr>
              <a:t>with the purchase” 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Worked with longer texts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i recently purchased the canon powershot g3 and am </a:t>
            </a:r>
            <a:r>
              <a:rPr b="1" lang="en-US">
                <a:solidFill>
                  <a:srgbClr val="000000"/>
                </a:solidFill>
                <a:latin typeface="Arial"/>
              </a:rPr>
              <a:t>extremely satisfied </a:t>
            </a:r>
            <a:r>
              <a:rPr lang="en-US">
                <a:solidFill>
                  <a:srgbClr val="000000"/>
                </a:solidFill>
                <a:latin typeface="Arial"/>
              </a:rPr>
              <a:t>with the purchase . The camera is </a:t>
            </a:r>
            <a:r>
              <a:rPr b="1" lang="en-US">
                <a:solidFill>
                  <a:srgbClr val="000000"/>
                </a:solidFill>
                <a:latin typeface="Arial"/>
              </a:rPr>
              <a:t>very easy to use </a:t>
            </a:r>
            <a:r>
              <a:rPr lang="en-US">
                <a:solidFill>
                  <a:srgbClr val="000000"/>
                </a:solidFill>
                <a:latin typeface="Arial"/>
              </a:rPr>
              <a:t>, in fact on a recent trip this past week i was asked to take a picture of a vacationing elderly group . after i took their picture with their camera , they offered to take a picture of us . i just told them , press halfway , wait for the box to turn green and press the rest of the way . they fired away and the </a:t>
            </a:r>
            <a:r>
              <a:rPr b="1" lang="en-US">
                <a:solidFill>
                  <a:srgbClr val="000000"/>
                </a:solidFill>
                <a:latin typeface="Arial"/>
              </a:rPr>
              <a:t>picture turned out quite nicely</a:t>
            </a:r>
            <a:r>
              <a:rPr lang="en-US">
                <a:solidFill>
                  <a:srgbClr val="000000"/>
                </a:solidFill>
                <a:latin typeface="Arial"/>
              </a:rPr>
              <a:t> . ( as all of my pictures have thusfar ).”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Our challenge was to work with 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Raw data that might not be review data.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>
                <a:solidFill>
                  <a:srgbClr val="000000"/>
                </a:solidFill>
                <a:latin typeface="Arial"/>
              </a:rPr>
              <a:t>iPhone</a:t>
            </a:r>
            <a:r>
              <a:rPr lang="en-US">
                <a:solidFill>
                  <a:srgbClr val="000000"/>
                </a:solidFill>
                <a:latin typeface="Arial"/>
              </a:rPr>
              <a:t> audio jack went funny. Got worried. Turned out to be a little ball of fluff. Took it out with a toothpick. Everything fine now. Phew.”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Bank Lets Customers Deposit Checks by Taking Pics with an </a:t>
            </a:r>
            <a:r>
              <a:rPr b="1" lang="en-US">
                <a:solidFill>
                  <a:srgbClr val="000000"/>
                </a:solidFill>
                <a:latin typeface="Arial"/>
              </a:rPr>
              <a:t>iPhone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hlinkClick r:id="rId1"/>
              </a:rPr>
              <a:t>http://bit.ly/O9xAK</a:t>
            </a:r>
            <a:r>
              <a:rPr lang="en-US">
                <a:solidFill>
                  <a:srgbClr val="000000"/>
                </a:solidFill>
                <a:latin typeface="Arial"/>
              </a:rPr>
              <a:t>”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Short texts of 140 characters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Perform Sentiment Analysis on twitter corpus, and get overall sentiment about a specific product. 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Business motivation:</a:t>
            </a:r>
            <a:r>
              <a:rPr lang="en-US">
                <a:solidFill>
                  <a:srgbClr val="000000"/>
                </a:solidFill>
                <a:latin typeface="Arial"/>
              </a:rPr>
              <a:t> This could be sold as a service to our clients to know the brand impact of their product within the first few hours of the release. </a:t>
            </a:r>
            <a:endParaRPr/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 algn="ctr"/>
            <a:r>
              <a:rPr b="1" lang="en-US" sz="4000">
                <a:solidFill>
                  <a:srgbClr val="000000"/>
                </a:solidFill>
                <a:latin typeface="Arial"/>
              </a:rPr>
              <a:t>The Twitter Database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r>
              <a:rPr lang="en-US" sz="2000">
                <a:solidFill>
                  <a:srgbClr val="000000"/>
                </a:solidFill>
                <a:latin typeface="Arial"/>
              </a:rPr>
              <a:t>Twitter API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Features of Twitter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</a:rPr>
              <a:t>Characteristics of Tweets</a:t>
            </a:r>
            <a:endParaRPr/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Twitter Database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457200" y="1143000"/>
            <a:ext cx="8229240" cy="5333760"/>
          </a:xfrm>
          <a:prstGeom prst="rect">
            <a:avLst/>
          </a:prstGeom>
        </p:spPr>
        <p:txBody>
          <a:bodyPr/>
          <a:p>
            <a:r>
              <a:rPr lang="en-US" sz="2600">
                <a:solidFill>
                  <a:srgbClr val="000000"/>
                </a:solidFill>
                <a:latin typeface="Arial"/>
              </a:rPr>
              <a:t>Twitter features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Unlimited supply of data about a given topic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Twitter Search - gets data about a specific keyword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Twitter API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search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statuses/public_timeline 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Twitter imposes data limitations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Search can be performed back to one month, or 1500 tweets (whichever is less)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The archivist: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Software that helps save and export twitter searches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http://flotzam.com/archivist/</a:t>
            </a:r>
            <a:endParaRPr/>
          </a:p>
          <a:p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