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Surface Patterns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0.89000000000000068</c:v>
                </c:pt>
                <c:pt idx="1">
                  <c:v>0.89000000000000068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Mini-TACITUS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0.8</c:v>
                </c:pt>
                <c:pt idx="1">
                  <c:v>0.62000000000000066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Domain Causal Relations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Precision</c:v>
                </c:pt>
                <c:pt idx="1">
                  <c:v>Recall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0.76000000000000079</c:v>
                </c:pt>
                <c:pt idx="1">
                  <c:v>0.3200000000000004</c:v>
                </c:pt>
              </c:numCache>
            </c:numRef>
          </c:val>
        </c:ser>
        <c:axId val="71406720"/>
        <c:axId val="71408256"/>
      </c:barChart>
      <c:catAx>
        <c:axId val="71406720"/>
        <c:scaling>
          <c:orientation val="minMax"/>
        </c:scaling>
        <c:axPos val="b"/>
        <c:tickLblPos val="nextTo"/>
        <c:crossAx val="71408256"/>
        <c:crosses val="autoZero"/>
        <c:auto val="1"/>
        <c:lblAlgn val="ctr"/>
        <c:lblOffset val="100"/>
      </c:catAx>
      <c:valAx>
        <c:axId val="71408256"/>
        <c:scaling>
          <c:orientation val="minMax"/>
        </c:scaling>
        <c:axPos val="l"/>
        <c:majorGridlines/>
        <c:numFmt formatCode="General" sourceLinked="1"/>
        <c:tickLblPos val="nextTo"/>
        <c:crossAx val="714067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C427-3590-4473-B715-3BE778DD54BF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1604-21E0-4FBF-A04B-8A4623FD0C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Causal Granularity</a:t>
            </a:r>
            <a:br>
              <a:rPr lang="en-US" b="1" dirty="0" smtClean="0"/>
            </a:br>
            <a:r>
              <a:rPr lang="en-US" sz="3600" b="1" dirty="0" smtClean="0"/>
              <a:t>Answering “How” events happen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1">
            <a:normAutofit/>
          </a:bodyPr>
          <a:lstStyle/>
          <a:p>
            <a:r>
              <a:rPr lang="en-US" sz="2400" dirty="0" smtClean="0"/>
              <a:t>Rutu Mulkar-Mehta</a:t>
            </a:r>
          </a:p>
          <a:p>
            <a:r>
              <a:rPr lang="en-US" sz="2400" dirty="0" smtClean="0"/>
              <a:t>IBM: Chris Welty</a:t>
            </a:r>
          </a:p>
          <a:p>
            <a:r>
              <a:rPr lang="en-US" sz="2400" dirty="0" smtClean="0"/>
              <a:t>ISI: Jerry Hobbs, Ed Hovy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76400" y="1447799"/>
          <a:ext cx="5943600" cy="175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1188720"/>
                <a:gridCol w="1188720"/>
                <a:gridCol w="1188720"/>
                <a:gridCol w="1188720"/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Surface Patterns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Mini-TACITUS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 Causal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Domain specific Causal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417803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Precision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4178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*Recall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0.89  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0.00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0.32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600200" y="3581400"/>
          <a:ext cx="6096000" cy="226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6019800"/>
            <a:ext cx="708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*</a:t>
            </a:r>
            <a:r>
              <a:rPr lang="en-US" dirty="0" smtClean="0"/>
              <a:t>Recall is measured WRT the union of correct granularity relations from all the above 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“how” events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The San Francisco 49ers moved ahead 7-3 11 minutes into the game.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They scored!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Duh.. How?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William Floyd scored a two-yard touchdown run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Oh Okay!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New York Giants got a 10-6 American football victory over the Arizona Cardinals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Dave Brown threw for 144 yards and connected with Mike </a:t>
            </a:r>
            <a:r>
              <a:rPr lang="en-US" dirty="0" err="1" smtClean="0">
                <a:solidFill>
                  <a:srgbClr val="C00000"/>
                </a:solidFill>
              </a:rPr>
              <a:t>Sherrard</a:t>
            </a:r>
            <a:r>
              <a:rPr lang="en-US" dirty="0" smtClean="0">
                <a:solidFill>
                  <a:srgbClr val="C00000"/>
                </a:solidFill>
              </a:rPr>
              <a:t> on a 12-yard touchdown pass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“How” events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505" y="1600200"/>
            <a:ext cx="4038600" cy="4525963"/>
          </a:xfrm>
          <a:ln w="3175">
            <a:solidFill>
              <a:schemeClr val="tx1"/>
            </a:solidFill>
          </a:ln>
        </p:spPr>
        <p:txBody>
          <a:bodyPr anchor="ctr" anchorCtr="1"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San Francisco 49ers </a:t>
            </a:r>
            <a:r>
              <a:rPr lang="en-US" dirty="0" smtClean="0"/>
              <a:t>moved ahead 7-3 11 minutes into the </a:t>
            </a:r>
            <a:r>
              <a:rPr lang="en-US" b="1" dirty="0" smtClean="0">
                <a:solidFill>
                  <a:srgbClr val="0070C0"/>
                </a:solidFill>
              </a:rPr>
              <a:t>game</a:t>
            </a:r>
            <a:r>
              <a:rPr lang="en-US" dirty="0" smtClean="0"/>
              <a:t>.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How?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William Floyd </a:t>
            </a:r>
            <a:r>
              <a:rPr lang="en-US" dirty="0" smtClean="0"/>
              <a:t>scored a two-yard </a:t>
            </a:r>
            <a:r>
              <a:rPr lang="en-US" b="1" dirty="0" smtClean="0">
                <a:solidFill>
                  <a:srgbClr val="0070C0"/>
                </a:solidFill>
              </a:rPr>
              <a:t>touchdown</a:t>
            </a:r>
            <a:r>
              <a:rPr lang="en-US" dirty="0" smtClean="0"/>
              <a:t> run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5" y="1600200"/>
            <a:ext cx="4038600" cy="4525963"/>
          </a:xfrm>
          <a:ln w="3175">
            <a:solidFill>
              <a:schemeClr val="tx1"/>
            </a:solidFill>
          </a:ln>
        </p:spPr>
        <p:txBody>
          <a:bodyPr anchor="ctr" anchorCtr="1"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New York Giants </a:t>
            </a:r>
            <a:r>
              <a:rPr lang="en-US" dirty="0" smtClean="0"/>
              <a:t>got a 10-6 American football </a:t>
            </a:r>
            <a:r>
              <a:rPr lang="en-US" b="1" dirty="0" smtClean="0">
                <a:solidFill>
                  <a:srgbClr val="0070C0"/>
                </a:solidFill>
              </a:rPr>
              <a:t>victory</a:t>
            </a:r>
            <a:r>
              <a:rPr lang="en-US" dirty="0" smtClean="0"/>
              <a:t> over the </a:t>
            </a:r>
            <a:r>
              <a:rPr lang="en-US" b="1" dirty="0" smtClean="0">
                <a:solidFill>
                  <a:srgbClr val="C00000"/>
                </a:solidFill>
              </a:rPr>
              <a:t>Arizona Cardinals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How?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Dave Brown </a:t>
            </a:r>
            <a:r>
              <a:rPr lang="en-US" dirty="0" smtClean="0"/>
              <a:t>threw for 144 yards and connected with </a:t>
            </a:r>
            <a:r>
              <a:rPr lang="en-US" b="1" dirty="0" smtClean="0">
                <a:solidFill>
                  <a:srgbClr val="C00000"/>
                </a:solidFill>
              </a:rPr>
              <a:t>Mike Sherrard </a:t>
            </a:r>
            <a:r>
              <a:rPr lang="en-US" dirty="0" smtClean="0"/>
              <a:t>on a 12-yard </a:t>
            </a:r>
            <a:r>
              <a:rPr lang="en-US" b="1" dirty="0" smtClean="0">
                <a:solidFill>
                  <a:srgbClr val="0070C0"/>
                </a:solidFill>
              </a:rPr>
              <a:t>touchdown</a:t>
            </a:r>
            <a:r>
              <a:rPr lang="en-US" dirty="0" smtClean="0"/>
              <a:t> pass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75405" y="3086100"/>
            <a:ext cx="1905000" cy="457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708560" y="3782290"/>
            <a:ext cx="1600200" cy="76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3207330" y="2514600"/>
            <a:ext cx="1447800" cy="2209800"/>
          </a:xfrm>
          <a:prstGeom prst="arc">
            <a:avLst>
              <a:gd name="adj1" fmla="val 16281838"/>
              <a:gd name="adj2" fmla="val 4977482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Answering “How” events happen:</a:t>
            </a:r>
            <a:br>
              <a:rPr lang="en-US" dirty="0" smtClean="0"/>
            </a:br>
            <a:r>
              <a:rPr lang="en-US" dirty="0" smtClean="0"/>
              <a:t>Other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How did the </a:t>
            </a:r>
            <a:r>
              <a:rPr lang="en-US" dirty="0" smtClean="0">
                <a:solidFill>
                  <a:srgbClr val="C00000"/>
                </a:solidFill>
              </a:rPr>
              <a:t>WTC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collapse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 the joists on one or two of the most heavily burned </a:t>
            </a:r>
            <a:r>
              <a:rPr lang="en-US" dirty="0" smtClean="0">
                <a:solidFill>
                  <a:srgbClr val="C00000"/>
                </a:solidFill>
              </a:rPr>
              <a:t>floors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gave way </a:t>
            </a:r>
            <a:r>
              <a:rPr lang="en-US" dirty="0" smtClean="0"/>
              <a:t>and the outer box </a:t>
            </a:r>
            <a:r>
              <a:rPr lang="en-US" dirty="0" smtClean="0">
                <a:solidFill>
                  <a:srgbClr val="C00000"/>
                </a:solidFill>
              </a:rPr>
              <a:t>columns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began to bow </a:t>
            </a:r>
            <a:r>
              <a:rPr lang="en-US" dirty="0" smtClean="0"/>
              <a:t>outward, the </a:t>
            </a:r>
            <a:r>
              <a:rPr lang="en-US" dirty="0" smtClean="0">
                <a:solidFill>
                  <a:srgbClr val="C00000"/>
                </a:solidFill>
              </a:rPr>
              <a:t>floors</a:t>
            </a:r>
            <a:r>
              <a:rPr lang="en-US" dirty="0" smtClean="0"/>
              <a:t> above them also </a:t>
            </a:r>
            <a:r>
              <a:rPr lang="en-US" dirty="0" smtClean="0">
                <a:solidFill>
                  <a:srgbClr val="0070C0"/>
                </a:solidFill>
              </a:rPr>
              <a:t>fell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C00000"/>
                </a:solidFill>
              </a:rPr>
              <a:t>floor </a:t>
            </a:r>
            <a:r>
              <a:rPr lang="en-US" dirty="0" smtClean="0"/>
              <a:t>below could not support the roughly 45,000 t of ten </a:t>
            </a:r>
            <a:r>
              <a:rPr lang="en-US" dirty="0" smtClean="0">
                <a:solidFill>
                  <a:srgbClr val="C00000"/>
                </a:solidFill>
              </a:rPr>
              <a:t>floors</a:t>
            </a:r>
            <a:r>
              <a:rPr lang="en-US" dirty="0" smtClean="0"/>
              <a:t> (or more) above </a:t>
            </a:r>
            <a:r>
              <a:rPr lang="en-US" dirty="0" smtClean="0">
                <a:solidFill>
                  <a:srgbClr val="0070C0"/>
                </a:solidFill>
              </a:rPr>
              <a:t>crashing down </a:t>
            </a:r>
            <a:r>
              <a:rPr lang="en-US" dirty="0" smtClean="0"/>
              <a:t>on these angle clips. This started the domino effect that </a:t>
            </a:r>
            <a:r>
              <a:rPr lang="en-US" dirty="0" smtClean="0">
                <a:solidFill>
                  <a:srgbClr val="00B050"/>
                </a:solidFill>
              </a:rPr>
              <a:t>caused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building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70C0"/>
                </a:solidFill>
              </a:rPr>
              <a:t>collapse</a:t>
            </a:r>
            <a:r>
              <a:rPr lang="en-US" dirty="0" smtClean="0"/>
              <a:t> within ten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2895600" y="3886200"/>
            <a:ext cx="3352800" cy="14478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528450" y="2362200"/>
            <a:ext cx="3886200" cy="609600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8850" y="2503068"/>
            <a:ext cx="518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	    </a:t>
            </a:r>
            <a:r>
              <a:rPr lang="en-US" sz="2000" dirty="0" smtClean="0">
                <a:solidFill>
                  <a:srgbClr val="C00000"/>
                </a:solidFill>
              </a:rPr>
              <a:t>Entity                   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smtClean="0">
                <a:solidFill>
                  <a:srgbClr val="0070C0"/>
                </a:solidFill>
              </a:rPr>
              <a:t>	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052450" y="2784212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2250" y="4051730"/>
            <a:ext cx="43018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Entity</a:t>
            </a:r>
            <a:r>
              <a:rPr lang="en-US" sz="2000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	               </a:t>
            </a:r>
            <a:r>
              <a:rPr lang="en-US" sz="2000" dirty="0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2000" dirty="0" smtClean="0"/>
              <a:t>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	                     … </a:t>
            </a:r>
            <a:endParaRPr lang="en-US" sz="2000" baseline="-25000" dirty="0" smtClean="0"/>
          </a:p>
          <a:p>
            <a:r>
              <a:rPr lang="en-US" sz="2000" dirty="0" smtClean="0"/>
              <a:t> 	 </a:t>
            </a:r>
            <a:r>
              <a:rPr lang="en-US" sz="2000" dirty="0" smtClean="0">
                <a:solidFill>
                  <a:srgbClr val="C00000"/>
                </a:solidFill>
              </a:rPr>
              <a:t>Entity</a:t>
            </a:r>
            <a:r>
              <a:rPr lang="en-US" sz="2000" baseline="-25000" dirty="0" smtClean="0">
                <a:solidFill>
                  <a:srgbClr val="C00000"/>
                </a:solidFill>
              </a:rPr>
              <a:t>n</a:t>
            </a:r>
            <a:r>
              <a:rPr lang="en-US" sz="2000" dirty="0" smtClean="0"/>
              <a:t>	                </a:t>
            </a:r>
            <a:r>
              <a:rPr lang="en-US" sz="2000" dirty="0" err="1" smtClean="0">
                <a:solidFill>
                  <a:srgbClr val="0070C0"/>
                </a:solidFill>
              </a:rPr>
              <a:t>Event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 smtClean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Theory of Granularity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099950" y="3503376"/>
            <a:ext cx="1143000" cy="152400"/>
          </a:xfrm>
          <a:prstGeom prst="line">
            <a:avLst/>
          </a:prstGeom>
          <a:ln w="25400" cmpd="thickThin">
            <a:solidFill>
              <a:srgbClr val="C0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814450" y="3465276"/>
            <a:ext cx="1143000" cy="228600"/>
          </a:xfrm>
          <a:prstGeom prst="line">
            <a:avLst/>
          </a:prstGeom>
          <a:ln w="25400" cmpd="thickThin">
            <a:solidFill>
              <a:srgbClr val="0070C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10045" y="43539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5" idx="3"/>
          </p:cNvCxnSpPr>
          <p:nvPr/>
        </p:nvCxnSpPr>
        <p:spPr>
          <a:xfrm flipV="1">
            <a:off x="6248400" y="2667000"/>
            <a:ext cx="166250" cy="1943100"/>
          </a:xfrm>
          <a:prstGeom prst="bentConnector3">
            <a:avLst>
              <a:gd name="adj1" fmla="val 237504"/>
            </a:avLst>
          </a:prstGeom>
          <a:ln w="19050" cmpd="thickThin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8450" y="331761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1600" dirty="0" smtClean="0">
                <a:solidFill>
                  <a:srgbClr val="C00000"/>
                </a:solidFill>
              </a:rPr>
              <a:t>part-of/</a:t>
            </a:r>
            <a:r>
              <a:rPr lang="en-US" sz="1600" dirty="0" smtClean="0">
                <a:solidFill>
                  <a:srgbClr val="C00000"/>
                </a:solidFill>
                <a:sym typeface="Symbol"/>
              </a:rPr>
              <a:t></a:t>
            </a:r>
            <a:r>
              <a:rPr lang="en-US" sz="1600" dirty="0" smtClean="0">
                <a:sym typeface="Symbol"/>
              </a:rPr>
              <a:t>                  </a:t>
            </a:r>
            <a:r>
              <a:rPr lang="en-US" sz="1600" dirty="0" smtClean="0">
                <a:solidFill>
                  <a:srgbClr val="0070C0"/>
                </a:solidFill>
              </a:rPr>
              <a:t>part-of/</a:t>
            </a:r>
            <a:r>
              <a:rPr lang="en-US" sz="1600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sz="1600" dirty="0" smtClean="0">
                <a:sym typeface="Symbol"/>
              </a:rPr>
              <a:t>                </a:t>
            </a:r>
            <a:r>
              <a:rPr lang="en-US" sz="1600" dirty="0" smtClean="0">
                <a:solidFill>
                  <a:srgbClr val="00B050"/>
                </a:solidFill>
              </a:rPr>
              <a:t> causes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25811" y="503920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" y="5715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least one part-of relation is required for a granularity shift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3176150" y="3503376"/>
            <a:ext cx="1143000" cy="152400"/>
          </a:xfrm>
          <a:prstGeom prst="line">
            <a:avLst/>
          </a:prstGeom>
          <a:ln w="25400" cmpd="sng">
            <a:solidFill>
              <a:srgbClr val="C0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88378" y="3465276"/>
            <a:ext cx="1143000" cy="228600"/>
          </a:xfrm>
          <a:prstGeom prst="line">
            <a:avLst/>
          </a:prstGeom>
          <a:ln w="25400" cmpd="sng">
            <a:solidFill>
              <a:srgbClr val="0070C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5" idx="3"/>
          </p:cNvCxnSpPr>
          <p:nvPr/>
        </p:nvCxnSpPr>
        <p:spPr>
          <a:xfrm flipV="1">
            <a:off x="6248400" y="2667000"/>
            <a:ext cx="166250" cy="1943100"/>
          </a:xfrm>
          <a:prstGeom prst="bentConnector3">
            <a:avLst>
              <a:gd name="adj1" fmla="val 286759"/>
            </a:avLst>
          </a:prstGeom>
          <a:ln w="25400" cmpd="thickThin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0" y="12954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building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collapsed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because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C00000"/>
                </a:solidFill>
              </a:rPr>
              <a:t>roof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caved in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528450" y="2133600"/>
            <a:ext cx="1600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41503" y="3726546"/>
            <a:ext cx="1600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roof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66850" y="2114490"/>
            <a:ext cx="1600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65817" y="3722916"/>
            <a:ext cx="13349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cave in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1669495" y="2168235"/>
            <a:ext cx="304800" cy="3276600"/>
          </a:xfrm>
          <a:prstGeom prst="downArrow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6871850" y="2133600"/>
            <a:ext cx="304800" cy="3276600"/>
          </a:xfrm>
          <a:prstGeom prst="downArrow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4419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More Detail</a:t>
            </a:r>
          </a:p>
          <a:p>
            <a:r>
              <a:rPr lang="en-US" b="1" dirty="0" smtClean="0"/>
              <a:t>“How” QA 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15200" y="2133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Less Detail </a:t>
            </a:r>
          </a:p>
          <a:p>
            <a:pPr algn="ctr"/>
            <a:r>
              <a:rPr lang="en-US" b="1" dirty="0" smtClean="0"/>
              <a:t>(Summary)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Part-Whole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Goal: Assemble list of relations for test domains (Entities and Events) </a:t>
            </a:r>
          </a:p>
          <a:p>
            <a:r>
              <a:rPr lang="en-US" dirty="0" smtClean="0"/>
              <a:t>Entities: http://databaseFootball.com</a:t>
            </a:r>
          </a:p>
          <a:p>
            <a:pPr lvl="1"/>
            <a:r>
              <a:rPr lang="en-US" dirty="0" smtClean="0"/>
              <a:t>Web scraped lists of player names and team names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William Floyd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0070C0"/>
                </a:solidFill>
              </a:rPr>
              <a:t>Player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San Francisco 49ers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0070C0"/>
                </a:solidFill>
              </a:rPr>
              <a:t>Team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Player</a:t>
            </a:r>
            <a:r>
              <a:rPr lang="en-US" dirty="0" smtClean="0"/>
              <a:t> is part of a </a:t>
            </a:r>
            <a:r>
              <a:rPr lang="en-US" b="1" dirty="0" smtClean="0">
                <a:solidFill>
                  <a:srgbClr val="0070C0"/>
                </a:solidFill>
              </a:rPr>
              <a:t>Team</a:t>
            </a:r>
          </a:p>
          <a:p>
            <a:r>
              <a:rPr lang="en-US" dirty="0" smtClean="0"/>
              <a:t>Events:</a:t>
            </a:r>
          </a:p>
          <a:p>
            <a:pPr lvl="1"/>
            <a:r>
              <a:rPr lang="en-US" dirty="0" smtClean="0"/>
              <a:t>Studied 10 articles ~100 sentences, and manually created lists of sub event relationships for domain specific events. 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Touchdown</a:t>
            </a:r>
            <a:r>
              <a:rPr lang="en-US" dirty="0" smtClean="0"/>
              <a:t> is part of </a:t>
            </a:r>
            <a:r>
              <a:rPr lang="en-US" b="1" dirty="0" smtClean="0">
                <a:solidFill>
                  <a:srgbClr val="C00000"/>
                </a:solidFill>
              </a:rPr>
              <a:t>game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Game</a:t>
            </a:r>
            <a:r>
              <a:rPr lang="en-US" dirty="0" smtClean="0"/>
              <a:t> is part of a </a:t>
            </a:r>
            <a:r>
              <a:rPr lang="en-US" b="1" dirty="0" smtClean="0">
                <a:solidFill>
                  <a:srgbClr val="C00000"/>
                </a:solidFill>
              </a:rPr>
              <a:t>Season</a:t>
            </a:r>
          </a:p>
          <a:p>
            <a:r>
              <a:rPr lang="en-US" dirty="0" smtClean="0"/>
              <a:t>Causal Cue words – Not added yet!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2: Results of the 2 approaches on expanded dataset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914400" y="2133600"/>
          <a:ext cx="7315200" cy="244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052119"/>
                <a:gridCol w="2824681"/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Surface Level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Mini-TACITUS</a:t>
                      </a:r>
                      <a:endParaRPr lang="en-US" b="1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Sentences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544</a:t>
                      </a:r>
                      <a:endParaRPr lang="en-US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Sentences with granularity shift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Correct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Precision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74/83 = 0.89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52/65 = 0.80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715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Maybe it is a better option to use surface level patterns in this 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3: Comparison with simple Causal extraction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93480"/>
            <a:ext cx="8229600" cy="2773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Baseline causality markers</a:t>
            </a:r>
          </a:p>
          <a:p>
            <a:pPr lvl="1"/>
            <a:r>
              <a:rPr lang="en-US" dirty="0" smtClean="0"/>
              <a:t>Because, in order to, cause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Total sentences: 544</a:t>
            </a:r>
          </a:p>
          <a:p>
            <a:pPr lvl="1">
              <a:buNone/>
            </a:pPr>
            <a:r>
              <a:rPr lang="en-US" dirty="0" smtClean="0"/>
              <a:t>Causal Relations Found: 4</a:t>
            </a:r>
          </a:p>
          <a:p>
            <a:pPr lvl="1">
              <a:buNone/>
            </a:pPr>
            <a:r>
              <a:rPr lang="en-US" dirty="0" smtClean="0"/>
              <a:t>Precision for causal relations: ¼ = 0.25</a:t>
            </a:r>
          </a:p>
          <a:p>
            <a:pPr lvl="1">
              <a:buNone/>
            </a:pPr>
            <a:r>
              <a:rPr lang="en-US" dirty="0" smtClean="0"/>
              <a:t>Precision for granular causality = 0.00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452" y="1472142"/>
            <a:ext cx="2971800" cy="19812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38200" y="2565012"/>
            <a:ext cx="2057400" cy="772505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565012"/>
            <a:ext cx="3181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C00000"/>
                </a:solidFill>
              </a:rPr>
              <a:t>Entity</a:t>
            </a:r>
            <a:r>
              <a:rPr lang="en-US" sz="1400" baseline="-25000" dirty="0" smtClean="0">
                <a:solidFill>
                  <a:srgbClr val="C00000"/>
                </a:solidFill>
              </a:rPr>
              <a:t>1       </a:t>
            </a: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Event</a:t>
            </a:r>
            <a:r>
              <a:rPr lang="en-US" sz="1400" baseline="-25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1400" dirty="0" smtClean="0"/>
              <a:t>G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                       … </a:t>
            </a:r>
            <a:endParaRPr lang="en-US" sz="1400" baseline="-25000" dirty="0" smtClean="0"/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C00000"/>
                </a:solidFill>
              </a:rPr>
              <a:t>Entity</a:t>
            </a:r>
            <a:r>
              <a:rPr lang="en-US" sz="1400" baseline="-25000" dirty="0" smtClean="0">
                <a:solidFill>
                  <a:srgbClr val="C00000"/>
                </a:solidFill>
              </a:rPr>
              <a:t>n       </a:t>
            </a: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Event</a:t>
            </a:r>
            <a:r>
              <a:rPr lang="en-US" sz="1400" baseline="-25000" dirty="0" smtClean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741409" y="1577042"/>
            <a:ext cx="2154192" cy="404868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452" y="1639774"/>
            <a:ext cx="316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      </a:t>
            </a:r>
            <a:r>
              <a:rPr lang="en-US" sz="1400" dirty="0" smtClean="0">
                <a:solidFill>
                  <a:srgbClr val="C00000"/>
                </a:solidFill>
              </a:rPr>
              <a:t>Entity</a:t>
            </a:r>
            <a:r>
              <a:rPr lang="en-US" sz="1400" dirty="0" smtClean="0"/>
              <a:t>                       </a:t>
            </a:r>
            <a:r>
              <a:rPr lang="en-US" sz="1400" dirty="0" smtClean="0">
                <a:solidFill>
                  <a:srgbClr val="0070C0"/>
                </a:solidFill>
              </a:rPr>
              <a:t>Event</a:t>
            </a:r>
            <a:r>
              <a:rPr lang="en-US" sz="1400" baseline="-25000" dirty="0" smtClean="0"/>
              <a:t>	</a:t>
            </a:r>
            <a:endParaRPr lang="en-US" sz="1400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800100" y="2298312"/>
            <a:ext cx="762000" cy="7620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934046" y="2248746"/>
            <a:ext cx="838200" cy="70996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14268" y="2717412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9972" y="1792788"/>
            <a:ext cx="950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8" idx="3"/>
          </p:cNvCxnSpPr>
          <p:nvPr/>
        </p:nvCxnSpPr>
        <p:spPr>
          <a:xfrm flipV="1">
            <a:off x="2895600" y="1779476"/>
            <a:ext cx="1" cy="1171789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2133600"/>
            <a:ext cx="339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part-of/</a:t>
            </a:r>
            <a:r>
              <a:rPr lang="en-US" sz="1100" dirty="0" smtClean="0">
                <a:solidFill>
                  <a:srgbClr val="C00000"/>
                </a:solidFill>
                <a:sym typeface="Symbol"/>
              </a:rPr>
              <a:t>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	</a:t>
            </a:r>
            <a:r>
              <a:rPr lang="en-US" sz="1100" dirty="0" smtClean="0">
                <a:solidFill>
                  <a:srgbClr val="0070C0"/>
                </a:solidFill>
              </a:rPr>
              <a:t>         part-of/</a:t>
            </a:r>
            <a:r>
              <a:rPr lang="en-US" sz="1100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sz="1100" dirty="0" smtClean="0">
                <a:solidFill>
                  <a:srgbClr val="0070C0"/>
                </a:solidFill>
              </a:rPr>
              <a:t>         </a:t>
            </a:r>
            <a:r>
              <a:rPr lang="en-US" sz="1100" dirty="0" smtClean="0">
                <a:solidFill>
                  <a:srgbClr val="00B050"/>
                </a:solidFill>
              </a:rPr>
              <a:t>causes/</a:t>
            </a:r>
            <a:r>
              <a:rPr lang="en-US" sz="1100" dirty="0" smtClean="0">
                <a:solidFill>
                  <a:srgbClr val="00B050"/>
                </a:solidFill>
                <a:sym typeface="Symbol"/>
              </a:rPr>
              <a:t>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28336" y="3174612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3488452" y="2005542"/>
            <a:ext cx="1295400" cy="228600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38040" y="216145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4: With domain specific causal 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Total Sentences: 544</a:t>
            </a:r>
          </a:p>
          <a:p>
            <a:pPr>
              <a:buNone/>
            </a:pPr>
            <a:r>
              <a:rPr lang="en-US" sz="2800" dirty="0" smtClean="0"/>
              <a:t>Sentences detected with Causal Granularity: 37</a:t>
            </a:r>
          </a:p>
          <a:p>
            <a:pPr>
              <a:buNone/>
            </a:pPr>
            <a:r>
              <a:rPr lang="en-US" sz="2800" dirty="0" smtClean="0"/>
              <a:t>Sentences correctly detected: 27/37</a:t>
            </a:r>
          </a:p>
          <a:p>
            <a:pPr>
              <a:buNone/>
            </a:pPr>
            <a:r>
              <a:rPr lang="en-US" sz="2800" dirty="0" smtClean="0"/>
              <a:t>Precision: 0.72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EBE0B-7DA1-471D-9368-9D463A17971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4660" y="1726530"/>
            <a:ext cx="2971800" cy="19812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472408" y="2819400"/>
            <a:ext cx="2057400" cy="772505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7608" y="2819400"/>
            <a:ext cx="3181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C00000"/>
                </a:solidFill>
              </a:rPr>
              <a:t>Entity</a:t>
            </a:r>
            <a:r>
              <a:rPr lang="en-US" sz="1400" baseline="-25000" dirty="0" smtClean="0">
                <a:solidFill>
                  <a:srgbClr val="C00000"/>
                </a:solidFill>
              </a:rPr>
              <a:t>1       </a:t>
            </a: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Event</a:t>
            </a:r>
            <a:r>
              <a:rPr lang="en-US" sz="1400" baseline="-25000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1400" dirty="0" smtClean="0"/>
              <a:t>G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                       … </a:t>
            </a:r>
            <a:endParaRPr lang="en-US" sz="1400" baseline="-25000" dirty="0" smtClean="0"/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C00000"/>
                </a:solidFill>
              </a:rPr>
              <a:t>Entity</a:t>
            </a:r>
            <a:r>
              <a:rPr lang="en-US" sz="1400" baseline="-25000" dirty="0" smtClean="0">
                <a:solidFill>
                  <a:srgbClr val="C00000"/>
                </a:solidFill>
              </a:rPr>
              <a:t>n       </a:t>
            </a: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Event</a:t>
            </a:r>
            <a:r>
              <a:rPr lang="en-US" sz="1400" baseline="-25000" dirty="0" smtClean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375617" y="1831430"/>
            <a:ext cx="2154192" cy="404868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4660" y="1894162"/>
            <a:ext cx="316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      </a:t>
            </a:r>
            <a:r>
              <a:rPr lang="en-US" sz="1400" dirty="0" smtClean="0">
                <a:solidFill>
                  <a:srgbClr val="C00000"/>
                </a:solidFill>
              </a:rPr>
              <a:t>Entity</a:t>
            </a:r>
            <a:r>
              <a:rPr lang="en-US" sz="1400" dirty="0" smtClean="0"/>
              <a:t>                       </a:t>
            </a:r>
            <a:r>
              <a:rPr lang="en-US" sz="1400" dirty="0" smtClean="0">
                <a:solidFill>
                  <a:srgbClr val="0070C0"/>
                </a:solidFill>
              </a:rPr>
              <a:t>Event</a:t>
            </a:r>
            <a:r>
              <a:rPr lang="en-US" sz="1400" baseline="-25000" dirty="0" smtClean="0"/>
              <a:t>	</a:t>
            </a:r>
            <a:endParaRPr lang="en-US" sz="1400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434308" y="2552700"/>
            <a:ext cx="762000" cy="7620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568254" y="2503134"/>
            <a:ext cx="838200" cy="70996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48476" y="2971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14180" y="2047176"/>
            <a:ext cx="950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8" idx="3"/>
          </p:cNvCxnSpPr>
          <p:nvPr/>
        </p:nvCxnSpPr>
        <p:spPr>
          <a:xfrm flipV="1">
            <a:off x="5529808" y="2033864"/>
            <a:ext cx="1" cy="1171789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1408" y="2387988"/>
            <a:ext cx="339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part-of/</a:t>
            </a:r>
            <a:r>
              <a:rPr lang="en-US" sz="1100" dirty="0" smtClean="0">
                <a:solidFill>
                  <a:srgbClr val="C00000"/>
                </a:solidFill>
                <a:sym typeface="Symbol"/>
              </a:rPr>
              <a:t>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	</a:t>
            </a:r>
            <a:r>
              <a:rPr lang="en-US" sz="1100" dirty="0" smtClean="0">
                <a:solidFill>
                  <a:srgbClr val="0070C0"/>
                </a:solidFill>
              </a:rPr>
              <a:t>         part-of/</a:t>
            </a:r>
            <a:r>
              <a:rPr lang="en-US" sz="1100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sz="1100" dirty="0" smtClean="0">
                <a:solidFill>
                  <a:srgbClr val="0070C0"/>
                </a:solidFill>
              </a:rPr>
              <a:t>         </a:t>
            </a:r>
            <a:r>
              <a:rPr lang="en-US" sz="1100" dirty="0" smtClean="0">
                <a:solidFill>
                  <a:srgbClr val="00B050"/>
                </a:solidFill>
              </a:rPr>
              <a:t>causes/</a:t>
            </a:r>
            <a:r>
              <a:rPr lang="en-US" sz="1100" dirty="0" smtClean="0">
                <a:solidFill>
                  <a:srgbClr val="00B050"/>
                </a:solidFill>
                <a:sym typeface="Symbol"/>
              </a:rPr>
              <a:t>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62544" y="3429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558</Words>
  <Application>Microsoft Office PowerPoint</Application>
  <PresentationFormat>On-screen Show (4:3)</PresentationFormat>
  <Paragraphs>130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Causal Granularity Answering “How” events happen</vt:lpstr>
      <vt:lpstr>Answering “how” events happen</vt:lpstr>
      <vt:lpstr>Answering “How” events happen</vt:lpstr>
      <vt:lpstr>Answering “How” events happen: Other Domains</vt:lpstr>
      <vt:lpstr>Theory of Granularity</vt:lpstr>
      <vt:lpstr>Part-Whole Relations</vt:lpstr>
      <vt:lpstr>Experiment 2: Results of the 2 approaches on expanded dataset</vt:lpstr>
      <vt:lpstr>Experiment 3: Comparison with simple Causal extraction systems</vt:lpstr>
      <vt:lpstr>Experiment 4: With domain specific causal markers</vt:lpstr>
      <vt:lpstr>Analysis</vt:lpstr>
    </vt:vector>
  </TitlesOfParts>
  <Company>USC/ISI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Granularity Answering “How” events happen</dc:title>
  <dc:creator>Rutu Mulkar-Mehta</dc:creator>
  <cp:lastModifiedBy>Rutu Mulkar-Mehta</cp:lastModifiedBy>
  <cp:revision>1</cp:revision>
  <dcterms:created xsi:type="dcterms:W3CDTF">2010-09-23T20:08:20Z</dcterms:created>
  <dcterms:modified xsi:type="dcterms:W3CDTF">2010-09-23T20:45:01Z</dcterms:modified>
</cp:coreProperties>
</file>