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4" r:id="rId1"/>
  </p:sldMasterIdLst>
  <p:notesMasterIdLst>
    <p:notesMasterId r:id="rId31"/>
  </p:notesMasterIdLst>
  <p:sldIdLst>
    <p:sldId id="256" r:id="rId2"/>
    <p:sldId id="257" r:id="rId3"/>
    <p:sldId id="258" r:id="rId4"/>
    <p:sldId id="273" r:id="rId5"/>
    <p:sldId id="280" r:id="rId6"/>
    <p:sldId id="259" r:id="rId7"/>
    <p:sldId id="283" r:id="rId8"/>
    <p:sldId id="274" r:id="rId9"/>
    <p:sldId id="275" r:id="rId10"/>
    <p:sldId id="286" r:id="rId11"/>
    <p:sldId id="284" r:id="rId12"/>
    <p:sldId id="292" r:id="rId13"/>
    <p:sldId id="276" r:id="rId14"/>
    <p:sldId id="277" r:id="rId15"/>
    <p:sldId id="278" r:id="rId16"/>
    <p:sldId id="262" r:id="rId17"/>
    <p:sldId id="279" r:id="rId18"/>
    <p:sldId id="281" r:id="rId19"/>
    <p:sldId id="260" r:id="rId20"/>
    <p:sldId id="291" r:id="rId21"/>
    <p:sldId id="289" r:id="rId22"/>
    <p:sldId id="265" r:id="rId23"/>
    <p:sldId id="266" r:id="rId24"/>
    <p:sldId id="290" r:id="rId25"/>
    <p:sldId id="269" r:id="rId26"/>
    <p:sldId id="270" r:id="rId27"/>
    <p:sldId id="272" r:id="rId28"/>
    <p:sldId id="261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41A907"/>
    <a:srgbClr val="0DA326"/>
    <a:srgbClr val="217F07"/>
    <a:srgbClr val="00863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1" autoAdjust="0"/>
    <p:restoredTop sz="95741" autoAdjust="0"/>
  </p:normalViewPr>
  <p:slideViewPr>
    <p:cSldViewPr>
      <p:cViewPr>
        <p:scale>
          <a:sx n="66" d="100"/>
          <a:sy n="66" d="100"/>
        </p:scale>
        <p:origin x="-49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9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08176-507F-45C1-A560-4E1A0CD0F7E0}" type="datetimeFigureOut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4F793-80E4-4098-B5FA-895A30CD5C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4F793-80E4-4098-B5FA-895A30CD5C9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6BB1-9AF0-4A43-A90B-ACCA7F4AA544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Rutu Mulkar-Mehta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8F86-1690-48D1-826C-E52E3D1B0D1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900901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F005-8277-448F-BA5C-6F6AEEB21A30}" type="datetime1">
              <a:rPr lang="en-US" smtClean="0"/>
              <a:pPr/>
              <a:t>9/16/2010</a:t>
            </a:fld>
            <a:r>
              <a:rPr lang="en-US" smtClean="0"/>
              <a:t>,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Rutu Mulkar-Mehta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F005-8277-448F-BA5C-6F6AEEB21A30}" type="datetime1">
              <a:rPr lang="en-US" smtClean="0"/>
              <a:pPr/>
              <a:t>9/16/2010</a:t>
            </a:fld>
            <a:r>
              <a:rPr lang="en-US" smtClean="0"/>
              <a:t>,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Rutu Mulkar-Mehta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 algn="ctr">
              <a:defRPr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D110-85CD-4D61-BA88-FF571BA0EB6E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Rutu Mulkar-Mehta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553200" y="6597868"/>
            <a:ext cx="2133600" cy="2339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D0027978-0001-465F-BC7E-C74597745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5105400"/>
            <a:ext cx="9144000" cy="1766668"/>
          </a:xfrm>
          <a:prstGeom prst="rect">
            <a:avLst/>
          </a:prstGeom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002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05000"/>
            <a:ext cx="7620000" cy="914400"/>
          </a:xfrm>
        </p:spPr>
        <p:txBody>
          <a:bodyPr tIns="0" anchor="t">
            <a:noAutofit/>
          </a:bodyPr>
          <a:lstStyle>
            <a:lvl1pPr algn="ctr">
              <a:buNone/>
              <a:defRPr sz="4400" b="1"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-10506" y="152400"/>
            <a:ext cx="9154506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30"/>
          <p:cNvSpPr>
            <a:spLocks noGrp="1"/>
          </p:cNvSpPr>
          <p:nvPr>
            <p:ph idx="10"/>
          </p:nvPr>
        </p:nvSpPr>
        <p:spPr>
          <a:xfrm>
            <a:off x="533400" y="5562600"/>
            <a:ext cx="8153400" cy="909632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>
              <a:buFont typeface="Arial" pitchFamily="34" charset="0"/>
              <a:buChar char="•"/>
              <a:defRPr sz="2400">
                <a:solidFill>
                  <a:schemeClr val="bg1">
                    <a:lumMod val="85000"/>
                  </a:schemeClr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305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962400" cy="4536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0332" y="1704536"/>
            <a:ext cx="4053840" cy="4543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0961-F81C-4CF4-960B-A2F4893CBC17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Rutu Mulkar-Mehta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597868"/>
            <a:ext cx="2133600" cy="2339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D0027978-0001-465F-BC7E-C74597745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D110-85CD-4D61-BA88-FF571BA0EB6E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Rutu Mulkar-Mehta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580B-7031-4245-9936-F62448309FB8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8F86-1690-48D1-826C-E52E3D1B0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580B-7031-4245-9936-F62448309FB8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F005-8277-448F-BA5C-6F6AEEB21A30}" type="datetime1">
              <a:rPr lang="en-US" smtClean="0"/>
              <a:pPr/>
              <a:t>9/16/2010</a:t>
            </a:fld>
            <a:r>
              <a:rPr lang="en-US" smtClean="0"/>
              <a:t>,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Rutu Mulkar-Mehta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C1C6-FB54-4F12-9132-6C08305C6585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Rutu Mulkar-Mehta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7FBE-94A9-4F04-827D-B0D9440763DA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Rutu Mulkar-Mehta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F005-8277-448F-BA5C-6F6AEEB21A30}" type="datetime1">
              <a:rPr lang="en-US" smtClean="0"/>
              <a:pPr/>
              <a:t>9/16/2010</a:t>
            </a:fld>
            <a:r>
              <a:rPr lang="en-US" smtClean="0"/>
              <a:t>,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Rutu Mulkar-Mehta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F005-8277-448F-BA5C-6F6AEEB21A30}" type="datetime1">
              <a:rPr lang="en-US" smtClean="0"/>
              <a:pPr/>
              <a:t>9/16/2010</a:t>
            </a:fld>
            <a:r>
              <a:rPr lang="en-US" smtClean="0"/>
              <a:t>,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Rutu Mulkar-Mehta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BF005-8277-448F-BA5C-6F6AEEB21A30}" type="datetime1">
              <a:rPr lang="en-US" smtClean="0"/>
              <a:pPr/>
              <a:t>9/16/2010</a:t>
            </a:fld>
            <a:r>
              <a:rPr lang="en-US" smtClean="0"/>
              <a:t>,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Rutu Mulkar-Mehta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7978-0001-465F-BC7E-C74597745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193" r:id="rId12"/>
    <p:sldLayoutId id="2147484194" r:id="rId13"/>
    <p:sldLayoutId id="214748419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Granularity in Natural Language Discourse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Rutu Mulkar-Mehta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USC-ISI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8F86-1690-48D1-826C-E52E3D1B0D1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Examples of Granularity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Steve McNair </a:t>
            </a:r>
            <a:r>
              <a:rPr lang="en-US" dirty="0" smtClean="0">
                <a:solidFill>
                  <a:srgbClr val="0070C0"/>
                </a:solidFill>
              </a:rPr>
              <a:t>threw </a:t>
            </a:r>
            <a:r>
              <a:rPr lang="en-US" dirty="0">
                <a:solidFill>
                  <a:srgbClr val="0070C0"/>
                </a:solidFill>
              </a:rPr>
              <a:t>a touchdown pass </a:t>
            </a:r>
            <a:r>
              <a:rPr lang="en-US" dirty="0"/>
              <a:t>and the </a:t>
            </a:r>
            <a:r>
              <a:rPr lang="en-US" dirty="0">
                <a:solidFill>
                  <a:srgbClr val="C00000"/>
                </a:solidFill>
              </a:rPr>
              <a:t>Tennessee Titans </a:t>
            </a:r>
            <a:r>
              <a:rPr lang="en-US" dirty="0" smtClean="0">
                <a:solidFill>
                  <a:srgbClr val="0070C0"/>
                </a:solidFill>
              </a:rPr>
              <a:t>defeated</a:t>
            </a:r>
            <a:r>
              <a:rPr lang="en-US" dirty="0" smtClean="0"/>
              <a:t> </a:t>
            </a:r>
            <a:r>
              <a:rPr lang="en-US" dirty="0"/>
              <a:t>the Miami Dolphins </a:t>
            </a:r>
            <a:r>
              <a:rPr lang="en-US" dirty="0" smtClean="0"/>
              <a:t>17–7 </a:t>
            </a:r>
            <a:r>
              <a:rPr lang="en-US" dirty="0"/>
              <a:t>here Saturday in the American football season opener for both clubs.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5265690" y="3820521"/>
            <a:ext cx="3200400" cy="751479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21668" y="4020218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C00000"/>
                </a:solidFill>
              </a:rPr>
              <a:t>McNair                </a:t>
            </a:r>
            <a:r>
              <a:rPr lang="en-US" sz="2000" dirty="0" smtClean="0">
                <a:solidFill>
                  <a:srgbClr val="0070C0"/>
                </a:solidFill>
              </a:rPr>
              <a:t>threw pass</a:t>
            </a:r>
            <a:endParaRPr lang="en-US" sz="2000" baseline="-25000" dirty="0" smtClean="0">
              <a:solidFill>
                <a:srgbClr val="0070C0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5189490" y="1928656"/>
            <a:ext cx="3147842" cy="685800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24558" y="2044264"/>
            <a:ext cx="380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C00000"/>
                </a:solidFill>
              </a:rPr>
              <a:t>Titans                       </a:t>
            </a:r>
            <a:r>
              <a:rPr lang="en-US" sz="2000" dirty="0" smtClean="0">
                <a:solidFill>
                  <a:srgbClr val="0070C0"/>
                </a:solidFill>
              </a:rPr>
              <a:t>Defeated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/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5347157" y="3245047"/>
            <a:ext cx="1479346" cy="7099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13936" y="424881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19498" y="227023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3"/>
            <a:endCxn id="31" idx="3"/>
          </p:cNvCxnSpPr>
          <p:nvPr/>
        </p:nvCxnSpPr>
        <p:spPr>
          <a:xfrm flipH="1" flipV="1">
            <a:off x="8337332" y="2271556"/>
            <a:ext cx="128758" cy="1924705"/>
          </a:xfrm>
          <a:prstGeom prst="bentConnector3">
            <a:avLst>
              <a:gd name="adj1" fmla="val -275497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36788" y="2995456"/>
            <a:ext cx="378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                 part-of            causes 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781800" y="3200400"/>
            <a:ext cx="1600200" cy="762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Examples of Granularity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Players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rgbClr val="0070C0"/>
                </a:solidFill>
              </a:rPr>
              <a:t>poker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game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act in turn, in clockwise rotation. When it is a player's turn to act, the first verbal declaration or action he takes binds him to his choice of action.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act of making the first voluntary bet by a </a:t>
            </a:r>
            <a:r>
              <a:rPr lang="en-US" dirty="0" smtClean="0">
                <a:solidFill>
                  <a:srgbClr val="C00000"/>
                </a:solidFill>
              </a:rPr>
              <a:t>player</a:t>
            </a:r>
            <a:r>
              <a:rPr lang="en-US" dirty="0" smtClean="0"/>
              <a:t> in a betting </a:t>
            </a:r>
            <a:r>
              <a:rPr lang="en-US" dirty="0" smtClean="0">
                <a:solidFill>
                  <a:srgbClr val="0070C0"/>
                </a:solidFill>
              </a:rPr>
              <a:t>round</a:t>
            </a:r>
            <a:r>
              <a:rPr lang="en-US" dirty="0" smtClean="0"/>
              <a:t> is called opening the </a:t>
            </a:r>
            <a:r>
              <a:rPr lang="en-US" dirty="0" smtClean="0">
                <a:solidFill>
                  <a:srgbClr val="C00000"/>
                </a:solidFill>
              </a:rPr>
              <a:t>round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5200038" y="3962415"/>
            <a:ext cx="2748404" cy="751479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42838" y="4162112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G</a:t>
            </a:r>
            <a:r>
              <a:rPr lang="en-US" sz="2000" baseline="-25000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>
                <a:solidFill>
                  <a:srgbClr val="C00000"/>
                </a:solidFill>
              </a:rPr>
              <a:t>      Players                   </a:t>
            </a:r>
            <a:r>
              <a:rPr lang="en-US" sz="2000" dirty="0" smtClean="0">
                <a:solidFill>
                  <a:srgbClr val="0070C0"/>
                </a:solidFill>
              </a:rPr>
              <a:t>Round</a:t>
            </a:r>
            <a:endParaRPr lang="en-US" sz="2000" baseline="-25000" dirty="0" smtClean="0">
              <a:solidFill>
                <a:srgbClr val="0070C0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5052842" y="2070550"/>
            <a:ext cx="3048000" cy="685800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24558" y="2217690"/>
            <a:ext cx="3986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C00000"/>
                </a:solidFill>
              </a:rPr>
              <a:t>Players                       </a:t>
            </a:r>
            <a:r>
              <a:rPr lang="en-US" sz="2000" dirty="0" smtClean="0">
                <a:solidFill>
                  <a:srgbClr val="0070C0"/>
                </a:solidFill>
              </a:rPr>
              <a:t>Poker</a:t>
            </a:r>
            <a:r>
              <a:rPr lang="en-US" sz="2000" baseline="-25000" dirty="0" smtClean="0">
                <a:solidFill>
                  <a:srgbClr val="C00000"/>
                </a:solidFill>
              </a:rPr>
              <a:t>	</a:t>
            </a:r>
            <a:endParaRPr lang="en-US" sz="2000" baseline="-25000" dirty="0">
              <a:solidFill>
                <a:srgbClr val="C0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6685938" y="3362012"/>
            <a:ext cx="1524000" cy="7620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72042" y="440647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11910" y="2441044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3"/>
            <a:endCxn id="31" idx="3"/>
          </p:cNvCxnSpPr>
          <p:nvPr/>
        </p:nvCxnSpPr>
        <p:spPr>
          <a:xfrm flipV="1">
            <a:off x="7948442" y="2413450"/>
            <a:ext cx="152400" cy="1924705"/>
          </a:xfrm>
          <a:prstGeom prst="bentConnector3">
            <a:avLst>
              <a:gd name="adj1" fmla="val 374139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00298" y="3121584"/>
            <a:ext cx="378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part-of         causes 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Theory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automatically recognize granularity shifts, four elements in the theory require computational treatment: </a:t>
            </a:r>
          </a:p>
          <a:p>
            <a:pPr lvl="1"/>
            <a:r>
              <a:rPr lang="en-US" dirty="0" smtClean="0"/>
              <a:t>Recognizing Entities (nouns) </a:t>
            </a:r>
          </a:p>
          <a:p>
            <a:pPr lvl="1"/>
            <a:r>
              <a:rPr lang="en-US" dirty="0" smtClean="0"/>
              <a:t>Recognizing Events (verbs) </a:t>
            </a:r>
          </a:p>
          <a:p>
            <a:pPr lvl="1"/>
            <a:r>
              <a:rPr lang="en-US" dirty="0" smtClean="0"/>
              <a:t>Recognizing Part-whole relation between entities </a:t>
            </a:r>
          </a:p>
          <a:p>
            <a:pPr lvl="1"/>
            <a:r>
              <a:rPr lang="en-US" dirty="0" smtClean="0"/>
              <a:t>Recognizing Part-whole relation between events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Recognizing Events and their respective Entities is trivial, by parsing </a:t>
            </a:r>
          </a:p>
          <a:p>
            <a:r>
              <a:rPr lang="en-US" dirty="0" smtClean="0"/>
              <a:t>How can we recognize the part-whole relations?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Part-Whole Relation between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Identifying part-whole relations between Entities has been widely studied:</a:t>
            </a:r>
          </a:p>
          <a:p>
            <a:r>
              <a:rPr lang="en-US" dirty="0" smtClean="0"/>
              <a:t>Winston et al. (1987)</a:t>
            </a:r>
          </a:p>
          <a:p>
            <a:pPr lvl="1"/>
            <a:r>
              <a:rPr lang="en-US" dirty="0" smtClean="0"/>
              <a:t>6 types of Part Whole relations</a:t>
            </a:r>
          </a:p>
          <a:p>
            <a:r>
              <a:rPr lang="en-US" dirty="0" err="1" smtClean="0"/>
              <a:t>Girju</a:t>
            </a:r>
            <a:r>
              <a:rPr lang="en-US" dirty="0" smtClean="0"/>
              <a:t> et al. (2006)</a:t>
            </a:r>
          </a:p>
          <a:p>
            <a:pPr lvl="1"/>
            <a:r>
              <a:rPr lang="en-US" dirty="0" smtClean="0"/>
              <a:t>Supervised learning for Extraction of Part-Whole relation</a:t>
            </a:r>
          </a:p>
          <a:p>
            <a:r>
              <a:rPr lang="en-US" dirty="0" smtClean="0"/>
              <a:t>General approach: pattern-based web harvesting </a:t>
            </a:r>
            <a:r>
              <a:rPr lang="en-US" i="1" dirty="0" smtClean="0"/>
              <a:t>“X has a 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C:\Users\Rutu\Desktop\Fullscreen capture 572010 12902 PM.b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057400"/>
            <a:ext cx="4410075" cy="291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24400" y="1524000"/>
            <a:ext cx="3962400" cy="297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Part-Whole Relation between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But part-whole relations between Events has not been that extensively studied</a:t>
            </a:r>
          </a:p>
          <a:p>
            <a:r>
              <a:rPr lang="en-US" dirty="0" smtClean="0"/>
              <a:t>Winston et al. (1987)</a:t>
            </a:r>
          </a:p>
          <a:p>
            <a:pPr lvl="1"/>
            <a:r>
              <a:rPr lang="en-US" dirty="0" smtClean="0"/>
              <a:t>Feature-Activity Part Whole Relation</a:t>
            </a:r>
          </a:p>
          <a:p>
            <a:r>
              <a:rPr lang="en-US" dirty="0" smtClean="0"/>
              <a:t>This decomposition helps us identify the granularity shift 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General Events</a:t>
            </a:r>
          </a:p>
          <a:p>
            <a:pPr>
              <a:buNone/>
            </a:pPr>
            <a:r>
              <a:rPr lang="en-US" sz="1800" dirty="0" smtClean="0"/>
              <a:t>Paying (part-of) shopping</a:t>
            </a:r>
          </a:p>
          <a:p>
            <a:pPr>
              <a:buNone/>
            </a:pPr>
            <a:r>
              <a:rPr lang="en-US" sz="1800" dirty="0" smtClean="0"/>
              <a:t>Hurting (part-of) Killing</a:t>
            </a:r>
          </a:p>
          <a:p>
            <a:pPr>
              <a:buNone/>
            </a:pPr>
            <a:r>
              <a:rPr lang="en-US" sz="1800" dirty="0" smtClean="0"/>
              <a:t>Rushing (part-of) Touchdown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Specific Events</a:t>
            </a:r>
          </a:p>
          <a:p>
            <a:pPr>
              <a:buNone/>
            </a:pPr>
            <a:r>
              <a:rPr lang="en-US" sz="1800" dirty="0" smtClean="0"/>
              <a:t>Plane crash, building collapse (part-of) Acts of Terrorism</a:t>
            </a:r>
            <a:endParaRPr lang="en-US" sz="18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Granularity Shifts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test for granularity shift: </a:t>
            </a:r>
          </a:p>
          <a:p>
            <a:pPr lvl="1"/>
            <a:r>
              <a:rPr lang="en-US" dirty="0" smtClean="0"/>
              <a:t>Describe the event in question </a:t>
            </a:r>
          </a:p>
          <a:p>
            <a:pPr lvl="1"/>
            <a:r>
              <a:rPr lang="en-US" dirty="0" smtClean="0"/>
              <a:t>Partition the event and focus on a small ‘timeslice’ of it </a:t>
            </a:r>
          </a:p>
          <a:p>
            <a:pPr lvl="1"/>
            <a:r>
              <a:rPr lang="en-US" dirty="0" smtClean="0"/>
              <a:t>Describe this slice </a:t>
            </a:r>
          </a:p>
          <a:p>
            <a:pPr lvl="1"/>
            <a:r>
              <a:rPr lang="en-US" dirty="0" smtClean="0"/>
              <a:t>If you are forced to use different words (a new vocabulary of entities and events), then you have entered a finer level of granularity </a:t>
            </a:r>
          </a:p>
          <a:p>
            <a:r>
              <a:rPr lang="en-US" dirty="0" smtClean="0"/>
              <a:t>Some things can be broken down easily into subcomponents: </a:t>
            </a:r>
            <a:r>
              <a:rPr lang="en-US" i="1" dirty="0" smtClean="0"/>
              <a:t>shopping -&gt; paying</a:t>
            </a:r>
          </a:p>
          <a:p>
            <a:r>
              <a:rPr lang="en-US" dirty="0" smtClean="0"/>
              <a:t>Other things are not easily broken down: </a:t>
            </a:r>
            <a:r>
              <a:rPr lang="en-US" i="1" dirty="0" smtClean="0"/>
              <a:t>running -&gt; 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Granularity</a:t>
            </a:r>
          </a:p>
          <a:p>
            <a:pPr lvl="1"/>
            <a:r>
              <a:rPr lang="en-US" sz="3400" b="1" dirty="0" smtClean="0"/>
              <a:t>Philosophy: </a:t>
            </a:r>
            <a:r>
              <a:rPr lang="en-US" sz="3400" dirty="0" smtClean="0"/>
              <a:t>Bittner and Smith (2001)</a:t>
            </a:r>
          </a:p>
          <a:p>
            <a:pPr lvl="1"/>
            <a:r>
              <a:rPr lang="en-US" sz="3400" b="1" dirty="0" smtClean="0"/>
              <a:t>Knowledge Representation and Management: </a:t>
            </a:r>
            <a:r>
              <a:rPr lang="en-US" sz="3400" dirty="0" smtClean="0"/>
              <a:t>Keet (2006)</a:t>
            </a:r>
          </a:p>
          <a:p>
            <a:pPr lvl="1"/>
            <a:r>
              <a:rPr lang="en-US" sz="3400" b="1" dirty="0" smtClean="0"/>
              <a:t>Natural Language Processing: </a:t>
            </a:r>
            <a:r>
              <a:rPr lang="en-US" sz="3400" dirty="0" err="1" smtClean="0"/>
              <a:t>Poria</a:t>
            </a:r>
            <a:r>
              <a:rPr lang="en-US" sz="3400" dirty="0" smtClean="0"/>
              <a:t> (1997), Hobbs (1985), Mani (1998), </a:t>
            </a:r>
            <a:r>
              <a:rPr lang="en-US" sz="3400" dirty="0" err="1" smtClean="0"/>
              <a:t>Mccalla</a:t>
            </a:r>
            <a:r>
              <a:rPr lang="en-US" sz="3400" dirty="0" smtClean="0"/>
              <a:t> (1992)</a:t>
            </a:r>
          </a:p>
          <a:p>
            <a:r>
              <a:rPr lang="en-US" sz="3400" dirty="0" smtClean="0"/>
              <a:t>Part-Whole Relations</a:t>
            </a:r>
          </a:p>
          <a:p>
            <a:pPr lvl="1"/>
            <a:r>
              <a:rPr lang="en-US" sz="3400" b="1" dirty="0" smtClean="0"/>
              <a:t>Theory: </a:t>
            </a:r>
            <a:r>
              <a:rPr lang="en-US" sz="3400" dirty="0" err="1" smtClean="0"/>
              <a:t>Schank</a:t>
            </a:r>
            <a:r>
              <a:rPr lang="en-US" sz="3400" dirty="0" smtClean="0"/>
              <a:t> et al. (1977), Winston et al. (1987), Keet and </a:t>
            </a:r>
            <a:r>
              <a:rPr lang="en-US" sz="3400" dirty="0" err="1" smtClean="0"/>
              <a:t>Artale</a:t>
            </a:r>
            <a:r>
              <a:rPr lang="en-US" sz="3400" dirty="0" smtClean="0"/>
              <a:t> (2008), Odell (1994), </a:t>
            </a:r>
            <a:r>
              <a:rPr lang="en-US" sz="3400" dirty="0" err="1" smtClean="0"/>
              <a:t>Gerstl</a:t>
            </a:r>
            <a:r>
              <a:rPr lang="en-US" sz="3400" dirty="0" smtClean="0"/>
              <a:t> and </a:t>
            </a:r>
            <a:r>
              <a:rPr lang="en-US" sz="3400" dirty="0" err="1" smtClean="0"/>
              <a:t>Pribbenow</a:t>
            </a:r>
            <a:r>
              <a:rPr lang="en-US" sz="3400" dirty="0" smtClean="0"/>
              <a:t> (1995), </a:t>
            </a:r>
            <a:r>
              <a:rPr lang="en-US" sz="3400" dirty="0" err="1" smtClean="0"/>
              <a:t>Motschnig-Pitrik</a:t>
            </a:r>
            <a:r>
              <a:rPr lang="en-US" sz="3400" dirty="0" smtClean="0"/>
              <a:t> and </a:t>
            </a:r>
            <a:r>
              <a:rPr lang="en-US" sz="3400" dirty="0" err="1" smtClean="0"/>
              <a:t>Kaasbll</a:t>
            </a:r>
            <a:r>
              <a:rPr lang="en-US" sz="3400" dirty="0" smtClean="0"/>
              <a:t> (1999)</a:t>
            </a:r>
          </a:p>
          <a:p>
            <a:pPr lvl="1"/>
            <a:r>
              <a:rPr lang="en-US" sz="3400" b="1" dirty="0" smtClean="0"/>
              <a:t>Automated Extraction: </a:t>
            </a:r>
            <a:r>
              <a:rPr lang="en-US" sz="3400" dirty="0" err="1" smtClean="0"/>
              <a:t>Girju</a:t>
            </a:r>
            <a:r>
              <a:rPr lang="en-US" sz="3400" dirty="0" smtClean="0"/>
              <a:t> et al. (2003, 2006), </a:t>
            </a:r>
            <a:r>
              <a:rPr lang="en-US" sz="3400" dirty="0" err="1" smtClean="0"/>
              <a:t>Berland</a:t>
            </a:r>
            <a:r>
              <a:rPr lang="en-US" sz="3400" dirty="0" smtClean="0"/>
              <a:t> and Charniak (1999)</a:t>
            </a:r>
          </a:p>
          <a:p>
            <a:r>
              <a:rPr lang="en-US" sz="3400" dirty="0" smtClean="0"/>
              <a:t>Causality</a:t>
            </a:r>
          </a:p>
          <a:p>
            <a:pPr lvl="1"/>
            <a:r>
              <a:rPr lang="en-US" sz="3400" b="1" dirty="0" smtClean="0"/>
              <a:t>Theory: </a:t>
            </a:r>
            <a:r>
              <a:rPr lang="en-US" sz="3400" dirty="0" smtClean="0"/>
              <a:t>Hobbs (2001), </a:t>
            </a:r>
            <a:r>
              <a:rPr lang="en-US" sz="3400" dirty="0" err="1" smtClean="0"/>
              <a:t>Mazlack</a:t>
            </a:r>
            <a:r>
              <a:rPr lang="en-US" sz="3400" dirty="0" smtClean="0"/>
              <a:t> (2005)</a:t>
            </a:r>
          </a:p>
          <a:p>
            <a:pPr lvl="1"/>
            <a:r>
              <a:rPr lang="en-US" sz="3400" b="1" dirty="0" smtClean="0"/>
              <a:t>Automated Extraction: </a:t>
            </a:r>
            <a:r>
              <a:rPr lang="en-US" sz="3400" dirty="0" err="1" smtClean="0"/>
              <a:t>Girju</a:t>
            </a:r>
            <a:r>
              <a:rPr lang="en-US" sz="3400" dirty="0" smtClean="0"/>
              <a:t> et al. (2002), Rink et al. (2010)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623901"/>
            <a:ext cx="7772400" cy="1470025"/>
          </a:xfrm>
        </p:spPr>
        <p:txBody>
          <a:bodyPr/>
          <a:lstStyle/>
          <a:p>
            <a:r>
              <a:rPr lang="en-US" dirty="0" smtClean="0"/>
              <a:t>Automatic Extraction of Granularity 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Automatic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 smtClean="0"/>
              <a:t>Goal: Automatic detection of granularity, given an input text</a:t>
            </a:r>
          </a:p>
          <a:p>
            <a:pPr lvl="1"/>
            <a:r>
              <a:rPr lang="en-US" dirty="0" smtClean="0"/>
              <a:t>Input: Texts</a:t>
            </a:r>
          </a:p>
          <a:p>
            <a:pPr lvl="1"/>
            <a:r>
              <a:rPr lang="en-US" dirty="0" smtClean="0"/>
              <a:t>Output: Populated model with instances of all granularity shifts present in the text </a:t>
            </a:r>
          </a:p>
          <a:p>
            <a:r>
              <a:rPr lang="en-US" dirty="0" smtClean="0"/>
              <a:t>Background knowledge required: </a:t>
            </a:r>
          </a:p>
          <a:p>
            <a:pPr lvl="1"/>
            <a:r>
              <a:rPr lang="en-US" dirty="0" smtClean="0"/>
              <a:t>Part-whole relations for Entities </a:t>
            </a:r>
          </a:p>
          <a:p>
            <a:pPr lvl="1"/>
            <a:r>
              <a:rPr lang="en-US" dirty="0" smtClean="0"/>
              <a:t>Part-Whole relations for Events</a:t>
            </a:r>
          </a:p>
          <a:p>
            <a:pPr lvl="1"/>
            <a:r>
              <a:rPr lang="en-US" dirty="0" smtClean="0"/>
              <a:t>Causal relations (in the case of Entities only)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Plan: Methodology Proposed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1. Create lists of part-whole relations for Entities and Events and list of Causal relation cue words </a:t>
            </a:r>
          </a:p>
          <a:p>
            <a:pPr>
              <a:buNone/>
            </a:pPr>
            <a:r>
              <a:rPr lang="en-US" dirty="0" smtClean="0"/>
              <a:t>2. Create a corpus of articles in a given domain</a:t>
            </a:r>
          </a:p>
          <a:p>
            <a:pPr>
              <a:buNone/>
            </a:pPr>
            <a:r>
              <a:rPr lang="en-US" dirty="0" smtClean="0"/>
              <a:t>3. Create a gold standard corpus by data annotation</a:t>
            </a:r>
          </a:p>
          <a:p>
            <a:pPr lvl="1"/>
            <a:r>
              <a:rPr lang="en-US" dirty="0" smtClean="0"/>
              <a:t>Prove that the concept of granularity exits</a:t>
            </a:r>
          </a:p>
          <a:p>
            <a:pPr lvl="1"/>
            <a:r>
              <a:rPr lang="en-US" dirty="0" smtClean="0"/>
              <a:t>Create the gold standard annotations of granularity relations</a:t>
            </a:r>
          </a:p>
          <a:p>
            <a:pPr>
              <a:buNone/>
            </a:pPr>
            <a:r>
              <a:rPr lang="en-US" dirty="0" smtClean="0"/>
              <a:t>4. Build a system to automatically detect granularity shift instances and populate the model </a:t>
            </a:r>
          </a:p>
          <a:p>
            <a:pPr>
              <a:buNone/>
            </a:pPr>
            <a:r>
              <a:rPr lang="en-US" dirty="0" smtClean="0"/>
              <a:t>5. Evaluate the system: Recall and Precision against the gold standard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Def: Same event is described and understood at different levels of detail.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E.g. </a:t>
            </a:r>
          </a:p>
          <a:p>
            <a:pPr>
              <a:buNone/>
            </a:pPr>
            <a:r>
              <a:rPr lang="en-US" dirty="0" smtClean="0"/>
              <a:t>A woman was </a:t>
            </a:r>
            <a:r>
              <a:rPr lang="en-US" dirty="0" smtClean="0">
                <a:solidFill>
                  <a:srgbClr val="FF0000"/>
                </a:solidFill>
              </a:rPr>
              <a:t>killed</a:t>
            </a:r>
            <a:r>
              <a:rPr lang="en-US" dirty="0" smtClean="0"/>
              <a:t> last night. </a:t>
            </a:r>
          </a:p>
          <a:p>
            <a:pPr>
              <a:buNone/>
            </a:pPr>
            <a:r>
              <a:rPr lang="en-US" dirty="0" smtClean="0"/>
              <a:t>She was </a:t>
            </a:r>
            <a:r>
              <a:rPr lang="en-US" dirty="0" smtClean="0">
                <a:solidFill>
                  <a:srgbClr val="FF0000"/>
                </a:solidFill>
              </a:rPr>
              <a:t>hit on the head several times</a:t>
            </a:r>
            <a:r>
              <a:rPr lang="en-US" dirty="0" smtClean="0"/>
              <a:t>, and was pronounced dead on the scene.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Acquiring Part-Whole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Goal: Assemble list of relations for test domains (Entities and Events)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Ensure coverage on one portion of corpus; keep held-out portion hidden  </a:t>
            </a:r>
          </a:p>
          <a:p>
            <a:r>
              <a:rPr lang="en-US" dirty="0" smtClean="0"/>
              <a:t>Available resources:</a:t>
            </a:r>
          </a:p>
          <a:p>
            <a:pPr lvl="1"/>
            <a:r>
              <a:rPr lang="en-US" dirty="0" smtClean="0"/>
              <a:t>Wordnet</a:t>
            </a:r>
          </a:p>
          <a:p>
            <a:pPr lvl="1"/>
            <a:r>
              <a:rPr lang="en-US" dirty="0" smtClean="0"/>
              <a:t>Roxana </a:t>
            </a:r>
            <a:r>
              <a:rPr lang="en-US" dirty="0" err="1" smtClean="0"/>
              <a:t>Girju’s</a:t>
            </a:r>
            <a:r>
              <a:rPr lang="en-US" dirty="0" smtClean="0"/>
              <a:t> corpus</a:t>
            </a:r>
          </a:p>
          <a:p>
            <a:r>
              <a:rPr lang="en-US" dirty="0" smtClean="0"/>
              <a:t>Automatic acquisition:</a:t>
            </a:r>
          </a:p>
          <a:p>
            <a:pPr lvl="1"/>
            <a:r>
              <a:rPr lang="en-US" dirty="0" smtClean="0"/>
              <a:t>Using doubly anchored relation patterns (</a:t>
            </a:r>
            <a:r>
              <a:rPr lang="en-US" dirty="0" err="1" smtClean="0"/>
              <a:t>Kozareva</a:t>
            </a:r>
            <a:r>
              <a:rPr lang="en-US" dirty="0" smtClean="0"/>
              <a:t> et al. 2008)</a:t>
            </a:r>
          </a:p>
          <a:p>
            <a:pPr lvl="1">
              <a:buNone/>
            </a:pPr>
            <a:r>
              <a:rPr lang="en-US" dirty="0" smtClean="0"/>
              <a:t>	Example pattern: </a:t>
            </a:r>
            <a:r>
              <a:rPr lang="en-US" i="1" dirty="0" smtClean="0"/>
              <a:t>house has a door and *</a:t>
            </a:r>
          </a:p>
          <a:p>
            <a:pPr lvl="1">
              <a:buNone/>
            </a:pPr>
            <a:r>
              <a:rPr lang="en-US" dirty="0" smtClean="0"/>
              <a:t>	Results: </a:t>
            </a:r>
            <a:r>
              <a:rPr lang="en-US" i="1" dirty="0" smtClean="0"/>
              <a:t>windows, green shutters, hallway, porch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Collecting 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Corpora of articles:</a:t>
            </a:r>
          </a:p>
          <a:p>
            <a:pPr lvl="1"/>
            <a:r>
              <a:rPr lang="en-US" dirty="0" smtClean="0"/>
              <a:t>Domain 1: Football</a:t>
            </a:r>
          </a:p>
          <a:p>
            <a:pPr lvl="2"/>
            <a:r>
              <a:rPr lang="en-US" dirty="0" smtClean="0"/>
              <a:t>MRP data collection of instances of a football game description</a:t>
            </a:r>
          </a:p>
          <a:p>
            <a:pPr lvl="1"/>
            <a:r>
              <a:rPr lang="en-US" dirty="0" smtClean="0"/>
              <a:t>Domain 2: Terrorist Attacks</a:t>
            </a:r>
          </a:p>
          <a:p>
            <a:pPr lvl="2"/>
            <a:r>
              <a:rPr lang="en-US" dirty="0" smtClean="0"/>
              <a:t>MRP data collection of instances of a terrorist attack</a:t>
            </a:r>
          </a:p>
          <a:p>
            <a:r>
              <a:rPr lang="en-US" dirty="0" smtClean="0"/>
              <a:t>Both corpora available from MRP program </a:t>
            </a:r>
          </a:p>
          <a:p>
            <a:r>
              <a:rPr lang="en-US" dirty="0" smtClean="0"/>
              <a:t>Remaining effort required for developing a training and test dataset from the corpus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Annotating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Proof that Granularity exists in data</a:t>
            </a:r>
          </a:p>
          <a:p>
            <a:pPr lvl="1"/>
            <a:r>
              <a:rPr lang="en-US" dirty="0" smtClean="0"/>
              <a:t>High agreement for identification of granularity shifts in text (0.76-1.0 </a:t>
            </a:r>
            <a:r>
              <a:rPr lang="en-US" dirty="0" err="1" smtClean="0"/>
              <a:t>pairwise</a:t>
            </a:r>
            <a:r>
              <a:rPr lang="en-US" dirty="0" smtClean="0"/>
              <a:t> kappa)</a:t>
            </a:r>
          </a:p>
          <a:p>
            <a:pPr lvl="1"/>
            <a:r>
              <a:rPr lang="en-US" dirty="0" smtClean="0"/>
              <a:t>Already completed </a:t>
            </a:r>
          </a:p>
          <a:p>
            <a:r>
              <a:rPr lang="en-US" dirty="0" smtClean="0"/>
              <a:t>Annotate to create gold standard instances </a:t>
            </a:r>
          </a:p>
          <a:p>
            <a:pPr lvl="1"/>
            <a:r>
              <a:rPr lang="en-US" dirty="0" smtClean="0"/>
              <a:t>Given 2 sentences, ask people whether there is a granularity shift </a:t>
            </a:r>
          </a:p>
          <a:p>
            <a:pPr lvl="1"/>
            <a:r>
              <a:rPr lang="en-US" dirty="0" smtClean="0"/>
              <a:t>Partly completed; rest using Amazon’s Mechanical Turk</a:t>
            </a:r>
          </a:p>
          <a:p>
            <a:pPr lvl="1"/>
            <a:r>
              <a:rPr lang="en-US" dirty="0" smtClean="0"/>
              <a:t>Annotation results will be used as the gold standard for evaluation of the final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Technique for Granularity Relation Detection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Using lists of </a:t>
            </a:r>
          </a:p>
          <a:p>
            <a:pPr lvl="1"/>
            <a:r>
              <a:rPr lang="en-US" dirty="0" smtClean="0"/>
              <a:t>part-whole relations</a:t>
            </a:r>
          </a:p>
          <a:p>
            <a:pPr lvl="1"/>
            <a:r>
              <a:rPr lang="en-US" dirty="0" smtClean="0"/>
              <a:t>causal cue words </a:t>
            </a:r>
          </a:p>
          <a:p>
            <a:r>
              <a:rPr lang="en-US" dirty="0" smtClean="0"/>
              <a:t>Limit lists to the given domains </a:t>
            </a:r>
          </a:p>
          <a:p>
            <a:r>
              <a:rPr lang="en-US" dirty="0" smtClean="0"/>
              <a:t>Can granularity shift be identified with this information provided?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4637694"/>
          <a:ext cx="1447800" cy="14785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447800"/>
              </a:tblGrid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Causal Relations</a:t>
                      </a:r>
                      <a:endParaRPr lang="en-US" dirty="0"/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to set up…</a:t>
                      </a:r>
                      <a:endParaRPr lang="en-US" dirty="0"/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upon…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66800" y="1524000"/>
          <a:ext cx="2895600" cy="293447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447800"/>
                <a:gridCol w="1447800"/>
              </a:tblGrid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Whole</a:t>
                      </a:r>
                      <a:endParaRPr lang="en-US" dirty="0"/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move ahead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game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touchdown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game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touchdown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move ahead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game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season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foot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person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player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team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Example of Granularity Relation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41402" y="1524000"/>
          <a:ext cx="2895600" cy="293447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447800"/>
                <a:gridCol w="1447800"/>
              </a:tblGrid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Whole</a:t>
                      </a:r>
                      <a:endParaRPr lang="en-US" dirty="0"/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move ahead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game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touchdown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game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touchdown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move ahead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game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season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foot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person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player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team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3402" y="4876800"/>
          <a:ext cx="1447800" cy="14785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447800"/>
              </a:tblGrid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Causal Relations</a:t>
                      </a:r>
                      <a:endParaRPr lang="en-US" dirty="0"/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to set up…</a:t>
                      </a:r>
                      <a:endParaRPr lang="en-US" dirty="0"/>
                    </a:p>
                  </a:txBody>
                  <a:tcPr/>
                </a:tc>
              </a:tr>
              <a:tr h="419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upon…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18002" y="14478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Floyd</a:t>
            </a:r>
            <a:r>
              <a:rPr lang="en-US" sz="2000" dirty="0" smtClean="0"/>
              <a:t>'s two-yard </a:t>
            </a:r>
            <a:r>
              <a:rPr lang="en-US" sz="2000" dirty="0" smtClean="0">
                <a:solidFill>
                  <a:schemeClr val="accent1"/>
                </a:solidFill>
              </a:rPr>
              <a:t>touchdown</a:t>
            </a:r>
            <a:r>
              <a:rPr lang="en-US" sz="2000" dirty="0" smtClean="0"/>
              <a:t> run 11:19 into the </a:t>
            </a:r>
            <a:r>
              <a:rPr lang="en-US" sz="2000" dirty="0" smtClean="0">
                <a:solidFill>
                  <a:schemeClr val="accent1"/>
                </a:solidFill>
              </a:rPr>
              <a:t>game</a:t>
            </a:r>
            <a:r>
              <a:rPr lang="en-US" sz="2000" dirty="0" smtClean="0"/>
              <a:t> caused the </a:t>
            </a:r>
            <a:r>
              <a:rPr lang="en-US" sz="2000" dirty="0" smtClean="0">
                <a:solidFill>
                  <a:srgbClr val="C00000"/>
                </a:solidFill>
              </a:rPr>
              <a:t>49ers</a:t>
            </a:r>
            <a:r>
              <a:rPr lang="en-US" sz="2000" dirty="0" smtClean="0"/>
              <a:t> to move ahead 7-3.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4775202" y="5701865"/>
            <a:ext cx="3200400" cy="751479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1180" y="5901562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C00000"/>
                </a:solidFill>
              </a:rPr>
              <a:t>Floyd                    </a:t>
            </a:r>
            <a:r>
              <a:rPr lang="en-US" sz="2000" dirty="0" smtClean="0">
                <a:solidFill>
                  <a:srgbClr val="0070C0"/>
                </a:solidFill>
              </a:rPr>
              <a:t>touchdown</a:t>
            </a:r>
            <a:endParaRPr lang="en-US" sz="2000" baseline="-25000" dirty="0" smtClean="0">
              <a:solidFill>
                <a:srgbClr val="0070C0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4699002" y="3810000"/>
            <a:ext cx="3429000" cy="685800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34070" y="3925608"/>
            <a:ext cx="407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C00000"/>
                </a:solidFill>
              </a:rPr>
              <a:t>49ers                        </a:t>
            </a:r>
            <a:r>
              <a:rPr lang="en-US" sz="2000" dirty="0" smtClean="0">
                <a:solidFill>
                  <a:srgbClr val="0070C0"/>
                </a:solidFill>
              </a:rPr>
              <a:t>move ahead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4856669" y="5126391"/>
            <a:ext cx="1479346" cy="7099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23448" y="6130162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29010" y="415157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2" idx="3"/>
          </p:cNvCxnSpPr>
          <p:nvPr/>
        </p:nvCxnSpPr>
        <p:spPr>
          <a:xfrm flipV="1">
            <a:off x="7975602" y="4152900"/>
            <a:ext cx="152400" cy="1924705"/>
          </a:xfrm>
          <a:prstGeom prst="bentConnector3">
            <a:avLst>
              <a:gd name="adj1" fmla="val 250000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46300" y="4876800"/>
            <a:ext cx="378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                 part-of            causes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6291312" y="5081744"/>
            <a:ext cx="1600200" cy="7620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4699002" y="2514600"/>
            <a:ext cx="3429000" cy="685800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34070" y="2630208"/>
            <a:ext cx="407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C00000"/>
                </a:solidFill>
              </a:rPr>
              <a:t> 	NULL	                 </a:t>
            </a:r>
            <a:r>
              <a:rPr lang="en-US" sz="2000" dirty="0" smtClean="0">
                <a:solidFill>
                  <a:srgbClr val="0070C0"/>
                </a:solidFill>
              </a:rPr>
              <a:t>game</a:t>
            </a:r>
            <a:endParaRPr lang="en-US" sz="20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6756402" y="3429000"/>
            <a:ext cx="990600" cy="7620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2066" y="3292366"/>
            <a:ext cx="275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   part-of</a:t>
            </a:r>
            <a:endParaRPr lang="en-US" dirty="0"/>
          </a:p>
        </p:txBody>
      </p:sp>
      <p:cxnSp>
        <p:nvCxnSpPr>
          <p:cNvPr id="21" name="Elbow Connector 20"/>
          <p:cNvCxnSpPr>
            <a:stCxn id="13" idx="3"/>
            <a:endCxn id="23" idx="3"/>
          </p:cNvCxnSpPr>
          <p:nvPr/>
        </p:nvCxnSpPr>
        <p:spPr>
          <a:xfrm flipV="1">
            <a:off x="8204202" y="2830263"/>
            <a:ext cx="1588" cy="1295400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Approaches for Granularity Relation Extraction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Simple approach:</a:t>
            </a:r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1. Use shallow syntactic structures, such as parse trees, to identify Entities and Events </a:t>
            </a:r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2. Lexically match them into part-whole relation lists </a:t>
            </a:r>
          </a:p>
          <a:p>
            <a:r>
              <a:rPr lang="en-US" dirty="0" smtClean="0"/>
              <a:t>More sophisticated method: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Convert sentences into LF and apply abduction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Encode part-whole relations as axioms in Mini-TACITUS</a:t>
            </a:r>
          </a:p>
          <a:p>
            <a:pPr marL="1371600" lvl="2" indent="-457200">
              <a:buNone/>
            </a:pPr>
            <a:r>
              <a:rPr lang="en-US" dirty="0" smtClean="0"/>
              <a:t>	poker(x1) </a:t>
            </a:r>
            <a:r>
              <a:rPr lang="en-US" dirty="0" smtClean="0">
                <a:sym typeface="Wingdings" pitchFamily="2" charset="2"/>
              </a:rPr>
              <a:t> round(x2) &amp; part-of(x2,x1) </a:t>
            </a:r>
          </a:p>
          <a:p>
            <a:pPr marL="1371600" lvl="2" indent="-457200">
              <a:buNone/>
            </a:pPr>
            <a:r>
              <a:rPr lang="en-US" i="1" dirty="0" smtClean="0">
                <a:sym typeface="Wingdings" pitchFamily="2" charset="2"/>
              </a:rPr>
              <a:t>	(</a:t>
            </a:r>
            <a:r>
              <a:rPr lang="en-US" i="1" dirty="0" smtClean="0"/>
              <a:t>Each round won makes up a poker game.)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Given the necessary background information (part-whole relations, etc., in a given domain), how well does the system do in extracting granularity relations over unseen text in the same domain?</a:t>
            </a:r>
          </a:p>
          <a:p>
            <a:r>
              <a:rPr lang="en-US" dirty="0" smtClean="0"/>
              <a:t>Compare the output of the system to the granularity shifts identifies by the annotators in the hidden portion of the gold standard corpus </a:t>
            </a:r>
          </a:p>
          <a:p>
            <a:r>
              <a:rPr lang="en-US" dirty="0" smtClean="0"/>
              <a:t>Evaluation measures: </a:t>
            </a:r>
          </a:p>
          <a:p>
            <a:pPr lvl="1"/>
            <a:r>
              <a:rPr lang="en-US" dirty="0" smtClean="0"/>
              <a:t>Precision: how correct are system’s results? </a:t>
            </a:r>
          </a:p>
          <a:p>
            <a:pPr lvl="1"/>
            <a:r>
              <a:rPr lang="en-US" dirty="0" smtClean="0"/>
              <a:t>Recall: how many granularity shifts did system miss? </a:t>
            </a:r>
          </a:p>
          <a:p>
            <a:r>
              <a:rPr lang="en-US" dirty="0" smtClean="0"/>
              <a:t>Answer “how” and “why” questions, and evaluate the answers </a:t>
            </a:r>
            <a:r>
              <a:rPr lang="en-US" smtClean="0"/>
              <a:t>by Mechanical-Turk </a:t>
            </a:r>
            <a:r>
              <a:rPr lang="en-US" dirty="0" smtClean="0"/>
              <a:t>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theory of granularity, as it occurs in Natural Language </a:t>
            </a:r>
          </a:p>
          <a:p>
            <a:r>
              <a:rPr lang="en-US" dirty="0" smtClean="0"/>
              <a:t>Collect a corpus of annotated granularity shift instances in text </a:t>
            </a:r>
          </a:p>
          <a:p>
            <a:r>
              <a:rPr lang="en-US" dirty="0" smtClean="0"/>
              <a:t>Introduce a Method to extract granularity relations in Natural Language </a:t>
            </a:r>
          </a:p>
          <a:p>
            <a:r>
              <a:rPr lang="en-US" dirty="0" smtClean="0"/>
              <a:t>Produce lists of part-whole relations in 2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May-August: Collect corpus for first domain and annotate test data</a:t>
            </a:r>
          </a:p>
          <a:p>
            <a:r>
              <a:rPr lang="en-US" dirty="0" smtClean="0"/>
              <a:t>Sep-Oct: Obtain part-whole relations in this domain, and implement the granularity relation detection system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Nov-Dec: Collect corpus for second domain and annotate test data</a:t>
            </a:r>
          </a:p>
          <a:p>
            <a:r>
              <a:rPr lang="en-US" dirty="0" smtClean="0"/>
              <a:t>Jan-Feb: Obtain part-whole relations in this domain and apply in granularity relation detection system.  Evaluate </a:t>
            </a:r>
          </a:p>
          <a:p>
            <a:endParaRPr lang="en-US" dirty="0" smtClean="0"/>
          </a:p>
          <a:p>
            <a:r>
              <a:rPr lang="en-US" dirty="0" smtClean="0"/>
              <a:t>March-May: Write thesis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>
            <a:off x="1524000" y="1600200"/>
            <a:ext cx="304800" cy="1676400"/>
          </a:xfrm>
          <a:prstGeom prst="lef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1524000" y="3644464"/>
            <a:ext cx="304800" cy="1689536"/>
          </a:xfrm>
          <a:prstGeom prst="lef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864" y="2314902"/>
            <a:ext cx="1143000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smtClean="0"/>
              <a:t>Domain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4309238"/>
            <a:ext cx="1143000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smtClean="0"/>
              <a:t>Domain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800600"/>
            <a:ext cx="7772400" cy="147002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762000" y="990600"/>
            <a:ext cx="7543800" cy="3672383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676400" y="3200400"/>
            <a:ext cx="4973480" cy="784753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1620680" y="1602488"/>
            <a:ext cx="5029200" cy="914400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3080" y="18582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</a:t>
            </a:r>
          </a:p>
        </p:txBody>
      </p:sp>
      <p:cxnSp>
        <p:nvCxnSpPr>
          <p:cNvPr id="11" name="Elbow Connector 10"/>
          <p:cNvCxnSpPr>
            <a:stCxn id="8" idx="3"/>
            <a:endCxn id="9" idx="3"/>
          </p:cNvCxnSpPr>
          <p:nvPr/>
        </p:nvCxnSpPr>
        <p:spPr>
          <a:xfrm flipV="1">
            <a:off x="6649880" y="2059688"/>
            <a:ext cx="1588" cy="1533089"/>
          </a:xfrm>
          <a:prstGeom prst="bentConnector3">
            <a:avLst>
              <a:gd name="adj1" fmla="val 35881245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9000" y="259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cause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49680" y="185826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 </a:t>
            </a:r>
          </a:p>
        </p:txBody>
      </p:sp>
      <p:cxnSp>
        <p:nvCxnSpPr>
          <p:cNvPr id="14" name="Straight Arrow Connector 13"/>
          <p:cNvCxnSpPr>
            <a:stCxn id="10" idx="3"/>
            <a:endCxn id="13" idx="1"/>
          </p:cNvCxnSpPr>
          <p:nvPr/>
        </p:nvCxnSpPr>
        <p:spPr>
          <a:xfrm>
            <a:off x="2839880" y="2042930"/>
            <a:ext cx="2209800" cy="1588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2495" y="3411678"/>
            <a:ext cx="130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last slide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9800" y="34116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</a:p>
        </p:txBody>
      </p:sp>
      <p:cxnSp>
        <p:nvCxnSpPr>
          <p:cNvPr id="17" name="Straight Arrow Connector 16"/>
          <p:cNvCxnSpPr>
            <a:stCxn id="15" idx="1"/>
            <a:endCxn id="16" idx="3"/>
          </p:cNvCxnSpPr>
          <p:nvPr/>
        </p:nvCxnSpPr>
        <p:spPr>
          <a:xfrm rot="10800000">
            <a:off x="3124201" y="3596344"/>
            <a:ext cx="2048295" cy="1588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0"/>
            <a:endCxn id="13" idx="2"/>
          </p:cNvCxnSpPr>
          <p:nvPr/>
        </p:nvCxnSpPr>
        <p:spPr>
          <a:xfrm rot="16200000" flipV="1">
            <a:off x="5226173" y="2813103"/>
            <a:ext cx="1184082" cy="130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16" idx="0"/>
          </p:cNvCxnSpPr>
          <p:nvPr/>
        </p:nvCxnSpPr>
        <p:spPr>
          <a:xfrm rot="16200000" flipH="1">
            <a:off x="1894699" y="2639377"/>
            <a:ext cx="1184082" cy="3605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82482" y="2678750"/>
            <a:ext cx="134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subevent</a:t>
            </a:r>
            <a:r>
              <a:rPr lang="en-US" sz="1600" dirty="0" smtClean="0">
                <a:solidFill>
                  <a:srgbClr val="FF0000"/>
                </a:solidFill>
              </a:rPr>
              <a:t>-of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60174" y="267875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part-of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Granularity?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answer “how” or “why” questions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smtClean="0"/>
              <a:t>Q: How was the woman killed?</a:t>
            </a:r>
          </a:p>
          <a:p>
            <a:pPr>
              <a:buNone/>
            </a:pPr>
            <a:r>
              <a:rPr lang="en-US" dirty="0" smtClean="0"/>
              <a:t>A: She was hit on the head several times.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Most difficult questions for Automatic QA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“why” and “how” questions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1999 TREC-QA had just 2 “why” or “how” questions out of 200 test questions. After 2002, these were removed and declared as a separate field of research</a:t>
            </a:r>
          </a:p>
          <a:p>
            <a:r>
              <a:rPr lang="en-US" dirty="0" smtClean="0"/>
              <a:t>To date, no general theory or approach available for answering them </a:t>
            </a:r>
          </a:p>
          <a:p>
            <a:endParaRPr lang="en-US" dirty="0" smtClean="0"/>
          </a:p>
          <a:p>
            <a:r>
              <a:rPr lang="en-US" dirty="0" smtClean="0"/>
              <a:t>Reason for difficulty: </a:t>
            </a:r>
          </a:p>
          <a:p>
            <a:pPr lvl="1"/>
            <a:r>
              <a:rPr lang="en-US" dirty="0" smtClean="0"/>
              <a:t>To answer “why” and “how” questions, we need to appeal to a deeper level of granularity</a:t>
            </a:r>
          </a:p>
          <a:p>
            <a:pPr lvl="1"/>
            <a:r>
              <a:rPr lang="en-US" dirty="0" smtClean="0"/>
              <a:t>This is not available to the NLP community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36817"/>
            <a:ext cx="7772400" cy="1470025"/>
          </a:xfrm>
        </p:spPr>
        <p:txBody>
          <a:bodyPr/>
          <a:lstStyle/>
          <a:p>
            <a:r>
              <a:rPr lang="en-US" dirty="0" smtClean="0"/>
              <a:t>Theory of Granularity in Natural Language 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8F86-1690-48D1-826C-E52E3D1B0D1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2667000" y="3886200"/>
            <a:ext cx="4038600" cy="1676399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378172" y="2362200"/>
            <a:ext cx="4632228" cy="838200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6472" y="2503068"/>
            <a:ext cx="492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2800" baseline="-25000" dirty="0" smtClean="0"/>
              <a:t>c</a:t>
            </a:r>
            <a:r>
              <a:rPr lang="en-US" sz="2800" dirty="0" smtClean="0"/>
              <a:t> 	        </a:t>
            </a:r>
            <a:r>
              <a:rPr lang="en-US" sz="2800" dirty="0" smtClean="0">
                <a:solidFill>
                  <a:srgbClr val="C00000"/>
                </a:solidFill>
              </a:rPr>
              <a:t>Entity</a:t>
            </a: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0070C0"/>
                </a:solidFill>
              </a:rPr>
              <a:t>Event</a:t>
            </a:r>
            <a:r>
              <a:rPr lang="en-US" sz="2800" baseline="-25000" dirty="0" smtClean="0">
                <a:solidFill>
                  <a:srgbClr val="0070C0"/>
                </a:solidFill>
              </a:rPr>
              <a:t>	</a:t>
            </a:r>
            <a:endParaRPr lang="en-US" sz="2800" baseline="-25000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191000" y="2784212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0" y="4051730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    </a:t>
            </a:r>
            <a:r>
              <a:rPr lang="en-US" sz="2800" dirty="0" smtClean="0">
                <a:solidFill>
                  <a:srgbClr val="C00000"/>
                </a:solidFill>
              </a:rPr>
              <a:t>Entity</a:t>
            </a:r>
            <a:r>
              <a:rPr lang="en-US" sz="2800" baseline="-25000" dirty="0" smtClean="0">
                <a:solidFill>
                  <a:srgbClr val="C00000"/>
                </a:solidFill>
              </a:rPr>
              <a:t>1</a:t>
            </a:r>
            <a:r>
              <a:rPr lang="en-US" sz="2800" dirty="0" smtClean="0"/>
              <a:t>	     </a:t>
            </a:r>
            <a:r>
              <a:rPr lang="en-US" sz="2800" dirty="0" smtClean="0">
                <a:solidFill>
                  <a:srgbClr val="0070C0"/>
                </a:solidFill>
              </a:rPr>
              <a:t>Event</a:t>
            </a:r>
            <a:r>
              <a:rPr lang="en-US" sz="2800" baseline="-25000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sz="2800" dirty="0" smtClean="0"/>
              <a:t>G</a:t>
            </a:r>
            <a:r>
              <a:rPr lang="en-US" sz="2800" baseline="-25000" dirty="0" smtClean="0"/>
              <a:t>f</a:t>
            </a:r>
            <a:r>
              <a:rPr lang="en-US" sz="2800" dirty="0" smtClean="0"/>
              <a:t>	                     … </a:t>
            </a:r>
            <a:endParaRPr lang="en-US" sz="2800" baseline="-25000" dirty="0" smtClean="0"/>
          </a:p>
          <a:p>
            <a:r>
              <a:rPr lang="en-US" sz="2800" dirty="0" smtClean="0"/>
              <a:t> 	    </a:t>
            </a:r>
            <a:r>
              <a:rPr lang="en-US" sz="2800" dirty="0" smtClean="0">
                <a:solidFill>
                  <a:srgbClr val="C00000"/>
                </a:solidFill>
              </a:rPr>
              <a:t>Entity</a:t>
            </a:r>
            <a:r>
              <a:rPr lang="en-US" sz="2800" baseline="-25000" dirty="0" smtClean="0">
                <a:solidFill>
                  <a:srgbClr val="C00000"/>
                </a:solidFill>
              </a:rPr>
              <a:t>n</a:t>
            </a:r>
            <a:r>
              <a:rPr lang="en-US" sz="2800" dirty="0" smtClean="0"/>
              <a:t>	     </a:t>
            </a:r>
            <a:r>
              <a:rPr lang="en-US" sz="2800" dirty="0" smtClean="0">
                <a:solidFill>
                  <a:srgbClr val="0070C0"/>
                </a:solidFill>
              </a:rPr>
              <a:t>Event</a:t>
            </a:r>
            <a:r>
              <a:rPr lang="en-US" sz="2800" baseline="-25000" dirty="0" smtClean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Theory of Granularity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3238500" y="3503376"/>
            <a:ext cx="1143000" cy="152400"/>
          </a:xfrm>
          <a:prstGeom prst="line">
            <a:avLst/>
          </a:prstGeom>
          <a:ln w="19050" cmpd="thickThin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953000" y="3465276"/>
            <a:ext cx="1143000" cy="228600"/>
          </a:xfrm>
          <a:prstGeom prst="line">
            <a:avLst/>
          </a:prstGeom>
          <a:ln w="19050" cmpd="thickThin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0770" y="43539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3"/>
            <a:endCxn id="5" idx="3"/>
          </p:cNvCxnSpPr>
          <p:nvPr/>
        </p:nvCxnSpPr>
        <p:spPr>
          <a:xfrm flipV="1">
            <a:off x="6705600" y="2781300"/>
            <a:ext cx="304800" cy="1943100"/>
          </a:xfrm>
          <a:prstGeom prst="bentConnector3">
            <a:avLst>
              <a:gd name="adj1" fmla="val 175000"/>
            </a:avLst>
          </a:prstGeom>
          <a:ln w="19050" cmpd="thickThin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9800" y="331761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part-of/</a:t>
            </a:r>
            <a:r>
              <a:rPr lang="en-US" dirty="0" smtClean="0">
                <a:sym typeface="Symbol"/>
              </a:rPr>
              <a:t></a:t>
            </a:r>
            <a:r>
              <a:rPr lang="en-US" dirty="0" smtClean="0"/>
              <a:t>		            part-of/</a:t>
            </a:r>
            <a:r>
              <a:rPr lang="en-US" dirty="0" smtClean="0">
                <a:sym typeface="Symbol"/>
              </a:rPr>
              <a:t></a:t>
            </a:r>
            <a:r>
              <a:rPr lang="en-US" dirty="0" smtClean="0"/>
              <a:t>	           causes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356536" y="5150048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57150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least one part-of relation is required for a granularity shift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3314700" y="3503376"/>
            <a:ext cx="1143000" cy="15240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876800" y="3465276"/>
            <a:ext cx="1143000" cy="22860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5" idx="3"/>
          </p:cNvCxnSpPr>
          <p:nvPr/>
        </p:nvCxnSpPr>
        <p:spPr>
          <a:xfrm flipV="1">
            <a:off x="6705600" y="2781300"/>
            <a:ext cx="304800" cy="1943100"/>
          </a:xfrm>
          <a:prstGeom prst="bentConnector3">
            <a:avLst>
              <a:gd name="adj1" fmla="val 146429"/>
            </a:avLst>
          </a:prstGeom>
          <a:ln w="19050" cmpd="thickThin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0" y="12954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C00000"/>
                </a:solidFill>
              </a:rPr>
              <a:t>building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collapsed</a:t>
            </a:r>
            <a:r>
              <a:rPr lang="en-US" sz="2400" dirty="0" smtClean="0"/>
              <a:t> because the </a:t>
            </a:r>
            <a:r>
              <a:rPr lang="en-US" sz="2400" dirty="0" smtClean="0">
                <a:solidFill>
                  <a:srgbClr val="C00000"/>
                </a:solidFill>
              </a:rPr>
              <a:t>roof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caved in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2667000" y="2133600"/>
            <a:ext cx="16002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building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2772228" y="3726546"/>
            <a:ext cx="16002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roof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5105400" y="2114490"/>
            <a:ext cx="16002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collapse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4996542" y="3722916"/>
            <a:ext cx="16002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cave in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599066" y="3644465"/>
            <a:ext cx="2748404" cy="1308536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866" y="3844162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C00000"/>
                </a:solidFill>
              </a:rPr>
              <a:t>Entity</a:t>
            </a:r>
            <a:r>
              <a:rPr lang="en-US" sz="2000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dirty="0" smtClean="0"/>
              <a:t>	        </a:t>
            </a:r>
            <a:r>
              <a:rPr lang="en-US" sz="2000" dirty="0" smtClean="0">
                <a:solidFill>
                  <a:srgbClr val="0070C0"/>
                </a:solidFill>
              </a:rPr>
              <a:t>Event</a:t>
            </a:r>
            <a:r>
              <a:rPr lang="en-US" sz="2000" baseline="-25000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sz="2000" dirty="0" smtClean="0"/>
              <a:t>G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                        … </a:t>
            </a:r>
            <a:endParaRPr lang="en-US" sz="2000" baseline="-25000" dirty="0" smtClean="0"/>
          </a:p>
          <a:p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C00000"/>
                </a:solidFill>
              </a:rPr>
              <a:t>Entity</a:t>
            </a:r>
            <a:r>
              <a:rPr lang="en-US" sz="2000" baseline="-25000" dirty="0" smtClean="0">
                <a:solidFill>
                  <a:srgbClr val="C00000"/>
                </a:solidFill>
              </a:rPr>
              <a:t>n</a:t>
            </a:r>
            <a:r>
              <a:rPr lang="en-US" sz="2000" dirty="0" smtClean="0"/>
              <a:t>	        </a:t>
            </a:r>
            <a:r>
              <a:rPr lang="en-US" sz="2000" dirty="0" smtClean="0">
                <a:solidFill>
                  <a:srgbClr val="0070C0"/>
                </a:solidFill>
              </a:rPr>
              <a:t>Event</a:t>
            </a:r>
            <a:r>
              <a:rPr lang="en-US" sz="2000" baseline="-25000" dirty="0" smtClean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Granularity: Two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51870" y="1752600"/>
            <a:ext cx="3048000" cy="685800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86" y="1899740"/>
            <a:ext cx="380479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C00000"/>
                </a:solidFill>
              </a:rPr>
              <a:t>Entity</a:t>
            </a:r>
            <a:r>
              <a:rPr lang="en-US" sz="2000" dirty="0" smtClean="0"/>
              <a:t>                       </a:t>
            </a:r>
            <a:r>
              <a:rPr lang="en-US" sz="2000" dirty="0" smtClean="0">
                <a:solidFill>
                  <a:srgbClr val="0070C0"/>
                </a:solidFill>
              </a:rPr>
              <a:t>Event</a:t>
            </a:r>
            <a:r>
              <a:rPr lang="en-US" sz="2000" baseline="-25000" dirty="0" smtClean="0"/>
              <a:t>	</a:t>
            </a:r>
            <a:endParaRPr lang="en-US" sz="2000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509695" y="3068991"/>
            <a:ext cx="1479346" cy="7099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084966" y="3044062"/>
            <a:ext cx="1524000" cy="762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71070" y="408852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10938" y="2123094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3"/>
            <a:endCxn id="5" idx="3"/>
          </p:cNvCxnSpPr>
          <p:nvPr/>
        </p:nvCxnSpPr>
        <p:spPr>
          <a:xfrm flipV="1">
            <a:off x="3347470" y="2095500"/>
            <a:ext cx="152400" cy="2203233"/>
          </a:xfrm>
          <a:prstGeom prst="bentConnector3">
            <a:avLst>
              <a:gd name="adj1" fmla="val 51896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7792" y="2819400"/>
            <a:ext cx="373904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 </a:t>
            </a:r>
            <a:r>
              <a:rPr lang="en-US" dirty="0" smtClean="0">
                <a:solidFill>
                  <a:srgbClr val="FF0000"/>
                </a:solidFill>
              </a:rPr>
              <a:t>	             </a:t>
            </a:r>
            <a:r>
              <a:rPr lang="en-US" dirty="0" smtClean="0"/>
              <a:t>part-of   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smtClean="0"/>
              <a:t>causes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676330" y="469549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5404996" y="3647095"/>
            <a:ext cx="2748404" cy="1308536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947796" y="3846792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C00000"/>
                </a:solidFill>
              </a:rPr>
              <a:t>Entity</a:t>
            </a:r>
            <a:r>
              <a:rPr lang="en-US" sz="2000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dirty="0" smtClean="0"/>
              <a:t>	        </a:t>
            </a:r>
            <a:r>
              <a:rPr lang="en-US" sz="2000" dirty="0" smtClean="0">
                <a:solidFill>
                  <a:srgbClr val="0070C0"/>
                </a:solidFill>
              </a:rPr>
              <a:t>Event</a:t>
            </a:r>
            <a:r>
              <a:rPr lang="en-US" sz="2000" baseline="-25000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sz="2000" dirty="0" smtClean="0"/>
              <a:t>G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                        … </a:t>
            </a:r>
            <a:endParaRPr lang="en-US" sz="2000" baseline="-25000" dirty="0" smtClean="0"/>
          </a:p>
          <a:p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C00000"/>
                </a:solidFill>
              </a:rPr>
              <a:t>Entity</a:t>
            </a:r>
            <a:r>
              <a:rPr lang="en-US" sz="2000" baseline="-25000" dirty="0" smtClean="0">
                <a:solidFill>
                  <a:srgbClr val="C00000"/>
                </a:solidFill>
              </a:rPr>
              <a:t>n</a:t>
            </a:r>
            <a:r>
              <a:rPr lang="en-US" sz="2000" dirty="0" smtClean="0"/>
              <a:t>	        </a:t>
            </a:r>
            <a:r>
              <a:rPr lang="en-US" sz="2000" dirty="0" smtClean="0">
                <a:solidFill>
                  <a:srgbClr val="0070C0"/>
                </a:solidFill>
              </a:rPr>
              <a:t>Event</a:t>
            </a:r>
            <a:r>
              <a:rPr lang="en-US" sz="2000" baseline="-25000" dirty="0" smtClean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64" name="Flowchart: Process 63"/>
          <p:cNvSpPr/>
          <p:nvPr/>
        </p:nvSpPr>
        <p:spPr>
          <a:xfrm>
            <a:off x="5257800" y="1755230"/>
            <a:ext cx="3048000" cy="685800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29516" y="1902370"/>
            <a:ext cx="380479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C00000"/>
                </a:solidFill>
              </a:rPr>
              <a:t>Entity</a:t>
            </a:r>
            <a:r>
              <a:rPr lang="en-US" sz="2000" dirty="0" smtClean="0"/>
              <a:t>                       </a:t>
            </a:r>
            <a:r>
              <a:rPr lang="en-US" sz="2000" dirty="0" smtClean="0">
                <a:solidFill>
                  <a:srgbClr val="0070C0"/>
                </a:solidFill>
              </a:rPr>
              <a:t>Event</a:t>
            </a:r>
            <a:r>
              <a:rPr lang="en-US" sz="2000" baseline="-25000" dirty="0" smtClean="0"/>
              <a:t>	</a:t>
            </a:r>
            <a:endParaRPr lang="en-US" sz="2000" baseline="-25000" dirty="0"/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5315625" y="3071621"/>
            <a:ext cx="1479346" cy="7099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6890896" y="3046692"/>
            <a:ext cx="1524000" cy="7620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77000" y="409115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216868" y="2125724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2" idx="3"/>
            <a:endCxn id="64" idx="3"/>
          </p:cNvCxnSpPr>
          <p:nvPr/>
        </p:nvCxnSpPr>
        <p:spPr>
          <a:xfrm flipV="1">
            <a:off x="8153400" y="2098130"/>
            <a:ext cx="152400" cy="2203233"/>
          </a:xfrm>
          <a:prstGeom prst="bentConnector3">
            <a:avLst>
              <a:gd name="adj1" fmla="val 51896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53000" y="2822030"/>
            <a:ext cx="400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part-of/</a:t>
            </a:r>
            <a:r>
              <a:rPr lang="en-US" dirty="0" smtClean="0">
                <a:sym typeface="Symbol"/>
              </a:rPr>
              <a:t></a:t>
            </a:r>
            <a:r>
              <a:rPr lang="en-US" dirty="0" smtClean="0"/>
              <a:t> 	                  part-of             causes 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6482260" y="469812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93320" y="5105400"/>
            <a:ext cx="2957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Procedure: </a:t>
            </a:r>
          </a:p>
          <a:p>
            <a:r>
              <a:rPr lang="en-US" sz="2400" dirty="0" smtClean="0"/>
              <a:t>1. Instantiate one part </a:t>
            </a:r>
          </a:p>
          <a:p>
            <a:r>
              <a:rPr lang="en-US" sz="2400" dirty="0" smtClean="0"/>
              <a:t>2. Infer the other </a:t>
            </a:r>
          </a:p>
          <a:p>
            <a:r>
              <a:rPr lang="en-US" sz="2400" dirty="0" smtClean="0"/>
              <a:t>3. Infer the causation 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" y="1295400"/>
            <a:ext cx="248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focuses on entities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12954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focuses on 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Granularity: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Granularity is expressed in language when, given two events and their participating entities, there is a combination of part-whole relations and causality. There are 2 minimal cases for identification of granularity in text:</a:t>
            </a:r>
          </a:p>
          <a:p>
            <a:r>
              <a:rPr lang="en-US" b="1" dirty="0" smtClean="0"/>
              <a:t>Entity</a:t>
            </a:r>
            <a:r>
              <a:rPr lang="en-US" dirty="0" smtClean="0"/>
              <a:t> Part-Whole relations: If we are given just part-whole relations between entities, we then assume the part-whole and causal relations between events: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The building was destroyed. The roof collapsed.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The building was destroyed. The roof was painted pink.</a:t>
            </a:r>
          </a:p>
          <a:p>
            <a:pPr lvl="1">
              <a:buNone/>
            </a:pPr>
            <a:r>
              <a:rPr lang="en-US" i="1" dirty="0" smtClean="0"/>
              <a:t>(In the second sentence, even though the causality between pinkness and destruction is strange, we are forced to make the assumption) </a:t>
            </a:r>
          </a:p>
          <a:p>
            <a:r>
              <a:rPr lang="en-US" b="1" dirty="0" smtClean="0"/>
              <a:t>Event</a:t>
            </a:r>
            <a:r>
              <a:rPr lang="en-US" dirty="0" smtClean="0"/>
              <a:t> Part-Whole relations: If we are given just part-whole relations between events, we then assume a causal relation: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Mary went shopping and bought clothes. </a:t>
            </a:r>
          </a:p>
          <a:p>
            <a:pPr lvl="1">
              <a:buNone/>
            </a:pPr>
            <a:r>
              <a:rPr lang="en-US" i="1" dirty="0" smtClean="0"/>
              <a:t>(Here buying of clothes is a </a:t>
            </a:r>
            <a:r>
              <a:rPr lang="en-US" i="1" dirty="0" err="1" smtClean="0"/>
              <a:t>subevent</a:t>
            </a:r>
            <a:r>
              <a:rPr lang="en-US" i="1" dirty="0" smtClean="0"/>
              <a:t> of shopping, and the causal relation —buying causes shopping to be true— is assumed)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Granularity is a recursive concept, and one can have multiple levels in a granularity hierarchy.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Examples of Granularity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smtClean="0">
                <a:solidFill>
                  <a:srgbClr val="C00000"/>
                </a:solidFill>
              </a:rPr>
              <a:t>woman</a:t>
            </a:r>
            <a:r>
              <a:rPr lang="en-US" dirty="0" smtClean="0"/>
              <a:t> </a:t>
            </a:r>
            <a:r>
              <a:rPr lang="en-US" dirty="0"/>
              <a:t>who was watching her clothes dry in a </a:t>
            </a:r>
            <a:r>
              <a:rPr lang="en-US" dirty="0" smtClean="0"/>
              <a:t>Laundromat </a:t>
            </a:r>
            <a:r>
              <a:rPr lang="en-US" dirty="0"/>
              <a:t>was </a:t>
            </a:r>
            <a:r>
              <a:rPr lang="en-US" dirty="0" smtClean="0">
                <a:solidFill>
                  <a:srgbClr val="0070C0"/>
                </a:solidFill>
              </a:rPr>
              <a:t>killed</a:t>
            </a:r>
            <a:r>
              <a:rPr lang="en-US" dirty="0" smtClean="0"/>
              <a:t> Thursday.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She was </a:t>
            </a:r>
            <a:r>
              <a:rPr lang="en-US" dirty="0">
                <a:solidFill>
                  <a:srgbClr val="0070C0"/>
                </a:solidFill>
              </a:rPr>
              <a:t>hit </a:t>
            </a:r>
            <a:r>
              <a:rPr lang="en-US" dirty="0" smtClean="0">
                <a:solidFill>
                  <a:srgbClr val="0070C0"/>
                </a:solidFill>
              </a:rPr>
              <a:t>on the </a:t>
            </a:r>
            <a:r>
              <a:rPr lang="en-US" dirty="0" smtClean="0">
                <a:solidFill>
                  <a:srgbClr val="C00000"/>
                </a:solidFill>
              </a:rPr>
              <a:t>head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several </a:t>
            </a:r>
            <a:r>
              <a:rPr lang="en-US" dirty="0"/>
              <a:t>times and was pronounced dead at the scene.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7978-0001-465F-BC7E-C7459774598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5200038" y="3820521"/>
            <a:ext cx="2748404" cy="751479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42838" y="4020218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rgbClr val="C00000"/>
                </a:solidFill>
              </a:rPr>
              <a:t>Head                   </a:t>
            </a:r>
            <a:r>
              <a:rPr lang="en-US" sz="2000" dirty="0" smtClean="0">
                <a:solidFill>
                  <a:srgbClr val="0070C0"/>
                </a:solidFill>
              </a:rPr>
              <a:t>Hit</a:t>
            </a:r>
            <a:endParaRPr lang="en-US" sz="2000" baseline="-25000" dirty="0" smtClean="0">
              <a:solidFill>
                <a:srgbClr val="0070C0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5052842" y="1928656"/>
            <a:ext cx="3048000" cy="685800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24558" y="2075796"/>
            <a:ext cx="380479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C00000"/>
                </a:solidFill>
              </a:rPr>
              <a:t>Woman                       </a:t>
            </a:r>
            <a:r>
              <a:rPr lang="en-US" sz="2000" dirty="0" smtClean="0">
                <a:solidFill>
                  <a:srgbClr val="0070C0"/>
                </a:solidFill>
              </a:rPr>
              <a:t>Killed</a:t>
            </a:r>
            <a:r>
              <a:rPr lang="en-US" sz="2000" baseline="-25000" dirty="0" smtClean="0"/>
              <a:t>	</a:t>
            </a:r>
            <a:endParaRPr lang="en-US" sz="2000" baseline="-25000" dirty="0"/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5110667" y="3245047"/>
            <a:ext cx="1479346" cy="7099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685938" y="3220118"/>
            <a:ext cx="1524000" cy="7620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72042" y="4264584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11910" y="229915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3"/>
            <a:endCxn id="31" idx="3"/>
          </p:cNvCxnSpPr>
          <p:nvPr/>
        </p:nvCxnSpPr>
        <p:spPr>
          <a:xfrm flipV="1">
            <a:off x="7948442" y="2271556"/>
            <a:ext cx="152400" cy="1924705"/>
          </a:xfrm>
          <a:prstGeom prst="bentConnector3">
            <a:avLst>
              <a:gd name="adj1" fmla="val 374139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00298" y="2995456"/>
            <a:ext cx="378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                  part-of         causes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8118</TotalTime>
  <Words>1731</Words>
  <Application>Microsoft Office PowerPoint</Application>
  <PresentationFormat>On-screen Show (4:3)</PresentationFormat>
  <Paragraphs>288</Paragraphs>
  <Slides>29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Understanding Granularity in Natural Language Discourse</vt:lpstr>
      <vt:lpstr>What is Granularity</vt:lpstr>
      <vt:lpstr>Why study Granularity?</vt:lpstr>
      <vt:lpstr>Why are “why” and “how” questions important?</vt:lpstr>
      <vt:lpstr>Theory of Granularity in Natural Language Texts</vt:lpstr>
      <vt:lpstr>Theory of Granularity</vt:lpstr>
      <vt:lpstr>Theory of Granularity: Two Options</vt:lpstr>
      <vt:lpstr>Theory of Granularity: Definition</vt:lpstr>
      <vt:lpstr>Real Examples of Granularity Shift</vt:lpstr>
      <vt:lpstr>Real Examples of Granularity Shift</vt:lpstr>
      <vt:lpstr>Real Examples of Granularity Shift</vt:lpstr>
      <vt:lpstr>Implementing the Theory</vt:lpstr>
      <vt:lpstr>Part-Whole Relation between Entities</vt:lpstr>
      <vt:lpstr>Part-Whole Relation between Events</vt:lpstr>
      <vt:lpstr>Testing for Granularity Shifts</vt:lpstr>
      <vt:lpstr>Related Work</vt:lpstr>
      <vt:lpstr>Automatic Extraction of Granularity Relations</vt:lpstr>
      <vt:lpstr>Overview of Automatic Extraction</vt:lpstr>
      <vt:lpstr>Work Plan: Methodology Proposed</vt:lpstr>
      <vt:lpstr>1. Acquiring Part-Whole Relations</vt:lpstr>
      <vt:lpstr>2. Collecting Corpora</vt:lpstr>
      <vt:lpstr>3. Annotating Data</vt:lpstr>
      <vt:lpstr>4. Technique for Granularity Relation Detection</vt:lpstr>
      <vt:lpstr>4. Example of Granularity Relation Detection</vt:lpstr>
      <vt:lpstr>4. Approaches for Granularity Relation Extraction</vt:lpstr>
      <vt:lpstr>5. Evaluation</vt:lpstr>
      <vt:lpstr>Contributions</vt:lpstr>
      <vt:lpstr>Timeline</vt:lpstr>
      <vt:lpstr>Thank You!</vt:lpstr>
    </vt:vector>
  </TitlesOfParts>
  <Company>USC/ISI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Granularity for Natural Language Understanding</dc:title>
  <dc:creator>rutu</dc:creator>
  <cp:lastModifiedBy>Rutu Mulkar-Mehta</cp:lastModifiedBy>
  <cp:revision>1197</cp:revision>
  <dcterms:created xsi:type="dcterms:W3CDTF">2010-05-09T04:41:38Z</dcterms:created>
  <dcterms:modified xsi:type="dcterms:W3CDTF">2010-09-16T15:25:50Z</dcterms:modified>
</cp:coreProperties>
</file>