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438" y="3156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6B804-4EBE-4A11-8FF6-818A550772DC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AC3F-40C6-45E1-81BF-59EB25D76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AC3F-40C6-45E1-81BF-59EB25D766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DCD3-96B1-4358-85BB-89D0F55E797B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FA01-BA54-4399-A8AD-CCFDAF429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838200" y="7972097"/>
            <a:ext cx="20269200" cy="6429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20972"/>
            <a:ext cx="2194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Causal Granularity: Answering “How” events happen</a:t>
            </a:r>
          </a:p>
          <a:p>
            <a:pPr algn="ctr"/>
            <a:r>
              <a:rPr lang="en-US" sz="3600" dirty="0" smtClean="0"/>
              <a:t>Rutu Mulkar-Mehta and Jerry Hobbs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46222" y="2864716"/>
            <a:ext cx="9516978" cy="45858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b="1" dirty="0" smtClean="0"/>
              <a:t>What is Granularity</a:t>
            </a:r>
          </a:p>
          <a:p>
            <a:pPr algn="ctr"/>
            <a:r>
              <a:rPr lang="en-US" sz="3600" dirty="0" smtClean="0"/>
              <a:t>Def: Same event is described and understood at different levels of detail.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E.g. </a:t>
            </a:r>
          </a:p>
          <a:p>
            <a:pPr algn="ctr">
              <a:buNone/>
            </a:pPr>
            <a:r>
              <a:rPr lang="en-US" sz="3600" dirty="0" smtClean="0"/>
              <a:t>A woman was </a:t>
            </a:r>
            <a:r>
              <a:rPr lang="en-US" sz="3600" dirty="0" smtClean="0">
                <a:solidFill>
                  <a:srgbClr val="FF0000"/>
                </a:solidFill>
              </a:rPr>
              <a:t>killed</a:t>
            </a:r>
            <a:r>
              <a:rPr lang="en-US" sz="3600" dirty="0" smtClean="0"/>
              <a:t> last night. </a:t>
            </a:r>
          </a:p>
          <a:p>
            <a:pPr algn="ctr">
              <a:buNone/>
            </a:pPr>
            <a:r>
              <a:rPr lang="en-US" sz="3600" dirty="0" smtClean="0"/>
              <a:t>She was </a:t>
            </a:r>
            <a:r>
              <a:rPr lang="en-US" sz="3600" dirty="0" smtClean="0">
                <a:solidFill>
                  <a:srgbClr val="FF0000"/>
                </a:solidFill>
              </a:rPr>
              <a:t>hit on the head several times</a:t>
            </a:r>
            <a:r>
              <a:rPr lang="en-US" sz="3600" dirty="0" smtClean="0"/>
              <a:t>, and was pronounced dead on the scene.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706601"/>
            <a:ext cx="20268092" cy="5053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b="1" dirty="0" smtClean="0"/>
              <a:t>Examples of Causal Granularity for answering “how” questions</a:t>
            </a:r>
          </a:p>
          <a:p>
            <a:r>
              <a:rPr lang="en-US" sz="3400" b="1" i="1" dirty="0" smtClean="0"/>
              <a:t>The San Francisco4 9ers </a:t>
            </a:r>
            <a:r>
              <a:rPr lang="en-US" sz="3400" b="1" i="1" dirty="0"/>
              <a:t>moved ahead 7-3 on </a:t>
            </a:r>
            <a:r>
              <a:rPr lang="en-US" sz="3400" b="1" i="1" dirty="0" smtClean="0"/>
              <a:t>William Floyd's </a:t>
            </a:r>
            <a:r>
              <a:rPr lang="en-US" sz="3400" b="1" i="1" dirty="0"/>
              <a:t>two-yard touchdown run 11:19 into the game. </a:t>
            </a:r>
            <a:endParaRPr lang="en-US" sz="3400" b="1" i="1" dirty="0" smtClean="0"/>
          </a:p>
          <a:p>
            <a:r>
              <a:rPr lang="en-US" sz="3400" dirty="0" smtClean="0"/>
              <a:t>Q: How did - the San Francisco 49ers move ahead 7-3 11:19 into the game?</a:t>
            </a:r>
          </a:p>
          <a:p>
            <a:pPr algn="just"/>
            <a:r>
              <a:rPr lang="en-US" sz="3400" dirty="0" smtClean="0"/>
              <a:t>A: William Floyd's two-yard touchdown run</a:t>
            </a:r>
          </a:p>
          <a:p>
            <a:pPr algn="ctr"/>
            <a:endParaRPr lang="en-US" sz="3400" dirty="0" smtClean="0"/>
          </a:p>
          <a:p>
            <a:r>
              <a:rPr lang="en-US" sz="3400" dirty="0" smtClean="0"/>
              <a:t> </a:t>
            </a:r>
            <a:r>
              <a:rPr lang="en-US" sz="3400" b="1" i="1" dirty="0" smtClean="0"/>
              <a:t>Ben Roethlisberger </a:t>
            </a:r>
            <a:r>
              <a:rPr lang="en-US" sz="3400" b="1" i="1" dirty="0"/>
              <a:t>threw two touchdown passes and </a:t>
            </a:r>
            <a:r>
              <a:rPr lang="en-US" sz="3400" b="1" i="1" dirty="0" smtClean="0"/>
              <a:t>Jeff Reed </a:t>
            </a:r>
            <a:r>
              <a:rPr lang="en-US" sz="3400" b="1" i="1" dirty="0"/>
              <a:t>kicked a 37-yard field goal with 96 seconds to play Monday, giving </a:t>
            </a:r>
            <a:r>
              <a:rPr lang="en-US" sz="3400" b="1" i="1" dirty="0" smtClean="0"/>
              <a:t>Pittsburgh Steelers </a:t>
            </a:r>
            <a:r>
              <a:rPr lang="en-US" sz="3400" b="1" i="1" dirty="0"/>
              <a:t>a 20-19 American football victory over </a:t>
            </a:r>
            <a:r>
              <a:rPr lang="en-US" sz="3400" b="1" i="1" dirty="0" smtClean="0"/>
              <a:t>Baltimore Ravens.</a:t>
            </a:r>
          </a:p>
          <a:p>
            <a:r>
              <a:rPr lang="en-US" sz="3400" dirty="0" smtClean="0"/>
              <a:t>Q: How did – Pittsburgh Steelers get a 20-19 American football victory over Baltimore Ravens</a:t>
            </a:r>
          </a:p>
          <a:p>
            <a:r>
              <a:rPr lang="en-US" sz="3400" dirty="0" smtClean="0"/>
              <a:t>A: Ben Roethlisberger threw two touchdown passes and Jeff Reed kicked a 37-yard field goal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14343993" y="5627603"/>
            <a:ext cx="5983012" cy="1800583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19794" y="5779175"/>
            <a:ext cx="9031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	    </a:t>
            </a:r>
            <a:r>
              <a:rPr lang="en-US" sz="3200" dirty="0" smtClean="0">
                <a:solidFill>
                  <a:srgbClr val="C00000"/>
                </a:solidFill>
              </a:rPr>
              <a:t>Entity</a:t>
            </a:r>
            <a:r>
              <a:rPr lang="en-US" sz="3200" baseline="-250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                              </a:t>
            </a:r>
            <a:r>
              <a:rPr lang="en-US" sz="3200" dirty="0" smtClean="0">
                <a:solidFill>
                  <a:srgbClr val="0070C0"/>
                </a:solidFill>
              </a:rPr>
              <a:t>Event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3200" dirty="0" smtClean="0"/>
              <a:t>Fine Granularity                                   … </a:t>
            </a:r>
            <a:endParaRPr lang="en-US" sz="3200" baseline="-25000" dirty="0" smtClean="0"/>
          </a:p>
          <a:p>
            <a:r>
              <a:rPr lang="en-US" sz="3200" dirty="0" smtClean="0"/>
              <a:t>	    </a:t>
            </a:r>
            <a:r>
              <a:rPr lang="en-US" sz="3200" dirty="0" err="1" smtClean="0">
                <a:solidFill>
                  <a:srgbClr val="C00000"/>
                </a:solidFill>
              </a:rPr>
              <a:t>Entity</a:t>
            </a:r>
            <a:r>
              <a:rPr lang="en-US" sz="32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3200" dirty="0" smtClean="0"/>
              <a:t>                              </a:t>
            </a:r>
            <a:r>
              <a:rPr lang="en-US" sz="3200" dirty="0" err="1" smtClean="0">
                <a:solidFill>
                  <a:srgbClr val="0070C0"/>
                </a:solidFill>
              </a:rPr>
              <a:t>Event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3200" baseline="-250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2" name="Flowchart: Process 101"/>
          <p:cNvSpPr/>
          <p:nvPr/>
        </p:nvSpPr>
        <p:spPr>
          <a:xfrm>
            <a:off x="14249401" y="3546552"/>
            <a:ext cx="6005044" cy="1082406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972800" y="37837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Coarse Granularity       </a:t>
            </a:r>
            <a:r>
              <a:rPr lang="en-US" sz="3200" dirty="0" smtClean="0">
                <a:solidFill>
                  <a:srgbClr val="C00000"/>
                </a:solidFill>
              </a:rPr>
              <a:t>Entity</a:t>
            </a:r>
            <a:r>
              <a:rPr lang="en-US" sz="3200" dirty="0" smtClean="0"/>
              <a:t>                                 </a:t>
            </a:r>
            <a:r>
              <a:rPr lang="en-US" sz="3200" dirty="0" smtClean="0">
                <a:solidFill>
                  <a:srgbClr val="0070C0"/>
                </a:solidFill>
              </a:rPr>
              <a:t>Event</a:t>
            </a:r>
            <a:endParaRPr lang="en-US" sz="3200" baseline="-25000" dirty="0"/>
          </a:p>
        </p:txBody>
      </p:sp>
      <p:cxnSp>
        <p:nvCxnSpPr>
          <p:cNvPr id="104" name="Straight Connector 103"/>
          <p:cNvCxnSpPr/>
          <p:nvPr/>
        </p:nvCxnSpPr>
        <p:spPr>
          <a:xfrm rot="16200000" flipH="1">
            <a:off x="14477998" y="4953002"/>
            <a:ext cx="1447801" cy="761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18402300" y="4914900"/>
            <a:ext cx="15240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687800" y="6096000"/>
            <a:ext cx="101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383000" y="4038600"/>
            <a:ext cx="1692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0" idx="3"/>
            <a:endCxn id="102" idx="3"/>
          </p:cNvCxnSpPr>
          <p:nvPr/>
        </p:nvCxnSpPr>
        <p:spPr>
          <a:xfrm flipH="1" flipV="1">
            <a:off x="20254445" y="4087755"/>
            <a:ext cx="72560" cy="2440140"/>
          </a:xfrm>
          <a:prstGeom prst="bentConnector3">
            <a:avLst>
              <a:gd name="adj1" fmla="val -532325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6687800" y="7086600"/>
            <a:ext cx="101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2055367" y="280100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 Theory of Granularity</a:t>
            </a:r>
            <a:endParaRPr lang="en-US" sz="4000" b="1" dirty="0"/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1179786" y="10363201"/>
          <a:ext cx="71628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558800">
                <a:tc>
                  <a:txBody>
                    <a:bodyPr/>
                    <a:lstStyle/>
                    <a:p>
                      <a:pPr algn="ctr"/>
                      <a:endParaRPr 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A2-K9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A2-CA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A2-GH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A3-CN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A3-FM</a:t>
                      </a:r>
                      <a:endParaRPr lang="en-US" sz="2800" b="1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A2-K9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A2-CA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0.93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A2-GH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1.0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A3-CN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A3-FM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8763000" y="10363200"/>
            <a:ext cx="11963400" cy="3416320"/>
          </a:xfrm>
          <a:prstGeom prst="rect">
            <a:avLst/>
          </a:prstGeom>
          <a:noFill/>
          <a:ln cmpd="dbl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Overall Agreement</a:t>
            </a:r>
          </a:p>
          <a:p>
            <a:r>
              <a:rPr lang="en-US" sz="3600" dirty="0" smtClean="0"/>
              <a:t>33/37  Agreement - 89.19% </a:t>
            </a:r>
          </a:p>
          <a:p>
            <a:r>
              <a:rPr lang="en-US" sz="3600" dirty="0" smtClean="0"/>
              <a:t>20/20  Agreement - 100% (Excluding newspaper articles)</a:t>
            </a:r>
          </a:p>
          <a:p>
            <a:endParaRPr lang="en-US" sz="3600" dirty="0" smtClean="0"/>
          </a:p>
          <a:p>
            <a:pPr algn="ctr">
              <a:buNone/>
            </a:pPr>
            <a:r>
              <a:rPr lang="en-US" sz="3600" b="1" i="1" dirty="0" smtClean="0">
                <a:solidFill>
                  <a:srgbClr val="C00000"/>
                </a:solidFill>
              </a:rPr>
              <a:t>Evidence that people shift through  various levels of granularity  while reading and understanding text.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66800" y="7940566"/>
            <a:ext cx="19888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Human Granularity Identification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Corpus : 37 paragraph pairs from 3 domains:   Structured Game descriptions (Wikipedia) , Personal Travel Descriptions (Confluence.org), Newspaper articles (</a:t>
            </a:r>
            <a:r>
              <a:rPr lang="en-US" sz="3600" dirty="0" err="1" smtClean="0"/>
              <a:t>Timebank</a:t>
            </a:r>
            <a:r>
              <a:rPr lang="en-US" sz="3600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Annotators: 5 anonymous annotators from Mechanical Turk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686910" y="1372913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Pairwise Kappa Agreement</a:t>
            </a:r>
            <a:endParaRPr lang="en-US" sz="3600" dirty="0"/>
          </a:p>
        </p:txBody>
      </p:sp>
      <p:sp>
        <p:nvSpPr>
          <p:cNvPr id="150" name="Rectangle 149"/>
          <p:cNvSpPr/>
          <p:nvPr/>
        </p:nvSpPr>
        <p:spPr>
          <a:xfrm>
            <a:off x="838200" y="19964400"/>
            <a:ext cx="20269200" cy="1234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4026061" y="4800600"/>
            <a:ext cx="708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part-of  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	         </a:t>
            </a:r>
            <a:r>
              <a:rPr lang="en-US" sz="2800" dirty="0" err="1" smtClean="0">
                <a:solidFill>
                  <a:srgbClr val="0070C0"/>
                </a:solidFill>
              </a:rPr>
              <a:t>part-of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 </a:t>
            </a:r>
            <a:r>
              <a:rPr lang="en-US" sz="2800" dirty="0" smtClean="0"/>
              <a:t>causes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0820400" y="2667000"/>
            <a:ext cx="10210800" cy="502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66800" y="20019580"/>
            <a:ext cx="198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Building blocks for </a:t>
            </a:r>
            <a:r>
              <a:rPr lang="en-US" sz="4000" b="1" dirty="0" smtClean="0"/>
              <a:t>Automatic Granularity </a:t>
            </a:r>
            <a:r>
              <a:rPr lang="en-US" sz="4000" b="1" dirty="0" smtClean="0"/>
              <a:t>Shift Identification</a:t>
            </a:r>
            <a:endParaRPr lang="en-US" sz="40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371600" y="20865075"/>
            <a:ext cx="6324600" cy="6986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b="1" dirty="0" smtClean="0"/>
              <a:t>Part-Whole relations</a:t>
            </a:r>
          </a:p>
          <a:p>
            <a:r>
              <a:rPr lang="en-US" sz="3400" b="1" dirty="0" smtClean="0">
                <a:solidFill>
                  <a:srgbClr val="C00000"/>
                </a:solidFill>
              </a:rPr>
              <a:t>Events</a:t>
            </a:r>
          </a:p>
          <a:p>
            <a:r>
              <a:rPr lang="en-US" sz="3400" dirty="0" smtClean="0">
                <a:solidFill>
                  <a:srgbClr val="C00000"/>
                </a:solidFill>
              </a:rPr>
              <a:t>Touchdown is a part of Game</a:t>
            </a:r>
          </a:p>
          <a:p>
            <a:r>
              <a:rPr lang="en-US" sz="3400" dirty="0" smtClean="0">
                <a:solidFill>
                  <a:srgbClr val="C00000"/>
                </a:solidFill>
              </a:rPr>
              <a:t>Field Goal is part of a Game</a:t>
            </a:r>
          </a:p>
          <a:p>
            <a:endParaRPr lang="en-US" sz="3400" dirty="0" smtClean="0"/>
          </a:p>
          <a:p>
            <a:r>
              <a:rPr lang="en-US" sz="3400" b="1" dirty="0" smtClean="0">
                <a:solidFill>
                  <a:srgbClr val="0070C0"/>
                </a:solidFill>
              </a:rPr>
              <a:t>Entities</a:t>
            </a:r>
          </a:p>
          <a:p>
            <a:r>
              <a:rPr lang="en-US" sz="3400" dirty="0" smtClean="0">
                <a:solidFill>
                  <a:srgbClr val="0070C0"/>
                </a:solidFill>
              </a:rPr>
              <a:t>Player is part of Team</a:t>
            </a:r>
          </a:p>
          <a:p>
            <a:r>
              <a:rPr lang="en-US" sz="3400" dirty="0" smtClean="0">
                <a:solidFill>
                  <a:srgbClr val="0070C0"/>
                </a:solidFill>
              </a:rPr>
              <a:t>Foot is part of Player</a:t>
            </a:r>
          </a:p>
          <a:p>
            <a:endParaRPr lang="en-US" sz="3400" dirty="0"/>
          </a:p>
          <a:p>
            <a:r>
              <a:rPr lang="en-US" sz="3400" b="1" dirty="0" smtClean="0">
                <a:solidFill>
                  <a:srgbClr val="00B050"/>
                </a:solidFill>
              </a:rPr>
              <a:t>Causal </a:t>
            </a:r>
            <a:r>
              <a:rPr lang="en-US" sz="3400" b="1" dirty="0" smtClean="0">
                <a:solidFill>
                  <a:srgbClr val="00B050"/>
                </a:solidFill>
              </a:rPr>
              <a:t>Markers</a:t>
            </a:r>
          </a:p>
          <a:p>
            <a:r>
              <a:rPr lang="en-US" sz="3400" dirty="0" smtClean="0">
                <a:solidFill>
                  <a:srgbClr val="00B050"/>
                </a:solidFill>
              </a:rPr>
              <a:t>Caused</a:t>
            </a:r>
          </a:p>
          <a:p>
            <a:r>
              <a:rPr lang="en-US" sz="3400" dirty="0" smtClean="0">
                <a:solidFill>
                  <a:srgbClr val="00B050"/>
                </a:solidFill>
              </a:rPr>
              <a:t>Lead to</a:t>
            </a:r>
          </a:p>
          <a:p>
            <a:r>
              <a:rPr lang="en-US" sz="3400" dirty="0" smtClean="0">
                <a:solidFill>
                  <a:srgbClr val="00B050"/>
                </a:solidFill>
              </a:rPr>
              <a:t> to give</a:t>
            </a:r>
            <a:endParaRPr lang="en-US" sz="3400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71600" y="28041600"/>
            <a:ext cx="6324600" cy="3901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000" b="1" dirty="0" smtClean="0"/>
              <a:t>Granularity Phrase </a:t>
            </a:r>
            <a:r>
              <a:rPr lang="en-US" sz="4000" b="1" dirty="0" smtClean="0"/>
              <a:t>Extraction</a:t>
            </a:r>
          </a:p>
          <a:p>
            <a:pPr algn="just"/>
            <a:r>
              <a:rPr lang="en-US" sz="3400" dirty="0" smtClean="0"/>
              <a:t>Extract relevant phrase from the sentence which spans the set of “parts” and “wholes” in the sentence (if present) and delimited by the causal relation.</a:t>
            </a:r>
            <a:endParaRPr lang="en-US" sz="3400" dirty="0"/>
          </a:p>
        </p:txBody>
      </p:sp>
      <p:sp>
        <p:nvSpPr>
          <p:cNvPr id="30" name="Rectangle 29"/>
          <p:cNvSpPr/>
          <p:nvPr/>
        </p:nvSpPr>
        <p:spPr>
          <a:xfrm>
            <a:off x="7924800" y="20878800"/>
            <a:ext cx="12877800" cy="1112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05800" y="22641909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Dave Brown </a:t>
            </a:r>
            <a:r>
              <a:rPr lang="en-US" sz="3600" dirty="0" smtClean="0"/>
              <a:t>threw for 144 yards and connected with </a:t>
            </a:r>
            <a:r>
              <a:rPr lang="en-US" sz="3600" dirty="0" smtClean="0"/>
              <a:t>Mike </a:t>
            </a:r>
            <a:r>
              <a:rPr lang="en-US" sz="3600" dirty="0" err="1" smtClean="0"/>
              <a:t>Sherrard</a:t>
            </a:r>
            <a:r>
              <a:rPr lang="en-US" sz="3600" dirty="0" smtClean="0"/>
              <a:t> </a:t>
            </a:r>
            <a:r>
              <a:rPr lang="en-US" sz="3600" dirty="0" smtClean="0"/>
              <a:t>on a 12-yard touchdown pass here Thursday to give the </a:t>
            </a:r>
            <a:r>
              <a:rPr lang="en-US" sz="3600" dirty="0" smtClean="0"/>
              <a:t>New York Giants </a:t>
            </a:r>
            <a:r>
              <a:rPr lang="en-US" sz="3600" dirty="0" smtClean="0"/>
              <a:t>a 10-6 American football victory over the </a:t>
            </a:r>
            <a:r>
              <a:rPr lang="en-US" sz="3600" dirty="0" smtClean="0"/>
              <a:t>Arizona Cardinals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Dave </a:t>
            </a:r>
            <a:r>
              <a:rPr lang="en-US" sz="3600" dirty="0" smtClean="0"/>
              <a:t>Brown is part of New York Giants</a:t>
            </a:r>
          </a:p>
          <a:p>
            <a:pPr algn="just"/>
            <a:r>
              <a:rPr lang="en-US" sz="3600" dirty="0" smtClean="0"/>
              <a:t>Mike </a:t>
            </a:r>
            <a:r>
              <a:rPr lang="en-US" sz="3600" dirty="0" err="1" smtClean="0"/>
              <a:t>Sherrard</a:t>
            </a:r>
            <a:r>
              <a:rPr lang="en-US" sz="3600" dirty="0" smtClean="0"/>
              <a:t> is part of New York Giants</a:t>
            </a:r>
          </a:p>
          <a:p>
            <a:pPr algn="just"/>
            <a:r>
              <a:rPr lang="en-US" sz="3600" dirty="0" smtClean="0"/>
              <a:t>Touchdown is part of victory</a:t>
            </a:r>
          </a:p>
          <a:p>
            <a:pPr algn="just"/>
            <a:endParaRPr lang="en-US" sz="3600" dirty="0" smtClean="0"/>
          </a:p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Dave Brown </a:t>
            </a:r>
            <a:r>
              <a:rPr lang="en-US" sz="3600" dirty="0" smtClean="0"/>
              <a:t>threw for 144 yards and connected with </a:t>
            </a:r>
            <a:r>
              <a:rPr lang="en-US" sz="3600" b="1" dirty="0" smtClean="0">
                <a:solidFill>
                  <a:srgbClr val="0070C0"/>
                </a:solidFill>
              </a:rPr>
              <a:t>Mike </a:t>
            </a:r>
            <a:r>
              <a:rPr lang="en-US" sz="3600" b="1" dirty="0" err="1" smtClean="0">
                <a:solidFill>
                  <a:srgbClr val="0070C0"/>
                </a:solidFill>
              </a:rPr>
              <a:t>Sherrard</a:t>
            </a:r>
            <a:r>
              <a:rPr lang="en-US" sz="3600" dirty="0" smtClean="0"/>
              <a:t> on a 12-yard </a:t>
            </a:r>
            <a:r>
              <a:rPr lang="en-US" sz="3600" b="1" dirty="0" smtClean="0">
                <a:solidFill>
                  <a:srgbClr val="C00000"/>
                </a:solidFill>
              </a:rPr>
              <a:t>touchdown pass </a:t>
            </a:r>
            <a:r>
              <a:rPr lang="en-US" sz="3600" dirty="0" smtClean="0"/>
              <a:t>here Thursday </a:t>
            </a:r>
            <a:endParaRPr lang="en-US" sz="3600" dirty="0" smtClean="0"/>
          </a:p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to give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the New York Giants </a:t>
            </a:r>
            <a:r>
              <a:rPr lang="en-US" sz="3600" dirty="0" smtClean="0"/>
              <a:t>a 10-6 American football </a:t>
            </a:r>
            <a:r>
              <a:rPr lang="en-US" sz="3600" b="1" dirty="0" smtClean="0">
                <a:solidFill>
                  <a:srgbClr val="C00000"/>
                </a:solidFill>
              </a:rPr>
              <a:t>victory</a:t>
            </a:r>
            <a:r>
              <a:rPr lang="en-US" sz="3600" dirty="0" smtClean="0"/>
              <a:t> over the Arizona Cardinals.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2000" y="2133074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460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Mulkar-Mehta</dc:creator>
  <cp:lastModifiedBy>Rutu Mulkar-Mehta</cp:lastModifiedBy>
  <cp:revision>121</cp:revision>
  <dcterms:created xsi:type="dcterms:W3CDTF">2010-07-31T12:59:14Z</dcterms:created>
  <dcterms:modified xsi:type="dcterms:W3CDTF">2010-08-01T03:31:18Z</dcterms:modified>
</cp:coreProperties>
</file>