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7.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098" y="4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C5847D0-6BE3-49CC-A2BF-5828976DAE15}" type="datetimeFigureOut">
              <a:rPr lang="en-US" smtClean="0"/>
              <a:t>14-Jul-20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D6FAC42-F9FA-4ED3-B569-A313A71CA5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5847D0-6BE3-49CC-A2BF-5828976DAE15}" type="datetimeFigureOut">
              <a:rPr lang="en-US" smtClean="0"/>
              <a:t>14-Jul-20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6FAC42-F9FA-4ED3-B569-A313A71CA5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5847D0-6BE3-49CC-A2BF-5828976DAE15}" type="datetimeFigureOut">
              <a:rPr lang="en-US" smtClean="0"/>
              <a:t>14-Jul-20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6FAC42-F9FA-4ED3-B569-A313A71CA5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5847D0-6BE3-49CC-A2BF-5828976DAE15}" type="datetimeFigureOut">
              <a:rPr lang="en-US" smtClean="0"/>
              <a:t>14-Jul-20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6FAC42-F9FA-4ED3-B569-A313A71CA530}"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C5847D0-6BE3-49CC-A2BF-5828976DAE15}" type="datetimeFigureOut">
              <a:rPr lang="en-US" smtClean="0"/>
              <a:t>14-Jul-20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6FAC42-F9FA-4ED3-B569-A313A71CA530}"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C5847D0-6BE3-49CC-A2BF-5828976DAE15}" type="datetimeFigureOut">
              <a:rPr lang="en-US" smtClean="0"/>
              <a:t>14-Jul-20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6FAC42-F9FA-4ED3-B569-A313A71CA530}"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C5847D0-6BE3-49CC-A2BF-5828976DAE15}" type="datetimeFigureOut">
              <a:rPr lang="en-US" smtClean="0"/>
              <a:t>14-Jul-20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D6FAC42-F9FA-4ED3-B569-A313A71CA53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C5847D0-6BE3-49CC-A2BF-5828976DAE15}" type="datetimeFigureOut">
              <a:rPr lang="en-US" smtClean="0"/>
              <a:t>14-Jul-20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D6FAC42-F9FA-4ED3-B569-A313A71CA530}"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C5847D0-6BE3-49CC-A2BF-5828976DAE15}" type="datetimeFigureOut">
              <a:rPr lang="en-US" smtClean="0"/>
              <a:t>14-Jul-20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D6FAC42-F9FA-4ED3-B569-A313A71CA5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C5847D0-6BE3-49CC-A2BF-5828976DAE15}" type="datetimeFigureOut">
              <a:rPr lang="en-US" smtClean="0"/>
              <a:t>14-Jul-20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6FAC42-F9FA-4ED3-B569-A313A71CA53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C5847D0-6BE3-49CC-A2BF-5828976DAE15}" type="datetimeFigureOut">
              <a:rPr lang="en-US" smtClean="0"/>
              <a:t>14-Jul-20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D6FAC42-F9FA-4ED3-B569-A313A71CA530}"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C5847D0-6BE3-49CC-A2BF-5828976DAE15}" type="datetimeFigureOut">
              <a:rPr lang="en-US" smtClean="0"/>
              <a:t>14-Jul-20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D6FAC42-F9FA-4ED3-B569-A313A71CA53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ER -Diagrams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1188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036" y="1447800"/>
            <a:ext cx="7458563"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76400" y="533400"/>
            <a:ext cx="6019800" cy="800219"/>
          </a:xfrm>
          <a:prstGeom prst="rect">
            <a:avLst/>
          </a:prstGeom>
          <a:noFill/>
        </p:spPr>
        <p:txBody>
          <a:bodyPr wrap="square" rtlCol="0">
            <a:spAutoFit/>
          </a:bodyPr>
          <a:lstStyle/>
          <a:p>
            <a:pPr algn="ctr"/>
            <a:r>
              <a:rPr lang="en-US" sz="2800" b="1" dirty="0" smtClean="0"/>
              <a:t>Components of the ER Diagram</a:t>
            </a:r>
            <a:r>
              <a:rPr lang="en-US" b="1" dirty="0" smtClean="0"/>
              <a:t/>
            </a:r>
            <a:br>
              <a:rPr lang="en-US" b="1" dirty="0" smtClean="0"/>
            </a:br>
            <a:endParaRPr lang="en-US" dirty="0"/>
          </a:p>
        </p:txBody>
      </p:sp>
    </p:spTree>
    <p:extLst>
      <p:ext uri="{BB962C8B-B14F-4D97-AF65-F5344CB8AC3E}">
        <p14:creationId xmlns:p14="http://schemas.microsoft.com/office/powerpoint/2010/main" val="1971827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ENTITY?</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 real-world thing either living or non-living that is easily recognizable and </a:t>
            </a:r>
            <a:r>
              <a:rPr lang="en-US" dirty="0" err="1"/>
              <a:t>nonrecognizable</a:t>
            </a:r>
            <a:r>
              <a:rPr lang="en-US" dirty="0"/>
              <a:t>. It is anything in the enterprise that is to be represented in our database. It may be a physical thing or simply a fact about the enterprise or an event that happens in the real world. </a:t>
            </a:r>
          </a:p>
          <a:p>
            <a:r>
              <a:rPr lang="en-US" dirty="0"/>
              <a:t>An entity can be place, person, object, event or a concept, which stores data in the database. The characteristics of entities are must have an attribute, and a unique key. Every entity is made up of some 'attributes' which represent that entity. </a:t>
            </a:r>
          </a:p>
          <a:p>
            <a:endParaRPr lang="en-US" dirty="0"/>
          </a:p>
        </p:txBody>
      </p:sp>
    </p:spTree>
    <p:extLst>
      <p:ext uri="{BB962C8B-B14F-4D97-AF65-F5344CB8AC3E}">
        <p14:creationId xmlns:p14="http://schemas.microsoft.com/office/powerpoint/2010/main" val="285533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Examples of entities:</a:t>
            </a:r>
            <a:r>
              <a:rPr lang="en-US" dirty="0"/>
              <a:t> </a:t>
            </a:r>
          </a:p>
          <a:p>
            <a:r>
              <a:rPr lang="en-US" b="1" dirty="0"/>
              <a:t>Person:</a:t>
            </a:r>
            <a:r>
              <a:rPr lang="en-US" dirty="0"/>
              <a:t> Employee, Student, Patient </a:t>
            </a:r>
          </a:p>
          <a:p>
            <a:r>
              <a:rPr lang="en-US" b="1" dirty="0"/>
              <a:t>Place:</a:t>
            </a:r>
            <a:r>
              <a:rPr lang="en-US" dirty="0"/>
              <a:t> Store, Building </a:t>
            </a:r>
          </a:p>
          <a:p>
            <a:r>
              <a:rPr lang="en-US" b="1" dirty="0"/>
              <a:t>Object:</a:t>
            </a:r>
            <a:r>
              <a:rPr lang="en-US" dirty="0"/>
              <a:t> Machine, product, and Car </a:t>
            </a:r>
          </a:p>
          <a:p>
            <a:r>
              <a:rPr lang="en-US" b="1" dirty="0"/>
              <a:t>Event:</a:t>
            </a:r>
            <a:r>
              <a:rPr lang="en-US" dirty="0"/>
              <a:t> Sale, Registration, Renewal </a:t>
            </a:r>
          </a:p>
          <a:p>
            <a:r>
              <a:rPr lang="en-US" b="1" dirty="0"/>
              <a:t>Concept:</a:t>
            </a:r>
            <a:r>
              <a:rPr lang="en-US" dirty="0"/>
              <a:t> Account, Course </a:t>
            </a:r>
          </a:p>
          <a:p>
            <a:endParaRPr lang="en-US" dirty="0"/>
          </a:p>
        </p:txBody>
      </p:sp>
      <p:sp>
        <p:nvSpPr>
          <p:cNvPr id="3" name="Title 2"/>
          <p:cNvSpPr>
            <a:spLocks noGrp="1"/>
          </p:cNvSpPr>
          <p:nvPr>
            <p:ph type="title"/>
          </p:nvPr>
        </p:nvSpPr>
        <p:spPr/>
        <p:txBody>
          <a:bodyPr>
            <a:normAutofit fontScale="90000"/>
          </a:bodyPr>
          <a:lstStyle/>
          <a:p>
            <a:r>
              <a:rPr lang="en-US" dirty="0"/>
              <a:t>WHAT IS ENTITY?</a:t>
            </a:r>
            <a:br>
              <a:rPr lang="en-US" dirty="0"/>
            </a:br>
            <a:endParaRPr lang="en-US" dirty="0"/>
          </a:p>
        </p:txBody>
      </p:sp>
    </p:spTree>
    <p:extLst>
      <p:ext uri="{BB962C8B-B14F-4D97-AF65-F5344CB8AC3E}">
        <p14:creationId xmlns:p14="http://schemas.microsoft.com/office/powerpoint/2010/main" val="378291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1481138"/>
            <a:ext cx="8229600" cy="4525962"/>
          </a:xfrm>
        </p:spPr>
        <p:txBody>
          <a:bodyPr/>
          <a:lstStyle/>
          <a:p>
            <a:r>
              <a:rPr lang="en-US" dirty="0" smtClean="0"/>
              <a:t>Student </a:t>
            </a:r>
            <a:endParaRPr lang="en-US" dirty="0"/>
          </a:p>
          <a:p>
            <a:r>
              <a:rPr lang="en-US" dirty="0"/>
              <a:t>An entity set is a group of similar kind of entities. It may contain entities with attribute sharing similar values. Entities are represented by their properties, which also called attributes. All attributes have their separate values. For example, a student entity may have a name, age, class, as attributes. </a:t>
            </a:r>
          </a:p>
          <a:p>
            <a:endParaRPr lang="en-US" dirty="0"/>
          </a:p>
        </p:txBody>
      </p:sp>
      <p:sp>
        <p:nvSpPr>
          <p:cNvPr id="4" name="TextBox 3"/>
          <p:cNvSpPr txBox="1"/>
          <p:nvPr/>
        </p:nvSpPr>
        <p:spPr>
          <a:xfrm>
            <a:off x="1687286" y="402380"/>
            <a:ext cx="5410200" cy="461665"/>
          </a:xfrm>
          <a:prstGeom prst="rect">
            <a:avLst/>
          </a:prstGeom>
          <a:noFill/>
        </p:spPr>
        <p:txBody>
          <a:bodyPr wrap="square" rtlCol="0">
            <a:spAutoFit/>
          </a:bodyPr>
          <a:lstStyle/>
          <a:p>
            <a:pPr algn="ctr"/>
            <a:r>
              <a:rPr lang="en-US" sz="2400" b="1" dirty="0" smtClean="0"/>
              <a:t>Entity set:</a:t>
            </a:r>
            <a:endParaRPr lang="en-US" sz="2400" b="1" dirty="0"/>
          </a:p>
        </p:txBody>
      </p:sp>
    </p:spTree>
    <p:extLst>
      <p:ext uri="{BB962C8B-B14F-4D97-AF65-F5344CB8AC3E}">
        <p14:creationId xmlns:p14="http://schemas.microsoft.com/office/powerpoint/2010/main" val="4218007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2633663"/>
            <a:ext cx="65913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828800" y="838200"/>
            <a:ext cx="4724400" cy="400110"/>
          </a:xfrm>
          <a:prstGeom prst="rect">
            <a:avLst/>
          </a:prstGeom>
          <a:noFill/>
        </p:spPr>
        <p:txBody>
          <a:bodyPr wrap="square" rtlCol="0">
            <a:spAutoFit/>
          </a:bodyPr>
          <a:lstStyle/>
          <a:p>
            <a:pPr algn="ctr"/>
            <a:r>
              <a:rPr lang="en-US" sz="2000" b="1" dirty="0" smtClean="0"/>
              <a:t>Entity set:</a:t>
            </a:r>
            <a:endParaRPr lang="en-US" sz="2000" b="1" dirty="0"/>
          </a:p>
        </p:txBody>
      </p:sp>
    </p:spTree>
    <p:extLst>
      <p:ext uri="{BB962C8B-B14F-4D97-AF65-F5344CB8AC3E}">
        <p14:creationId xmlns:p14="http://schemas.microsoft.com/office/powerpoint/2010/main" val="30520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Entities:</a:t>
            </a:r>
          </a:p>
        </p:txBody>
      </p:sp>
      <p:sp>
        <p:nvSpPr>
          <p:cNvPr id="3" name="Content Placeholder 2"/>
          <p:cNvSpPr>
            <a:spLocks noGrp="1"/>
          </p:cNvSpPr>
          <p:nvPr>
            <p:ph idx="1"/>
          </p:nvPr>
        </p:nvSpPr>
        <p:spPr/>
        <p:txBody>
          <a:bodyPr/>
          <a:lstStyle/>
          <a:p>
            <a:r>
              <a:rPr lang="en-US" dirty="0"/>
              <a:t>A university may have some departments. All these departments employ various lecturers and offer several programs. </a:t>
            </a:r>
          </a:p>
          <a:p>
            <a:r>
              <a:rPr lang="en-US" dirty="0"/>
              <a:t>Some courses make up each program. Students register in a particular program and enroll in various courses. A lecturer from the specific department takes each course, and each lecturer teaches a various group of students. </a:t>
            </a:r>
          </a:p>
          <a:p>
            <a:endParaRPr lang="en-US" dirty="0"/>
          </a:p>
        </p:txBody>
      </p:sp>
    </p:spTree>
    <p:extLst>
      <p:ext uri="{BB962C8B-B14F-4D97-AF65-F5344CB8AC3E}">
        <p14:creationId xmlns:p14="http://schemas.microsoft.com/office/powerpoint/2010/main" val="16840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p>
          <a:p>
            <a:r>
              <a:rPr lang="en-US" dirty="0"/>
              <a:t>Relationship is nothing but an association among two or more entities. E.g., Tom works in the Chemistry department. </a:t>
            </a:r>
          </a:p>
          <a:p>
            <a:endParaRPr lang="en-US" dirty="0"/>
          </a:p>
        </p:txBody>
      </p:sp>
      <p:sp>
        <p:nvSpPr>
          <p:cNvPr id="3" name="Title 2"/>
          <p:cNvSpPr>
            <a:spLocks noGrp="1"/>
          </p:cNvSpPr>
          <p:nvPr>
            <p:ph type="title"/>
          </p:nvPr>
        </p:nvSpPr>
        <p:spPr/>
        <p:txBody>
          <a:bodyPr>
            <a:normAutofit fontScale="90000"/>
          </a:bodyPr>
          <a:lstStyle/>
          <a:p>
            <a:r>
              <a:rPr lang="en-US" dirty="0"/>
              <a:t>Relationship</a:t>
            </a:r>
            <a:br>
              <a:rPr lang="en-US" dirty="0"/>
            </a:br>
            <a:endParaRPr lang="en-US" dirty="0"/>
          </a:p>
        </p:txBody>
      </p:sp>
      <p:pic>
        <p:nvPicPr>
          <p:cNvPr id="3089"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3733800"/>
            <a:ext cx="68389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09332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Entities take part in relationships. We can often identify relationships with verbs or verb phrases. </a:t>
            </a:r>
          </a:p>
          <a:p>
            <a:r>
              <a:rPr lang="en-US" b="1" dirty="0"/>
              <a:t>For example:</a:t>
            </a:r>
            <a:r>
              <a:rPr lang="en-US" dirty="0"/>
              <a:t> </a:t>
            </a:r>
          </a:p>
          <a:p>
            <a:r>
              <a:rPr lang="en-US" dirty="0"/>
              <a:t>You are attending this lecture</a:t>
            </a:r>
          </a:p>
          <a:p>
            <a:r>
              <a:rPr lang="en-US" dirty="0"/>
              <a:t>I am giving the lecture</a:t>
            </a:r>
          </a:p>
          <a:p>
            <a:r>
              <a:rPr lang="en-US" dirty="0"/>
              <a:t>Just </a:t>
            </a:r>
            <a:r>
              <a:rPr lang="en-US" dirty="0" err="1"/>
              <a:t>loke</a:t>
            </a:r>
            <a:r>
              <a:rPr lang="en-US" dirty="0"/>
              <a:t> entities, we can classify relationships according to relationship-types:</a:t>
            </a:r>
          </a:p>
          <a:p>
            <a:r>
              <a:rPr lang="en-US" dirty="0"/>
              <a:t>A student attends a lecture</a:t>
            </a:r>
          </a:p>
          <a:p>
            <a:r>
              <a:rPr lang="en-US" dirty="0"/>
              <a:t>A lecturer is giving a lecture.</a:t>
            </a:r>
          </a:p>
          <a:p>
            <a:endParaRPr lang="en-US" dirty="0"/>
          </a:p>
        </p:txBody>
      </p:sp>
      <p:sp>
        <p:nvSpPr>
          <p:cNvPr id="3" name="Title 2"/>
          <p:cNvSpPr>
            <a:spLocks noGrp="1"/>
          </p:cNvSpPr>
          <p:nvPr>
            <p:ph type="title"/>
          </p:nvPr>
        </p:nvSpPr>
        <p:spPr/>
        <p:txBody>
          <a:bodyPr>
            <a:normAutofit fontScale="90000"/>
          </a:bodyPr>
          <a:lstStyle/>
          <a:p>
            <a:r>
              <a:rPr lang="en-US" dirty="0"/>
              <a:t>Relationship</a:t>
            </a:r>
            <a:br>
              <a:rPr lang="en-US" dirty="0"/>
            </a:br>
            <a:endParaRPr lang="en-US" dirty="0"/>
          </a:p>
        </p:txBody>
      </p:sp>
    </p:spTree>
    <p:extLst>
      <p:ext uri="{BB962C8B-B14F-4D97-AF65-F5344CB8AC3E}">
        <p14:creationId xmlns:p14="http://schemas.microsoft.com/office/powerpoint/2010/main" val="450117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weak entity is a type of entity which doesn't have its key attribute. It can be identified uniquely by considering the primary key of another entity. For that, weak entity sets need to have participation</a:t>
            </a:r>
          </a:p>
        </p:txBody>
      </p:sp>
      <p:sp>
        <p:nvSpPr>
          <p:cNvPr id="3" name="Title 2"/>
          <p:cNvSpPr>
            <a:spLocks noGrp="1"/>
          </p:cNvSpPr>
          <p:nvPr>
            <p:ph type="title"/>
          </p:nvPr>
        </p:nvSpPr>
        <p:spPr/>
        <p:txBody>
          <a:bodyPr>
            <a:normAutofit fontScale="90000"/>
          </a:bodyPr>
          <a:lstStyle/>
          <a:p>
            <a:r>
              <a:rPr lang="en-US" dirty="0"/>
              <a:t>Weak Entities</a:t>
            </a:r>
            <a:br>
              <a:rPr lang="en-US" dirty="0"/>
            </a:br>
            <a:endParaRPr lang="en-US" dirty="0"/>
          </a:p>
        </p:txBody>
      </p:sp>
    </p:spTree>
    <p:extLst>
      <p:ext uri="{BB962C8B-B14F-4D97-AF65-F5344CB8AC3E}">
        <p14:creationId xmlns:p14="http://schemas.microsoft.com/office/powerpoint/2010/main" val="3807872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38178602"/>
              </p:ext>
            </p:extLst>
          </p:nvPr>
        </p:nvGraphicFramePr>
        <p:xfrm>
          <a:off x="1576878" y="1481138"/>
          <a:ext cx="5990244" cy="4799664"/>
        </p:xfrm>
        <a:graphic>
          <a:graphicData uri="http://schemas.openxmlformats.org/drawingml/2006/table">
            <a:tbl>
              <a:tblPr/>
              <a:tblGrid>
                <a:gridCol w="2995122"/>
                <a:gridCol w="2995122"/>
              </a:tblGrid>
              <a:tr h="266233">
                <a:tc>
                  <a:txBody>
                    <a:bodyPr/>
                    <a:lstStyle/>
                    <a:p>
                      <a:r>
                        <a:rPr lang="en-US" sz="1400" b="1">
                          <a:latin typeface="Arial" pitchFamily="34" charset="0"/>
                          <a:cs typeface="Arial" pitchFamily="34" charset="0"/>
                        </a:rPr>
                        <a:t>Strong Entity Set</a:t>
                      </a:r>
                      <a:r>
                        <a:rPr lang="en-US" sz="1400">
                          <a:latin typeface="Arial" pitchFamily="34" charset="0"/>
                          <a:cs typeface="Arial" pitchFamily="34" charset="0"/>
                        </a:rPr>
                        <a:t> </a:t>
                      </a:r>
                    </a:p>
                  </a:txBody>
                  <a:tcPr marL="66558" marR="66558" marT="33279" marB="33279" anchor="ctr">
                    <a:lnL>
                      <a:noFill/>
                    </a:lnL>
                    <a:lnR>
                      <a:noFill/>
                    </a:lnR>
                    <a:lnT>
                      <a:noFill/>
                    </a:lnT>
                    <a:lnB>
                      <a:noFill/>
                    </a:lnB>
                  </a:tcPr>
                </a:tc>
                <a:tc>
                  <a:txBody>
                    <a:bodyPr/>
                    <a:lstStyle/>
                    <a:p>
                      <a:r>
                        <a:rPr lang="en-US" sz="1400" b="1">
                          <a:latin typeface="Arial" pitchFamily="34" charset="0"/>
                          <a:cs typeface="Arial" pitchFamily="34" charset="0"/>
                        </a:rPr>
                        <a:t>Weak Entity Set</a:t>
                      </a:r>
                      <a:r>
                        <a:rPr lang="en-US" sz="1400">
                          <a:latin typeface="Arial" pitchFamily="34" charset="0"/>
                          <a:cs typeface="Arial" pitchFamily="34" charset="0"/>
                        </a:rPr>
                        <a:t> </a:t>
                      </a:r>
                    </a:p>
                  </a:txBody>
                  <a:tcPr marL="66558" marR="66558" marT="33279" marB="33279" anchor="ctr">
                    <a:lnL>
                      <a:noFill/>
                    </a:lnL>
                    <a:lnR>
                      <a:noFill/>
                    </a:lnR>
                    <a:lnT>
                      <a:noFill/>
                    </a:lnT>
                    <a:lnB>
                      <a:noFill/>
                    </a:lnB>
                  </a:tcPr>
                </a:tc>
              </a:tr>
              <a:tr h="465908">
                <a:tc>
                  <a:txBody>
                    <a:bodyPr/>
                    <a:lstStyle/>
                    <a:p>
                      <a:r>
                        <a:rPr lang="en-US" sz="1400">
                          <a:latin typeface="Arial" pitchFamily="34" charset="0"/>
                          <a:cs typeface="Arial" pitchFamily="34" charset="0"/>
                        </a:rPr>
                        <a:t>Strong entity set always has a primary key. </a:t>
                      </a:r>
                    </a:p>
                  </a:txBody>
                  <a:tcPr marL="66558" marR="66558" marT="33279" marB="33279" anchor="ctr">
                    <a:lnL>
                      <a:noFill/>
                    </a:lnL>
                    <a:lnR>
                      <a:noFill/>
                    </a:lnR>
                    <a:lnT>
                      <a:noFill/>
                    </a:lnT>
                    <a:lnB>
                      <a:noFill/>
                    </a:lnB>
                  </a:tcPr>
                </a:tc>
                <a:tc>
                  <a:txBody>
                    <a:bodyPr/>
                    <a:lstStyle/>
                    <a:p>
                      <a:r>
                        <a:rPr lang="en-US" sz="1400">
                          <a:latin typeface="Arial" pitchFamily="34" charset="0"/>
                          <a:cs typeface="Arial" pitchFamily="34" charset="0"/>
                        </a:rPr>
                        <a:t>It does not have enough attributes to build a primary key. </a:t>
                      </a:r>
                    </a:p>
                  </a:txBody>
                  <a:tcPr marL="66558" marR="66558" marT="33279" marB="33279" anchor="ctr">
                    <a:lnL>
                      <a:noFill/>
                    </a:lnL>
                    <a:lnR>
                      <a:noFill/>
                    </a:lnR>
                    <a:lnT>
                      <a:noFill/>
                    </a:lnT>
                    <a:lnB>
                      <a:noFill/>
                    </a:lnB>
                  </a:tcPr>
                </a:tc>
              </a:tr>
              <a:tr h="465908">
                <a:tc>
                  <a:txBody>
                    <a:bodyPr/>
                    <a:lstStyle/>
                    <a:p>
                      <a:r>
                        <a:rPr lang="en-US" sz="1400">
                          <a:latin typeface="Arial" pitchFamily="34" charset="0"/>
                          <a:cs typeface="Arial" pitchFamily="34" charset="0"/>
                        </a:rPr>
                        <a:t>It is represented by a rectangle symbol. </a:t>
                      </a:r>
                    </a:p>
                  </a:txBody>
                  <a:tcPr marL="66558" marR="66558" marT="33279" marB="33279" anchor="ctr">
                    <a:lnL>
                      <a:noFill/>
                    </a:lnL>
                    <a:lnR>
                      <a:noFill/>
                    </a:lnR>
                    <a:lnT>
                      <a:noFill/>
                    </a:lnT>
                    <a:lnB>
                      <a:noFill/>
                    </a:lnB>
                  </a:tcPr>
                </a:tc>
                <a:tc>
                  <a:txBody>
                    <a:bodyPr/>
                    <a:lstStyle/>
                    <a:p>
                      <a:r>
                        <a:rPr lang="en-US" sz="1400">
                          <a:latin typeface="Arial" pitchFamily="34" charset="0"/>
                          <a:cs typeface="Arial" pitchFamily="34" charset="0"/>
                        </a:rPr>
                        <a:t>It is represented by a double rectangle symbol. </a:t>
                      </a:r>
                    </a:p>
                  </a:txBody>
                  <a:tcPr marL="66558" marR="66558" marT="33279" marB="33279" anchor="ctr">
                    <a:lnL>
                      <a:noFill/>
                    </a:lnL>
                    <a:lnR>
                      <a:noFill/>
                    </a:lnR>
                    <a:lnT>
                      <a:noFill/>
                    </a:lnT>
                    <a:lnB>
                      <a:noFill/>
                    </a:lnB>
                  </a:tcPr>
                </a:tc>
              </a:tr>
              <a:tr h="665583">
                <a:tc>
                  <a:txBody>
                    <a:bodyPr/>
                    <a:lstStyle/>
                    <a:p>
                      <a:r>
                        <a:rPr lang="en-US" sz="1400">
                          <a:latin typeface="Arial" pitchFamily="34" charset="0"/>
                          <a:cs typeface="Arial" pitchFamily="34" charset="0"/>
                        </a:rPr>
                        <a:t>It contains a Primary key represented by the underline symbol. </a:t>
                      </a:r>
                    </a:p>
                  </a:txBody>
                  <a:tcPr marL="66558" marR="66558" marT="33279" marB="33279" anchor="ctr">
                    <a:lnL>
                      <a:noFill/>
                    </a:lnL>
                    <a:lnR>
                      <a:noFill/>
                    </a:lnR>
                    <a:lnT>
                      <a:noFill/>
                    </a:lnT>
                    <a:lnB>
                      <a:noFill/>
                    </a:lnB>
                  </a:tcPr>
                </a:tc>
                <a:tc>
                  <a:txBody>
                    <a:bodyPr/>
                    <a:lstStyle/>
                    <a:p>
                      <a:r>
                        <a:rPr lang="en-US" sz="1400">
                          <a:latin typeface="Arial" pitchFamily="34" charset="0"/>
                          <a:cs typeface="Arial" pitchFamily="34" charset="0"/>
                        </a:rPr>
                        <a:t>It contains a Partial Key which is represented by a dashed underline symbol. </a:t>
                      </a:r>
                    </a:p>
                  </a:txBody>
                  <a:tcPr marL="66558" marR="66558" marT="33279" marB="33279" anchor="ctr">
                    <a:lnL>
                      <a:noFill/>
                    </a:lnL>
                    <a:lnR>
                      <a:noFill/>
                    </a:lnR>
                    <a:lnT>
                      <a:noFill/>
                    </a:lnT>
                    <a:lnB>
                      <a:noFill/>
                    </a:lnB>
                  </a:tcPr>
                </a:tc>
              </a:tr>
              <a:tr h="465908">
                <a:tc>
                  <a:txBody>
                    <a:bodyPr/>
                    <a:lstStyle/>
                    <a:p>
                      <a:r>
                        <a:rPr lang="en-US" sz="1400">
                          <a:latin typeface="Arial" pitchFamily="34" charset="0"/>
                          <a:cs typeface="Arial" pitchFamily="34" charset="0"/>
                        </a:rPr>
                        <a:t>The member of a strong entity set is called as dominant entity set. </a:t>
                      </a:r>
                    </a:p>
                  </a:txBody>
                  <a:tcPr marL="66558" marR="66558" marT="33279" marB="33279" anchor="ctr">
                    <a:lnL>
                      <a:noFill/>
                    </a:lnL>
                    <a:lnR>
                      <a:noFill/>
                    </a:lnR>
                    <a:lnT>
                      <a:noFill/>
                    </a:lnT>
                    <a:lnB>
                      <a:noFill/>
                    </a:lnB>
                  </a:tcPr>
                </a:tc>
                <a:tc>
                  <a:txBody>
                    <a:bodyPr/>
                    <a:lstStyle/>
                    <a:p>
                      <a:r>
                        <a:rPr lang="en-US" sz="1400">
                          <a:latin typeface="Arial" pitchFamily="34" charset="0"/>
                          <a:cs typeface="Arial" pitchFamily="34" charset="0"/>
                        </a:rPr>
                        <a:t>The member of a weak entity set called as a subordinate entity set. </a:t>
                      </a:r>
                    </a:p>
                  </a:txBody>
                  <a:tcPr marL="66558" marR="66558" marT="33279" marB="33279" anchor="ctr">
                    <a:lnL>
                      <a:noFill/>
                    </a:lnL>
                    <a:lnR>
                      <a:noFill/>
                    </a:lnR>
                    <a:lnT>
                      <a:noFill/>
                    </a:lnT>
                    <a:lnB>
                      <a:noFill/>
                    </a:lnB>
                  </a:tcPr>
                </a:tc>
              </a:tr>
              <a:tr h="665583">
                <a:tc>
                  <a:txBody>
                    <a:bodyPr/>
                    <a:lstStyle/>
                    <a:p>
                      <a:r>
                        <a:rPr lang="en-US" sz="1400">
                          <a:latin typeface="Arial" pitchFamily="34" charset="0"/>
                          <a:cs typeface="Arial" pitchFamily="34" charset="0"/>
                        </a:rPr>
                        <a:t>Primary Key is one of its attributes which helps to identify its member. </a:t>
                      </a:r>
                    </a:p>
                  </a:txBody>
                  <a:tcPr marL="66558" marR="66558" marT="33279" marB="33279" anchor="ctr">
                    <a:lnL>
                      <a:noFill/>
                    </a:lnL>
                    <a:lnR>
                      <a:noFill/>
                    </a:lnR>
                    <a:lnT>
                      <a:noFill/>
                    </a:lnT>
                    <a:lnB>
                      <a:noFill/>
                    </a:lnB>
                  </a:tcPr>
                </a:tc>
                <a:tc>
                  <a:txBody>
                    <a:bodyPr/>
                    <a:lstStyle/>
                    <a:p>
                      <a:r>
                        <a:rPr lang="en-US" sz="1400">
                          <a:latin typeface="Arial" pitchFamily="34" charset="0"/>
                          <a:cs typeface="Arial" pitchFamily="34" charset="0"/>
                        </a:rPr>
                        <a:t>In a weak entity set, it is a combination of primary key and partial key of the strong entity set. </a:t>
                      </a:r>
                    </a:p>
                  </a:txBody>
                  <a:tcPr marL="66558" marR="66558" marT="33279" marB="33279" anchor="ctr">
                    <a:lnL>
                      <a:noFill/>
                    </a:lnL>
                    <a:lnR>
                      <a:noFill/>
                    </a:lnR>
                    <a:lnT>
                      <a:noFill/>
                    </a:lnT>
                    <a:lnB>
                      <a:noFill/>
                    </a:lnB>
                  </a:tcPr>
                </a:tc>
              </a:tr>
              <a:tr h="865257">
                <a:tc>
                  <a:txBody>
                    <a:bodyPr/>
                    <a:lstStyle/>
                    <a:p>
                      <a:r>
                        <a:rPr lang="en-US" sz="1400">
                          <a:latin typeface="Arial" pitchFamily="34" charset="0"/>
                          <a:cs typeface="Arial" pitchFamily="34" charset="0"/>
                        </a:rPr>
                        <a:t>In the ER diagram the relationship between two strong entity set shown by using a diamond symbol. </a:t>
                      </a:r>
                    </a:p>
                  </a:txBody>
                  <a:tcPr marL="66558" marR="66558" marT="33279" marB="33279" anchor="ctr">
                    <a:lnL>
                      <a:noFill/>
                    </a:lnL>
                    <a:lnR>
                      <a:noFill/>
                    </a:lnR>
                    <a:lnT>
                      <a:noFill/>
                    </a:lnT>
                    <a:lnB>
                      <a:noFill/>
                    </a:lnB>
                  </a:tcPr>
                </a:tc>
                <a:tc>
                  <a:txBody>
                    <a:bodyPr/>
                    <a:lstStyle/>
                    <a:p>
                      <a:r>
                        <a:rPr lang="en-US" sz="1400">
                          <a:latin typeface="Arial" pitchFamily="34" charset="0"/>
                          <a:cs typeface="Arial" pitchFamily="34" charset="0"/>
                        </a:rPr>
                        <a:t>The relationship between one strong and a weak entity set shown by using the double diamond symbol. </a:t>
                      </a:r>
                    </a:p>
                  </a:txBody>
                  <a:tcPr marL="66558" marR="66558" marT="33279" marB="33279" anchor="ctr">
                    <a:lnL>
                      <a:noFill/>
                    </a:lnL>
                    <a:lnR>
                      <a:noFill/>
                    </a:lnR>
                    <a:lnT>
                      <a:noFill/>
                    </a:lnT>
                    <a:lnB>
                      <a:noFill/>
                    </a:lnB>
                  </a:tcPr>
                </a:tc>
              </a:tr>
              <a:tr h="665583">
                <a:tc>
                  <a:txBody>
                    <a:bodyPr/>
                    <a:lstStyle/>
                    <a:p>
                      <a:r>
                        <a:rPr lang="en-US" sz="1400">
                          <a:latin typeface="Arial" pitchFamily="34" charset="0"/>
                          <a:cs typeface="Arial" pitchFamily="34" charset="0"/>
                        </a:rPr>
                        <a:t>The connecting line of the strong entity set with the relationship is single. </a:t>
                      </a:r>
                    </a:p>
                  </a:txBody>
                  <a:tcPr marL="66558" marR="66558" marT="33279" marB="33279" anchor="ctr">
                    <a:lnL>
                      <a:noFill/>
                    </a:lnL>
                    <a:lnR>
                      <a:noFill/>
                    </a:lnR>
                    <a:lnT>
                      <a:noFill/>
                    </a:lnT>
                    <a:lnB>
                      <a:noFill/>
                    </a:lnB>
                  </a:tcPr>
                </a:tc>
                <a:tc>
                  <a:txBody>
                    <a:bodyPr/>
                    <a:lstStyle/>
                    <a:p>
                      <a:r>
                        <a:rPr lang="en-US" sz="1400" dirty="0">
                          <a:latin typeface="Arial" pitchFamily="34" charset="0"/>
                          <a:cs typeface="Arial" pitchFamily="34" charset="0"/>
                        </a:rPr>
                        <a:t>The line connecting the weak entity set for identifying relationship is double. </a:t>
                      </a:r>
                    </a:p>
                  </a:txBody>
                  <a:tcPr marL="66558" marR="66558" marT="33279" marB="33279" anchor="ctr">
                    <a:lnL>
                      <a:noFill/>
                    </a:lnL>
                    <a:lnR>
                      <a:noFill/>
                    </a:lnR>
                    <a:lnT>
                      <a:noFill/>
                    </a:lnT>
                    <a:lnB>
                      <a:noFill/>
                    </a:lnB>
                  </a:tcPr>
                </a:tc>
              </a:tr>
            </a:tbl>
          </a:graphicData>
        </a:graphic>
      </p:graphicFrame>
      <p:sp>
        <p:nvSpPr>
          <p:cNvPr id="3" name="Title 2"/>
          <p:cNvSpPr>
            <a:spLocks noGrp="1"/>
          </p:cNvSpPr>
          <p:nvPr>
            <p:ph type="title"/>
          </p:nvPr>
        </p:nvSpPr>
        <p:spPr/>
        <p:txBody>
          <a:bodyPr>
            <a:normAutofit fontScale="90000"/>
          </a:bodyPr>
          <a:lstStyle/>
          <a:p>
            <a:r>
              <a:rPr lang="en-US" dirty="0" smtClean="0"/>
              <a:t>Differences between Strong Entity and Weak Entity</a:t>
            </a:r>
            <a:endParaRPr lang="en-US" dirty="0"/>
          </a:p>
        </p:txBody>
      </p:sp>
    </p:spTree>
    <p:extLst>
      <p:ext uri="{BB962C8B-B14F-4D97-AF65-F5344CB8AC3E}">
        <p14:creationId xmlns:p14="http://schemas.microsoft.com/office/powerpoint/2010/main" val="149215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ENTITY RELATIONAL (ER) MODEL</a:t>
            </a:r>
            <a:r>
              <a:rPr lang="en-US" dirty="0" smtClean="0"/>
              <a:t> is a high-level conceptual data model diagram. ER modeling helps you to analyze data requirements systematically to produce a well-designed database. The Entity-Relation model represents real-world entities and the relationship between them. It is considered a best practice to complete ER modeling before implementing your database. </a:t>
            </a:r>
            <a:endParaRPr lang="en-US" dirty="0"/>
          </a:p>
        </p:txBody>
      </p:sp>
      <p:sp>
        <p:nvSpPr>
          <p:cNvPr id="2" name="Title 1"/>
          <p:cNvSpPr>
            <a:spLocks noGrp="1"/>
          </p:cNvSpPr>
          <p:nvPr>
            <p:ph type="title"/>
          </p:nvPr>
        </p:nvSpPr>
        <p:spPr/>
        <p:txBody>
          <a:bodyPr>
            <a:normAutofit fontScale="90000"/>
          </a:bodyPr>
          <a:lstStyle/>
          <a:p>
            <a:r>
              <a:rPr lang="en-US" b="1" dirty="0" smtClean="0"/>
              <a:t>What is the ER Model?</a:t>
            </a:r>
            <a:br>
              <a:rPr lang="en-US" b="1" dirty="0" smtClean="0"/>
            </a:br>
            <a:endParaRPr lang="en-US" dirty="0"/>
          </a:p>
        </p:txBody>
      </p:sp>
    </p:spTree>
    <p:extLst>
      <p:ext uri="{BB962C8B-B14F-4D97-AF65-F5344CB8AC3E}">
        <p14:creationId xmlns:p14="http://schemas.microsoft.com/office/powerpoint/2010/main" val="4127256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is a single-valued property of either an entity-type or a relationship-type. </a:t>
            </a:r>
          </a:p>
          <a:p>
            <a:r>
              <a:rPr lang="en-US" dirty="0"/>
              <a:t>For example, a lecture might have attributes: time, date, duration, place, etc. </a:t>
            </a:r>
          </a:p>
          <a:p>
            <a:r>
              <a:rPr lang="en-US" dirty="0"/>
              <a:t>An attribute is represented by an Ellipse </a:t>
            </a:r>
          </a:p>
          <a:p>
            <a:endParaRPr lang="en-US" dirty="0"/>
          </a:p>
        </p:txBody>
      </p:sp>
      <p:sp>
        <p:nvSpPr>
          <p:cNvPr id="3" name="Title 2"/>
          <p:cNvSpPr>
            <a:spLocks noGrp="1"/>
          </p:cNvSpPr>
          <p:nvPr>
            <p:ph type="title"/>
          </p:nvPr>
        </p:nvSpPr>
        <p:spPr/>
        <p:txBody>
          <a:bodyPr>
            <a:normAutofit fontScale="90000"/>
          </a:bodyPr>
          <a:lstStyle/>
          <a:p>
            <a:r>
              <a:rPr lang="en-US" dirty="0"/>
              <a:t>Attributes</a:t>
            </a:r>
            <a:br>
              <a:rPr lang="en-US" dirty="0"/>
            </a:br>
            <a:endParaRPr lang="en-US" dirty="0"/>
          </a:p>
        </p:txBody>
      </p:sp>
    </p:spTree>
    <p:extLst>
      <p:ext uri="{BB962C8B-B14F-4D97-AF65-F5344CB8AC3E}">
        <p14:creationId xmlns:p14="http://schemas.microsoft.com/office/powerpoint/2010/main" val="559145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Attributes</a:t>
            </a:r>
            <a:br>
              <a:rPr lang="en-US" dirty="0"/>
            </a:b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013" y="1976438"/>
            <a:ext cx="360997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0921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819726" y="1481138"/>
          <a:ext cx="5504548" cy="4525961"/>
        </p:xfrm>
        <a:graphic>
          <a:graphicData uri="http://schemas.openxmlformats.org/drawingml/2006/table">
            <a:tbl>
              <a:tblPr/>
              <a:tblGrid>
                <a:gridCol w="2752274"/>
                <a:gridCol w="2752274"/>
              </a:tblGrid>
              <a:tr h="244647">
                <a:tc>
                  <a:txBody>
                    <a:bodyPr/>
                    <a:lstStyle/>
                    <a:p>
                      <a:r>
                        <a:rPr lang="en-US" sz="1200" b="1" dirty="0"/>
                        <a:t>Types of Attributes</a:t>
                      </a:r>
                      <a:r>
                        <a:rPr lang="en-US" sz="1200" dirty="0"/>
                        <a:t> </a:t>
                      </a:r>
                    </a:p>
                  </a:txBody>
                  <a:tcPr marL="61162" marR="61162" marT="30581" marB="30581" anchor="ctr">
                    <a:lnL>
                      <a:noFill/>
                    </a:lnL>
                    <a:lnR>
                      <a:noFill/>
                    </a:lnR>
                    <a:lnT>
                      <a:noFill/>
                    </a:lnT>
                    <a:lnB>
                      <a:noFill/>
                    </a:lnB>
                  </a:tcPr>
                </a:tc>
                <a:tc>
                  <a:txBody>
                    <a:bodyPr/>
                    <a:lstStyle/>
                    <a:p>
                      <a:r>
                        <a:rPr lang="en-US" sz="1200" b="1"/>
                        <a:t>Description </a:t>
                      </a:r>
                      <a:endParaRPr lang="en-US" sz="1200"/>
                    </a:p>
                  </a:txBody>
                  <a:tcPr marL="61162" marR="61162" marT="30581" marB="30581" anchor="ctr">
                    <a:lnL>
                      <a:noFill/>
                    </a:lnL>
                    <a:lnR>
                      <a:noFill/>
                    </a:lnR>
                    <a:lnT>
                      <a:noFill/>
                    </a:lnT>
                    <a:lnB>
                      <a:noFill/>
                    </a:lnB>
                  </a:tcPr>
                </a:tc>
              </a:tr>
              <a:tr h="795101">
                <a:tc>
                  <a:txBody>
                    <a:bodyPr/>
                    <a:lstStyle/>
                    <a:p>
                      <a:r>
                        <a:rPr lang="en-US" sz="1200" b="1" dirty="0"/>
                        <a:t>Simple attribute</a:t>
                      </a:r>
                      <a:r>
                        <a:rPr lang="en-US" sz="1200" dirty="0"/>
                        <a:t> </a:t>
                      </a:r>
                    </a:p>
                  </a:txBody>
                  <a:tcPr marL="61162" marR="61162" marT="30581" marB="30581" anchor="ctr">
                    <a:lnL>
                      <a:noFill/>
                    </a:lnL>
                    <a:lnR>
                      <a:noFill/>
                    </a:lnR>
                    <a:lnT>
                      <a:noFill/>
                    </a:lnT>
                    <a:lnB>
                      <a:noFill/>
                    </a:lnB>
                  </a:tcPr>
                </a:tc>
                <a:tc>
                  <a:txBody>
                    <a:bodyPr/>
                    <a:lstStyle/>
                    <a:p>
                      <a:r>
                        <a:rPr lang="en-US" sz="1200"/>
                        <a:t>Simple attributes can't be divided any further. For example, a student's contact number. It is also called an atomic value. </a:t>
                      </a:r>
                    </a:p>
                  </a:txBody>
                  <a:tcPr marL="61162" marR="61162" marT="30581" marB="30581" anchor="ctr">
                    <a:lnL>
                      <a:noFill/>
                    </a:lnL>
                    <a:lnR>
                      <a:noFill/>
                    </a:lnR>
                    <a:lnT>
                      <a:noFill/>
                    </a:lnT>
                    <a:lnB>
                      <a:noFill/>
                    </a:lnB>
                  </a:tcPr>
                </a:tc>
              </a:tr>
              <a:tr h="978586">
                <a:tc>
                  <a:txBody>
                    <a:bodyPr/>
                    <a:lstStyle/>
                    <a:p>
                      <a:r>
                        <a:rPr lang="en-US" sz="1200" b="1"/>
                        <a:t>Composite attribute</a:t>
                      </a:r>
                      <a:r>
                        <a:rPr lang="en-US" sz="1200"/>
                        <a:t> </a:t>
                      </a:r>
                    </a:p>
                  </a:txBody>
                  <a:tcPr marL="61162" marR="61162" marT="30581" marB="30581" anchor="ctr">
                    <a:lnL>
                      <a:noFill/>
                    </a:lnL>
                    <a:lnR>
                      <a:noFill/>
                    </a:lnR>
                    <a:lnT>
                      <a:noFill/>
                    </a:lnT>
                    <a:lnB>
                      <a:noFill/>
                    </a:lnB>
                  </a:tcPr>
                </a:tc>
                <a:tc>
                  <a:txBody>
                    <a:bodyPr/>
                    <a:lstStyle/>
                    <a:p>
                      <a:r>
                        <a:rPr lang="en-US" sz="1200"/>
                        <a:t>It is possible to break down composite attribute. For example, a student's full name may be further divided into first name, second name, and last name. </a:t>
                      </a:r>
                    </a:p>
                  </a:txBody>
                  <a:tcPr marL="61162" marR="61162" marT="30581" marB="30581" anchor="ctr">
                    <a:lnL>
                      <a:noFill/>
                    </a:lnL>
                    <a:lnR>
                      <a:noFill/>
                    </a:lnR>
                    <a:lnT>
                      <a:noFill/>
                    </a:lnT>
                    <a:lnB>
                      <a:noFill/>
                    </a:lnB>
                  </a:tcPr>
                </a:tc>
              </a:tr>
              <a:tr h="1529041">
                <a:tc>
                  <a:txBody>
                    <a:bodyPr/>
                    <a:lstStyle/>
                    <a:p>
                      <a:r>
                        <a:rPr lang="en-US" sz="1200" b="1"/>
                        <a:t>Derived attribute</a:t>
                      </a:r>
                      <a:r>
                        <a:rPr lang="en-US" sz="1200"/>
                        <a:t> </a:t>
                      </a:r>
                    </a:p>
                  </a:txBody>
                  <a:tcPr marL="61162" marR="61162" marT="30581" marB="30581" anchor="ctr">
                    <a:lnL>
                      <a:noFill/>
                    </a:lnL>
                    <a:lnR>
                      <a:noFill/>
                    </a:lnR>
                    <a:lnT>
                      <a:noFill/>
                    </a:lnT>
                    <a:lnB>
                      <a:noFill/>
                    </a:lnB>
                  </a:tcPr>
                </a:tc>
                <a:tc>
                  <a:txBody>
                    <a:bodyPr/>
                    <a:lstStyle/>
                    <a:p>
                      <a:r>
                        <a:rPr lang="en-US" sz="1200"/>
                        <a:t>This type of attribute does not include in the physical database. However, their values are derived from other attributes present in the database. For example, age should not be stored directly. Instead, it should be derived from the DOB of that employee. </a:t>
                      </a:r>
                    </a:p>
                  </a:txBody>
                  <a:tcPr marL="61162" marR="61162" marT="30581" marB="30581" anchor="ctr">
                    <a:lnL>
                      <a:noFill/>
                    </a:lnL>
                    <a:lnR>
                      <a:noFill/>
                    </a:lnR>
                    <a:lnT>
                      <a:noFill/>
                    </a:lnT>
                    <a:lnB>
                      <a:noFill/>
                    </a:lnB>
                  </a:tcPr>
                </a:tc>
              </a:tr>
              <a:tr h="978586">
                <a:tc>
                  <a:txBody>
                    <a:bodyPr/>
                    <a:lstStyle/>
                    <a:p>
                      <a:r>
                        <a:rPr lang="en-US" sz="1200" b="1"/>
                        <a:t>Multivalued attribute</a:t>
                      </a:r>
                      <a:r>
                        <a:rPr lang="en-US" sz="1200"/>
                        <a:t> </a:t>
                      </a:r>
                    </a:p>
                  </a:txBody>
                  <a:tcPr marL="61162" marR="61162" marT="30581" marB="30581" anchor="ctr">
                    <a:lnL>
                      <a:noFill/>
                    </a:lnL>
                    <a:lnR>
                      <a:noFill/>
                    </a:lnR>
                    <a:lnT>
                      <a:noFill/>
                    </a:lnT>
                    <a:lnB>
                      <a:noFill/>
                    </a:lnB>
                  </a:tcPr>
                </a:tc>
                <a:tc>
                  <a:txBody>
                    <a:bodyPr/>
                    <a:lstStyle/>
                    <a:p>
                      <a:r>
                        <a:rPr lang="en-US" sz="1200" dirty="0"/>
                        <a:t>Multivalued attributes can have more than one values. For example, a student can have more than one mobile number, email address, etc. </a:t>
                      </a:r>
                    </a:p>
                  </a:txBody>
                  <a:tcPr marL="61162" marR="61162" marT="30581" marB="30581" anchor="ctr">
                    <a:lnL>
                      <a:noFill/>
                    </a:lnL>
                    <a:lnR>
                      <a:noFill/>
                    </a:lnR>
                    <a:lnT>
                      <a:noFill/>
                    </a:lnT>
                    <a:lnB>
                      <a:noFill/>
                    </a:lnB>
                  </a:tcPr>
                </a:tc>
              </a:tr>
            </a:tbl>
          </a:graphicData>
        </a:graphic>
      </p:graphicFrame>
      <p:sp>
        <p:nvSpPr>
          <p:cNvPr id="3" name="Title 2"/>
          <p:cNvSpPr>
            <a:spLocks noGrp="1"/>
          </p:cNvSpPr>
          <p:nvPr>
            <p:ph type="title"/>
          </p:nvPr>
        </p:nvSpPr>
        <p:spPr/>
        <p:txBody>
          <a:bodyPr/>
          <a:lstStyle/>
          <a:p>
            <a:r>
              <a:rPr lang="en-US" dirty="0" smtClean="0"/>
              <a:t>Types of attributes</a:t>
            </a:r>
            <a:endParaRPr lang="en-US" dirty="0"/>
          </a:p>
        </p:txBody>
      </p:sp>
    </p:spTree>
    <p:extLst>
      <p:ext uri="{BB962C8B-B14F-4D97-AF65-F5344CB8AC3E}">
        <p14:creationId xmlns:p14="http://schemas.microsoft.com/office/powerpoint/2010/main" val="2003919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Defines the numerical attributes of the relationship between two entities or entity sets. </a:t>
            </a:r>
          </a:p>
          <a:p>
            <a:r>
              <a:rPr lang="en-US" dirty="0"/>
              <a:t>Different types of cardinal relationships are: </a:t>
            </a:r>
          </a:p>
          <a:p>
            <a:r>
              <a:rPr lang="en-US" dirty="0"/>
              <a:t>One-to-One Relationships </a:t>
            </a:r>
          </a:p>
          <a:p>
            <a:r>
              <a:rPr lang="en-US" dirty="0"/>
              <a:t>One-to-Many Relationships </a:t>
            </a:r>
          </a:p>
          <a:p>
            <a:r>
              <a:rPr lang="en-US" dirty="0"/>
              <a:t>May to One Relationships </a:t>
            </a:r>
          </a:p>
          <a:p>
            <a:r>
              <a:rPr lang="en-US" dirty="0"/>
              <a:t>Many-to-Many Relationships</a:t>
            </a:r>
          </a:p>
          <a:p>
            <a:endParaRPr lang="en-US" dirty="0"/>
          </a:p>
        </p:txBody>
      </p:sp>
      <p:sp>
        <p:nvSpPr>
          <p:cNvPr id="3" name="Title 2"/>
          <p:cNvSpPr>
            <a:spLocks noGrp="1"/>
          </p:cNvSpPr>
          <p:nvPr>
            <p:ph type="title"/>
          </p:nvPr>
        </p:nvSpPr>
        <p:spPr/>
        <p:txBody>
          <a:bodyPr>
            <a:normAutofit fontScale="90000"/>
          </a:bodyPr>
          <a:lstStyle/>
          <a:p>
            <a:pPr algn="ctr"/>
            <a:r>
              <a:rPr lang="en-US" dirty="0"/>
              <a:t>Cardinality</a:t>
            </a:r>
            <a:br>
              <a:rPr lang="en-US" dirty="0"/>
            </a:br>
            <a:endParaRPr lang="en-US" dirty="0"/>
          </a:p>
        </p:txBody>
      </p:sp>
    </p:spTree>
    <p:extLst>
      <p:ext uri="{BB962C8B-B14F-4D97-AF65-F5344CB8AC3E}">
        <p14:creationId xmlns:p14="http://schemas.microsoft.com/office/powerpoint/2010/main" val="1240238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5" y="1657350"/>
            <a:ext cx="573405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0" y="762000"/>
            <a:ext cx="5257800" cy="461665"/>
          </a:xfrm>
          <a:prstGeom prst="rect">
            <a:avLst/>
          </a:prstGeom>
          <a:noFill/>
        </p:spPr>
        <p:txBody>
          <a:bodyPr wrap="square" rtlCol="0">
            <a:spAutoFit/>
          </a:bodyPr>
          <a:lstStyle/>
          <a:p>
            <a:pPr algn="ctr"/>
            <a:r>
              <a:rPr lang="en-US" sz="2400" b="1" dirty="0" smtClean="0">
                <a:latin typeface="Arial" pitchFamily="34" charset="0"/>
                <a:cs typeface="Arial" pitchFamily="34" charset="0"/>
              </a:rPr>
              <a:t>Cardinality</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2462907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dirty="0">
                <a:latin typeface="Arial" pitchFamily="34" charset="0"/>
                <a:cs typeface="Arial" pitchFamily="34" charset="0"/>
              </a:rPr>
              <a:t>Cardinality</a:t>
            </a:r>
            <a:br>
              <a:rPr lang="en-US" sz="4400" dirty="0">
                <a:latin typeface="Arial" pitchFamily="34" charset="0"/>
                <a:cs typeface="Arial" pitchFamily="34" charset="0"/>
              </a:rPr>
            </a:br>
            <a:endParaRPr lang="en-US" dirty="0"/>
          </a:p>
        </p:txBody>
      </p:sp>
      <p:sp>
        <p:nvSpPr>
          <p:cNvPr id="3" name="Content Placeholder 2"/>
          <p:cNvSpPr>
            <a:spLocks noGrp="1"/>
          </p:cNvSpPr>
          <p:nvPr>
            <p:ph idx="1"/>
          </p:nvPr>
        </p:nvSpPr>
        <p:spPr/>
        <p:txBody>
          <a:bodyPr/>
          <a:lstStyle/>
          <a:p>
            <a:r>
              <a:rPr lang="en-US" b="1" dirty="0"/>
              <a:t>1.One-to-one:</a:t>
            </a:r>
            <a:r>
              <a:rPr lang="en-US" dirty="0"/>
              <a:t> </a:t>
            </a:r>
          </a:p>
          <a:p>
            <a:r>
              <a:rPr lang="en-US" dirty="0"/>
              <a:t>One entity from entity set X can be associated with at most one entity of entity set Y and vice versa. </a:t>
            </a:r>
          </a:p>
          <a:p>
            <a:r>
              <a:rPr lang="en-US" dirty="0"/>
              <a:t>Example: One student can register for numerous courses. However, all those courses have a single line back to that one student. </a:t>
            </a:r>
          </a:p>
          <a:p>
            <a:endParaRPr lang="en-US" dirty="0"/>
          </a:p>
        </p:txBody>
      </p:sp>
    </p:spTree>
    <p:extLst>
      <p:ext uri="{BB962C8B-B14F-4D97-AF65-F5344CB8AC3E}">
        <p14:creationId xmlns:p14="http://schemas.microsoft.com/office/powerpoint/2010/main" val="3106328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pPr algn="ctr"/>
            <a:r>
              <a:rPr lang="en-US" sz="4000" dirty="0">
                <a:latin typeface="Arial" pitchFamily="34" charset="0"/>
                <a:cs typeface="Arial" pitchFamily="34" charset="0"/>
              </a:rPr>
              <a:t>Cardinality</a:t>
            </a:r>
            <a:br>
              <a:rPr lang="en-US" sz="4000" dirty="0">
                <a:latin typeface="Arial" pitchFamily="34" charset="0"/>
                <a:cs typeface="Arial" pitchFamily="34" charset="0"/>
              </a:rPr>
            </a:b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2433638"/>
            <a:ext cx="657225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729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a:latin typeface="Arial" pitchFamily="34" charset="0"/>
                <a:cs typeface="Arial" pitchFamily="34" charset="0"/>
              </a:rPr>
              <a:t>2.One-to-many</a:t>
            </a:r>
            <a:r>
              <a:rPr lang="en-US" sz="1800" b="1" dirty="0" smtClean="0">
                <a:latin typeface="Arial" pitchFamily="34" charset="0"/>
                <a:cs typeface="Arial" pitchFamily="34" charset="0"/>
              </a:rPr>
              <a:t>:</a:t>
            </a:r>
          </a:p>
          <a:p>
            <a:r>
              <a:rPr lang="en-US" sz="1800" dirty="0">
                <a:latin typeface="Arial" pitchFamily="34" charset="0"/>
                <a:cs typeface="Arial" pitchFamily="34" charset="0"/>
              </a:rPr>
              <a:t>One entity from entity set X can be associated with multiple entities of entity set Y, but an entity from entity set Y can be associated with at least one entity. </a:t>
            </a:r>
          </a:p>
          <a:p>
            <a:r>
              <a:rPr lang="en-US" sz="1800" dirty="0">
                <a:latin typeface="Arial" pitchFamily="34" charset="0"/>
                <a:cs typeface="Arial" pitchFamily="34" charset="0"/>
              </a:rPr>
              <a:t>For example, one class is consisting of multiple students. </a:t>
            </a:r>
          </a:p>
          <a:p>
            <a:endParaRPr lang="en-US" dirty="0"/>
          </a:p>
        </p:txBody>
      </p:sp>
      <p:sp>
        <p:nvSpPr>
          <p:cNvPr id="3" name="Title 2"/>
          <p:cNvSpPr>
            <a:spLocks noGrp="1"/>
          </p:cNvSpPr>
          <p:nvPr>
            <p:ph type="title"/>
          </p:nvPr>
        </p:nvSpPr>
        <p:spPr/>
        <p:txBody>
          <a:bodyPr>
            <a:normAutofit fontScale="90000"/>
          </a:bodyPr>
          <a:lstStyle/>
          <a:p>
            <a:r>
              <a:rPr lang="en-US" sz="4400" dirty="0">
                <a:latin typeface="Arial" pitchFamily="34" charset="0"/>
                <a:cs typeface="Arial" pitchFamily="34" charset="0"/>
              </a:rPr>
              <a:t>Cardinality</a:t>
            </a:r>
            <a:br>
              <a:rPr lang="en-US" sz="4400" dirty="0">
                <a:latin typeface="Arial" pitchFamily="34" charset="0"/>
                <a:cs typeface="Arial" pitchFamily="34" charset="0"/>
              </a:rPr>
            </a:br>
            <a:endParaRPr 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429000"/>
            <a:ext cx="677227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8589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a:latin typeface="Arial" pitchFamily="34" charset="0"/>
                <a:cs typeface="Arial" pitchFamily="34" charset="0"/>
              </a:rPr>
              <a:t>3. Many to </a:t>
            </a:r>
            <a:r>
              <a:rPr lang="en-US" sz="1800" b="1" dirty="0" smtClean="0">
                <a:latin typeface="Arial" pitchFamily="34" charset="0"/>
                <a:cs typeface="Arial" pitchFamily="34" charset="0"/>
              </a:rPr>
              <a:t>One</a:t>
            </a:r>
          </a:p>
          <a:p>
            <a:r>
              <a:rPr lang="en-US" sz="1800" dirty="0">
                <a:latin typeface="Arial" pitchFamily="34" charset="0"/>
                <a:cs typeface="Arial" pitchFamily="34" charset="0"/>
              </a:rPr>
              <a:t>More than one entity from entity set X can be associated with at most one entity of entity set Y. However, an entity from entity set Y may or may not be associated with more than one entity from entity set X. </a:t>
            </a:r>
          </a:p>
          <a:p>
            <a:r>
              <a:rPr lang="en-US" sz="1800" dirty="0">
                <a:latin typeface="Arial" pitchFamily="34" charset="0"/>
                <a:cs typeface="Arial" pitchFamily="34" charset="0"/>
              </a:rPr>
              <a:t>For example, many students belong to the same class. </a:t>
            </a:r>
          </a:p>
          <a:p>
            <a:endParaRPr lang="en-US" b="1" dirty="0" smtClean="0"/>
          </a:p>
          <a:p>
            <a:pPr marL="109728" indent="0">
              <a:buNone/>
            </a:pPr>
            <a:endParaRPr lang="en-US" dirty="0"/>
          </a:p>
        </p:txBody>
      </p:sp>
      <p:sp>
        <p:nvSpPr>
          <p:cNvPr id="3" name="Title 2"/>
          <p:cNvSpPr>
            <a:spLocks noGrp="1"/>
          </p:cNvSpPr>
          <p:nvPr>
            <p:ph type="title"/>
          </p:nvPr>
        </p:nvSpPr>
        <p:spPr/>
        <p:txBody>
          <a:bodyPr>
            <a:normAutofit fontScale="90000"/>
          </a:bodyPr>
          <a:lstStyle/>
          <a:p>
            <a:r>
              <a:rPr lang="en-US" sz="4000" dirty="0">
                <a:latin typeface="Arial" pitchFamily="34" charset="0"/>
                <a:cs typeface="Arial" pitchFamily="34" charset="0"/>
              </a:rPr>
              <a:t>Cardinality</a:t>
            </a:r>
            <a:br>
              <a:rPr lang="en-US" sz="4000" dirty="0">
                <a:latin typeface="Arial" pitchFamily="34" charset="0"/>
                <a:cs typeface="Arial" pitchFamily="34" charset="0"/>
              </a:rPr>
            </a:b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038600"/>
            <a:ext cx="65913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5448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a:latin typeface="Arial" pitchFamily="34" charset="0"/>
                <a:cs typeface="Arial" pitchFamily="34" charset="0"/>
              </a:rPr>
              <a:t>4. </a:t>
            </a:r>
            <a:r>
              <a:rPr lang="en-US" sz="1800" b="1" dirty="0" smtClean="0">
                <a:latin typeface="Arial" pitchFamily="34" charset="0"/>
                <a:cs typeface="Arial" pitchFamily="34" charset="0"/>
              </a:rPr>
              <a:t>Many </a:t>
            </a:r>
            <a:r>
              <a:rPr lang="en-US" sz="1800" b="1" dirty="0">
                <a:latin typeface="Arial" pitchFamily="34" charset="0"/>
                <a:cs typeface="Arial" pitchFamily="34" charset="0"/>
              </a:rPr>
              <a:t>to Many</a:t>
            </a:r>
            <a:r>
              <a:rPr lang="en-US" sz="1800" b="1" dirty="0" smtClean="0">
                <a:latin typeface="Arial" pitchFamily="34" charset="0"/>
                <a:cs typeface="Arial" pitchFamily="34" charset="0"/>
              </a:rPr>
              <a:t>:</a:t>
            </a:r>
          </a:p>
          <a:p>
            <a:r>
              <a:rPr lang="en-US" sz="1800" dirty="0">
                <a:latin typeface="Arial" pitchFamily="34" charset="0"/>
                <a:cs typeface="Arial" pitchFamily="34" charset="0"/>
              </a:rPr>
              <a:t>One entity from X can be associated with more than one entity from Y and vice versa. </a:t>
            </a:r>
          </a:p>
          <a:p>
            <a:r>
              <a:rPr lang="en-US" sz="1800" dirty="0">
                <a:latin typeface="Arial" pitchFamily="34" charset="0"/>
                <a:cs typeface="Arial" pitchFamily="34" charset="0"/>
              </a:rPr>
              <a:t>For example, Students as a group are associated with multiple faculty members, and faculty members can be associated with multiple students. </a:t>
            </a:r>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sz="4400" dirty="0">
                <a:latin typeface="Arial" pitchFamily="34" charset="0"/>
                <a:cs typeface="Arial" pitchFamily="34" charset="0"/>
              </a:rPr>
              <a:t>Cardinality</a:t>
            </a:r>
            <a:br>
              <a:rPr lang="en-US" sz="4400" dirty="0">
                <a:latin typeface="Arial" pitchFamily="34" charset="0"/>
                <a:cs typeface="Arial" pitchFamily="34" charset="0"/>
              </a:rPr>
            </a:b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3276600"/>
            <a:ext cx="73628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856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ER diagrams are a visual tool which is helpful to represent the ER model. It was proposed by Peter Chen in 1971 to create a uniform convention which can be used for relational database and network. He aimed to use an ER model as a conceptual modeling approach. </a:t>
            </a:r>
            <a:endParaRPr lang="en-US" dirty="0"/>
          </a:p>
        </p:txBody>
      </p:sp>
      <p:sp>
        <p:nvSpPr>
          <p:cNvPr id="2" name="Title 1"/>
          <p:cNvSpPr>
            <a:spLocks noGrp="1"/>
          </p:cNvSpPr>
          <p:nvPr>
            <p:ph type="title"/>
          </p:nvPr>
        </p:nvSpPr>
        <p:spPr/>
        <p:txBody>
          <a:bodyPr>
            <a:normAutofit fontScale="90000"/>
          </a:bodyPr>
          <a:lstStyle/>
          <a:p>
            <a:r>
              <a:rPr lang="en-US" b="1" dirty="0" smtClean="0"/>
              <a:t>History of ER models</a:t>
            </a:r>
            <a:br>
              <a:rPr lang="en-US" b="1" dirty="0" smtClean="0"/>
            </a:br>
            <a:endParaRPr lang="en-US" dirty="0"/>
          </a:p>
        </p:txBody>
      </p:sp>
    </p:spTree>
    <p:extLst>
      <p:ext uri="{BB962C8B-B14F-4D97-AF65-F5344CB8AC3E}">
        <p14:creationId xmlns:p14="http://schemas.microsoft.com/office/powerpoint/2010/main" val="1159290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ER- Diagram is a visual representation of data that describe how data is related to each other. </a:t>
            </a:r>
          </a:p>
          <a:p>
            <a:r>
              <a:rPr lang="en-US" b="1" dirty="0"/>
              <a:t>Rectangles: </a:t>
            </a:r>
            <a:r>
              <a:rPr lang="en-US" dirty="0"/>
              <a:t>This symbol represent entity types </a:t>
            </a:r>
          </a:p>
          <a:p>
            <a:r>
              <a:rPr lang="en-US" b="1" dirty="0"/>
              <a:t>Ellipses : </a:t>
            </a:r>
            <a:r>
              <a:rPr lang="en-US" dirty="0"/>
              <a:t>Symbol</a:t>
            </a:r>
            <a:r>
              <a:rPr lang="en-US" b="1" dirty="0"/>
              <a:t> </a:t>
            </a:r>
            <a:r>
              <a:rPr lang="en-US" dirty="0"/>
              <a:t>represent attributes </a:t>
            </a:r>
          </a:p>
          <a:p>
            <a:r>
              <a:rPr lang="en-US" b="1" dirty="0"/>
              <a:t>Diamonds: </a:t>
            </a:r>
            <a:r>
              <a:rPr lang="en-US" dirty="0"/>
              <a:t>This symbol</a:t>
            </a:r>
            <a:r>
              <a:rPr lang="en-US" b="1" dirty="0"/>
              <a:t> </a:t>
            </a:r>
            <a:r>
              <a:rPr lang="en-US" dirty="0"/>
              <a:t>represents relationship types</a:t>
            </a:r>
          </a:p>
          <a:p>
            <a:r>
              <a:rPr lang="en-US" b="1" dirty="0"/>
              <a:t>Lines: </a:t>
            </a:r>
            <a:r>
              <a:rPr lang="en-US" dirty="0"/>
              <a:t>It links attributes to entity types and entity types with other relationship types</a:t>
            </a:r>
          </a:p>
          <a:p>
            <a:r>
              <a:rPr lang="en-US" b="1" dirty="0"/>
              <a:t>Primary key: </a:t>
            </a:r>
            <a:r>
              <a:rPr lang="en-US" dirty="0"/>
              <a:t>attributes are underlined</a:t>
            </a:r>
          </a:p>
          <a:p>
            <a:r>
              <a:rPr lang="en-US" b="1" dirty="0"/>
              <a:t>Double Ellipses: </a:t>
            </a:r>
            <a:r>
              <a:rPr lang="en-US" dirty="0"/>
              <a:t>Represent multi-valued attributes </a:t>
            </a:r>
          </a:p>
          <a:p>
            <a:endParaRPr lang="en-US" dirty="0"/>
          </a:p>
        </p:txBody>
      </p:sp>
      <p:sp>
        <p:nvSpPr>
          <p:cNvPr id="3" name="Title 2"/>
          <p:cNvSpPr>
            <a:spLocks noGrp="1"/>
          </p:cNvSpPr>
          <p:nvPr>
            <p:ph type="title"/>
          </p:nvPr>
        </p:nvSpPr>
        <p:spPr/>
        <p:txBody>
          <a:bodyPr>
            <a:normAutofit fontScale="90000"/>
          </a:bodyPr>
          <a:lstStyle/>
          <a:p>
            <a:r>
              <a:rPr lang="en-US" dirty="0"/>
              <a:t>ER- Diagram Notations</a:t>
            </a:r>
            <a:br>
              <a:rPr lang="en-US" dirty="0"/>
            </a:br>
            <a:endParaRPr lang="en-US" dirty="0"/>
          </a:p>
        </p:txBody>
      </p:sp>
    </p:spTree>
    <p:extLst>
      <p:ext uri="{BB962C8B-B14F-4D97-AF65-F5344CB8AC3E}">
        <p14:creationId xmlns:p14="http://schemas.microsoft.com/office/powerpoint/2010/main" val="1268202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ER- Diagram Notations</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5" y="2547938"/>
            <a:ext cx="573405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2650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Following are the steps to create an ERD. </a:t>
            </a:r>
          </a:p>
          <a:p>
            <a:r>
              <a:rPr lang="en-US" dirty="0"/>
              <a:t>Let's study them with an example: </a:t>
            </a:r>
          </a:p>
          <a:p>
            <a:r>
              <a:rPr lang="en-US" dirty="0"/>
              <a:t>In a university, a Student enrolls in Courses. A student must be assigned to at least one or more Courses. Each course is taught by a single Professor. To maintain instruction quality, a Professor can deliver only one course</a:t>
            </a:r>
          </a:p>
        </p:txBody>
      </p:sp>
      <p:sp>
        <p:nvSpPr>
          <p:cNvPr id="3" name="Title 2"/>
          <p:cNvSpPr>
            <a:spLocks noGrp="1"/>
          </p:cNvSpPr>
          <p:nvPr>
            <p:ph type="title"/>
          </p:nvPr>
        </p:nvSpPr>
        <p:spPr/>
        <p:txBody>
          <a:bodyPr>
            <a:normAutofit fontScale="90000"/>
          </a:bodyPr>
          <a:lstStyle/>
          <a:p>
            <a:r>
              <a:rPr lang="en-US" dirty="0"/>
              <a:t>Steps to Create an ERD</a:t>
            </a:r>
            <a:br>
              <a:rPr lang="en-US" dirty="0"/>
            </a:br>
            <a:endParaRPr lang="en-US" dirty="0"/>
          </a:p>
        </p:txBody>
      </p:sp>
    </p:spTree>
    <p:extLst>
      <p:ext uri="{BB962C8B-B14F-4D97-AF65-F5344CB8AC3E}">
        <p14:creationId xmlns:p14="http://schemas.microsoft.com/office/powerpoint/2010/main" val="785135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We have three entities </a:t>
            </a:r>
          </a:p>
          <a:p>
            <a:r>
              <a:rPr lang="en-US" dirty="0"/>
              <a:t>Student</a:t>
            </a:r>
          </a:p>
          <a:p>
            <a:r>
              <a:rPr lang="en-US" dirty="0"/>
              <a:t>Course</a:t>
            </a:r>
          </a:p>
          <a:p>
            <a:r>
              <a:rPr lang="en-US" dirty="0"/>
              <a:t>Professor</a:t>
            </a:r>
          </a:p>
          <a:p>
            <a:endParaRPr lang="en-US" dirty="0"/>
          </a:p>
        </p:txBody>
      </p:sp>
      <p:sp>
        <p:nvSpPr>
          <p:cNvPr id="3" name="Title 2"/>
          <p:cNvSpPr>
            <a:spLocks noGrp="1"/>
          </p:cNvSpPr>
          <p:nvPr>
            <p:ph type="title"/>
          </p:nvPr>
        </p:nvSpPr>
        <p:spPr/>
        <p:txBody>
          <a:bodyPr>
            <a:normAutofit fontScale="90000"/>
          </a:bodyPr>
          <a:lstStyle/>
          <a:p>
            <a:r>
              <a:rPr lang="en-US" dirty="0"/>
              <a:t>Step 1) Entity Identification</a:t>
            </a:r>
            <a:br>
              <a:rPr lang="en-US" dirty="0"/>
            </a:b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733800"/>
            <a:ext cx="55245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796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We have the following two relationships </a:t>
            </a:r>
          </a:p>
          <a:p>
            <a:r>
              <a:rPr lang="en-US" dirty="0"/>
              <a:t>The student is </a:t>
            </a:r>
            <a:r>
              <a:rPr lang="en-US" b="1" dirty="0"/>
              <a:t>assigned</a:t>
            </a:r>
            <a:r>
              <a:rPr lang="en-US" dirty="0"/>
              <a:t> a course</a:t>
            </a:r>
          </a:p>
          <a:p>
            <a:r>
              <a:rPr lang="en-US" dirty="0"/>
              <a:t>Professor </a:t>
            </a:r>
            <a:r>
              <a:rPr lang="en-US" b="1" dirty="0"/>
              <a:t>delivers</a:t>
            </a:r>
            <a:r>
              <a:rPr lang="en-US" dirty="0"/>
              <a:t> a course</a:t>
            </a:r>
          </a:p>
          <a:p>
            <a:endParaRPr lang="en-US" dirty="0"/>
          </a:p>
        </p:txBody>
      </p:sp>
      <p:sp>
        <p:nvSpPr>
          <p:cNvPr id="3" name="Title 2"/>
          <p:cNvSpPr>
            <a:spLocks noGrp="1"/>
          </p:cNvSpPr>
          <p:nvPr>
            <p:ph type="title"/>
          </p:nvPr>
        </p:nvSpPr>
        <p:spPr/>
        <p:txBody>
          <a:bodyPr>
            <a:normAutofit fontScale="90000"/>
          </a:bodyPr>
          <a:lstStyle/>
          <a:p>
            <a:r>
              <a:rPr lang="en-US" dirty="0"/>
              <a:t>Step 2) Relationship Identification</a:t>
            </a:r>
            <a:br>
              <a:rPr lang="en-US" dirty="0"/>
            </a:b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7" y="3429000"/>
            <a:ext cx="797242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4702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For them problem statement we know that, </a:t>
            </a:r>
          </a:p>
          <a:p>
            <a:r>
              <a:rPr lang="en-US" dirty="0"/>
              <a:t>A student can be assigned </a:t>
            </a:r>
            <a:r>
              <a:rPr lang="en-US" b="1" dirty="0"/>
              <a:t>multiple</a:t>
            </a:r>
            <a:r>
              <a:rPr lang="en-US" dirty="0"/>
              <a:t> courses</a:t>
            </a:r>
          </a:p>
          <a:p>
            <a:r>
              <a:rPr lang="en-US" dirty="0"/>
              <a:t>A Professor can deliver only </a:t>
            </a:r>
            <a:r>
              <a:rPr lang="en-US" b="1" dirty="0"/>
              <a:t>one</a:t>
            </a:r>
            <a:r>
              <a:rPr lang="en-US" dirty="0"/>
              <a:t> course</a:t>
            </a:r>
          </a:p>
          <a:p>
            <a:endParaRPr lang="en-US" dirty="0"/>
          </a:p>
        </p:txBody>
      </p:sp>
      <p:sp>
        <p:nvSpPr>
          <p:cNvPr id="3" name="Title 2"/>
          <p:cNvSpPr>
            <a:spLocks noGrp="1"/>
          </p:cNvSpPr>
          <p:nvPr>
            <p:ph type="title"/>
          </p:nvPr>
        </p:nvSpPr>
        <p:spPr/>
        <p:txBody>
          <a:bodyPr>
            <a:normAutofit fontScale="90000"/>
          </a:bodyPr>
          <a:lstStyle/>
          <a:p>
            <a:r>
              <a:rPr lang="en-US" dirty="0"/>
              <a:t>Step 3) Cardinality Identification</a:t>
            </a:r>
            <a:br>
              <a:rPr lang="en-US" dirty="0"/>
            </a:b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0"/>
            <a:ext cx="8077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9780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You need to study the files, forms, reports, data currently maintained by the organization to identify attributes. You can also conduct interviews with various stakeholders to identify entities. Initially, it's important to identify the attributes without mapping them to a particular entity. </a:t>
            </a:r>
          </a:p>
          <a:p>
            <a:r>
              <a:rPr lang="en-US" dirty="0"/>
              <a:t>Once, you have a list of Attributes, you need to map them to the identified entities. Ensure an attribute is to be paired with exactly one entity. If you think an attribute should belong to more than one entity, use a modifier to make it unique. </a:t>
            </a:r>
          </a:p>
          <a:p>
            <a:endParaRPr lang="en-US" dirty="0"/>
          </a:p>
        </p:txBody>
      </p:sp>
      <p:sp>
        <p:nvSpPr>
          <p:cNvPr id="3" name="Title 2"/>
          <p:cNvSpPr>
            <a:spLocks noGrp="1"/>
          </p:cNvSpPr>
          <p:nvPr>
            <p:ph type="title"/>
          </p:nvPr>
        </p:nvSpPr>
        <p:spPr/>
        <p:txBody>
          <a:bodyPr>
            <a:normAutofit fontScale="90000"/>
          </a:bodyPr>
          <a:lstStyle/>
          <a:p>
            <a:r>
              <a:rPr lang="en-US" dirty="0"/>
              <a:t>Step 4) Identify Attributes</a:t>
            </a:r>
            <a:br>
              <a:rPr lang="en-US" dirty="0"/>
            </a:br>
            <a:endParaRPr lang="en-US" dirty="0"/>
          </a:p>
        </p:txBody>
      </p:sp>
    </p:spTree>
    <p:extLst>
      <p:ext uri="{BB962C8B-B14F-4D97-AF65-F5344CB8AC3E}">
        <p14:creationId xmlns:p14="http://schemas.microsoft.com/office/powerpoint/2010/main" val="2355815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Step 4) Identify Attributes</a:t>
            </a:r>
            <a:br>
              <a:rPr lang="en-US" dirty="0"/>
            </a:br>
            <a:endParaRPr lang="en-US" dirty="0"/>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2033588"/>
            <a:ext cx="7962900"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812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more modern representation of ERD Diagram </a:t>
            </a:r>
          </a:p>
          <a:p>
            <a:endParaRPr lang="en-US" dirty="0"/>
          </a:p>
        </p:txBody>
      </p:sp>
      <p:sp>
        <p:nvSpPr>
          <p:cNvPr id="3" name="Title 2"/>
          <p:cNvSpPr>
            <a:spLocks noGrp="1"/>
          </p:cNvSpPr>
          <p:nvPr>
            <p:ph type="title"/>
          </p:nvPr>
        </p:nvSpPr>
        <p:spPr/>
        <p:txBody>
          <a:bodyPr>
            <a:normAutofit fontScale="90000"/>
          </a:bodyPr>
          <a:lstStyle/>
          <a:p>
            <a:r>
              <a:rPr lang="en-US" dirty="0"/>
              <a:t>Step 5) Create the ERD</a:t>
            </a:r>
            <a:br>
              <a:rPr lang="en-US" dirty="0"/>
            </a:b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2805113"/>
            <a:ext cx="81915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20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Eliminate any redundant entities or </a:t>
            </a:r>
            <a:r>
              <a:rPr lang="en-US" dirty="0" smtClean="0"/>
              <a:t>relationships.</a:t>
            </a:r>
          </a:p>
          <a:p>
            <a:r>
              <a:rPr lang="en-US" dirty="0" smtClean="0"/>
              <a:t> </a:t>
            </a:r>
            <a:r>
              <a:rPr lang="en-US" dirty="0"/>
              <a:t>You need to make sure that all your entities and relationships are properly labeled </a:t>
            </a:r>
            <a:endParaRPr lang="en-US" dirty="0" smtClean="0"/>
          </a:p>
          <a:p>
            <a:r>
              <a:rPr lang="en-US" dirty="0" smtClean="0"/>
              <a:t>There </a:t>
            </a:r>
            <a:r>
              <a:rPr lang="en-US" dirty="0"/>
              <a:t>may be various valid approaches to an ER diagram. You need to make sure that the ER diagram supports all the data you need to store</a:t>
            </a:r>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Best </a:t>
            </a:r>
            <a:r>
              <a:rPr lang="en-US" dirty="0"/>
              <a:t>Practices for Developing Effective ER Diagrams</a:t>
            </a:r>
            <a:br>
              <a:rPr lang="en-US" dirty="0"/>
            </a:br>
            <a:endParaRPr lang="en-US" dirty="0"/>
          </a:p>
        </p:txBody>
      </p:sp>
    </p:spTree>
    <p:extLst>
      <p:ext uri="{BB962C8B-B14F-4D97-AF65-F5344CB8AC3E}">
        <p14:creationId xmlns:p14="http://schemas.microsoft.com/office/powerpoint/2010/main" val="2741169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t>ENTITY-RELATIONSHIP DIAGRAM (ERD)</a:t>
            </a:r>
            <a:r>
              <a:rPr lang="en-US" dirty="0" smtClean="0"/>
              <a:t> displays the relationships of entity set stored in a database. In other words, we can say that ER diagrams help you to explain the logical structure of databases. At first look, an ER diagram looks very similar to the flowchart. However, ER Diagram includes many specialized symbols, and its meanings make this model unique. The purpose of ER Diagram is to represent the entity framework infrastructure. </a:t>
            </a:r>
            <a:endParaRPr lang="en-US" dirty="0"/>
          </a:p>
        </p:txBody>
      </p:sp>
      <p:sp>
        <p:nvSpPr>
          <p:cNvPr id="2" name="Title 1"/>
          <p:cNvSpPr>
            <a:spLocks noGrp="1"/>
          </p:cNvSpPr>
          <p:nvPr>
            <p:ph type="title"/>
          </p:nvPr>
        </p:nvSpPr>
        <p:spPr/>
        <p:txBody>
          <a:bodyPr>
            <a:normAutofit fontScale="90000"/>
          </a:bodyPr>
          <a:lstStyle/>
          <a:p>
            <a:r>
              <a:rPr lang="en-US" b="1" dirty="0" smtClean="0"/>
              <a:t>What are ER Diagrams?</a:t>
            </a:r>
            <a:br>
              <a:rPr lang="en-US" b="1" dirty="0" smtClean="0"/>
            </a:br>
            <a:endParaRPr lang="en-US" dirty="0"/>
          </a:p>
        </p:txBody>
      </p:sp>
    </p:spTree>
    <p:extLst>
      <p:ext uri="{BB962C8B-B14F-4D97-AF65-F5344CB8AC3E}">
        <p14:creationId xmlns:p14="http://schemas.microsoft.com/office/powerpoint/2010/main" val="79521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should assure that each entity only appears a single time in the ER diagram </a:t>
            </a:r>
            <a:endParaRPr lang="en-US" dirty="0" smtClean="0"/>
          </a:p>
          <a:p>
            <a:r>
              <a:rPr lang="en-US" dirty="0" smtClean="0"/>
              <a:t>Name </a:t>
            </a:r>
            <a:r>
              <a:rPr lang="en-US" dirty="0"/>
              <a:t>every relationship, entity, and attribute are represented on your diagram </a:t>
            </a:r>
            <a:endParaRPr lang="en-US" dirty="0" smtClean="0"/>
          </a:p>
          <a:p>
            <a:r>
              <a:rPr lang="en-US" dirty="0" smtClean="0"/>
              <a:t>Never </a:t>
            </a:r>
            <a:r>
              <a:rPr lang="en-US" dirty="0"/>
              <a:t>connect relationships to each </a:t>
            </a:r>
            <a:r>
              <a:rPr lang="en-US" dirty="0" smtClean="0"/>
              <a:t>other</a:t>
            </a:r>
          </a:p>
          <a:p>
            <a:r>
              <a:rPr lang="en-US" dirty="0" smtClean="0"/>
              <a:t>You </a:t>
            </a:r>
            <a:r>
              <a:rPr lang="en-US" dirty="0"/>
              <a:t>should use colors to highlight important portions of the ER diagram </a:t>
            </a:r>
          </a:p>
        </p:txBody>
      </p:sp>
      <p:sp>
        <p:nvSpPr>
          <p:cNvPr id="3" name="Title 2"/>
          <p:cNvSpPr>
            <a:spLocks noGrp="1"/>
          </p:cNvSpPr>
          <p:nvPr>
            <p:ph type="title"/>
          </p:nvPr>
        </p:nvSpPr>
        <p:spPr/>
        <p:txBody>
          <a:bodyPr>
            <a:normAutofit fontScale="90000"/>
          </a:bodyPr>
          <a:lstStyle/>
          <a:p>
            <a:r>
              <a:rPr lang="en-US" dirty="0"/>
              <a:t>Best Practices for Developing Effective ER Diagrams</a:t>
            </a:r>
          </a:p>
        </p:txBody>
      </p:sp>
    </p:spTree>
    <p:extLst>
      <p:ext uri="{BB962C8B-B14F-4D97-AF65-F5344CB8AC3E}">
        <p14:creationId xmlns:p14="http://schemas.microsoft.com/office/powerpoint/2010/main" val="971588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dikshanagpal\Pictures\Saved Pictures\uni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371600"/>
            <a:ext cx="5947803"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81200" y="609600"/>
            <a:ext cx="5791200" cy="369332"/>
          </a:xfrm>
          <a:prstGeom prst="rect">
            <a:avLst/>
          </a:prstGeom>
          <a:noFill/>
        </p:spPr>
        <p:txBody>
          <a:bodyPr wrap="square" rtlCol="0">
            <a:spAutoFit/>
          </a:bodyPr>
          <a:lstStyle/>
          <a:p>
            <a:pPr algn="ctr"/>
            <a:r>
              <a:rPr lang="en-US" dirty="0" smtClean="0"/>
              <a:t>University ER diagram</a:t>
            </a:r>
            <a:endParaRPr lang="en-US" dirty="0"/>
          </a:p>
        </p:txBody>
      </p:sp>
    </p:spTree>
    <p:extLst>
      <p:ext uri="{BB962C8B-B14F-4D97-AF65-F5344CB8AC3E}">
        <p14:creationId xmlns:p14="http://schemas.microsoft.com/office/powerpoint/2010/main" val="2257364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dikshanagpal\Pictures\Saved Pictures\hosp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990600"/>
            <a:ext cx="7162800" cy="52738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66800" y="990600"/>
            <a:ext cx="2819400" cy="369332"/>
          </a:xfrm>
          <a:prstGeom prst="rect">
            <a:avLst/>
          </a:prstGeom>
          <a:noFill/>
        </p:spPr>
        <p:txBody>
          <a:bodyPr wrap="square" rtlCol="0">
            <a:spAutoFit/>
          </a:bodyPr>
          <a:lstStyle/>
          <a:p>
            <a:r>
              <a:rPr lang="en-US" dirty="0" smtClean="0"/>
              <a:t>Hospital ER Diagram</a:t>
            </a:r>
            <a:endParaRPr lang="en-US" dirty="0"/>
          </a:p>
        </p:txBody>
      </p:sp>
    </p:spTree>
    <p:extLst>
      <p:ext uri="{BB962C8B-B14F-4D97-AF65-F5344CB8AC3E}">
        <p14:creationId xmlns:p14="http://schemas.microsoft.com/office/powerpoint/2010/main" val="3851740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0607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ER model allows you to draw Database Design</a:t>
            </a:r>
          </a:p>
          <a:p>
            <a:r>
              <a:rPr lang="en-US" dirty="0" smtClean="0"/>
              <a:t>It is an easy to use graphical tool for modeling data</a:t>
            </a:r>
          </a:p>
          <a:p>
            <a:r>
              <a:rPr lang="en-US" dirty="0" smtClean="0"/>
              <a:t>Widely used in Database Design</a:t>
            </a:r>
          </a:p>
          <a:p>
            <a:r>
              <a:rPr lang="en-US" dirty="0" smtClean="0"/>
              <a:t>It is a GUI representation of the logical structure of a Database</a:t>
            </a:r>
          </a:p>
          <a:p>
            <a:r>
              <a:rPr lang="en-US" dirty="0" smtClean="0"/>
              <a:t>It helps you to identifies the entities which exist in a system and the relationships between those entities</a:t>
            </a:r>
          </a:p>
          <a:p>
            <a:endParaRPr lang="en-US" dirty="0"/>
          </a:p>
        </p:txBody>
      </p:sp>
      <p:sp>
        <p:nvSpPr>
          <p:cNvPr id="2" name="Title 1"/>
          <p:cNvSpPr>
            <a:spLocks noGrp="1"/>
          </p:cNvSpPr>
          <p:nvPr>
            <p:ph type="title"/>
          </p:nvPr>
        </p:nvSpPr>
        <p:spPr/>
        <p:txBody>
          <a:bodyPr>
            <a:normAutofit fontScale="90000"/>
          </a:bodyPr>
          <a:lstStyle/>
          <a:p>
            <a:r>
              <a:rPr lang="en-US" b="1" dirty="0" smtClean="0"/>
              <a:t>What are ER Diagrams?</a:t>
            </a:r>
            <a:br>
              <a:rPr lang="en-US" b="1" dirty="0" smtClean="0"/>
            </a:br>
            <a:endParaRPr lang="en-US" dirty="0"/>
          </a:p>
        </p:txBody>
      </p:sp>
    </p:spTree>
    <p:extLst>
      <p:ext uri="{BB962C8B-B14F-4D97-AF65-F5344CB8AC3E}">
        <p14:creationId xmlns:p14="http://schemas.microsoft.com/office/powerpoint/2010/main" val="3793617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Here, are prime reasons for using the ER Diagram </a:t>
            </a:r>
          </a:p>
          <a:p>
            <a:r>
              <a:rPr lang="en-US" dirty="0" smtClean="0"/>
              <a:t>Helps you to define terms related to entity relationship modeling </a:t>
            </a:r>
          </a:p>
          <a:p>
            <a:r>
              <a:rPr lang="en-US" dirty="0" smtClean="0"/>
              <a:t>Provide a preview of how all your tables should connect, what fields are going to be on each table </a:t>
            </a:r>
          </a:p>
          <a:p>
            <a:r>
              <a:rPr lang="en-US" dirty="0" smtClean="0"/>
              <a:t>Helps to describe entities, attributes, relationships </a:t>
            </a:r>
          </a:p>
          <a:p>
            <a:r>
              <a:rPr lang="en-US" dirty="0" smtClean="0"/>
              <a:t>ER diagrams are translatable into relational tables which allows you to build databases quickly </a:t>
            </a:r>
          </a:p>
          <a:p>
            <a:endParaRPr lang="en-US" dirty="0"/>
          </a:p>
        </p:txBody>
      </p:sp>
      <p:sp>
        <p:nvSpPr>
          <p:cNvPr id="2" name="Title 1"/>
          <p:cNvSpPr>
            <a:spLocks noGrp="1"/>
          </p:cNvSpPr>
          <p:nvPr>
            <p:ph type="title"/>
          </p:nvPr>
        </p:nvSpPr>
        <p:spPr/>
        <p:txBody>
          <a:bodyPr>
            <a:normAutofit fontScale="90000"/>
          </a:bodyPr>
          <a:lstStyle/>
          <a:p>
            <a:r>
              <a:rPr lang="en-US" b="1" dirty="0" smtClean="0"/>
              <a:t>Why use ER Diagrams?</a:t>
            </a:r>
            <a:br>
              <a:rPr lang="en-US" b="1" dirty="0" smtClean="0"/>
            </a:br>
            <a:endParaRPr lang="en-US" dirty="0"/>
          </a:p>
        </p:txBody>
      </p:sp>
    </p:spTree>
    <p:extLst>
      <p:ext uri="{BB962C8B-B14F-4D97-AF65-F5344CB8AC3E}">
        <p14:creationId xmlns:p14="http://schemas.microsoft.com/office/powerpoint/2010/main" val="185277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ER diagrams can be used by database designers as a blueprint for implementing data in specific software applications </a:t>
            </a:r>
          </a:p>
          <a:p>
            <a:r>
              <a:rPr lang="en-US" dirty="0" smtClean="0"/>
              <a:t>The database designer gains a better understanding of the information to be contained in the database with the help of ERP diagram </a:t>
            </a:r>
          </a:p>
          <a:p>
            <a:r>
              <a:rPr lang="en-US" dirty="0" smtClean="0"/>
              <a:t>ERD is allowed you to communicate with the logical structure of the database to users </a:t>
            </a:r>
            <a:endParaRPr lang="en-US" dirty="0"/>
          </a:p>
        </p:txBody>
      </p:sp>
      <p:sp>
        <p:nvSpPr>
          <p:cNvPr id="2" name="Title 1"/>
          <p:cNvSpPr>
            <a:spLocks noGrp="1"/>
          </p:cNvSpPr>
          <p:nvPr>
            <p:ph type="title"/>
          </p:nvPr>
        </p:nvSpPr>
        <p:spPr/>
        <p:txBody>
          <a:bodyPr/>
          <a:lstStyle/>
          <a:p>
            <a:r>
              <a:rPr lang="en-US" b="1" dirty="0" smtClean="0"/>
              <a:t>Why use ER Diagrams?</a:t>
            </a:r>
            <a:endParaRPr lang="en-US" dirty="0"/>
          </a:p>
        </p:txBody>
      </p:sp>
    </p:spTree>
    <p:extLst>
      <p:ext uri="{BB962C8B-B14F-4D97-AF65-F5344CB8AC3E}">
        <p14:creationId xmlns:p14="http://schemas.microsoft.com/office/powerpoint/2010/main" val="177888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This model is based on three basic concepts: </a:t>
            </a:r>
          </a:p>
          <a:p>
            <a:r>
              <a:rPr lang="en-US" dirty="0" smtClean="0"/>
              <a:t>Entities</a:t>
            </a:r>
          </a:p>
          <a:p>
            <a:r>
              <a:rPr lang="en-US" dirty="0" smtClean="0"/>
              <a:t>Attributes</a:t>
            </a:r>
          </a:p>
          <a:p>
            <a:r>
              <a:rPr lang="en-US" dirty="0" smtClean="0"/>
              <a:t>Relationships</a:t>
            </a:r>
          </a:p>
          <a:p>
            <a:endParaRPr lang="en-US" dirty="0"/>
          </a:p>
        </p:txBody>
      </p:sp>
      <p:sp>
        <p:nvSpPr>
          <p:cNvPr id="2" name="Title 1"/>
          <p:cNvSpPr>
            <a:spLocks noGrp="1"/>
          </p:cNvSpPr>
          <p:nvPr>
            <p:ph type="title"/>
          </p:nvPr>
        </p:nvSpPr>
        <p:spPr/>
        <p:txBody>
          <a:bodyPr>
            <a:normAutofit fontScale="90000"/>
          </a:bodyPr>
          <a:lstStyle/>
          <a:p>
            <a:r>
              <a:rPr lang="en-US" b="1" dirty="0" smtClean="0"/>
              <a:t>Components of the ER Diagram</a:t>
            </a:r>
            <a:br>
              <a:rPr lang="en-US" b="1" dirty="0" smtClean="0"/>
            </a:br>
            <a:endParaRPr lang="en-US" dirty="0"/>
          </a:p>
        </p:txBody>
      </p:sp>
    </p:spTree>
    <p:extLst>
      <p:ext uri="{BB962C8B-B14F-4D97-AF65-F5344CB8AC3E}">
        <p14:creationId xmlns:p14="http://schemas.microsoft.com/office/powerpoint/2010/main" val="231142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Example</a:t>
            </a:r>
            <a:r>
              <a:rPr lang="en-US" dirty="0" smtClean="0"/>
              <a:t> </a:t>
            </a:r>
          </a:p>
          <a:p>
            <a:r>
              <a:rPr lang="en-US" dirty="0" smtClean="0"/>
              <a:t>For example, in a University database, we might have entities for Students, Courses, and Lecturers. Students entity can have attributes like </a:t>
            </a:r>
            <a:r>
              <a:rPr lang="en-US" dirty="0" err="1" smtClean="0"/>
              <a:t>Rollno</a:t>
            </a:r>
            <a:r>
              <a:rPr lang="en-US" dirty="0" smtClean="0"/>
              <a:t>, Name, and </a:t>
            </a:r>
            <a:r>
              <a:rPr lang="en-US" dirty="0" err="1" smtClean="0"/>
              <a:t>DeptID</a:t>
            </a:r>
            <a:r>
              <a:rPr lang="en-US" dirty="0" smtClean="0"/>
              <a:t>. They might have relationships with Courses and Lecturers. </a:t>
            </a:r>
          </a:p>
          <a:p>
            <a:endParaRPr lang="en-US" dirty="0"/>
          </a:p>
        </p:txBody>
      </p:sp>
      <p:sp>
        <p:nvSpPr>
          <p:cNvPr id="2" name="Title 1"/>
          <p:cNvSpPr>
            <a:spLocks noGrp="1"/>
          </p:cNvSpPr>
          <p:nvPr>
            <p:ph type="title"/>
          </p:nvPr>
        </p:nvSpPr>
        <p:spPr/>
        <p:txBody>
          <a:bodyPr>
            <a:normAutofit fontScale="90000"/>
          </a:bodyPr>
          <a:lstStyle/>
          <a:p>
            <a:r>
              <a:rPr lang="en-US" b="1" dirty="0" smtClean="0"/>
              <a:t>Components of the ER Diagram</a:t>
            </a:r>
            <a:br>
              <a:rPr lang="en-US" b="1" dirty="0" smtClean="0"/>
            </a:br>
            <a:endParaRPr lang="en-US" dirty="0"/>
          </a:p>
        </p:txBody>
      </p:sp>
    </p:spTree>
    <p:extLst>
      <p:ext uri="{BB962C8B-B14F-4D97-AF65-F5344CB8AC3E}">
        <p14:creationId xmlns:p14="http://schemas.microsoft.com/office/powerpoint/2010/main" val="3899643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8CDB41EA26A342A0993689F5F83883" ma:contentTypeVersion="12" ma:contentTypeDescription="Create a new document." ma:contentTypeScope="" ma:versionID="82ee1907eb42ecea6dddf14c53b239c9">
  <xsd:schema xmlns:xsd="http://www.w3.org/2001/XMLSchema" xmlns:xs="http://www.w3.org/2001/XMLSchema" xmlns:p="http://schemas.microsoft.com/office/2006/metadata/properties" xmlns:ns2="a19066d1-afed-4db6-9b53-8318513b0d46" xmlns:ns3="c505c9ba-f540-4270-8421-214057e2534e" targetNamespace="http://schemas.microsoft.com/office/2006/metadata/properties" ma:root="true" ma:fieldsID="aff3631adcb8b0935a55a90726104f02" ns2:_="" ns3:_="">
    <xsd:import namespace="a19066d1-afed-4db6-9b53-8318513b0d46"/>
    <xsd:import namespace="c505c9ba-f540-4270-8421-214057e253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066d1-afed-4db6-9b53-8318513b0d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05c9ba-f540-4270-8421-214057e2534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2A96FF-186C-4DFC-B37A-5716235067B1}"/>
</file>

<file path=customXml/itemProps2.xml><?xml version="1.0" encoding="utf-8"?>
<ds:datastoreItem xmlns:ds="http://schemas.openxmlformats.org/officeDocument/2006/customXml" ds:itemID="{2EBD4EEF-F419-4DBC-9447-224D60D12C48}"/>
</file>

<file path=customXml/itemProps3.xml><?xml version="1.0" encoding="utf-8"?>
<ds:datastoreItem xmlns:ds="http://schemas.openxmlformats.org/officeDocument/2006/customXml" ds:itemID="{B69A6F06-4D99-4D69-BD4D-C18E2045A5E1}"/>
</file>

<file path=docProps/app.xml><?xml version="1.0" encoding="utf-8"?>
<Properties xmlns="http://schemas.openxmlformats.org/officeDocument/2006/extended-properties" xmlns:vt="http://schemas.openxmlformats.org/officeDocument/2006/docPropsVTypes">
  <Template>Concourse</Template>
  <TotalTime>237</TotalTime>
  <Words>1915</Words>
  <Application>Microsoft Office PowerPoint</Application>
  <PresentationFormat>On-screen Show (4:3)</PresentationFormat>
  <Paragraphs>164</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Concourse</vt:lpstr>
      <vt:lpstr>ER -Diagrams</vt:lpstr>
      <vt:lpstr>What is the ER Model? </vt:lpstr>
      <vt:lpstr>History of ER models </vt:lpstr>
      <vt:lpstr>What are ER Diagrams? </vt:lpstr>
      <vt:lpstr>What are ER Diagrams? </vt:lpstr>
      <vt:lpstr>Why use ER Diagrams? </vt:lpstr>
      <vt:lpstr>Why use ER Diagrams?</vt:lpstr>
      <vt:lpstr>Components of the ER Diagram </vt:lpstr>
      <vt:lpstr>Components of the ER Diagram </vt:lpstr>
      <vt:lpstr>PowerPoint Presentation</vt:lpstr>
      <vt:lpstr>WHAT IS ENTITY? </vt:lpstr>
      <vt:lpstr>WHAT IS ENTITY? </vt:lpstr>
      <vt:lpstr>PowerPoint Presentation</vt:lpstr>
      <vt:lpstr>PowerPoint Presentation</vt:lpstr>
      <vt:lpstr>Example of Entities:</vt:lpstr>
      <vt:lpstr>Relationship </vt:lpstr>
      <vt:lpstr>Relationship </vt:lpstr>
      <vt:lpstr>Weak Entities </vt:lpstr>
      <vt:lpstr>Differences between Strong Entity and Weak Entity</vt:lpstr>
      <vt:lpstr>Attributes </vt:lpstr>
      <vt:lpstr>Attributes </vt:lpstr>
      <vt:lpstr>Types of attributes</vt:lpstr>
      <vt:lpstr>Cardinality </vt:lpstr>
      <vt:lpstr>PowerPoint Presentation</vt:lpstr>
      <vt:lpstr>Cardinality </vt:lpstr>
      <vt:lpstr>Cardinality </vt:lpstr>
      <vt:lpstr>Cardinality </vt:lpstr>
      <vt:lpstr>Cardinality </vt:lpstr>
      <vt:lpstr>Cardinality </vt:lpstr>
      <vt:lpstr>ER- Diagram Notations </vt:lpstr>
      <vt:lpstr>ER- Diagram Notations</vt:lpstr>
      <vt:lpstr>Steps to Create an ERD </vt:lpstr>
      <vt:lpstr>Step 1) Entity Identification </vt:lpstr>
      <vt:lpstr>Step 2) Relationship Identification </vt:lpstr>
      <vt:lpstr>Step 3) Cardinality Identification </vt:lpstr>
      <vt:lpstr>Step 4) Identify Attributes </vt:lpstr>
      <vt:lpstr>Step 4) Identify Attributes </vt:lpstr>
      <vt:lpstr>Step 5) Create the ERD </vt:lpstr>
      <vt:lpstr> Best Practices for Developing Effective ER Diagrams </vt:lpstr>
      <vt:lpstr>Best Practices for Developing Effective ER Diagrams</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-Diagrams</dc:title>
  <dc:creator>Diksha Nagpal</dc:creator>
  <cp:lastModifiedBy>Diksha Nagpal</cp:lastModifiedBy>
  <cp:revision>35</cp:revision>
  <dcterms:created xsi:type="dcterms:W3CDTF">2020-07-14T06:17:38Z</dcterms:created>
  <dcterms:modified xsi:type="dcterms:W3CDTF">2020-07-14T10:14:54Z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0x010100D28CDB41EA26A342A0993689F5F83883</vt:lpwstr>
  </property>
</Properties>
</file>