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8184747-F4B7-49DE-9CF4-4E2BAF9224E8}" type="datetimeFigureOut">
              <a:rPr lang="en-IN" smtClean="0"/>
              <a:t>27-09-2020</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BC531767-B993-47ED-A7C6-D0536F6EFDE7}"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091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184747-F4B7-49DE-9CF4-4E2BAF9224E8}" type="datetimeFigureOut">
              <a:rPr lang="en-IN" smtClean="0"/>
              <a:t>27-09-2020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531767-B993-47ED-A7C6-D0536F6EFDE7}" type="slidenum">
              <a:rPr lang="en-IN" smtClean="0"/>
              <a:t>‹#›</a:t>
            </a:fld>
            <a:endParaRPr lang="en-IN"/>
          </a:p>
        </p:txBody>
      </p:sp>
    </p:spTree>
    <p:extLst>
      <p:ext uri="{BB962C8B-B14F-4D97-AF65-F5344CB8AC3E}">
        <p14:creationId xmlns:p14="http://schemas.microsoft.com/office/powerpoint/2010/main" val="62260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184747-F4B7-49DE-9CF4-4E2BAF9224E8}" type="datetimeFigureOut">
              <a:rPr lang="en-IN" smtClean="0"/>
              <a:t>27-09-2020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31767-B993-47ED-A7C6-D0536F6EFDE7}"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794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184747-F4B7-49DE-9CF4-4E2BAF9224E8}" type="datetimeFigureOut">
              <a:rPr lang="en-IN" smtClean="0"/>
              <a:t>27-09-2020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31767-B993-47ED-A7C6-D0536F6EFDE7}"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4605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184747-F4B7-49DE-9CF4-4E2BAF9224E8}" type="datetimeFigureOut">
              <a:rPr lang="en-IN" smtClean="0"/>
              <a:t>27-09-2020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31767-B993-47ED-A7C6-D0536F6EFDE7}" type="slidenum">
              <a:rPr lang="en-IN" smtClean="0"/>
              <a:t>‹#›</a:t>
            </a:fld>
            <a:endParaRPr lang="en-IN"/>
          </a:p>
        </p:txBody>
      </p:sp>
    </p:spTree>
    <p:extLst>
      <p:ext uri="{BB962C8B-B14F-4D97-AF65-F5344CB8AC3E}">
        <p14:creationId xmlns:p14="http://schemas.microsoft.com/office/powerpoint/2010/main" val="2956889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184747-F4B7-49DE-9CF4-4E2BAF9224E8}" type="datetimeFigureOut">
              <a:rPr lang="en-IN" smtClean="0"/>
              <a:t>27-09-2020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31767-B993-47ED-A7C6-D0536F6EFDE7}"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6035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184747-F4B7-49DE-9CF4-4E2BAF9224E8}" type="datetimeFigureOut">
              <a:rPr lang="en-IN" smtClean="0"/>
              <a:t>27-09-2020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31767-B993-47ED-A7C6-D0536F6EFDE7}"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5851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84747-F4B7-49DE-9CF4-4E2BAF9224E8}" type="datetimeFigureOut">
              <a:rPr lang="en-IN" smtClean="0"/>
              <a:t>27-09-2020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31767-B993-47ED-A7C6-D0536F6EFDE7}"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87656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84747-F4B7-49DE-9CF4-4E2BAF9224E8}" type="datetimeFigureOut">
              <a:rPr lang="en-IN" smtClean="0"/>
              <a:t>27-09-2020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31767-B993-47ED-A7C6-D0536F6EFDE7}"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4237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84747-F4B7-49DE-9CF4-4E2BAF9224E8}" type="datetimeFigureOut">
              <a:rPr lang="en-IN" smtClean="0"/>
              <a:t>27-09-2020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31767-B993-47ED-A7C6-D0536F6EFDE7}" type="slidenum">
              <a:rPr lang="en-IN" smtClean="0"/>
              <a:t>‹#›</a:t>
            </a:fld>
            <a:endParaRPr lang="en-IN"/>
          </a:p>
        </p:txBody>
      </p:sp>
    </p:spTree>
    <p:extLst>
      <p:ext uri="{BB962C8B-B14F-4D97-AF65-F5344CB8AC3E}">
        <p14:creationId xmlns:p14="http://schemas.microsoft.com/office/powerpoint/2010/main" val="2422104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184747-F4B7-49DE-9CF4-4E2BAF9224E8}" type="datetimeFigureOut">
              <a:rPr lang="en-IN" smtClean="0"/>
              <a:t>27-09-2020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31767-B993-47ED-A7C6-D0536F6EFDE7}"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6903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184747-F4B7-49DE-9CF4-4E2BAF9224E8}" type="datetimeFigureOut">
              <a:rPr lang="en-IN" smtClean="0"/>
              <a:t>27-09-2020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531767-B993-47ED-A7C6-D0536F6EFDE7}" type="slidenum">
              <a:rPr lang="en-IN" smtClean="0"/>
              <a:t>‹#›</a:t>
            </a:fld>
            <a:endParaRPr lang="en-IN"/>
          </a:p>
        </p:txBody>
      </p:sp>
    </p:spTree>
    <p:extLst>
      <p:ext uri="{BB962C8B-B14F-4D97-AF65-F5344CB8AC3E}">
        <p14:creationId xmlns:p14="http://schemas.microsoft.com/office/powerpoint/2010/main" val="1353646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184747-F4B7-49DE-9CF4-4E2BAF9224E8}" type="datetimeFigureOut">
              <a:rPr lang="en-IN" smtClean="0"/>
              <a:t>27-09-2020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531767-B993-47ED-A7C6-D0536F6EFDE7}"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5667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184747-F4B7-49DE-9CF4-4E2BAF9224E8}" type="datetimeFigureOut">
              <a:rPr lang="en-IN" smtClean="0"/>
              <a:t>27-09-2020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531767-B993-47ED-A7C6-D0536F6EFDE7}"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8578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4747-F4B7-49DE-9CF4-4E2BAF9224E8}" type="datetimeFigureOut">
              <a:rPr lang="en-IN" smtClean="0"/>
              <a:t>27-09-2020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531767-B993-47ED-A7C6-D0536F6EFDE7}" type="slidenum">
              <a:rPr lang="en-IN" smtClean="0"/>
              <a:t>‹#›</a:t>
            </a:fld>
            <a:endParaRPr lang="en-IN"/>
          </a:p>
        </p:txBody>
      </p:sp>
    </p:spTree>
    <p:extLst>
      <p:ext uri="{BB962C8B-B14F-4D97-AF65-F5344CB8AC3E}">
        <p14:creationId xmlns:p14="http://schemas.microsoft.com/office/powerpoint/2010/main" val="3502610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184747-F4B7-49DE-9CF4-4E2BAF9224E8}" type="datetimeFigureOut">
              <a:rPr lang="en-IN" smtClean="0"/>
              <a:t>27-09-2020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531767-B993-47ED-A7C6-D0536F6EFDE7}"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0405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184747-F4B7-49DE-9CF4-4E2BAF9224E8}" type="datetimeFigureOut">
              <a:rPr lang="en-IN" smtClean="0"/>
              <a:t>27-09-2020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531767-B993-47ED-A7C6-D0536F6EFDE7}" type="slidenum">
              <a:rPr lang="en-IN" smtClean="0"/>
              <a:t>‹#›</a:t>
            </a:fld>
            <a:endParaRPr lang="en-IN"/>
          </a:p>
        </p:txBody>
      </p:sp>
    </p:spTree>
    <p:extLst>
      <p:ext uri="{BB962C8B-B14F-4D97-AF65-F5344CB8AC3E}">
        <p14:creationId xmlns:p14="http://schemas.microsoft.com/office/powerpoint/2010/main" val="584759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8184747-F4B7-49DE-9CF4-4E2BAF9224E8}" type="datetimeFigureOut">
              <a:rPr lang="en-IN" smtClean="0"/>
              <a:t>27-09-2020</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531767-B993-47ED-A7C6-D0536F6EFDE7}" type="slidenum">
              <a:rPr lang="en-IN" smtClean="0"/>
              <a:t>‹#›</a:t>
            </a:fld>
            <a:endParaRPr lang="en-IN"/>
          </a:p>
        </p:txBody>
      </p:sp>
    </p:spTree>
    <p:extLst>
      <p:ext uri="{BB962C8B-B14F-4D97-AF65-F5344CB8AC3E}">
        <p14:creationId xmlns:p14="http://schemas.microsoft.com/office/powerpoint/2010/main" val="1552461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splessons.com/lesson/mysql-introduct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splessons.com/lesson/mysql-introducti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www.splessons.com/lesson/mysql-introduc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splessons.com/lesson/mysql-databas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7EB5A-E9AD-457F-9F47-61A1A966ADB6}"/>
              </a:ext>
            </a:extLst>
          </p:cNvPr>
          <p:cNvSpPr>
            <a:spLocks noGrp="1"/>
          </p:cNvSpPr>
          <p:nvPr>
            <p:ph type="ctrTitle"/>
          </p:nvPr>
        </p:nvSpPr>
        <p:spPr/>
        <p:txBody>
          <a:bodyPr/>
          <a:lstStyle/>
          <a:p>
            <a:r>
              <a:rPr lang="en-US" dirty="0"/>
              <a:t>MySQL DDL</a:t>
            </a:r>
            <a:endParaRPr lang="en-IN" dirty="0"/>
          </a:p>
        </p:txBody>
      </p:sp>
      <p:sp>
        <p:nvSpPr>
          <p:cNvPr id="3" name="Subtitle 2">
            <a:extLst>
              <a:ext uri="{FF2B5EF4-FFF2-40B4-BE49-F238E27FC236}">
                <a16:creationId xmlns:a16="http://schemas.microsoft.com/office/drawing/2014/main" id="{5A06F5F4-C577-4C3A-95E6-7C2F004A200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26531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AEDA5-872B-490E-B1DE-A2FFE4AC8DCE}"/>
              </a:ext>
            </a:extLst>
          </p:cNvPr>
          <p:cNvSpPr>
            <a:spLocks noGrp="1"/>
          </p:cNvSpPr>
          <p:nvPr>
            <p:ph type="title"/>
          </p:nvPr>
        </p:nvSpPr>
        <p:spPr/>
        <p:txBody>
          <a:bodyPr/>
          <a:lstStyle/>
          <a:p>
            <a:r>
              <a:rPr lang="en-US" dirty="0"/>
              <a:t>ALTER Modify</a:t>
            </a:r>
            <a:endParaRPr lang="en-IN" dirty="0"/>
          </a:p>
        </p:txBody>
      </p:sp>
      <p:sp>
        <p:nvSpPr>
          <p:cNvPr id="3" name="Content Placeholder 2">
            <a:extLst>
              <a:ext uri="{FF2B5EF4-FFF2-40B4-BE49-F238E27FC236}">
                <a16:creationId xmlns:a16="http://schemas.microsoft.com/office/drawing/2014/main" id="{33CA0BD4-2A3F-4000-A752-D6718A3A19BF}"/>
              </a:ext>
            </a:extLst>
          </p:cNvPr>
          <p:cNvSpPr>
            <a:spLocks noGrp="1"/>
          </p:cNvSpPr>
          <p:nvPr>
            <p:ph idx="1"/>
          </p:nvPr>
        </p:nvSpPr>
        <p:spPr/>
        <p:txBody>
          <a:bodyPr/>
          <a:lstStyle/>
          <a:p>
            <a:r>
              <a:rPr lang="en-US" dirty="0"/>
              <a:t>The structure of an existing table object can be modified using modify command.</a:t>
            </a:r>
          </a:p>
          <a:p>
            <a:r>
              <a:rPr lang="en-US" dirty="0"/>
              <a:t>Alter table modify(&lt;</a:t>
            </a:r>
            <a:r>
              <a:rPr lang="en-US" dirty="0" err="1"/>
              <a:t>column_name</a:t>
            </a:r>
            <a:r>
              <a:rPr lang="en-US" dirty="0"/>
              <a:t>&gt; datatype(size));</a:t>
            </a:r>
          </a:p>
          <a:p>
            <a:pPr marL="0" indent="0">
              <a:buNone/>
            </a:pPr>
            <a:r>
              <a:rPr lang="en-US" dirty="0" err="1"/>
              <a:t>table_name</a:t>
            </a:r>
            <a:r>
              <a:rPr lang="en-US" dirty="0"/>
              <a:t> =&gt; Any accurate table.</a:t>
            </a:r>
          </a:p>
          <a:p>
            <a:pPr marL="0" indent="0">
              <a:buNone/>
            </a:pPr>
            <a:r>
              <a:rPr lang="en-US" dirty="0" err="1"/>
              <a:t>column_name</a:t>
            </a:r>
            <a:r>
              <a:rPr lang="en-US" dirty="0"/>
              <a:t> =&gt; The operation that can be performed on a column in the table.</a:t>
            </a:r>
          </a:p>
          <a:p>
            <a:endParaRPr lang="en-IN" dirty="0"/>
          </a:p>
        </p:txBody>
      </p:sp>
    </p:spTree>
    <p:extLst>
      <p:ext uri="{BB962C8B-B14F-4D97-AF65-F5344CB8AC3E}">
        <p14:creationId xmlns:p14="http://schemas.microsoft.com/office/powerpoint/2010/main" val="1232689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80C9D-19D8-4A46-8A3F-CFCE45D271EB}"/>
              </a:ext>
            </a:extLst>
          </p:cNvPr>
          <p:cNvSpPr>
            <a:spLocks noGrp="1"/>
          </p:cNvSpPr>
          <p:nvPr>
            <p:ph type="title"/>
          </p:nvPr>
        </p:nvSpPr>
        <p:spPr/>
        <p:txBody>
          <a:bodyPr/>
          <a:lstStyle/>
          <a:p>
            <a:r>
              <a:rPr lang="en-US" dirty="0"/>
              <a:t>Examples</a:t>
            </a:r>
            <a:endParaRPr lang="en-IN" dirty="0"/>
          </a:p>
        </p:txBody>
      </p:sp>
      <p:sp>
        <p:nvSpPr>
          <p:cNvPr id="3" name="Content Placeholder 2">
            <a:extLst>
              <a:ext uri="{FF2B5EF4-FFF2-40B4-BE49-F238E27FC236}">
                <a16:creationId xmlns:a16="http://schemas.microsoft.com/office/drawing/2014/main" id="{95692576-5605-434B-BC37-EA0A6A725183}"/>
              </a:ext>
            </a:extLst>
          </p:cNvPr>
          <p:cNvSpPr>
            <a:spLocks noGrp="1"/>
          </p:cNvSpPr>
          <p:nvPr>
            <p:ph idx="1"/>
          </p:nvPr>
        </p:nvSpPr>
        <p:spPr/>
        <p:txBody>
          <a:bodyPr>
            <a:normAutofit fontScale="55000" lnSpcReduction="20000"/>
          </a:bodyPr>
          <a:lstStyle/>
          <a:p>
            <a:pPr marL="0" indent="0">
              <a:buNone/>
            </a:pPr>
            <a:r>
              <a:rPr lang="en-IN" dirty="0" err="1"/>
              <a:t>mysql</a:t>
            </a:r>
            <a:r>
              <a:rPr lang="en-IN" dirty="0"/>
              <a:t>&gt; </a:t>
            </a:r>
            <a:r>
              <a:rPr lang="en-IN" dirty="0" err="1"/>
              <a:t>desc</a:t>
            </a:r>
            <a:r>
              <a:rPr lang="en-IN" dirty="0"/>
              <a:t> student;</a:t>
            </a:r>
          </a:p>
          <a:p>
            <a:pPr marL="0" indent="0">
              <a:buNone/>
            </a:pPr>
            <a:r>
              <a:rPr lang="en-IN" dirty="0"/>
              <a:t>+------------+--------------+------+-----+---------+-------+</a:t>
            </a:r>
          </a:p>
          <a:p>
            <a:pPr marL="0" indent="0">
              <a:buNone/>
            </a:pPr>
            <a:r>
              <a:rPr lang="en-IN" dirty="0"/>
              <a:t>| Field      | Type         | Null | Key | Default | Extra |</a:t>
            </a:r>
          </a:p>
          <a:p>
            <a:pPr marL="0" indent="0">
              <a:buNone/>
            </a:pPr>
            <a:r>
              <a:rPr lang="en-IN" dirty="0"/>
              <a:t>+------------+--------------+------+-----+---------+-------+</a:t>
            </a:r>
          </a:p>
          <a:p>
            <a:pPr marL="0" indent="0">
              <a:buNone/>
            </a:pPr>
            <a:r>
              <a:rPr lang="en-IN" dirty="0"/>
              <a:t>| </a:t>
            </a:r>
            <a:r>
              <a:rPr lang="en-IN" dirty="0" err="1"/>
              <a:t>stu_id</a:t>
            </a:r>
            <a:r>
              <a:rPr lang="en-IN" dirty="0"/>
              <a:t>     | int(11)      | YES  |     | NULL    |       |</a:t>
            </a:r>
          </a:p>
          <a:p>
            <a:pPr marL="0" indent="0">
              <a:buNone/>
            </a:pPr>
            <a:r>
              <a:rPr lang="en-IN" dirty="0"/>
              <a:t>| </a:t>
            </a:r>
            <a:r>
              <a:rPr lang="en-IN" dirty="0" err="1"/>
              <a:t>stu_name</a:t>
            </a:r>
            <a:r>
              <a:rPr lang="en-IN" dirty="0"/>
              <a:t>   | varchar(255) | YES  |     | NULL    |       |</a:t>
            </a:r>
          </a:p>
          <a:p>
            <a:pPr marL="0" indent="0">
              <a:buNone/>
            </a:pPr>
            <a:r>
              <a:rPr lang="en-IN" dirty="0"/>
              <a:t>| </a:t>
            </a:r>
            <a:r>
              <a:rPr lang="en-IN" dirty="0" err="1"/>
              <a:t>stu_result</a:t>
            </a:r>
            <a:r>
              <a:rPr lang="en-IN" dirty="0"/>
              <a:t> | varchar(255) | YES  |     | NULL    |       |</a:t>
            </a:r>
          </a:p>
          <a:p>
            <a:pPr marL="0" indent="0">
              <a:buNone/>
            </a:pPr>
            <a:r>
              <a:rPr lang="en-IN" dirty="0"/>
              <a:t>| branch     | varchar(250) | YES  |     | NULL    |       |</a:t>
            </a:r>
          </a:p>
          <a:p>
            <a:pPr marL="0" indent="0">
              <a:buNone/>
            </a:pPr>
            <a:r>
              <a:rPr lang="en-IN" dirty="0"/>
              <a:t>| fee        | int(11)      | YES  |     | NULL    |       |</a:t>
            </a:r>
          </a:p>
          <a:p>
            <a:pPr marL="0" indent="0">
              <a:buNone/>
            </a:pPr>
            <a:r>
              <a:rPr lang="en-IN" dirty="0"/>
              <a:t>+------------+--------------+------+-----+---------+-------+</a:t>
            </a:r>
          </a:p>
          <a:p>
            <a:pPr marL="0" indent="0">
              <a:buNone/>
            </a:pPr>
            <a:r>
              <a:rPr lang="en-IN" dirty="0"/>
              <a:t>5 rows in set (0.00 sec)</a:t>
            </a:r>
          </a:p>
        </p:txBody>
      </p:sp>
    </p:spTree>
    <p:extLst>
      <p:ext uri="{BB962C8B-B14F-4D97-AF65-F5344CB8AC3E}">
        <p14:creationId xmlns:p14="http://schemas.microsoft.com/office/powerpoint/2010/main" val="2782885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DD0B7-3D6F-4F1A-97BC-547537AC532F}"/>
              </a:ext>
            </a:extLst>
          </p:cNvPr>
          <p:cNvSpPr>
            <a:spLocks noGrp="1"/>
          </p:cNvSpPr>
          <p:nvPr>
            <p:ph type="title"/>
          </p:nvPr>
        </p:nvSpPr>
        <p:spPr/>
        <p:txBody>
          <a:bodyPr/>
          <a:lstStyle/>
          <a:p>
            <a:r>
              <a:rPr lang="en-US" dirty="0"/>
              <a:t>Examples</a:t>
            </a:r>
            <a:endParaRPr lang="en-IN" dirty="0"/>
          </a:p>
        </p:txBody>
      </p:sp>
      <p:sp>
        <p:nvSpPr>
          <p:cNvPr id="3" name="Content Placeholder 2">
            <a:extLst>
              <a:ext uri="{FF2B5EF4-FFF2-40B4-BE49-F238E27FC236}">
                <a16:creationId xmlns:a16="http://schemas.microsoft.com/office/drawing/2014/main" id="{A3654194-7D65-41EB-825C-2E67D2D70FE7}"/>
              </a:ext>
            </a:extLst>
          </p:cNvPr>
          <p:cNvSpPr>
            <a:spLocks noGrp="1"/>
          </p:cNvSpPr>
          <p:nvPr>
            <p:ph idx="1"/>
          </p:nvPr>
        </p:nvSpPr>
        <p:spPr/>
        <p:txBody>
          <a:bodyPr>
            <a:normAutofit fontScale="32500" lnSpcReduction="20000"/>
          </a:bodyPr>
          <a:lstStyle/>
          <a:p>
            <a:pPr marL="0" indent="0">
              <a:buNone/>
            </a:pPr>
            <a:r>
              <a:rPr lang="en-IN" dirty="0" err="1"/>
              <a:t>mysql</a:t>
            </a:r>
            <a:r>
              <a:rPr lang="en-IN" dirty="0"/>
              <a:t>&gt; alter table student modify branch varchar(255);</a:t>
            </a:r>
          </a:p>
          <a:p>
            <a:pPr marL="0" indent="0">
              <a:buNone/>
            </a:pPr>
            <a:r>
              <a:rPr lang="en-IN" dirty="0"/>
              <a:t>Query OK, 0 rows affected (0.50 sec)</a:t>
            </a:r>
          </a:p>
          <a:p>
            <a:pPr marL="0" indent="0">
              <a:buNone/>
            </a:pPr>
            <a:r>
              <a:rPr lang="en-IN" dirty="0"/>
              <a:t>Records: 0  Duplicates: 0  Warnings: 0</a:t>
            </a:r>
          </a:p>
          <a:p>
            <a:pPr marL="0" indent="0">
              <a:buNone/>
            </a:pPr>
            <a:r>
              <a:rPr lang="en-IN" dirty="0"/>
              <a:t> </a:t>
            </a:r>
          </a:p>
          <a:p>
            <a:pPr marL="0" indent="0">
              <a:buNone/>
            </a:pPr>
            <a:r>
              <a:rPr lang="en-IN" dirty="0" err="1"/>
              <a:t>mysql</a:t>
            </a:r>
            <a:r>
              <a:rPr lang="en-IN" dirty="0"/>
              <a:t>&gt; </a:t>
            </a:r>
            <a:r>
              <a:rPr lang="en-IN" dirty="0" err="1"/>
              <a:t>desc</a:t>
            </a:r>
            <a:r>
              <a:rPr lang="en-IN" dirty="0"/>
              <a:t> student;</a:t>
            </a:r>
          </a:p>
          <a:p>
            <a:pPr marL="0" indent="0">
              <a:buNone/>
            </a:pPr>
            <a:r>
              <a:rPr lang="en-IN" dirty="0"/>
              <a:t>+------------+--------------+------+-----+---------+-------+</a:t>
            </a:r>
          </a:p>
          <a:p>
            <a:pPr marL="0" indent="0">
              <a:buNone/>
            </a:pPr>
            <a:r>
              <a:rPr lang="en-IN" dirty="0"/>
              <a:t>| Field      | Type         | Null | Key | Default | Extra |</a:t>
            </a:r>
          </a:p>
          <a:p>
            <a:pPr marL="0" indent="0">
              <a:buNone/>
            </a:pPr>
            <a:r>
              <a:rPr lang="en-IN" dirty="0"/>
              <a:t>+------------+--------------+------+-----+---------+-------+</a:t>
            </a:r>
          </a:p>
          <a:p>
            <a:pPr marL="0" indent="0">
              <a:buNone/>
            </a:pPr>
            <a:r>
              <a:rPr lang="en-IN" dirty="0"/>
              <a:t>| </a:t>
            </a:r>
            <a:r>
              <a:rPr lang="en-IN" dirty="0" err="1"/>
              <a:t>stu_id</a:t>
            </a:r>
            <a:r>
              <a:rPr lang="en-IN" dirty="0"/>
              <a:t>     | int(11)      | YES  |     | NULL    |       |</a:t>
            </a:r>
          </a:p>
          <a:p>
            <a:pPr marL="0" indent="0">
              <a:buNone/>
            </a:pPr>
            <a:r>
              <a:rPr lang="en-IN" dirty="0"/>
              <a:t>| </a:t>
            </a:r>
            <a:r>
              <a:rPr lang="en-IN" dirty="0" err="1"/>
              <a:t>stu_name</a:t>
            </a:r>
            <a:r>
              <a:rPr lang="en-IN" dirty="0"/>
              <a:t>   | varchar(255) | YES  |     | NULL    |       |</a:t>
            </a:r>
          </a:p>
          <a:p>
            <a:pPr marL="0" indent="0">
              <a:buNone/>
            </a:pPr>
            <a:r>
              <a:rPr lang="en-IN" dirty="0"/>
              <a:t>| </a:t>
            </a:r>
            <a:r>
              <a:rPr lang="en-IN" dirty="0" err="1"/>
              <a:t>stu_result</a:t>
            </a:r>
            <a:r>
              <a:rPr lang="en-IN" dirty="0"/>
              <a:t> | varchar(255) | YES  |     | NULL    |       |</a:t>
            </a:r>
          </a:p>
          <a:p>
            <a:pPr marL="0" indent="0">
              <a:buNone/>
            </a:pPr>
            <a:r>
              <a:rPr lang="en-IN" dirty="0"/>
              <a:t>| branch     | varchar(255) | YES  |     | NULL    |       |</a:t>
            </a:r>
          </a:p>
          <a:p>
            <a:pPr marL="0" indent="0">
              <a:buNone/>
            </a:pPr>
            <a:r>
              <a:rPr lang="en-IN" dirty="0"/>
              <a:t>| fee        | int(11)      | YES  |     | NULL    |       |</a:t>
            </a:r>
          </a:p>
          <a:p>
            <a:pPr marL="0" indent="0">
              <a:buNone/>
            </a:pPr>
            <a:r>
              <a:rPr lang="en-IN" dirty="0"/>
              <a:t>+------------+--------------+------+-----+---------+-------+</a:t>
            </a:r>
          </a:p>
          <a:p>
            <a:pPr marL="0" indent="0">
              <a:buNone/>
            </a:pPr>
            <a:r>
              <a:rPr lang="en-IN" dirty="0"/>
              <a:t>5 rows in set (0.00 sec)</a:t>
            </a:r>
          </a:p>
          <a:p>
            <a:pPr marL="0" indent="0">
              <a:buNone/>
            </a:pPr>
            <a:r>
              <a:rPr lang="en-US" dirty="0"/>
              <a:t>The above example tells that, how to Modify the </a:t>
            </a:r>
            <a:r>
              <a:rPr lang="en-US" dirty="0" err="1"/>
              <a:t>column_name</a:t>
            </a:r>
            <a:r>
              <a:rPr lang="en-US" dirty="0"/>
              <a:t> branch with size in a table.</a:t>
            </a:r>
            <a:endParaRPr lang="en-IN" dirty="0"/>
          </a:p>
        </p:txBody>
      </p:sp>
    </p:spTree>
    <p:extLst>
      <p:ext uri="{BB962C8B-B14F-4D97-AF65-F5344CB8AC3E}">
        <p14:creationId xmlns:p14="http://schemas.microsoft.com/office/powerpoint/2010/main" val="533392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371EB-FE95-4879-8401-924CDE130931}"/>
              </a:ext>
            </a:extLst>
          </p:cNvPr>
          <p:cNvSpPr>
            <a:spLocks noGrp="1"/>
          </p:cNvSpPr>
          <p:nvPr>
            <p:ph type="title"/>
          </p:nvPr>
        </p:nvSpPr>
        <p:spPr/>
        <p:txBody>
          <a:bodyPr/>
          <a:lstStyle/>
          <a:p>
            <a:r>
              <a:rPr lang="en-US" dirty="0"/>
              <a:t>DROP command</a:t>
            </a:r>
            <a:endParaRPr lang="en-IN" dirty="0"/>
          </a:p>
        </p:txBody>
      </p:sp>
      <p:sp>
        <p:nvSpPr>
          <p:cNvPr id="3" name="Content Placeholder 2">
            <a:extLst>
              <a:ext uri="{FF2B5EF4-FFF2-40B4-BE49-F238E27FC236}">
                <a16:creationId xmlns:a16="http://schemas.microsoft.com/office/drawing/2014/main" id="{2931AC9D-7AD4-4F16-98CC-972B73FA2F41}"/>
              </a:ext>
            </a:extLst>
          </p:cNvPr>
          <p:cNvSpPr>
            <a:spLocks noGrp="1"/>
          </p:cNvSpPr>
          <p:nvPr>
            <p:ph idx="1"/>
          </p:nvPr>
        </p:nvSpPr>
        <p:spPr/>
        <p:txBody>
          <a:bodyPr/>
          <a:lstStyle/>
          <a:p>
            <a:r>
              <a:rPr lang="en-US" dirty="0"/>
              <a:t>Drop command of </a:t>
            </a:r>
            <a:r>
              <a:rPr lang="en-US" dirty="0">
                <a:hlinkClick r:id="rId2" tooltip="MySQL Introduction"/>
              </a:rPr>
              <a:t>MySQL</a:t>
            </a:r>
            <a:r>
              <a:rPr lang="en-US" dirty="0"/>
              <a:t> DDL Commands, can be performed on existing database. The following are the actions performed by drop command.</a:t>
            </a:r>
          </a:p>
          <a:p>
            <a:r>
              <a:rPr lang="en-US" dirty="0"/>
              <a:t>Dropping a column from the table</a:t>
            </a:r>
          </a:p>
          <a:p>
            <a:r>
              <a:rPr lang="en-US" dirty="0" err="1"/>
              <a:t>Droping</a:t>
            </a:r>
            <a:r>
              <a:rPr lang="en-US" dirty="0"/>
              <a:t> a table from the database</a:t>
            </a:r>
          </a:p>
          <a:p>
            <a:endParaRPr lang="en-IN" dirty="0"/>
          </a:p>
        </p:txBody>
      </p:sp>
    </p:spTree>
    <p:extLst>
      <p:ext uri="{BB962C8B-B14F-4D97-AF65-F5344CB8AC3E}">
        <p14:creationId xmlns:p14="http://schemas.microsoft.com/office/powerpoint/2010/main" val="412132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D80E9-DDAA-456D-8037-5E18B94688E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D5722E2-9E37-4085-85E7-DE0B641722D4}"/>
              </a:ext>
            </a:extLst>
          </p:cNvPr>
          <p:cNvSpPr>
            <a:spLocks noGrp="1"/>
          </p:cNvSpPr>
          <p:nvPr>
            <p:ph idx="1"/>
          </p:nvPr>
        </p:nvSpPr>
        <p:spPr/>
        <p:txBody>
          <a:bodyPr/>
          <a:lstStyle/>
          <a:p>
            <a:pPr marL="0" indent="0">
              <a:buNone/>
            </a:pPr>
            <a:r>
              <a:rPr lang="en-US" dirty="0"/>
              <a:t>Alter table drop column;</a:t>
            </a:r>
          </a:p>
          <a:p>
            <a:pPr marL="0" indent="0">
              <a:buNone/>
            </a:pPr>
            <a:r>
              <a:rPr lang="en-US" dirty="0" err="1"/>
              <a:t>Table_name</a:t>
            </a:r>
            <a:r>
              <a:rPr lang="en-US" dirty="0"/>
              <a:t> =&gt; Any accurate table.</a:t>
            </a:r>
          </a:p>
          <a:p>
            <a:pPr marL="0" indent="0">
              <a:buNone/>
            </a:pPr>
            <a:r>
              <a:rPr lang="en-US" dirty="0" err="1"/>
              <a:t>Column_name</a:t>
            </a:r>
            <a:r>
              <a:rPr lang="en-US" dirty="0"/>
              <a:t> =&gt; The operation that  can be performed on a column in the table.</a:t>
            </a:r>
          </a:p>
          <a:p>
            <a:endParaRPr lang="en-IN" dirty="0"/>
          </a:p>
        </p:txBody>
      </p:sp>
    </p:spTree>
    <p:extLst>
      <p:ext uri="{BB962C8B-B14F-4D97-AF65-F5344CB8AC3E}">
        <p14:creationId xmlns:p14="http://schemas.microsoft.com/office/powerpoint/2010/main" val="294212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C698D-CC8F-4C5E-945E-35F95A1D2258}"/>
              </a:ext>
            </a:extLst>
          </p:cNvPr>
          <p:cNvSpPr>
            <a:spLocks noGrp="1"/>
          </p:cNvSpPr>
          <p:nvPr>
            <p:ph type="title"/>
          </p:nvPr>
        </p:nvSpPr>
        <p:spPr/>
        <p:txBody>
          <a:bodyPr/>
          <a:lstStyle/>
          <a:p>
            <a:r>
              <a:rPr lang="en-US" dirty="0"/>
              <a:t>Examples</a:t>
            </a:r>
            <a:endParaRPr lang="en-IN" dirty="0"/>
          </a:p>
        </p:txBody>
      </p:sp>
      <p:sp>
        <p:nvSpPr>
          <p:cNvPr id="3" name="Content Placeholder 2">
            <a:extLst>
              <a:ext uri="{FF2B5EF4-FFF2-40B4-BE49-F238E27FC236}">
                <a16:creationId xmlns:a16="http://schemas.microsoft.com/office/drawing/2014/main" id="{6ADC67D1-E2A7-4C63-AF8B-2E0864AEA123}"/>
              </a:ext>
            </a:extLst>
          </p:cNvPr>
          <p:cNvSpPr>
            <a:spLocks noGrp="1"/>
          </p:cNvSpPr>
          <p:nvPr>
            <p:ph idx="1"/>
          </p:nvPr>
        </p:nvSpPr>
        <p:spPr/>
        <p:txBody>
          <a:bodyPr>
            <a:normAutofit fontScale="55000" lnSpcReduction="20000"/>
          </a:bodyPr>
          <a:lstStyle/>
          <a:p>
            <a:pPr marL="0" indent="0">
              <a:buNone/>
            </a:pPr>
            <a:r>
              <a:rPr lang="en-IN" dirty="0" err="1"/>
              <a:t>mysql</a:t>
            </a:r>
            <a:r>
              <a:rPr lang="en-IN" dirty="0"/>
              <a:t>&gt; </a:t>
            </a:r>
            <a:r>
              <a:rPr lang="en-IN" dirty="0" err="1"/>
              <a:t>desc</a:t>
            </a:r>
            <a:r>
              <a:rPr lang="en-IN" dirty="0"/>
              <a:t> student;</a:t>
            </a:r>
          </a:p>
          <a:p>
            <a:pPr marL="0" indent="0">
              <a:buNone/>
            </a:pPr>
            <a:r>
              <a:rPr lang="en-IN" dirty="0"/>
              <a:t>+------------+--------------+------+-----+---------+-------+</a:t>
            </a:r>
          </a:p>
          <a:p>
            <a:pPr marL="0" indent="0">
              <a:buNone/>
            </a:pPr>
            <a:r>
              <a:rPr lang="en-IN" dirty="0"/>
              <a:t>| Field      | Type         | Null | Key | Default | Extra |</a:t>
            </a:r>
          </a:p>
          <a:p>
            <a:pPr marL="0" indent="0">
              <a:buNone/>
            </a:pPr>
            <a:r>
              <a:rPr lang="en-IN" dirty="0"/>
              <a:t>+------------+--------------+------+-----+---------+-------+</a:t>
            </a:r>
          </a:p>
          <a:p>
            <a:pPr marL="0" indent="0">
              <a:buNone/>
            </a:pPr>
            <a:r>
              <a:rPr lang="en-IN" dirty="0"/>
              <a:t>| </a:t>
            </a:r>
            <a:r>
              <a:rPr lang="en-IN" dirty="0" err="1"/>
              <a:t>stu_id</a:t>
            </a:r>
            <a:r>
              <a:rPr lang="en-IN" dirty="0"/>
              <a:t>     | int(11)      | YES  |     | NULL    |       |</a:t>
            </a:r>
          </a:p>
          <a:p>
            <a:pPr marL="0" indent="0">
              <a:buNone/>
            </a:pPr>
            <a:r>
              <a:rPr lang="en-IN" dirty="0"/>
              <a:t>| </a:t>
            </a:r>
            <a:r>
              <a:rPr lang="en-IN" dirty="0" err="1"/>
              <a:t>stu_name</a:t>
            </a:r>
            <a:r>
              <a:rPr lang="en-IN" dirty="0"/>
              <a:t>   | varchar(255) | YES  |     | NULL    |       |</a:t>
            </a:r>
          </a:p>
          <a:p>
            <a:pPr marL="0" indent="0">
              <a:buNone/>
            </a:pPr>
            <a:r>
              <a:rPr lang="en-IN" dirty="0"/>
              <a:t>| </a:t>
            </a:r>
            <a:r>
              <a:rPr lang="en-IN" dirty="0" err="1"/>
              <a:t>stu_result</a:t>
            </a:r>
            <a:r>
              <a:rPr lang="en-IN" dirty="0"/>
              <a:t> | varchar(255) | YES  |     | NULL    |       |</a:t>
            </a:r>
          </a:p>
          <a:p>
            <a:pPr marL="0" indent="0">
              <a:buNone/>
            </a:pPr>
            <a:r>
              <a:rPr lang="en-IN" dirty="0"/>
              <a:t>| branch     | varchar(255) | YES  |     | NULL    |       |</a:t>
            </a:r>
          </a:p>
          <a:p>
            <a:pPr marL="0" indent="0">
              <a:buNone/>
            </a:pPr>
            <a:r>
              <a:rPr lang="en-IN" dirty="0"/>
              <a:t>| fee        | int(11)      | YES  |     | NULL    |       |</a:t>
            </a:r>
          </a:p>
          <a:p>
            <a:pPr marL="0" indent="0">
              <a:buNone/>
            </a:pPr>
            <a:r>
              <a:rPr lang="en-IN" dirty="0"/>
              <a:t>+------------+--------------+------+-----+---------+-------+</a:t>
            </a:r>
          </a:p>
          <a:p>
            <a:pPr marL="0" indent="0">
              <a:buNone/>
            </a:pPr>
            <a:r>
              <a:rPr lang="en-IN" dirty="0"/>
              <a:t>5 rows in set (0.00 sec)</a:t>
            </a:r>
          </a:p>
        </p:txBody>
      </p:sp>
    </p:spTree>
    <p:extLst>
      <p:ext uri="{BB962C8B-B14F-4D97-AF65-F5344CB8AC3E}">
        <p14:creationId xmlns:p14="http://schemas.microsoft.com/office/powerpoint/2010/main" val="34363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B9D45-7E83-4B79-BF16-34140099CB4B}"/>
              </a:ext>
            </a:extLst>
          </p:cNvPr>
          <p:cNvSpPr>
            <a:spLocks noGrp="1"/>
          </p:cNvSpPr>
          <p:nvPr>
            <p:ph type="title"/>
          </p:nvPr>
        </p:nvSpPr>
        <p:spPr/>
        <p:txBody>
          <a:bodyPr/>
          <a:lstStyle/>
          <a:p>
            <a:r>
              <a:rPr lang="en-US" dirty="0"/>
              <a:t>Examples</a:t>
            </a:r>
            <a:endParaRPr lang="en-IN" dirty="0"/>
          </a:p>
        </p:txBody>
      </p:sp>
      <p:sp>
        <p:nvSpPr>
          <p:cNvPr id="3" name="Content Placeholder 2">
            <a:extLst>
              <a:ext uri="{FF2B5EF4-FFF2-40B4-BE49-F238E27FC236}">
                <a16:creationId xmlns:a16="http://schemas.microsoft.com/office/drawing/2014/main" id="{A422DB8D-AF39-4429-B879-789D7CFF7F68}"/>
              </a:ext>
            </a:extLst>
          </p:cNvPr>
          <p:cNvSpPr>
            <a:spLocks noGrp="1"/>
          </p:cNvSpPr>
          <p:nvPr>
            <p:ph idx="1"/>
          </p:nvPr>
        </p:nvSpPr>
        <p:spPr/>
        <p:txBody>
          <a:bodyPr>
            <a:normAutofit fontScale="40000" lnSpcReduction="20000"/>
          </a:bodyPr>
          <a:lstStyle/>
          <a:p>
            <a:pPr marL="0" indent="0">
              <a:buNone/>
            </a:pPr>
            <a:r>
              <a:rPr lang="en-IN" dirty="0" err="1"/>
              <a:t>mysql</a:t>
            </a:r>
            <a:r>
              <a:rPr lang="en-IN" dirty="0"/>
              <a:t>&gt; alter table student drop column fee;</a:t>
            </a:r>
          </a:p>
          <a:p>
            <a:pPr marL="0" indent="0">
              <a:buNone/>
            </a:pPr>
            <a:r>
              <a:rPr lang="en-IN" dirty="0"/>
              <a:t>Query OK, 0 rows affected (0.53 sec)</a:t>
            </a:r>
          </a:p>
          <a:p>
            <a:pPr marL="0" indent="0">
              <a:buNone/>
            </a:pPr>
            <a:r>
              <a:rPr lang="en-IN" dirty="0"/>
              <a:t>Records: 0  Duplicates: 0  Warnings: 0</a:t>
            </a:r>
          </a:p>
          <a:p>
            <a:pPr marL="0" indent="0">
              <a:buNone/>
            </a:pPr>
            <a:r>
              <a:rPr lang="en-IN" dirty="0"/>
              <a:t> </a:t>
            </a:r>
          </a:p>
          <a:p>
            <a:pPr marL="0" indent="0">
              <a:buNone/>
            </a:pPr>
            <a:r>
              <a:rPr lang="en-IN" dirty="0" err="1"/>
              <a:t>mysql</a:t>
            </a:r>
            <a:r>
              <a:rPr lang="en-IN" dirty="0"/>
              <a:t>&gt; </a:t>
            </a:r>
            <a:r>
              <a:rPr lang="en-IN" dirty="0" err="1"/>
              <a:t>desc</a:t>
            </a:r>
            <a:r>
              <a:rPr lang="en-IN" dirty="0"/>
              <a:t> student;</a:t>
            </a:r>
          </a:p>
          <a:p>
            <a:pPr marL="0" indent="0">
              <a:buNone/>
            </a:pPr>
            <a:r>
              <a:rPr lang="en-IN" dirty="0"/>
              <a:t>+------------+--------------+------+-----+---------+-------+</a:t>
            </a:r>
          </a:p>
          <a:p>
            <a:pPr marL="0" indent="0">
              <a:buNone/>
            </a:pPr>
            <a:r>
              <a:rPr lang="en-IN" dirty="0"/>
              <a:t>| Field      | Type         | Null | Key | Default | Extra |</a:t>
            </a:r>
          </a:p>
          <a:p>
            <a:pPr marL="0" indent="0">
              <a:buNone/>
            </a:pPr>
            <a:r>
              <a:rPr lang="en-IN" dirty="0"/>
              <a:t>+------------+--------------+------+-----+---------+-------+</a:t>
            </a:r>
          </a:p>
          <a:p>
            <a:pPr marL="0" indent="0">
              <a:buNone/>
            </a:pPr>
            <a:r>
              <a:rPr lang="en-IN" dirty="0"/>
              <a:t>| </a:t>
            </a:r>
            <a:r>
              <a:rPr lang="en-IN" dirty="0" err="1"/>
              <a:t>stu_id</a:t>
            </a:r>
            <a:r>
              <a:rPr lang="en-IN" dirty="0"/>
              <a:t>     | int(11)      | YES  |     | NULL    |       |</a:t>
            </a:r>
          </a:p>
          <a:p>
            <a:pPr marL="0" indent="0">
              <a:buNone/>
            </a:pPr>
            <a:r>
              <a:rPr lang="en-IN" dirty="0"/>
              <a:t>| </a:t>
            </a:r>
            <a:r>
              <a:rPr lang="en-IN" dirty="0" err="1"/>
              <a:t>stu_name</a:t>
            </a:r>
            <a:r>
              <a:rPr lang="en-IN" dirty="0"/>
              <a:t>   | varchar(255) | YES  |     | NULL    |       |</a:t>
            </a:r>
          </a:p>
          <a:p>
            <a:pPr marL="0" indent="0">
              <a:buNone/>
            </a:pPr>
            <a:r>
              <a:rPr lang="en-IN" dirty="0"/>
              <a:t>| </a:t>
            </a:r>
            <a:r>
              <a:rPr lang="en-IN" dirty="0" err="1"/>
              <a:t>stu_result</a:t>
            </a:r>
            <a:r>
              <a:rPr lang="en-IN" dirty="0"/>
              <a:t> | varchar(255) | YES  |     | NULL    |       |</a:t>
            </a:r>
          </a:p>
          <a:p>
            <a:pPr marL="0" indent="0">
              <a:buNone/>
            </a:pPr>
            <a:r>
              <a:rPr lang="en-IN" dirty="0"/>
              <a:t>| branch     | varchar(255) | YES  |     | NULL    |       |</a:t>
            </a:r>
          </a:p>
          <a:p>
            <a:pPr marL="0" indent="0">
              <a:buNone/>
            </a:pPr>
            <a:r>
              <a:rPr lang="en-IN" dirty="0"/>
              <a:t>+------------+--------------+------+-----+---------+-------+</a:t>
            </a:r>
          </a:p>
          <a:p>
            <a:pPr marL="0" indent="0">
              <a:buNone/>
            </a:pPr>
            <a:r>
              <a:rPr lang="en-IN" dirty="0"/>
              <a:t>4 rows in set (0.00 sec)</a:t>
            </a:r>
          </a:p>
        </p:txBody>
      </p:sp>
    </p:spTree>
    <p:extLst>
      <p:ext uri="{BB962C8B-B14F-4D97-AF65-F5344CB8AC3E}">
        <p14:creationId xmlns:p14="http://schemas.microsoft.com/office/powerpoint/2010/main" val="3335497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33039-9727-4200-9ED5-E301651475F5}"/>
              </a:ext>
            </a:extLst>
          </p:cNvPr>
          <p:cNvSpPr>
            <a:spLocks noGrp="1"/>
          </p:cNvSpPr>
          <p:nvPr>
            <p:ph type="title"/>
          </p:nvPr>
        </p:nvSpPr>
        <p:spPr/>
        <p:txBody>
          <a:bodyPr/>
          <a:lstStyle/>
          <a:p>
            <a:r>
              <a:rPr lang="en-US" dirty="0"/>
              <a:t>Syntax of DROP</a:t>
            </a:r>
            <a:endParaRPr lang="en-IN" dirty="0"/>
          </a:p>
        </p:txBody>
      </p:sp>
      <p:sp>
        <p:nvSpPr>
          <p:cNvPr id="3" name="Content Placeholder 2">
            <a:extLst>
              <a:ext uri="{FF2B5EF4-FFF2-40B4-BE49-F238E27FC236}">
                <a16:creationId xmlns:a16="http://schemas.microsoft.com/office/drawing/2014/main" id="{3C2ED893-9724-4FE9-B4BE-32D2C3917E14}"/>
              </a:ext>
            </a:extLst>
          </p:cNvPr>
          <p:cNvSpPr>
            <a:spLocks noGrp="1"/>
          </p:cNvSpPr>
          <p:nvPr>
            <p:ph idx="1"/>
          </p:nvPr>
        </p:nvSpPr>
        <p:spPr/>
        <p:txBody>
          <a:bodyPr/>
          <a:lstStyle/>
          <a:p>
            <a:r>
              <a:rPr lang="en-US" dirty="0"/>
              <a:t>The above example tells that, how to drop a </a:t>
            </a:r>
            <a:r>
              <a:rPr lang="en-US" dirty="0" err="1"/>
              <a:t>column_name</a:t>
            </a:r>
            <a:r>
              <a:rPr lang="en-US" dirty="0"/>
              <a:t> fee from the table.</a:t>
            </a:r>
          </a:p>
          <a:p>
            <a:endParaRPr lang="en-US" dirty="0"/>
          </a:p>
          <a:p>
            <a:r>
              <a:rPr lang="en-US" dirty="0"/>
              <a:t>drop table &lt;table name&gt;;</a:t>
            </a:r>
          </a:p>
          <a:p>
            <a:r>
              <a:rPr lang="en-US" dirty="0" err="1"/>
              <a:t>table_name</a:t>
            </a:r>
            <a:r>
              <a:rPr lang="en-US" dirty="0"/>
              <a:t> =&gt; Any accurate table.</a:t>
            </a:r>
            <a:endParaRPr lang="en-IN" dirty="0"/>
          </a:p>
        </p:txBody>
      </p:sp>
    </p:spTree>
    <p:extLst>
      <p:ext uri="{BB962C8B-B14F-4D97-AF65-F5344CB8AC3E}">
        <p14:creationId xmlns:p14="http://schemas.microsoft.com/office/powerpoint/2010/main" val="1704567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F532B-0E25-4A80-9CDC-02BAD998E8BE}"/>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C5ED400A-0891-49BF-A1C8-E259E93EAF1E}"/>
              </a:ext>
            </a:extLst>
          </p:cNvPr>
          <p:cNvSpPr>
            <a:spLocks noGrp="1"/>
          </p:cNvSpPr>
          <p:nvPr>
            <p:ph idx="1"/>
          </p:nvPr>
        </p:nvSpPr>
        <p:spPr/>
        <p:txBody>
          <a:bodyPr/>
          <a:lstStyle/>
          <a:p>
            <a:pPr marL="0" indent="0">
              <a:buNone/>
            </a:pPr>
            <a:r>
              <a:rPr lang="en-US" dirty="0" err="1"/>
              <a:t>mysql</a:t>
            </a:r>
            <a:r>
              <a:rPr lang="en-US" dirty="0"/>
              <a:t>&gt;drop table student;</a:t>
            </a:r>
          </a:p>
          <a:p>
            <a:pPr marL="0" indent="0">
              <a:buNone/>
            </a:pPr>
            <a:r>
              <a:rPr lang="en-US" dirty="0"/>
              <a:t>Query OK, 0 rows affected (0.48 sec)</a:t>
            </a:r>
          </a:p>
          <a:p>
            <a:pPr marL="0" indent="0">
              <a:buNone/>
            </a:pPr>
            <a:r>
              <a:rPr lang="en-US" dirty="0"/>
              <a:t> </a:t>
            </a:r>
          </a:p>
          <a:p>
            <a:pPr marL="0" indent="0">
              <a:buNone/>
            </a:pPr>
            <a:r>
              <a:rPr lang="en-US" dirty="0" err="1"/>
              <a:t>mysql</a:t>
            </a:r>
            <a:r>
              <a:rPr lang="en-US" dirty="0"/>
              <a:t>&gt; select * from student;</a:t>
            </a:r>
          </a:p>
          <a:p>
            <a:pPr marL="0" indent="0">
              <a:buNone/>
            </a:pPr>
            <a:r>
              <a:rPr lang="en-US" dirty="0"/>
              <a:t>ERROR 1146 (42S02): Table '</a:t>
            </a:r>
            <a:r>
              <a:rPr lang="en-US" dirty="0" err="1"/>
              <a:t>employee.student</a:t>
            </a:r>
            <a:r>
              <a:rPr lang="en-US" dirty="0"/>
              <a:t>' doesn't exist</a:t>
            </a:r>
            <a:endParaRPr lang="en-IN" dirty="0"/>
          </a:p>
        </p:txBody>
      </p:sp>
    </p:spTree>
    <p:extLst>
      <p:ext uri="{BB962C8B-B14F-4D97-AF65-F5344CB8AC3E}">
        <p14:creationId xmlns:p14="http://schemas.microsoft.com/office/powerpoint/2010/main" val="3883781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AC46D-06D7-4E22-AB7B-3019AB679F15}"/>
              </a:ext>
            </a:extLst>
          </p:cNvPr>
          <p:cNvSpPr>
            <a:spLocks noGrp="1"/>
          </p:cNvSpPr>
          <p:nvPr>
            <p:ph type="title"/>
          </p:nvPr>
        </p:nvSpPr>
        <p:spPr/>
        <p:txBody>
          <a:bodyPr/>
          <a:lstStyle/>
          <a:p>
            <a:r>
              <a:rPr lang="en-US" dirty="0"/>
              <a:t>RENAME command</a:t>
            </a:r>
            <a:endParaRPr lang="en-IN" dirty="0"/>
          </a:p>
        </p:txBody>
      </p:sp>
      <p:sp>
        <p:nvSpPr>
          <p:cNvPr id="3" name="Content Placeholder 2">
            <a:extLst>
              <a:ext uri="{FF2B5EF4-FFF2-40B4-BE49-F238E27FC236}">
                <a16:creationId xmlns:a16="http://schemas.microsoft.com/office/drawing/2014/main" id="{9BEF8659-5D4F-486B-8F4D-095F84DA3671}"/>
              </a:ext>
            </a:extLst>
          </p:cNvPr>
          <p:cNvSpPr>
            <a:spLocks noGrp="1"/>
          </p:cNvSpPr>
          <p:nvPr>
            <p:ph idx="1"/>
          </p:nvPr>
        </p:nvSpPr>
        <p:spPr/>
        <p:txBody>
          <a:bodyPr/>
          <a:lstStyle/>
          <a:p>
            <a:r>
              <a:rPr lang="en-US" dirty="0"/>
              <a:t>Rename command of MySQL DDL Commands will rename the existing table name. i.e. rename old to new table name.</a:t>
            </a:r>
            <a:endParaRPr lang="en-IN" dirty="0"/>
          </a:p>
        </p:txBody>
      </p:sp>
    </p:spTree>
    <p:extLst>
      <p:ext uri="{BB962C8B-B14F-4D97-AF65-F5344CB8AC3E}">
        <p14:creationId xmlns:p14="http://schemas.microsoft.com/office/powerpoint/2010/main" val="2409009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DCF6C-2E67-46B8-905E-1A917DC18957}"/>
              </a:ext>
            </a:extLst>
          </p:cNvPr>
          <p:cNvSpPr>
            <a:spLocks noGrp="1"/>
          </p:cNvSpPr>
          <p:nvPr>
            <p:ph type="title"/>
          </p:nvPr>
        </p:nvSpPr>
        <p:spPr/>
        <p:txBody>
          <a:bodyPr/>
          <a:lstStyle/>
          <a:p>
            <a:r>
              <a:rPr lang="en-US" dirty="0"/>
              <a:t>DDL</a:t>
            </a:r>
            <a:endParaRPr lang="en-IN" dirty="0"/>
          </a:p>
        </p:txBody>
      </p:sp>
      <p:sp>
        <p:nvSpPr>
          <p:cNvPr id="3" name="Content Placeholder 2">
            <a:extLst>
              <a:ext uri="{FF2B5EF4-FFF2-40B4-BE49-F238E27FC236}">
                <a16:creationId xmlns:a16="http://schemas.microsoft.com/office/drawing/2014/main" id="{C70B84C3-21AA-474F-8BFC-019541CEF8B9}"/>
              </a:ext>
            </a:extLst>
          </p:cNvPr>
          <p:cNvSpPr>
            <a:spLocks noGrp="1"/>
          </p:cNvSpPr>
          <p:nvPr>
            <p:ph idx="1"/>
          </p:nvPr>
        </p:nvSpPr>
        <p:spPr/>
        <p:txBody>
          <a:bodyPr/>
          <a:lstStyle/>
          <a:p>
            <a:r>
              <a:rPr lang="en-US" dirty="0">
                <a:hlinkClick r:id="rId2" tooltip="MySQL Introduction">
                  <a:extLst>
                    <a:ext uri="{A12FA001-AC4F-418D-AE19-62706E023703}">
                      <ahyp:hlinkClr xmlns:ahyp="http://schemas.microsoft.com/office/drawing/2018/hyperlinkcolor" val="tx"/>
                    </a:ext>
                  </a:extLst>
                </a:hlinkClick>
              </a:rPr>
              <a:t>MySQL</a:t>
            </a:r>
            <a:r>
              <a:rPr lang="en-US" dirty="0"/>
              <a:t> DDL (Data Definition Language) is used to define data in database server. DDL statements explains, how the pattern of data should be there in the database schema table.</a:t>
            </a:r>
          </a:p>
          <a:p>
            <a:endParaRPr lang="en-IN" dirty="0"/>
          </a:p>
        </p:txBody>
      </p:sp>
    </p:spTree>
    <p:extLst>
      <p:ext uri="{BB962C8B-B14F-4D97-AF65-F5344CB8AC3E}">
        <p14:creationId xmlns:p14="http://schemas.microsoft.com/office/powerpoint/2010/main" val="2899379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19AFD-D468-4E14-94F0-CDABF6425D5D}"/>
              </a:ext>
            </a:extLst>
          </p:cNvPr>
          <p:cNvSpPr>
            <a:spLocks noGrp="1"/>
          </p:cNvSpPr>
          <p:nvPr>
            <p:ph type="title"/>
          </p:nvPr>
        </p:nvSpPr>
        <p:spPr/>
        <p:txBody>
          <a:bodyPr/>
          <a:lstStyle/>
          <a:p>
            <a:r>
              <a:rPr lang="en-US" dirty="0"/>
              <a:t>Syntax</a:t>
            </a:r>
            <a:endParaRPr lang="en-IN" dirty="0"/>
          </a:p>
        </p:txBody>
      </p:sp>
      <p:sp>
        <p:nvSpPr>
          <p:cNvPr id="3" name="Content Placeholder 2">
            <a:extLst>
              <a:ext uri="{FF2B5EF4-FFF2-40B4-BE49-F238E27FC236}">
                <a16:creationId xmlns:a16="http://schemas.microsoft.com/office/drawing/2014/main" id="{9BA75192-4F94-40A6-9A87-F2E3626E3BC4}"/>
              </a:ext>
            </a:extLst>
          </p:cNvPr>
          <p:cNvSpPr>
            <a:spLocks noGrp="1"/>
          </p:cNvSpPr>
          <p:nvPr>
            <p:ph idx="1"/>
          </p:nvPr>
        </p:nvSpPr>
        <p:spPr/>
        <p:txBody>
          <a:bodyPr/>
          <a:lstStyle/>
          <a:p>
            <a:r>
              <a:rPr lang="en-US" dirty="0"/>
              <a:t>Rename old &lt;</a:t>
            </a:r>
            <a:r>
              <a:rPr lang="en-US" dirty="0" err="1"/>
              <a:t>table_name</a:t>
            </a:r>
            <a:r>
              <a:rPr lang="en-US" dirty="0"/>
              <a:t>&gt; to new &lt;</a:t>
            </a:r>
            <a:r>
              <a:rPr lang="en-US" dirty="0" err="1"/>
              <a:t>table_name</a:t>
            </a:r>
            <a:r>
              <a:rPr lang="en-US" dirty="0"/>
              <a:t>&gt;;</a:t>
            </a:r>
          </a:p>
          <a:p>
            <a:pPr marL="0" indent="0">
              <a:buNone/>
            </a:pPr>
            <a:r>
              <a:rPr lang="en-US" dirty="0" err="1"/>
              <a:t>table_name</a:t>
            </a:r>
            <a:r>
              <a:rPr lang="en-US" dirty="0"/>
              <a:t> =&gt; Any accurate table.</a:t>
            </a:r>
            <a:endParaRPr lang="en-IN" dirty="0"/>
          </a:p>
        </p:txBody>
      </p:sp>
    </p:spTree>
    <p:extLst>
      <p:ext uri="{BB962C8B-B14F-4D97-AF65-F5344CB8AC3E}">
        <p14:creationId xmlns:p14="http://schemas.microsoft.com/office/powerpoint/2010/main" val="2226880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710AD-17DC-4520-AED1-1437D1D992C3}"/>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338CDD98-D1CC-4342-B13D-046951307F93}"/>
              </a:ext>
            </a:extLst>
          </p:cNvPr>
          <p:cNvSpPr>
            <a:spLocks noGrp="1"/>
          </p:cNvSpPr>
          <p:nvPr>
            <p:ph idx="1"/>
          </p:nvPr>
        </p:nvSpPr>
        <p:spPr/>
        <p:txBody>
          <a:bodyPr>
            <a:normAutofit fontScale="40000" lnSpcReduction="20000"/>
          </a:bodyPr>
          <a:lstStyle/>
          <a:p>
            <a:pPr marL="0" indent="0">
              <a:buNone/>
            </a:pPr>
            <a:r>
              <a:rPr lang="en-IN" dirty="0" err="1"/>
              <a:t>mysql</a:t>
            </a:r>
            <a:r>
              <a:rPr lang="en-IN" dirty="0"/>
              <a:t>&gt; rename table employee to employee1;</a:t>
            </a:r>
          </a:p>
          <a:p>
            <a:pPr marL="0" indent="0">
              <a:buNone/>
            </a:pPr>
            <a:r>
              <a:rPr lang="en-IN" dirty="0"/>
              <a:t>Query OK, 0 rows affected (0.24 sec)</a:t>
            </a:r>
          </a:p>
          <a:p>
            <a:pPr marL="0" indent="0">
              <a:buNone/>
            </a:pPr>
            <a:r>
              <a:rPr lang="en-IN" dirty="0"/>
              <a:t> </a:t>
            </a:r>
          </a:p>
          <a:p>
            <a:pPr marL="0" indent="0">
              <a:buNone/>
            </a:pPr>
            <a:r>
              <a:rPr lang="en-IN" dirty="0" err="1"/>
              <a:t>mysql</a:t>
            </a:r>
            <a:r>
              <a:rPr lang="en-IN" dirty="0"/>
              <a:t>&gt; select * from employee1;</a:t>
            </a:r>
          </a:p>
          <a:p>
            <a:pPr marL="0" indent="0">
              <a:buNone/>
            </a:pPr>
            <a:r>
              <a:rPr lang="en-IN" dirty="0"/>
              <a:t>+--------+--------+-----------+-------+------------+</a:t>
            </a:r>
          </a:p>
          <a:p>
            <a:pPr marL="0" indent="0">
              <a:buNone/>
            </a:pPr>
            <a:r>
              <a:rPr lang="en-IN" dirty="0"/>
              <a:t>| </a:t>
            </a:r>
            <a:r>
              <a:rPr lang="en-IN" dirty="0" err="1"/>
              <a:t>emp_id</a:t>
            </a:r>
            <a:r>
              <a:rPr lang="en-IN" dirty="0"/>
              <a:t> | </a:t>
            </a:r>
            <a:r>
              <a:rPr lang="en-IN" dirty="0" err="1"/>
              <a:t>ename</a:t>
            </a:r>
            <a:r>
              <a:rPr lang="en-IN" dirty="0"/>
              <a:t>  |   job     |salary | commission |</a:t>
            </a:r>
          </a:p>
          <a:p>
            <a:pPr marL="0" indent="0">
              <a:buNone/>
            </a:pPr>
            <a:r>
              <a:rPr lang="en-IN" dirty="0"/>
              <a:t>+--------+--------+-----------+-------+------------+</a:t>
            </a:r>
          </a:p>
          <a:p>
            <a:pPr marL="0" indent="0">
              <a:buNone/>
            </a:pPr>
            <a:r>
              <a:rPr lang="en-IN" dirty="0"/>
              <a:t>|   1001 | </a:t>
            </a:r>
            <a:r>
              <a:rPr lang="en-IN" dirty="0" err="1"/>
              <a:t>kate</a:t>
            </a:r>
            <a:r>
              <a:rPr lang="en-IN" dirty="0"/>
              <a:t>   | manager   | 14000 |         10 |</a:t>
            </a:r>
          </a:p>
          <a:p>
            <a:pPr marL="0" indent="0">
              <a:buNone/>
            </a:pPr>
            <a:r>
              <a:rPr lang="en-IN" dirty="0"/>
              <a:t>|   1002 | jack   | </a:t>
            </a:r>
            <a:r>
              <a:rPr lang="en-IN" dirty="0" err="1"/>
              <a:t>scaleman</a:t>
            </a:r>
            <a:r>
              <a:rPr lang="en-IN" dirty="0"/>
              <a:t>  | 13000 |         20 |</a:t>
            </a:r>
          </a:p>
          <a:p>
            <a:pPr marL="0" indent="0">
              <a:buNone/>
            </a:pPr>
            <a:r>
              <a:rPr lang="en-IN" dirty="0"/>
              <a:t>|   1003 | </a:t>
            </a:r>
            <a:r>
              <a:rPr lang="en-IN" dirty="0" err="1"/>
              <a:t>maddie</a:t>
            </a:r>
            <a:r>
              <a:rPr lang="en-IN" dirty="0"/>
              <a:t> | business  | 14000 |         30 |</a:t>
            </a:r>
          </a:p>
          <a:p>
            <a:pPr marL="0" indent="0">
              <a:buNone/>
            </a:pPr>
            <a:r>
              <a:rPr lang="en-IN" dirty="0"/>
              <a:t>|   1004 | </a:t>
            </a:r>
            <a:r>
              <a:rPr lang="en-IN" dirty="0" err="1"/>
              <a:t>madd</a:t>
            </a:r>
            <a:r>
              <a:rPr lang="en-IN" dirty="0"/>
              <a:t>   | business  | 14000 |       NULL |</a:t>
            </a:r>
          </a:p>
          <a:p>
            <a:pPr marL="0" indent="0">
              <a:buNone/>
            </a:pPr>
            <a:r>
              <a:rPr lang="en-IN" dirty="0"/>
              <a:t>|   1005 | </a:t>
            </a:r>
            <a:r>
              <a:rPr lang="en-IN" dirty="0" err="1"/>
              <a:t>winni</a:t>
            </a:r>
            <a:r>
              <a:rPr lang="en-IN" dirty="0"/>
              <a:t>  | marketing | 14500 |       NULL |</a:t>
            </a:r>
          </a:p>
          <a:p>
            <a:pPr marL="0" indent="0">
              <a:buNone/>
            </a:pPr>
            <a:r>
              <a:rPr lang="en-IN" dirty="0"/>
              <a:t>+--------+--------+-----------+-------+------------+</a:t>
            </a:r>
          </a:p>
          <a:p>
            <a:pPr marL="0" indent="0">
              <a:buNone/>
            </a:pPr>
            <a:r>
              <a:rPr lang="en-IN" dirty="0"/>
              <a:t>5 rows in set (0.00 sec)</a:t>
            </a:r>
          </a:p>
        </p:txBody>
      </p:sp>
    </p:spTree>
    <p:extLst>
      <p:ext uri="{BB962C8B-B14F-4D97-AF65-F5344CB8AC3E}">
        <p14:creationId xmlns:p14="http://schemas.microsoft.com/office/powerpoint/2010/main" val="1300470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14DA8-7F1A-4228-B6E3-7ECBCA8704CD}"/>
              </a:ext>
            </a:extLst>
          </p:cNvPr>
          <p:cNvSpPr>
            <a:spLocks noGrp="1"/>
          </p:cNvSpPr>
          <p:nvPr>
            <p:ph type="title"/>
          </p:nvPr>
        </p:nvSpPr>
        <p:spPr/>
        <p:txBody>
          <a:bodyPr/>
          <a:lstStyle/>
          <a:p>
            <a:r>
              <a:rPr lang="en-US" dirty="0"/>
              <a:t>TRUNCATE command</a:t>
            </a:r>
            <a:endParaRPr lang="en-IN" dirty="0"/>
          </a:p>
        </p:txBody>
      </p:sp>
      <p:sp>
        <p:nvSpPr>
          <p:cNvPr id="3" name="Content Placeholder 2">
            <a:extLst>
              <a:ext uri="{FF2B5EF4-FFF2-40B4-BE49-F238E27FC236}">
                <a16:creationId xmlns:a16="http://schemas.microsoft.com/office/drawing/2014/main" id="{702D4AFA-C501-4BE3-9F6B-15BE4138809B}"/>
              </a:ext>
            </a:extLst>
          </p:cNvPr>
          <p:cNvSpPr>
            <a:spLocks noGrp="1"/>
          </p:cNvSpPr>
          <p:nvPr>
            <p:ph idx="1"/>
          </p:nvPr>
        </p:nvSpPr>
        <p:spPr/>
        <p:txBody>
          <a:bodyPr/>
          <a:lstStyle/>
          <a:p>
            <a:r>
              <a:rPr lang="en-US" dirty="0"/>
              <a:t>Truncate command of MySQL DDL Commands is utilized to erase all rows from the current table in the database.</a:t>
            </a:r>
            <a:endParaRPr lang="en-IN" dirty="0"/>
          </a:p>
        </p:txBody>
      </p:sp>
    </p:spTree>
    <p:extLst>
      <p:ext uri="{BB962C8B-B14F-4D97-AF65-F5344CB8AC3E}">
        <p14:creationId xmlns:p14="http://schemas.microsoft.com/office/powerpoint/2010/main" val="3953274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AF1B5-0D8F-478D-BB90-1293347DB4FE}"/>
              </a:ext>
            </a:extLst>
          </p:cNvPr>
          <p:cNvSpPr>
            <a:spLocks noGrp="1"/>
          </p:cNvSpPr>
          <p:nvPr>
            <p:ph type="title"/>
          </p:nvPr>
        </p:nvSpPr>
        <p:spPr/>
        <p:txBody>
          <a:bodyPr/>
          <a:lstStyle/>
          <a:p>
            <a:r>
              <a:rPr lang="en-IN" dirty="0"/>
              <a:t>Syntax</a:t>
            </a:r>
          </a:p>
        </p:txBody>
      </p:sp>
      <p:sp>
        <p:nvSpPr>
          <p:cNvPr id="3" name="Content Placeholder 2">
            <a:extLst>
              <a:ext uri="{FF2B5EF4-FFF2-40B4-BE49-F238E27FC236}">
                <a16:creationId xmlns:a16="http://schemas.microsoft.com/office/drawing/2014/main" id="{CE1EAB72-CED7-49AC-A985-6C1799F931EC}"/>
              </a:ext>
            </a:extLst>
          </p:cNvPr>
          <p:cNvSpPr>
            <a:spLocks noGrp="1"/>
          </p:cNvSpPr>
          <p:nvPr>
            <p:ph idx="1"/>
          </p:nvPr>
        </p:nvSpPr>
        <p:spPr/>
        <p:txBody>
          <a:bodyPr/>
          <a:lstStyle/>
          <a:p>
            <a:r>
              <a:rPr lang="en-US" dirty="0"/>
              <a:t>Truncate table;</a:t>
            </a:r>
          </a:p>
          <a:p>
            <a:pPr marL="0" indent="0">
              <a:buNone/>
            </a:pPr>
            <a:r>
              <a:rPr lang="en-US" dirty="0" err="1"/>
              <a:t>table_name</a:t>
            </a:r>
            <a:r>
              <a:rPr lang="en-US" dirty="0"/>
              <a:t> =&gt; Any accurate table.</a:t>
            </a:r>
            <a:endParaRPr lang="en-IN" dirty="0"/>
          </a:p>
        </p:txBody>
      </p:sp>
    </p:spTree>
    <p:extLst>
      <p:ext uri="{BB962C8B-B14F-4D97-AF65-F5344CB8AC3E}">
        <p14:creationId xmlns:p14="http://schemas.microsoft.com/office/powerpoint/2010/main" val="2561476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C77B-5B8F-433D-840A-3CBE10EEDC9B}"/>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4CFF934F-460D-473C-8DF5-351BB8112918}"/>
              </a:ext>
            </a:extLst>
          </p:cNvPr>
          <p:cNvSpPr>
            <a:spLocks noGrp="1"/>
          </p:cNvSpPr>
          <p:nvPr>
            <p:ph idx="1"/>
          </p:nvPr>
        </p:nvSpPr>
        <p:spPr/>
        <p:txBody>
          <a:bodyPr>
            <a:normAutofit fontScale="40000" lnSpcReduction="20000"/>
          </a:bodyPr>
          <a:lstStyle/>
          <a:p>
            <a:pPr marL="0" indent="0">
              <a:buNone/>
            </a:pPr>
            <a:r>
              <a:rPr lang="en-IN" dirty="0" err="1"/>
              <a:t>mysql</a:t>
            </a:r>
            <a:r>
              <a:rPr lang="en-IN" dirty="0"/>
              <a:t>&gt; select * from employee;</a:t>
            </a:r>
          </a:p>
          <a:p>
            <a:pPr marL="0" indent="0">
              <a:buNone/>
            </a:pPr>
            <a:r>
              <a:rPr lang="en-IN" dirty="0"/>
              <a:t>+--------+--------+-----------+-------+------------+</a:t>
            </a:r>
          </a:p>
          <a:p>
            <a:pPr marL="0" indent="0">
              <a:buNone/>
            </a:pPr>
            <a:r>
              <a:rPr lang="en-IN" dirty="0"/>
              <a:t>| </a:t>
            </a:r>
            <a:r>
              <a:rPr lang="en-IN" dirty="0" err="1"/>
              <a:t>emp_id</a:t>
            </a:r>
            <a:r>
              <a:rPr lang="en-IN" dirty="0"/>
              <a:t> | </a:t>
            </a:r>
            <a:r>
              <a:rPr lang="en-IN" dirty="0" err="1"/>
              <a:t>ename</a:t>
            </a:r>
            <a:r>
              <a:rPr lang="en-IN" dirty="0"/>
              <a:t>  |   job     |salary | commission |</a:t>
            </a:r>
          </a:p>
          <a:p>
            <a:pPr marL="0" indent="0">
              <a:buNone/>
            </a:pPr>
            <a:r>
              <a:rPr lang="en-IN" dirty="0"/>
              <a:t>+--------+--------+-----------+-------+------------+</a:t>
            </a:r>
          </a:p>
          <a:p>
            <a:pPr marL="0" indent="0">
              <a:buNone/>
            </a:pPr>
            <a:r>
              <a:rPr lang="en-IN" dirty="0"/>
              <a:t>|   1001 | </a:t>
            </a:r>
            <a:r>
              <a:rPr lang="en-IN" dirty="0" err="1"/>
              <a:t>kate</a:t>
            </a:r>
            <a:r>
              <a:rPr lang="en-IN" dirty="0"/>
              <a:t>   | manager   | 14000 |         10 |</a:t>
            </a:r>
          </a:p>
          <a:p>
            <a:pPr marL="0" indent="0">
              <a:buNone/>
            </a:pPr>
            <a:r>
              <a:rPr lang="en-IN" dirty="0"/>
              <a:t>|   1002 | jack   | </a:t>
            </a:r>
            <a:r>
              <a:rPr lang="en-IN" dirty="0" err="1"/>
              <a:t>scaleman</a:t>
            </a:r>
            <a:r>
              <a:rPr lang="en-IN" dirty="0"/>
              <a:t>  | 13000 |         20 |</a:t>
            </a:r>
          </a:p>
          <a:p>
            <a:pPr marL="0" indent="0">
              <a:buNone/>
            </a:pPr>
            <a:r>
              <a:rPr lang="en-IN" dirty="0"/>
              <a:t>|   1003 | </a:t>
            </a:r>
            <a:r>
              <a:rPr lang="en-IN" dirty="0" err="1"/>
              <a:t>maddie</a:t>
            </a:r>
            <a:r>
              <a:rPr lang="en-IN" dirty="0"/>
              <a:t> | business  | 14000 |         30 |</a:t>
            </a:r>
          </a:p>
          <a:p>
            <a:pPr marL="0" indent="0">
              <a:buNone/>
            </a:pPr>
            <a:r>
              <a:rPr lang="en-IN" dirty="0"/>
              <a:t>|   1004 | </a:t>
            </a:r>
            <a:r>
              <a:rPr lang="en-IN" dirty="0" err="1"/>
              <a:t>madd</a:t>
            </a:r>
            <a:r>
              <a:rPr lang="en-IN" dirty="0"/>
              <a:t>   | business  | 14000 |       NULL |</a:t>
            </a:r>
          </a:p>
          <a:p>
            <a:pPr marL="0" indent="0">
              <a:buNone/>
            </a:pPr>
            <a:r>
              <a:rPr lang="en-IN" dirty="0"/>
              <a:t>|   1005 | </a:t>
            </a:r>
            <a:r>
              <a:rPr lang="en-IN" dirty="0" err="1"/>
              <a:t>winni</a:t>
            </a:r>
            <a:r>
              <a:rPr lang="en-IN" dirty="0"/>
              <a:t>  | marketing | 14500 |       NULL |</a:t>
            </a:r>
          </a:p>
          <a:p>
            <a:pPr marL="0" indent="0">
              <a:buNone/>
            </a:pPr>
            <a:r>
              <a:rPr lang="en-IN" dirty="0"/>
              <a:t>+--------+--------+-----------+-------+------------+</a:t>
            </a:r>
          </a:p>
          <a:p>
            <a:pPr marL="0" indent="0">
              <a:buNone/>
            </a:pPr>
            <a:r>
              <a:rPr lang="en-IN" dirty="0"/>
              <a:t>5 rows in set (0.00 sec)</a:t>
            </a:r>
          </a:p>
          <a:p>
            <a:pPr marL="0" indent="0">
              <a:buNone/>
            </a:pPr>
            <a:r>
              <a:rPr lang="en-IN" dirty="0"/>
              <a:t> </a:t>
            </a:r>
          </a:p>
          <a:p>
            <a:pPr marL="0" indent="0">
              <a:buNone/>
            </a:pPr>
            <a:r>
              <a:rPr lang="en-IN" dirty="0" err="1"/>
              <a:t>mysql</a:t>
            </a:r>
            <a:r>
              <a:rPr lang="en-IN" dirty="0"/>
              <a:t>&gt; truncate table employee;</a:t>
            </a:r>
          </a:p>
          <a:p>
            <a:pPr marL="0" indent="0">
              <a:buNone/>
            </a:pPr>
            <a:r>
              <a:rPr lang="en-IN" dirty="0"/>
              <a:t>Query OK, 0 rows affected (0.37 sec)</a:t>
            </a:r>
          </a:p>
        </p:txBody>
      </p:sp>
    </p:spTree>
    <p:extLst>
      <p:ext uri="{BB962C8B-B14F-4D97-AF65-F5344CB8AC3E}">
        <p14:creationId xmlns:p14="http://schemas.microsoft.com/office/powerpoint/2010/main" val="1204419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45435F-081D-4ECD-9806-8792E194DBA1}"/>
              </a:ext>
            </a:extLst>
          </p:cNvPr>
          <p:cNvSpPr>
            <a:spLocks noGrp="1"/>
          </p:cNvSpPr>
          <p:nvPr>
            <p:ph type="title"/>
          </p:nvPr>
        </p:nvSpPr>
        <p:spPr/>
        <p:txBody>
          <a:bodyPr/>
          <a:lstStyle/>
          <a:p>
            <a:r>
              <a:rPr lang="en-US" dirty="0"/>
              <a:t>THANK YOU</a:t>
            </a:r>
            <a:endParaRPr lang="en-IN" dirty="0"/>
          </a:p>
        </p:txBody>
      </p:sp>
      <p:sp>
        <p:nvSpPr>
          <p:cNvPr id="5" name="Text Placeholder 4">
            <a:extLst>
              <a:ext uri="{FF2B5EF4-FFF2-40B4-BE49-F238E27FC236}">
                <a16:creationId xmlns:a16="http://schemas.microsoft.com/office/drawing/2014/main" id="{C7E5379F-CFF2-4C04-B755-9167983F19A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184619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44E0D-9F35-47C1-9DF8-697487A9DC22}"/>
              </a:ext>
            </a:extLst>
          </p:cNvPr>
          <p:cNvSpPr>
            <a:spLocks noGrp="1"/>
          </p:cNvSpPr>
          <p:nvPr>
            <p:ph type="title"/>
          </p:nvPr>
        </p:nvSpPr>
        <p:spPr/>
        <p:txBody>
          <a:bodyPr/>
          <a:lstStyle/>
          <a:p>
            <a:r>
              <a:rPr lang="en-US" dirty="0"/>
              <a:t>DDL</a:t>
            </a:r>
            <a:endParaRPr lang="en-IN" dirty="0"/>
          </a:p>
        </p:txBody>
      </p:sp>
      <p:sp>
        <p:nvSpPr>
          <p:cNvPr id="3" name="Content Placeholder 2">
            <a:extLst>
              <a:ext uri="{FF2B5EF4-FFF2-40B4-BE49-F238E27FC236}">
                <a16:creationId xmlns:a16="http://schemas.microsoft.com/office/drawing/2014/main" id="{DA792500-0158-48FC-8E2E-ED3F0D84C9B5}"/>
              </a:ext>
            </a:extLst>
          </p:cNvPr>
          <p:cNvSpPr>
            <a:spLocks noGrp="1"/>
          </p:cNvSpPr>
          <p:nvPr>
            <p:ph idx="1"/>
          </p:nvPr>
        </p:nvSpPr>
        <p:spPr/>
        <p:txBody>
          <a:bodyPr/>
          <a:lstStyle/>
          <a:p>
            <a:pPr marL="0" indent="0">
              <a:buNone/>
            </a:pPr>
            <a:r>
              <a:rPr lang="en-US" dirty="0">
                <a:hlinkClick r:id="rId2" tooltip="MySQL Introduction">
                  <a:extLst>
                    <a:ext uri="{A12FA001-AC4F-418D-AE19-62706E023703}">
                      <ahyp:hlinkClr xmlns:ahyp="http://schemas.microsoft.com/office/drawing/2018/hyperlinkcolor" val="tx"/>
                    </a:ext>
                  </a:extLst>
                </a:hlinkClick>
              </a:rPr>
              <a:t>MySQL</a:t>
            </a:r>
            <a:r>
              <a:rPr lang="en-US" dirty="0"/>
              <a:t> DDL statements are classified into the following types:</a:t>
            </a:r>
          </a:p>
          <a:p>
            <a:r>
              <a:rPr lang="en-US" dirty="0"/>
              <a:t>Create</a:t>
            </a:r>
          </a:p>
          <a:p>
            <a:r>
              <a:rPr lang="en-US" dirty="0"/>
              <a:t>Alter</a:t>
            </a:r>
          </a:p>
          <a:p>
            <a:r>
              <a:rPr lang="en-US" dirty="0"/>
              <a:t>Drop</a:t>
            </a:r>
          </a:p>
          <a:p>
            <a:r>
              <a:rPr lang="en-US" dirty="0"/>
              <a:t>Rename</a:t>
            </a:r>
          </a:p>
          <a:p>
            <a:r>
              <a:rPr lang="en-US" dirty="0"/>
              <a:t>Truncate</a:t>
            </a:r>
          </a:p>
          <a:p>
            <a:endParaRPr lang="en-IN" dirty="0"/>
          </a:p>
        </p:txBody>
      </p:sp>
    </p:spTree>
    <p:extLst>
      <p:ext uri="{BB962C8B-B14F-4D97-AF65-F5344CB8AC3E}">
        <p14:creationId xmlns:p14="http://schemas.microsoft.com/office/powerpoint/2010/main" val="215548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EDBAD-3D78-46A2-865C-F1FB695C5DDC}"/>
              </a:ext>
            </a:extLst>
          </p:cNvPr>
          <p:cNvSpPr>
            <a:spLocks noGrp="1"/>
          </p:cNvSpPr>
          <p:nvPr>
            <p:ph type="title"/>
          </p:nvPr>
        </p:nvSpPr>
        <p:spPr/>
        <p:txBody>
          <a:bodyPr/>
          <a:lstStyle/>
          <a:p>
            <a:r>
              <a:rPr lang="en-US" dirty="0"/>
              <a:t>CREATE</a:t>
            </a:r>
            <a:endParaRPr lang="en-IN" dirty="0"/>
          </a:p>
        </p:txBody>
      </p:sp>
      <p:sp>
        <p:nvSpPr>
          <p:cNvPr id="3" name="Content Placeholder 2">
            <a:extLst>
              <a:ext uri="{FF2B5EF4-FFF2-40B4-BE49-F238E27FC236}">
                <a16:creationId xmlns:a16="http://schemas.microsoft.com/office/drawing/2014/main" id="{2EFC2F93-67DE-42E4-8C31-90A096E7888E}"/>
              </a:ext>
            </a:extLst>
          </p:cNvPr>
          <p:cNvSpPr>
            <a:spLocks noGrp="1"/>
          </p:cNvSpPr>
          <p:nvPr>
            <p:ph idx="1"/>
          </p:nvPr>
        </p:nvSpPr>
        <p:spPr/>
        <p:txBody>
          <a:bodyPr/>
          <a:lstStyle/>
          <a:p>
            <a:r>
              <a:rPr lang="en-US" dirty="0"/>
              <a:t>By using Create command of MySQL DDL commands, new table can be defined in the database server and the table name can be any character followed by size. This command will access the create privilege for the </a:t>
            </a:r>
            <a:r>
              <a:rPr lang="en-US" dirty="0">
                <a:hlinkClick r:id="rId2" tooltip="MySQL Database"/>
              </a:rPr>
              <a:t>Database</a:t>
            </a:r>
            <a:r>
              <a:rPr lang="en-US" dirty="0"/>
              <a:t>. And the table name should be unique in the database.</a:t>
            </a:r>
            <a:endParaRPr lang="en-IN" dirty="0"/>
          </a:p>
        </p:txBody>
      </p:sp>
    </p:spTree>
    <p:extLst>
      <p:ext uri="{BB962C8B-B14F-4D97-AF65-F5344CB8AC3E}">
        <p14:creationId xmlns:p14="http://schemas.microsoft.com/office/powerpoint/2010/main" val="3959275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E16B-C61E-4A94-98E6-21B3F34CBED3}"/>
              </a:ext>
            </a:extLst>
          </p:cNvPr>
          <p:cNvSpPr>
            <a:spLocks noGrp="1"/>
          </p:cNvSpPr>
          <p:nvPr>
            <p:ph type="title"/>
          </p:nvPr>
        </p:nvSpPr>
        <p:spPr/>
        <p:txBody>
          <a:bodyPr/>
          <a:lstStyle/>
          <a:p>
            <a:r>
              <a:rPr lang="en-US" dirty="0"/>
              <a:t>Syntax</a:t>
            </a:r>
            <a:endParaRPr lang="en-IN" dirty="0"/>
          </a:p>
        </p:txBody>
      </p:sp>
      <p:sp>
        <p:nvSpPr>
          <p:cNvPr id="3" name="Content Placeholder 2">
            <a:extLst>
              <a:ext uri="{FF2B5EF4-FFF2-40B4-BE49-F238E27FC236}">
                <a16:creationId xmlns:a16="http://schemas.microsoft.com/office/drawing/2014/main" id="{2464AA61-EA28-4CE5-A5B1-F273770E8205}"/>
              </a:ext>
            </a:extLst>
          </p:cNvPr>
          <p:cNvSpPr>
            <a:spLocks noGrp="1"/>
          </p:cNvSpPr>
          <p:nvPr>
            <p:ph idx="1"/>
          </p:nvPr>
        </p:nvSpPr>
        <p:spPr/>
        <p:txBody>
          <a:bodyPr/>
          <a:lstStyle/>
          <a:p>
            <a:r>
              <a:rPr lang="en-US" dirty="0"/>
              <a:t>Create table &lt;</a:t>
            </a:r>
            <a:r>
              <a:rPr lang="en-US" dirty="0" err="1"/>
              <a:t>table_name</a:t>
            </a:r>
            <a:r>
              <a:rPr lang="en-US" dirty="0"/>
              <a:t>&gt;(&lt;column_name1&gt; datatype (size),&lt;column_name2&gt; datatype(size)………….);</a:t>
            </a:r>
            <a:br>
              <a:rPr lang="en-US" dirty="0"/>
            </a:br>
            <a:endParaRPr lang="en-US" dirty="0"/>
          </a:p>
          <a:p>
            <a:pPr marL="0" indent="0">
              <a:buNone/>
            </a:pPr>
            <a:r>
              <a:rPr lang="en-US" dirty="0" err="1"/>
              <a:t>table_name</a:t>
            </a:r>
            <a:r>
              <a:rPr lang="en-US" dirty="0"/>
              <a:t> =&gt; Any accurate table.</a:t>
            </a:r>
          </a:p>
          <a:p>
            <a:pPr marL="0" indent="0">
              <a:buNone/>
            </a:pPr>
            <a:r>
              <a:rPr lang="en-US" dirty="0" err="1"/>
              <a:t>column_name</a:t>
            </a:r>
            <a:r>
              <a:rPr lang="en-US" dirty="0"/>
              <a:t> =&gt; The operation that can be performed on a column in the table.</a:t>
            </a:r>
            <a:endParaRPr lang="en-IN" dirty="0"/>
          </a:p>
        </p:txBody>
      </p:sp>
    </p:spTree>
    <p:extLst>
      <p:ext uri="{BB962C8B-B14F-4D97-AF65-F5344CB8AC3E}">
        <p14:creationId xmlns:p14="http://schemas.microsoft.com/office/powerpoint/2010/main" val="1582218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9714-019F-44CC-B70D-CD8DC3C041D0}"/>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1B952D73-53E1-434F-AFD3-2B0B9AF517E3}"/>
              </a:ext>
            </a:extLst>
          </p:cNvPr>
          <p:cNvSpPr>
            <a:spLocks noGrp="1"/>
          </p:cNvSpPr>
          <p:nvPr>
            <p:ph idx="1"/>
          </p:nvPr>
        </p:nvSpPr>
        <p:spPr/>
        <p:txBody>
          <a:bodyPr/>
          <a:lstStyle/>
          <a:p>
            <a:pPr marL="0" indent="0">
              <a:buNone/>
            </a:pPr>
            <a:r>
              <a:rPr lang="en-US" dirty="0"/>
              <a:t>By viewing the below example, new table can be created by using create command.</a:t>
            </a:r>
          </a:p>
          <a:p>
            <a:pPr marL="0" indent="0">
              <a:buNone/>
            </a:pPr>
            <a:r>
              <a:rPr lang="en-US" dirty="0" err="1"/>
              <a:t>mysql</a:t>
            </a:r>
            <a:r>
              <a:rPr lang="en-US" dirty="0"/>
              <a:t>&gt; create table student(</a:t>
            </a:r>
            <a:r>
              <a:rPr lang="en-US" dirty="0" err="1"/>
              <a:t>stu_id</a:t>
            </a:r>
            <a:r>
              <a:rPr lang="en-US" dirty="0"/>
              <a:t> </a:t>
            </a:r>
            <a:r>
              <a:rPr lang="en-US" dirty="0" err="1"/>
              <a:t>int,stu_name</a:t>
            </a:r>
            <a:r>
              <a:rPr lang="en-US" dirty="0"/>
              <a:t> varchar(255),fee int);</a:t>
            </a:r>
          </a:p>
          <a:p>
            <a:pPr marL="0" indent="0">
              <a:buNone/>
            </a:pPr>
            <a:r>
              <a:rPr lang="en-US" dirty="0"/>
              <a:t>Query OK, 0 rows affected (0.30 sec)</a:t>
            </a:r>
          </a:p>
          <a:p>
            <a:pPr marL="0" indent="0">
              <a:buNone/>
            </a:pPr>
            <a:r>
              <a:rPr lang="en-US" dirty="0"/>
              <a:t>In the above example a table student is defined with column names </a:t>
            </a:r>
            <a:r>
              <a:rPr lang="en-US" dirty="0" err="1"/>
              <a:t>stu_id</a:t>
            </a:r>
            <a:r>
              <a:rPr lang="en-US" dirty="0"/>
              <a:t>, </a:t>
            </a:r>
            <a:r>
              <a:rPr lang="en-US" dirty="0" err="1"/>
              <a:t>stu_name</a:t>
            </a:r>
            <a:r>
              <a:rPr lang="en-US" dirty="0"/>
              <a:t>, and fee with size(255).</a:t>
            </a:r>
          </a:p>
          <a:p>
            <a:endParaRPr lang="en-IN" dirty="0"/>
          </a:p>
        </p:txBody>
      </p:sp>
    </p:spTree>
    <p:extLst>
      <p:ext uri="{BB962C8B-B14F-4D97-AF65-F5344CB8AC3E}">
        <p14:creationId xmlns:p14="http://schemas.microsoft.com/office/powerpoint/2010/main" val="502279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39E31-CD8E-4DAB-8D1B-648D24B620D9}"/>
              </a:ext>
            </a:extLst>
          </p:cNvPr>
          <p:cNvSpPr>
            <a:spLocks noGrp="1"/>
          </p:cNvSpPr>
          <p:nvPr>
            <p:ph type="title"/>
          </p:nvPr>
        </p:nvSpPr>
        <p:spPr/>
        <p:txBody>
          <a:bodyPr/>
          <a:lstStyle/>
          <a:p>
            <a:r>
              <a:rPr lang="en-US" dirty="0"/>
              <a:t>ALTER command</a:t>
            </a:r>
            <a:endParaRPr lang="en-IN" dirty="0"/>
          </a:p>
        </p:txBody>
      </p:sp>
      <p:sp>
        <p:nvSpPr>
          <p:cNvPr id="3" name="Content Placeholder 2">
            <a:extLst>
              <a:ext uri="{FF2B5EF4-FFF2-40B4-BE49-F238E27FC236}">
                <a16:creationId xmlns:a16="http://schemas.microsoft.com/office/drawing/2014/main" id="{36BAC722-610D-4127-99EF-78E756C46C9B}"/>
              </a:ext>
            </a:extLst>
          </p:cNvPr>
          <p:cNvSpPr>
            <a:spLocks noGrp="1"/>
          </p:cNvSpPr>
          <p:nvPr>
            <p:ph idx="1"/>
          </p:nvPr>
        </p:nvSpPr>
        <p:spPr/>
        <p:txBody>
          <a:bodyPr/>
          <a:lstStyle/>
          <a:p>
            <a:r>
              <a:rPr lang="en-US" dirty="0"/>
              <a:t>Alter command performs adding of column or modifying column size and is divided into two types.</a:t>
            </a:r>
          </a:p>
          <a:p>
            <a:r>
              <a:rPr lang="en-US" dirty="0"/>
              <a:t>Adding</a:t>
            </a:r>
          </a:p>
          <a:p>
            <a:r>
              <a:rPr lang="en-US" dirty="0"/>
              <a:t>Modify</a:t>
            </a:r>
          </a:p>
          <a:p>
            <a:endParaRPr lang="en-IN" dirty="0"/>
          </a:p>
        </p:txBody>
      </p:sp>
    </p:spTree>
    <p:extLst>
      <p:ext uri="{BB962C8B-B14F-4D97-AF65-F5344CB8AC3E}">
        <p14:creationId xmlns:p14="http://schemas.microsoft.com/office/powerpoint/2010/main" val="2806592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1CC13-8F42-41F2-A0EA-5373A84AB32C}"/>
              </a:ext>
            </a:extLst>
          </p:cNvPr>
          <p:cNvSpPr>
            <a:spLocks noGrp="1"/>
          </p:cNvSpPr>
          <p:nvPr>
            <p:ph type="title"/>
          </p:nvPr>
        </p:nvSpPr>
        <p:spPr/>
        <p:txBody>
          <a:bodyPr/>
          <a:lstStyle/>
          <a:p>
            <a:r>
              <a:rPr lang="en-US" dirty="0"/>
              <a:t>Syntax</a:t>
            </a:r>
            <a:endParaRPr lang="en-IN" dirty="0"/>
          </a:p>
        </p:txBody>
      </p:sp>
      <p:sp>
        <p:nvSpPr>
          <p:cNvPr id="3" name="Content Placeholder 2">
            <a:extLst>
              <a:ext uri="{FF2B5EF4-FFF2-40B4-BE49-F238E27FC236}">
                <a16:creationId xmlns:a16="http://schemas.microsoft.com/office/drawing/2014/main" id="{2738057F-ABDF-494B-8D7C-08712BC8DA9C}"/>
              </a:ext>
            </a:extLst>
          </p:cNvPr>
          <p:cNvSpPr>
            <a:spLocks noGrp="1"/>
          </p:cNvSpPr>
          <p:nvPr>
            <p:ph idx="1"/>
          </p:nvPr>
        </p:nvSpPr>
        <p:spPr/>
        <p:txBody>
          <a:bodyPr/>
          <a:lstStyle/>
          <a:p>
            <a:r>
              <a:rPr lang="en-US" dirty="0"/>
              <a:t>Using add command new columns can be included in the current table.</a:t>
            </a:r>
          </a:p>
          <a:p>
            <a:r>
              <a:rPr lang="en-US" dirty="0"/>
              <a:t>Alter table ADD(&lt;column_name1&gt; datatype(size),&lt;column_name2&gt; datatype(size));</a:t>
            </a:r>
          </a:p>
          <a:p>
            <a:pPr marL="0" indent="0">
              <a:buNone/>
            </a:pPr>
            <a:r>
              <a:rPr lang="en-US" dirty="0" err="1"/>
              <a:t>Table_name</a:t>
            </a:r>
            <a:r>
              <a:rPr lang="en-US" dirty="0"/>
              <a:t> =&gt; Any accurate table name.</a:t>
            </a:r>
          </a:p>
          <a:p>
            <a:pPr marL="0" indent="0">
              <a:buNone/>
            </a:pPr>
            <a:r>
              <a:rPr lang="en-US" dirty="0" err="1"/>
              <a:t>Column_name</a:t>
            </a:r>
            <a:r>
              <a:rPr lang="en-US" dirty="0"/>
              <a:t> =&gt;The operation that can be performed on a column in the table.</a:t>
            </a:r>
          </a:p>
          <a:p>
            <a:endParaRPr lang="en-IN" dirty="0"/>
          </a:p>
        </p:txBody>
      </p:sp>
    </p:spTree>
    <p:extLst>
      <p:ext uri="{BB962C8B-B14F-4D97-AF65-F5344CB8AC3E}">
        <p14:creationId xmlns:p14="http://schemas.microsoft.com/office/powerpoint/2010/main" val="1259427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8BE5-CB88-4142-9F4F-970F6A844C95}"/>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DE875F24-492E-4D10-A7E8-5222E421802F}"/>
              </a:ext>
            </a:extLst>
          </p:cNvPr>
          <p:cNvSpPr>
            <a:spLocks noGrp="1"/>
          </p:cNvSpPr>
          <p:nvPr>
            <p:ph idx="1"/>
          </p:nvPr>
        </p:nvSpPr>
        <p:spPr/>
        <p:txBody>
          <a:bodyPr>
            <a:normAutofit fontScale="32500" lnSpcReduction="20000"/>
          </a:bodyPr>
          <a:lstStyle/>
          <a:p>
            <a:r>
              <a:rPr lang="en-IN" dirty="0" err="1"/>
              <a:t>mysql</a:t>
            </a:r>
            <a:r>
              <a:rPr lang="en-IN" dirty="0"/>
              <a:t>&gt; alter table student add(fee int);</a:t>
            </a:r>
          </a:p>
          <a:p>
            <a:pPr marL="0" indent="0">
              <a:buNone/>
            </a:pPr>
            <a:r>
              <a:rPr lang="en-IN" dirty="0"/>
              <a:t>Query OK, 0 rows affected (0.64 sec)</a:t>
            </a:r>
          </a:p>
          <a:p>
            <a:r>
              <a:rPr lang="en-IN" dirty="0"/>
              <a:t>Records: 0  Duplicates: 0  Warnings: 0</a:t>
            </a:r>
          </a:p>
          <a:p>
            <a:r>
              <a:rPr lang="en-IN" dirty="0"/>
              <a:t> </a:t>
            </a:r>
          </a:p>
          <a:p>
            <a:pPr marL="0" indent="0">
              <a:buNone/>
            </a:pPr>
            <a:r>
              <a:rPr lang="en-IN" dirty="0" err="1"/>
              <a:t>mysql</a:t>
            </a:r>
            <a:r>
              <a:rPr lang="en-IN" dirty="0"/>
              <a:t>&gt;</a:t>
            </a:r>
            <a:r>
              <a:rPr lang="en-IN" dirty="0" err="1"/>
              <a:t>desc</a:t>
            </a:r>
            <a:r>
              <a:rPr lang="en-IN" dirty="0"/>
              <a:t> student;</a:t>
            </a:r>
          </a:p>
          <a:p>
            <a:pPr marL="0" indent="0">
              <a:buNone/>
            </a:pPr>
            <a:r>
              <a:rPr lang="en-IN" dirty="0"/>
              <a:t>+------------+--------------+------+-----+---------+-------+</a:t>
            </a:r>
          </a:p>
          <a:p>
            <a:pPr marL="0" indent="0">
              <a:buNone/>
            </a:pPr>
            <a:r>
              <a:rPr lang="en-IN" dirty="0"/>
              <a:t>| Field      | Type         | Null | Key | Default | Extra |</a:t>
            </a:r>
          </a:p>
          <a:p>
            <a:pPr marL="0" indent="0">
              <a:buNone/>
            </a:pPr>
            <a:r>
              <a:rPr lang="en-IN" dirty="0"/>
              <a:t>+------------+--------------+------+-----+---------+-------+</a:t>
            </a:r>
          </a:p>
          <a:p>
            <a:pPr marL="0" indent="0">
              <a:buNone/>
            </a:pPr>
            <a:r>
              <a:rPr lang="en-IN" dirty="0"/>
              <a:t>| </a:t>
            </a:r>
            <a:r>
              <a:rPr lang="en-IN" dirty="0" err="1"/>
              <a:t>stu_id</a:t>
            </a:r>
            <a:r>
              <a:rPr lang="en-IN" dirty="0"/>
              <a:t>     | int(11)      | YES  |     | NULL    |       |</a:t>
            </a:r>
          </a:p>
          <a:p>
            <a:pPr marL="0" indent="0">
              <a:buNone/>
            </a:pPr>
            <a:r>
              <a:rPr lang="en-IN" dirty="0"/>
              <a:t>| </a:t>
            </a:r>
            <a:r>
              <a:rPr lang="en-IN" dirty="0" err="1"/>
              <a:t>stu_name</a:t>
            </a:r>
            <a:r>
              <a:rPr lang="en-IN" dirty="0"/>
              <a:t>   | varchar(255) | YES  |     | NULL    |       |</a:t>
            </a:r>
          </a:p>
          <a:p>
            <a:pPr marL="0" indent="0">
              <a:buNone/>
            </a:pPr>
            <a:r>
              <a:rPr lang="en-IN" dirty="0"/>
              <a:t>| </a:t>
            </a:r>
            <a:r>
              <a:rPr lang="en-IN" dirty="0" err="1"/>
              <a:t>stu_result</a:t>
            </a:r>
            <a:r>
              <a:rPr lang="en-IN" dirty="0"/>
              <a:t> | varchar(255) | YES  |     | NULL    |       |</a:t>
            </a:r>
          </a:p>
          <a:p>
            <a:pPr marL="0" indent="0">
              <a:buNone/>
            </a:pPr>
            <a:r>
              <a:rPr lang="en-IN" dirty="0"/>
              <a:t>| branch     | varchar(255) | YES  |     | NULL    |       |</a:t>
            </a:r>
          </a:p>
          <a:p>
            <a:pPr marL="0" indent="0">
              <a:buNone/>
            </a:pPr>
            <a:r>
              <a:rPr lang="en-IN" dirty="0"/>
              <a:t>| fee        | int(11)      | YES  |     | NULL    |       |</a:t>
            </a:r>
          </a:p>
          <a:p>
            <a:pPr marL="0" indent="0">
              <a:buNone/>
            </a:pPr>
            <a:r>
              <a:rPr lang="en-IN" dirty="0"/>
              <a:t>+------------+--------------+------+-----+---------+-------+</a:t>
            </a:r>
          </a:p>
          <a:p>
            <a:pPr marL="0" indent="0">
              <a:buNone/>
            </a:pPr>
            <a:r>
              <a:rPr lang="en-IN" dirty="0"/>
              <a:t>5 rows in set (0.00 sec)</a:t>
            </a:r>
          </a:p>
          <a:p>
            <a:pPr marL="0" indent="0">
              <a:buNone/>
            </a:pPr>
            <a:r>
              <a:rPr lang="en-US" dirty="0"/>
              <a:t>The above example tells that, how to include new </a:t>
            </a:r>
            <a:r>
              <a:rPr lang="en-US" dirty="0" err="1"/>
              <a:t>column_name</a:t>
            </a:r>
            <a:r>
              <a:rPr lang="en-US" dirty="0"/>
              <a:t> fee with size in a table.</a:t>
            </a:r>
            <a:endParaRPr lang="en-IN" dirty="0"/>
          </a:p>
        </p:txBody>
      </p:sp>
    </p:spTree>
    <p:extLst>
      <p:ext uri="{BB962C8B-B14F-4D97-AF65-F5344CB8AC3E}">
        <p14:creationId xmlns:p14="http://schemas.microsoft.com/office/powerpoint/2010/main" val="254606590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8CDB41EA26A342A0993689F5F83883" ma:contentTypeVersion="12" ma:contentTypeDescription="Create a new document." ma:contentTypeScope="" ma:versionID="82ee1907eb42ecea6dddf14c53b239c9">
  <xsd:schema xmlns:xsd="http://www.w3.org/2001/XMLSchema" xmlns:xs="http://www.w3.org/2001/XMLSchema" xmlns:p="http://schemas.microsoft.com/office/2006/metadata/properties" xmlns:ns2="a19066d1-afed-4db6-9b53-8318513b0d46" xmlns:ns3="c505c9ba-f540-4270-8421-214057e2534e" targetNamespace="http://schemas.microsoft.com/office/2006/metadata/properties" ma:root="true" ma:fieldsID="aff3631adcb8b0935a55a90726104f02" ns2:_="" ns3:_="">
    <xsd:import namespace="a19066d1-afed-4db6-9b53-8318513b0d46"/>
    <xsd:import namespace="c505c9ba-f540-4270-8421-214057e2534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066d1-afed-4db6-9b53-8318513b0d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505c9ba-f540-4270-8421-214057e2534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F692966-0D2F-4696-900B-E826276791D6}"/>
</file>

<file path=customXml/itemProps2.xml><?xml version="1.0" encoding="utf-8"?>
<ds:datastoreItem xmlns:ds="http://schemas.openxmlformats.org/officeDocument/2006/customXml" ds:itemID="{FB047F7B-4E8A-4B50-8ECC-57B717883BA5}"/>
</file>

<file path=customXml/itemProps3.xml><?xml version="1.0" encoding="utf-8"?>
<ds:datastoreItem xmlns:ds="http://schemas.openxmlformats.org/officeDocument/2006/customXml" ds:itemID="{2409FAE4-7B08-486F-8670-410BB704B52F}"/>
</file>

<file path=docProps/app.xml><?xml version="1.0" encoding="utf-8"?>
<Properties xmlns="http://schemas.openxmlformats.org/officeDocument/2006/extended-properties" xmlns:vt="http://schemas.openxmlformats.org/officeDocument/2006/docPropsVTypes">
  <Template>Organic</Template>
  <TotalTime>67</TotalTime>
  <Words>1446</Words>
  <Application>Microsoft Office PowerPoint</Application>
  <PresentationFormat>Widescreen</PresentationFormat>
  <Paragraphs>167</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Garamond</vt:lpstr>
      <vt:lpstr>Organic</vt:lpstr>
      <vt:lpstr>MySQL DDL</vt:lpstr>
      <vt:lpstr>DDL</vt:lpstr>
      <vt:lpstr>DDL</vt:lpstr>
      <vt:lpstr>CREATE</vt:lpstr>
      <vt:lpstr>Syntax</vt:lpstr>
      <vt:lpstr>Example</vt:lpstr>
      <vt:lpstr>ALTER command</vt:lpstr>
      <vt:lpstr>Syntax</vt:lpstr>
      <vt:lpstr>Example</vt:lpstr>
      <vt:lpstr>ALTER Modify</vt:lpstr>
      <vt:lpstr>Examples</vt:lpstr>
      <vt:lpstr>Examples</vt:lpstr>
      <vt:lpstr>DROP command</vt:lpstr>
      <vt:lpstr>PowerPoint Presentation</vt:lpstr>
      <vt:lpstr>Examples</vt:lpstr>
      <vt:lpstr>Examples</vt:lpstr>
      <vt:lpstr>Syntax of DROP</vt:lpstr>
      <vt:lpstr>Example</vt:lpstr>
      <vt:lpstr>RENAME command</vt:lpstr>
      <vt:lpstr>Syntax</vt:lpstr>
      <vt:lpstr>Example</vt:lpstr>
      <vt:lpstr>TRUNCATE command</vt:lpstr>
      <vt:lpstr>Syntax</vt:lpstr>
      <vt:lpstr>Example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DDL</dc:title>
  <dc:creator>Diksha Nagpal</dc:creator>
  <cp:lastModifiedBy>Diksha Nagpal</cp:lastModifiedBy>
  <cp:revision>25</cp:revision>
  <dcterms:created xsi:type="dcterms:W3CDTF">2020-09-27T13:14:58Z</dcterms:created>
  <dcterms:modified xsi:type="dcterms:W3CDTF">2020-09-27T14:22:00Z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0x010100D28CDB41EA26A342A0993689F5F83883</vt:lpwstr>
  </property>
</Properties>
</file>