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6BE27CC-AF83-42D7-92C9-C504017844A3}" type="datetimeFigureOut">
              <a:rPr lang="en-IN" smtClean="0"/>
              <a:t>27-09-2020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EDA4931-A0A5-4FDC-A0AA-E6F62406C05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6966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BE27CC-AF83-42D7-92C9-C504017844A3}" type="datetimeFigureOut">
              <a:rPr lang="en-IN" smtClean="0"/>
              <a:t>27-09-2020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DA4931-A0A5-4FDC-A0AA-E6F62406C051}" type="slidenum">
              <a:rPr lang="en-IN" smtClean="0"/>
              <a:t>‹#›</a:t>
            </a:fld>
            <a:endParaRPr lang="en-IN"/>
          </a:p>
        </p:txBody>
      </p:sp>
    </p:spTree>
    <p:extLst>
      <p:ext uri="{BB962C8B-B14F-4D97-AF65-F5344CB8AC3E}">
        <p14:creationId xmlns:p14="http://schemas.microsoft.com/office/powerpoint/2010/main" val="833463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E27CC-AF83-42D7-92C9-C504017844A3}"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A4931-A0A5-4FDC-A0AA-E6F62406C05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8795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E27CC-AF83-42D7-92C9-C504017844A3}"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A4931-A0A5-4FDC-A0AA-E6F62406C05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9694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E27CC-AF83-42D7-92C9-C504017844A3}"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A4931-A0A5-4FDC-A0AA-E6F62406C051}" type="slidenum">
              <a:rPr lang="en-IN" smtClean="0"/>
              <a:t>‹#›</a:t>
            </a:fld>
            <a:endParaRPr lang="en-IN"/>
          </a:p>
        </p:txBody>
      </p:sp>
    </p:spTree>
    <p:extLst>
      <p:ext uri="{BB962C8B-B14F-4D97-AF65-F5344CB8AC3E}">
        <p14:creationId xmlns:p14="http://schemas.microsoft.com/office/powerpoint/2010/main" val="2023879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E27CC-AF83-42D7-92C9-C504017844A3}"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A4931-A0A5-4FDC-A0AA-E6F62406C05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1518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E27CC-AF83-42D7-92C9-C504017844A3}"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A4931-A0A5-4FDC-A0AA-E6F62406C05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1120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E27CC-AF83-42D7-92C9-C504017844A3}"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A4931-A0A5-4FDC-A0AA-E6F62406C05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2274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E27CC-AF83-42D7-92C9-C504017844A3}"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A4931-A0A5-4FDC-A0AA-E6F62406C05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2782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E27CC-AF83-42D7-92C9-C504017844A3}"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A4931-A0A5-4FDC-A0AA-E6F62406C051}" type="slidenum">
              <a:rPr lang="en-IN" smtClean="0"/>
              <a:t>‹#›</a:t>
            </a:fld>
            <a:endParaRPr lang="en-IN"/>
          </a:p>
        </p:txBody>
      </p:sp>
    </p:spTree>
    <p:extLst>
      <p:ext uri="{BB962C8B-B14F-4D97-AF65-F5344CB8AC3E}">
        <p14:creationId xmlns:p14="http://schemas.microsoft.com/office/powerpoint/2010/main" val="1021875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E27CC-AF83-42D7-92C9-C504017844A3}"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A4931-A0A5-4FDC-A0AA-E6F62406C05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7071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BE27CC-AF83-42D7-92C9-C504017844A3}" type="datetimeFigureOut">
              <a:rPr lang="en-IN" smtClean="0"/>
              <a:t>27-09-2020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DA4931-A0A5-4FDC-A0AA-E6F62406C051}" type="slidenum">
              <a:rPr lang="en-IN" smtClean="0"/>
              <a:t>‹#›</a:t>
            </a:fld>
            <a:endParaRPr lang="en-IN"/>
          </a:p>
        </p:txBody>
      </p:sp>
    </p:spTree>
    <p:extLst>
      <p:ext uri="{BB962C8B-B14F-4D97-AF65-F5344CB8AC3E}">
        <p14:creationId xmlns:p14="http://schemas.microsoft.com/office/powerpoint/2010/main" val="636578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BE27CC-AF83-42D7-92C9-C504017844A3}" type="datetimeFigureOut">
              <a:rPr lang="en-IN" smtClean="0"/>
              <a:t>27-09-2020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DA4931-A0A5-4FDC-A0AA-E6F62406C05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080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BE27CC-AF83-42D7-92C9-C504017844A3}" type="datetimeFigureOut">
              <a:rPr lang="en-IN" smtClean="0"/>
              <a:t>27-09-2020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DA4931-A0A5-4FDC-A0AA-E6F62406C05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3479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E27CC-AF83-42D7-92C9-C504017844A3}" type="datetimeFigureOut">
              <a:rPr lang="en-IN" smtClean="0"/>
              <a:t>27-09-2020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DA4931-A0A5-4FDC-A0AA-E6F62406C051}" type="slidenum">
              <a:rPr lang="en-IN" smtClean="0"/>
              <a:t>‹#›</a:t>
            </a:fld>
            <a:endParaRPr lang="en-IN"/>
          </a:p>
        </p:txBody>
      </p:sp>
    </p:spTree>
    <p:extLst>
      <p:ext uri="{BB962C8B-B14F-4D97-AF65-F5344CB8AC3E}">
        <p14:creationId xmlns:p14="http://schemas.microsoft.com/office/powerpoint/2010/main" val="1907134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BE27CC-AF83-42D7-92C9-C504017844A3}" type="datetimeFigureOut">
              <a:rPr lang="en-IN" smtClean="0"/>
              <a:t>27-09-2020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DA4931-A0A5-4FDC-A0AA-E6F62406C05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739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BE27CC-AF83-42D7-92C9-C504017844A3}" type="datetimeFigureOut">
              <a:rPr lang="en-IN" smtClean="0"/>
              <a:t>27-09-2020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DA4931-A0A5-4FDC-A0AA-E6F62406C051}" type="slidenum">
              <a:rPr lang="en-IN" smtClean="0"/>
              <a:t>‹#›</a:t>
            </a:fld>
            <a:endParaRPr lang="en-IN"/>
          </a:p>
        </p:txBody>
      </p:sp>
    </p:spTree>
    <p:extLst>
      <p:ext uri="{BB962C8B-B14F-4D97-AF65-F5344CB8AC3E}">
        <p14:creationId xmlns:p14="http://schemas.microsoft.com/office/powerpoint/2010/main" val="163285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BE27CC-AF83-42D7-92C9-C504017844A3}" type="datetimeFigureOut">
              <a:rPr lang="en-IN" smtClean="0"/>
              <a:t>27-09-2020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DA4931-A0A5-4FDC-A0AA-E6F62406C051}" type="slidenum">
              <a:rPr lang="en-IN" smtClean="0"/>
              <a:t>‹#›</a:t>
            </a:fld>
            <a:endParaRPr lang="en-IN"/>
          </a:p>
        </p:txBody>
      </p:sp>
    </p:spTree>
    <p:extLst>
      <p:ext uri="{BB962C8B-B14F-4D97-AF65-F5344CB8AC3E}">
        <p14:creationId xmlns:p14="http://schemas.microsoft.com/office/powerpoint/2010/main" val="4069451569"/>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329B2-09C8-433C-85EE-6175ED32938C}"/>
              </a:ext>
            </a:extLst>
          </p:cNvPr>
          <p:cNvSpPr>
            <a:spLocks noGrp="1"/>
          </p:cNvSpPr>
          <p:nvPr>
            <p:ph type="ctrTitle"/>
          </p:nvPr>
        </p:nvSpPr>
        <p:spPr/>
        <p:txBody>
          <a:bodyPr/>
          <a:lstStyle/>
          <a:p>
            <a:r>
              <a:rPr lang="en-US" dirty="0"/>
              <a:t>MySQL Datatypes</a:t>
            </a:r>
            <a:endParaRPr lang="en-IN" dirty="0"/>
          </a:p>
        </p:txBody>
      </p:sp>
      <p:sp>
        <p:nvSpPr>
          <p:cNvPr id="3" name="Subtitle 2">
            <a:extLst>
              <a:ext uri="{FF2B5EF4-FFF2-40B4-BE49-F238E27FC236}">
                <a16:creationId xmlns:a16="http://schemas.microsoft.com/office/drawing/2014/main" id="{B3A73A5D-49FD-4DA3-AE24-4B350230A91B}"/>
              </a:ext>
            </a:extLst>
          </p:cNvPr>
          <p:cNvSpPr>
            <a:spLocks noGrp="1"/>
          </p:cNvSpPr>
          <p:nvPr>
            <p:ph type="subTitle" idx="1"/>
          </p:nvPr>
        </p:nvSpPr>
        <p:spPr/>
        <p:txBody>
          <a:bodyPr/>
          <a:lstStyle/>
          <a:p>
            <a:r>
              <a:rPr lang="en-US" dirty="0"/>
              <a:t>By Diksha Nagpal</a:t>
            </a:r>
            <a:endParaRPr lang="en-IN" dirty="0"/>
          </a:p>
        </p:txBody>
      </p:sp>
    </p:spTree>
    <p:extLst>
      <p:ext uri="{BB962C8B-B14F-4D97-AF65-F5344CB8AC3E}">
        <p14:creationId xmlns:p14="http://schemas.microsoft.com/office/powerpoint/2010/main" val="355797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DE20-05CB-494C-BE10-75962ADF0E77}"/>
              </a:ext>
            </a:extLst>
          </p:cNvPr>
          <p:cNvSpPr>
            <a:spLocks noGrp="1"/>
          </p:cNvSpPr>
          <p:nvPr>
            <p:ph type="title"/>
          </p:nvPr>
        </p:nvSpPr>
        <p:spPr/>
        <p:txBody>
          <a:bodyPr/>
          <a:lstStyle/>
          <a:p>
            <a:r>
              <a:rPr lang="en-US" dirty="0"/>
              <a:t>Datatypes in MySQL</a:t>
            </a:r>
            <a:endParaRPr lang="en-IN" dirty="0"/>
          </a:p>
        </p:txBody>
      </p:sp>
      <p:sp>
        <p:nvSpPr>
          <p:cNvPr id="3" name="Content Placeholder 2">
            <a:extLst>
              <a:ext uri="{FF2B5EF4-FFF2-40B4-BE49-F238E27FC236}">
                <a16:creationId xmlns:a16="http://schemas.microsoft.com/office/drawing/2014/main" id="{3B3055EE-26AB-4373-8E06-F2FF58461767}"/>
              </a:ext>
            </a:extLst>
          </p:cNvPr>
          <p:cNvSpPr>
            <a:spLocks noGrp="1"/>
          </p:cNvSpPr>
          <p:nvPr>
            <p:ph idx="1"/>
          </p:nvPr>
        </p:nvSpPr>
        <p:spPr/>
        <p:txBody>
          <a:bodyPr/>
          <a:lstStyle/>
          <a:p>
            <a:r>
              <a:rPr lang="en-US" dirty="0"/>
              <a:t>MySQL uses many different data types broken into three categories −</a:t>
            </a:r>
          </a:p>
          <a:p>
            <a:r>
              <a:rPr lang="en-US" dirty="0"/>
              <a:t>Numeric</a:t>
            </a:r>
          </a:p>
          <a:p>
            <a:r>
              <a:rPr lang="en-US" dirty="0"/>
              <a:t>Date and Time</a:t>
            </a:r>
          </a:p>
          <a:p>
            <a:r>
              <a:rPr lang="en-US" dirty="0"/>
              <a:t>String Types.</a:t>
            </a:r>
          </a:p>
          <a:p>
            <a:endParaRPr lang="en-IN" dirty="0"/>
          </a:p>
        </p:txBody>
      </p:sp>
    </p:spTree>
    <p:extLst>
      <p:ext uri="{BB962C8B-B14F-4D97-AF65-F5344CB8AC3E}">
        <p14:creationId xmlns:p14="http://schemas.microsoft.com/office/powerpoint/2010/main" val="3703968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354A-3408-4470-B55C-5258CA1E5C6E}"/>
              </a:ext>
            </a:extLst>
          </p:cNvPr>
          <p:cNvSpPr>
            <a:spLocks noGrp="1"/>
          </p:cNvSpPr>
          <p:nvPr>
            <p:ph type="title"/>
          </p:nvPr>
        </p:nvSpPr>
        <p:spPr/>
        <p:txBody>
          <a:bodyPr>
            <a:normAutofit fontScale="90000"/>
          </a:bodyPr>
          <a:lstStyle/>
          <a:p>
            <a:r>
              <a:rPr lang="en-IN" dirty="0"/>
              <a:t>Numeric Data Types</a:t>
            </a:r>
            <a:br>
              <a:rPr lang="en-IN" dirty="0"/>
            </a:br>
            <a:endParaRPr lang="en-IN" dirty="0"/>
          </a:p>
        </p:txBody>
      </p:sp>
      <p:sp>
        <p:nvSpPr>
          <p:cNvPr id="3" name="Content Placeholder 2">
            <a:extLst>
              <a:ext uri="{FF2B5EF4-FFF2-40B4-BE49-F238E27FC236}">
                <a16:creationId xmlns:a16="http://schemas.microsoft.com/office/drawing/2014/main" id="{CD6B244A-2F6A-4594-AB98-A49665091EB5}"/>
              </a:ext>
            </a:extLst>
          </p:cNvPr>
          <p:cNvSpPr>
            <a:spLocks noGrp="1"/>
          </p:cNvSpPr>
          <p:nvPr>
            <p:ph idx="1"/>
          </p:nvPr>
        </p:nvSpPr>
        <p:spPr/>
        <p:txBody>
          <a:bodyPr>
            <a:normAutofit fontScale="70000" lnSpcReduction="20000"/>
          </a:bodyPr>
          <a:lstStyle/>
          <a:p>
            <a:r>
              <a:rPr lang="en-US" dirty="0"/>
              <a:t>MySQL uses all the standard ANSI SQL numeric data types, so if you're coming to MySQL from a different database system, these definitions will look familiar to you.</a:t>
            </a:r>
          </a:p>
          <a:p>
            <a:r>
              <a:rPr lang="en-US" dirty="0"/>
              <a:t>The following list shows the common numeric data types and their descriptions −</a:t>
            </a:r>
          </a:p>
          <a:p>
            <a:r>
              <a:rPr lang="en-US" b="1" dirty="0"/>
              <a:t>INT</a:t>
            </a:r>
            <a:r>
              <a:rPr lang="en-US" dirty="0"/>
              <a:t> − A normal-sized integer that can be signed or unsigned. If signed, the allowable range is from -2147483648 to 2147483647. If unsigned, the allowable range is from 0 to 4294967295. You can specify a width of up to 11 digits.</a:t>
            </a:r>
          </a:p>
          <a:p>
            <a:r>
              <a:rPr lang="en-US" b="1" dirty="0"/>
              <a:t>TINYINT</a:t>
            </a:r>
            <a:r>
              <a:rPr lang="en-US" dirty="0"/>
              <a:t> − A very small integer that can be signed or unsigned. If signed, the allowable range is from -128 to 127. If unsigned, the allowable range is from 0 to 255. You can specify a width of up to 4 digits.</a:t>
            </a:r>
          </a:p>
          <a:p>
            <a:r>
              <a:rPr lang="en-US" b="1" dirty="0"/>
              <a:t>SMALLINT</a:t>
            </a:r>
            <a:r>
              <a:rPr lang="en-US" dirty="0"/>
              <a:t> − A small integer that can be signed or unsigned. If signed, the allowable range is from -32768 to 32767. If unsigned, the allowable range is from 0 to 65535. You can specify a width of up to 5 digits.</a:t>
            </a:r>
          </a:p>
          <a:p>
            <a:endParaRPr lang="en-IN" dirty="0"/>
          </a:p>
        </p:txBody>
      </p:sp>
    </p:spTree>
    <p:extLst>
      <p:ext uri="{BB962C8B-B14F-4D97-AF65-F5344CB8AC3E}">
        <p14:creationId xmlns:p14="http://schemas.microsoft.com/office/powerpoint/2010/main" val="1260298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CA00-0433-45EF-8630-FE663EF230B9}"/>
              </a:ext>
            </a:extLst>
          </p:cNvPr>
          <p:cNvSpPr>
            <a:spLocks noGrp="1"/>
          </p:cNvSpPr>
          <p:nvPr>
            <p:ph type="title"/>
          </p:nvPr>
        </p:nvSpPr>
        <p:spPr/>
        <p:txBody>
          <a:bodyPr>
            <a:normAutofit fontScale="90000"/>
          </a:bodyPr>
          <a:lstStyle/>
          <a:p>
            <a:r>
              <a:rPr lang="en-IN" dirty="0"/>
              <a:t>Numeric Data Types</a:t>
            </a:r>
            <a:br>
              <a:rPr lang="en-IN" dirty="0"/>
            </a:br>
            <a:endParaRPr lang="en-IN" dirty="0"/>
          </a:p>
        </p:txBody>
      </p:sp>
      <p:sp>
        <p:nvSpPr>
          <p:cNvPr id="3" name="Content Placeholder 2">
            <a:extLst>
              <a:ext uri="{FF2B5EF4-FFF2-40B4-BE49-F238E27FC236}">
                <a16:creationId xmlns:a16="http://schemas.microsoft.com/office/drawing/2014/main" id="{1E23E17C-2811-4D04-B7D6-5CC5A5B4176B}"/>
              </a:ext>
            </a:extLst>
          </p:cNvPr>
          <p:cNvSpPr>
            <a:spLocks noGrp="1"/>
          </p:cNvSpPr>
          <p:nvPr>
            <p:ph idx="1"/>
          </p:nvPr>
        </p:nvSpPr>
        <p:spPr/>
        <p:txBody>
          <a:bodyPr>
            <a:normAutofit fontScale="62500" lnSpcReduction="20000"/>
          </a:bodyPr>
          <a:lstStyle/>
          <a:p>
            <a:r>
              <a:rPr lang="en-US" b="1" dirty="0"/>
              <a:t>MEDIUMINT</a:t>
            </a:r>
            <a:r>
              <a:rPr lang="en-US" dirty="0"/>
              <a:t> − A medium-sized integer that can be signed or unsigned. If signed, the allowable range is from -8388608 to 8388607. If unsigned, the allowable range is from 0 to 16777215. You can specify a width of up to 9 digits.</a:t>
            </a:r>
          </a:p>
          <a:p>
            <a:r>
              <a:rPr lang="en-US" b="1" dirty="0"/>
              <a:t>BIGINT</a:t>
            </a:r>
            <a:r>
              <a:rPr lang="en-US" dirty="0"/>
              <a:t> − A large integer that can be signed or unsigned. If signed, the allowable range is from -9223372036854775808 to 9223372036854775807. If unsigned, the allowable range is from 0 to 18446744073709551615. You can specify a width of up to 20 digits.</a:t>
            </a:r>
          </a:p>
          <a:p>
            <a:r>
              <a:rPr lang="en-US" b="1" dirty="0"/>
              <a:t>FLOAT(M,D)</a:t>
            </a:r>
            <a:r>
              <a:rPr lang="en-US" dirty="0"/>
              <a:t> − A floating-point number that cannot be unsigned. You can define the display length (M) and the number of decimals (D). This is not required and will default to 10,2, where 2 is the number of decimals and 10 is the total number of digits (including decimals). Decimal precision can go to 24 places for a FLOAT.</a:t>
            </a:r>
          </a:p>
          <a:p>
            <a:r>
              <a:rPr lang="en-US" b="1" dirty="0"/>
              <a:t>DOUBLE(M,D)</a:t>
            </a:r>
            <a:r>
              <a:rPr lang="en-US" dirty="0"/>
              <a:t> − A double precision floating-point number that cannot be unsigned. You can define the display length (M) and the number of decimals (D). This is not required and will default to 16,4, where 4 is the number of decimals. Decimal precision can go to 53 places for a DOUBLE. REAL is a synonym for DOUBLE.</a:t>
            </a:r>
          </a:p>
          <a:p>
            <a:r>
              <a:rPr lang="en-US" b="1" dirty="0"/>
              <a:t>DECIMAL(M,D)</a:t>
            </a:r>
            <a:r>
              <a:rPr lang="en-US" dirty="0"/>
              <a:t> − An unpacked floating-point number that cannot be unsigned. In the unpacked decimals, each decimal corresponds to one byte. Defining the display length (M) and the number of decimals (D) is required. NUMERIC is a synonym for DECIMAL.</a:t>
            </a:r>
          </a:p>
          <a:p>
            <a:endParaRPr lang="en-IN" dirty="0"/>
          </a:p>
        </p:txBody>
      </p:sp>
    </p:spTree>
    <p:extLst>
      <p:ext uri="{BB962C8B-B14F-4D97-AF65-F5344CB8AC3E}">
        <p14:creationId xmlns:p14="http://schemas.microsoft.com/office/powerpoint/2010/main" val="313384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C37B-99B5-4AA9-A6F6-4DD1637928AE}"/>
              </a:ext>
            </a:extLst>
          </p:cNvPr>
          <p:cNvSpPr>
            <a:spLocks noGrp="1"/>
          </p:cNvSpPr>
          <p:nvPr>
            <p:ph type="title"/>
          </p:nvPr>
        </p:nvSpPr>
        <p:spPr/>
        <p:txBody>
          <a:bodyPr>
            <a:normAutofit fontScale="90000"/>
          </a:bodyPr>
          <a:lstStyle/>
          <a:p>
            <a:r>
              <a:rPr lang="en-IN" dirty="0"/>
              <a:t>Date and Time Types</a:t>
            </a:r>
            <a:br>
              <a:rPr lang="en-IN" dirty="0"/>
            </a:br>
            <a:endParaRPr lang="en-IN" dirty="0"/>
          </a:p>
        </p:txBody>
      </p:sp>
      <p:sp>
        <p:nvSpPr>
          <p:cNvPr id="3" name="Content Placeholder 2">
            <a:extLst>
              <a:ext uri="{FF2B5EF4-FFF2-40B4-BE49-F238E27FC236}">
                <a16:creationId xmlns:a16="http://schemas.microsoft.com/office/drawing/2014/main" id="{01EF0515-0B16-4322-A993-F94FB5200A79}"/>
              </a:ext>
            </a:extLst>
          </p:cNvPr>
          <p:cNvSpPr>
            <a:spLocks noGrp="1"/>
          </p:cNvSpPr>
          <p:nvPr>
            <p:ph idx="1"/>
          </p:nvPr>
        </p:nvSpPr>
        <p:spPr/>
        <p:txBody>
          <a:bodyPr>
            <a:normAutofit fontScale="92500" lnSpcReduction="20000"/>
          </a:bodyPr>
          <a:lstStyle/>
          <a:p>
            <a:r>
              <a:rPr lang="en-US" dirty="0"/>
              <a:t>The MySQL date and time datatypes are as follows −</a:t>
            </a:r>
          </a:p>
          <a:p>
            <a:r>
              <a:rPr lang="en-US" b="1" dirty="0"/>
              <a:t>DATE</a:t>
            </a:r>
            <a:r>
              <a:rPr lang="en-US" dirty="0"/>
              <a:t> − A date in YYYY-MM-DD format, between 1000-01-01 and 9999-12-31. For example, December 30</a:t>
            </a:r>
            <a:r>
              <a:rPr lang="en-US" baseline="30000" dirty="0"/>
              <a:t>th</a:t>
            </a:r>
            <a:r>
              <a:rPr lang="en-US" dirty="0"/>
              <a:t>, 1973 would be stored as 1973-12-30.</a:t>
            </a:r>
          </a:p>
          <a:p>
            <a:r>
              <a:rPr lang="en-US" b="1" dirty="0"/>
              <a:t>DATETIME</a:t>
            </a:r>
            <a:r>
              <a:rPr lang="en-US" dirty="0"/>
              <a:t> − A date and time combination in YYYY-MM-DD HH:MM:SS format, between 1000-01-01 00:00:00 and 9999-12-31 23:59:59. For example, 3:30 in the afternoon on December 30</a:t>
            </a:r>
            <a:r>
              <a:rPr lang="en-US" baseline="30000" dirty="0"/>
              <a:t>th</a:t>
            </a:r>
            <a:r>
              <a:rPr lang="en-US" dirty="0"/>
              <a:t>, 1973 would be stored as 1973-12-30 15:30:00.</a:t>
            </a:r>
          </a:p>
          <a:p>
            <a:r>
              <a:rPr lang="en-US" b="1" dirty="0"/>
              <a:t>TIMESTAMP</a:t>
            </a:r>
            <a:r>
              <a:rPr lang="en-US" dirty="0"/>
              <a:t> − A timestamp between midnight, January 1</a:t>
            </a:r>
            <a:r>
              <a:rPr lang="en-US" baseline="30000" dirty="0"/>
              <a:t>st</a:t>
            </a:r>
            <a:r>
              <a:rPr lang="en-US" dirty="0"/>
              <a:t>, 1970 and sometime in 2037. This looks like the previous DATETIME format, only without the hyphens between numbers; 3:30 in the afternoon on December 30</a:t>
            </a:r>
            <a:r>
              <a:rPr lang="en-US" baseline="30000" dirty="0"/>
              <a:t>th</a:t>
            </a:r>
            <a:r>
              <a:rPr lang="en-US" dirty="0"/>
              <a:t>, 1973 would be stored as 19731230153000 ( YYYYMMDDHHMMSS ).</a:t>
            </a:r>
          </a:p>
          <a:p>
            <a:endParaRPr lang="en-IN" dirty="0"/>
          </a:p>
        </p:txBody>
      </p:sp>
    </p:spTree>
    <p:extLst>
      <p:ext uri="{BB962C8B-B14F-4D97-AF65-F5344CB8AC3E}">
        <p14:creationId xmlns:p14="http://schemas.microsoft.com/office/powerpoint/2010/main" val="3196045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E16B2-6F45-498C-845E-499DF0502575}"/>
              </a:ext>
            </a:extLst>
          </p:cNvPr>
          <p:cNvSpPr>
            <a:spLocks noGrp="1"/>
          </p:cNvSpPr>
          <p:nvPr>
            <p:ph type="title"/>
          </p:nvPr>
        </p:nvSpPr>
        <p:spPr/>
        <p:txBody>
          <a:bodyPr/>
          <a:lstStyle/>
          <a:p>
            <a:r>
              <a:rPr lang="en-IN" dirty="0"/>
              <a:t>Date and Time Types</a:t>
            </a:r>
          </a:p>
        </p:txBody>
      </p:sp>
      <p:sp>
        <p:nvSpPr>
          <p:cNvPr id="3" name="Content Placeholder 2">
            <a:extLst>
              <a:ext uri="{FF2B5EF4-FFF2-40B4-BE49-F238E27FC236}">
                <a16:creationId xmlns:a16="http://schemas.microsoft.com/office/drawing/2014/main" id="{6E8B4701-7886-4BBC-9F3D-72C9321AF59D}"/>
              </a:ext>
            </a:extLst>
          </p:cNvPr>
          <p:cNvSpPr>
            <a:spLocks noGrp="1"/>
          </p:cNvSpPr>
          <p:nvPr>
            <p:ph idx="1"/>
          </p:nvPr>
        </p:nvSpPr>
        <p:spPr/>
        <p:txBody>
          <a:bodyPr/>
          <a:lstStyle/>
          <a:p>
            <a:r>
              <a:rPr lang="en-US" b="1" dirty="0"/>
              <a:t>TIME</a:t>
            </a:r>
            <a:r>
              <a:rPr lang="en-US" dirty="0"/>
              <a:t> − Stores the time in a HH:MM:SS format.</a:t>
            </a:r>
          </a:p>
          <a:p>
            <a:r>
              <a:rPr lang="en-US" b="1" dirty="0"/>
              <a:t>YEAR(M)</a:t>
            </a:r>
            <a:r>
              <a:rPr lang="en-US" dirty="0"/>
              <a:t> − Stores a year in a 2-digit or a 4-digit format. If the length is specified as 2 (for example YEAR(2)), YEAR can be between 1970 to 2069 (70 to 69). If the length is specified as 4, then YEAR can be 1901 to 2155. The default length is 4.</a:t>
            </a:r>
          </a:p>
          <a:p>
            <a:endParaRPr lang="en-IN" dirty="0"/>
          </a:p>
        </p:txBody>
      </p:sp>
    </p:spTree>
    <p:extLst>
      <p:ext uri="{BB962C8B-B14F-4D97-AF65-F5344CB8AC3E}">
        <p14:creationId xmlns:p14="http://schemas.microsoft.com/office/powerpoint/2010/main" val="222069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3638-AC23-4DF3-ABE5-F9FEC8E8033C}"/>
              </a:ext>
            </a:extLst>
          </p:cNvPr>
          <p:cNvSpPr>
            <a:spLocks noGrp="1"/>
          </p:cNvSpPr>
          <p:nvPr>
            <p:ph type="title"/>
          </p:nvPr>
        </p:nvSpPr>
        <p:spPr/>
        <p:txBody>
          <a:bodyPr>
            <a:normAutofit fontScale="90000"/>
          </a:bodyPr>
          <a:lstStyle/>
          <a:p>
            <a:r>
              <a:rPr lang="en-IN" dirty="0"/>
              <a:t>String Types</a:t>
            </a:r>
            <a:br>
              <a:rPr lang="en-IN" dirty="0"/>
            </a:br>
            <a:endParaRPr lang="en-IN" dirty="0"/>
          </a:p>
        </p:txBody>
      </p:sp>
      <p:sp>
        <p:nvSpPr>
          <p:cNvPr id="3" name="Content Placeholder 2">
            <a:extLst>
              <a:ext uri="{FF2B5EF4-FFF2-40B4-BE49-F238E27FC236}">
                <a16:creationId xmlns:a16="http://schemas.microsoft.com/office/drawing/2014/main" id="{52519F9F-F2E2-4DC2-A985-88B7037A6FFD}"/>
              </a:ext>
            </a:extLst>
          </p:cNvPr>
          <p:cNvSpPr>
            <a:spLocks noGrp="1"/>
          </p:cNvSpPr>
          <p:nvPr>
            <p:ph idx="1"/>
          </p:nvPr>
        </p:nvSpPr>
        <p:spPr/>
        <p:txBody>
          <a:bodyPr>
            <a:normAutofit fontScale="70000" lnSpcReduction="20000"/>
          </a:bodyPr>
          <a:lstStyle/>
          <a:p>
            <a:r>
              <a:rPr lang="en-US" dirty="0"/>
              <a:t>Although the numeric and date types are fun, most data you'll store will be in a string format. This list describes the common string datatypes in MySQL.</a:t>
            </a:r>
          </a:p>
          <a:p>
            <a:r>
              <a:rPr lang="en-US" b="1" dirty="0"/>
              <a:t>CHAR(M)</a:t>
            </a:r>
            <a:r>
              <a:rPr lang="en-US" dirty="0"/>
              <a:t> − A fixed-length string between 1 and 255 characters in length (for example CHAR(5)), right-padded with spaces to the specified length when stored. Defining a length is not required, but the default is 1.</a:t>
            </a:r>
          </a:p>
          <a:p>
            <a:r>
              <a:rPr lang="en-US" b="1" dirty="0"/>
              <a:t>VARCHAR(M)</a:t>
            </a:r>
            <a:r>
              <a:rPr lang="en-US" dirty="0"/>
              <a:t> − A variable-length string between 1 and 255 characters in length. For example, VARCHAR(25). You must define a length when creating a VARCHAR field.</a:t>
            </a:r>
          </a:p>
          <a:p>
            <a:r>
              <a:rPr lang="en-US" b="1" dirty="0"/>
              <a:t>BLOB or TEXT</a:t>
            </a:r>
            <a:r>
              <a:rPr lang="en-US" dirty="0"/>
              <a:t> − A field with a maximum length of 65535 characters. BLOBs are "Binary Large Objects" and are used to store large amounts of binary data, such as images or other types of files. Fields defined as TEXT also hold large amounts of data. The difference between the two is that the sorts and comparisons on the stored data are </a:t>
            </a:r>
            <a:r>
              <a:rPr lang="en-US" b="1" dirty="0"/>
              <a:t>case sensitive</a:t>
            </a:r>
            <a:r>
              <a:rPr lang="en-US" dirty="0"/>
              <a:t> on BLOBs and are </a:t>
            </a:r>
            <a:r>
              <a:rPr lang="en-US" b="1" dirty="0"/>
              <a:t>not case sensitive</a:t>
            </a:r>
            <a:r>
              <a:rPr lang="en-US" dirty="0"/>
              <a:t> in TEXT fields. You do not specify a length with BLOB or TEXT.</a:t>
            </a:r>
          </a:p>
          <a:p>
            <a:endParaRPr lang="en-IN" dirty="0"/>
          </a:p>
        </p:txBody>
      </p:sp>
    </p:spTree>
    <p:extLst>
      <p:ext uri="{BB962C8B-B14F-4D97-AF65-F5344CB8AC3E}">
        <p14:creationId xmlns:p14="http://schemas.microsoft.com/office/powerpoint/2010/main" val="3339086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EBBCA-139B-4888-969A-CED62F7A4C58}"/>
              </a:ext>
            </a:extLst>
          </p:cNvPr>
          <p:cNvSpPr>
            <a:spLocks noGrp="1"/>
          </p:cNvSpPr>
          <p:nvPr>
            <p:ph type="title"/>
          </p:nvPr>
        </p:nvSpPr>
        <p:spPr/>
        <p:txBody>
          <a:bodyPr/>
          <a:lstStyle/>
          <a:p>
            <a:r>
              <a:rPr lang="en-IN" dirty="0"/>
              <a:t>String Types</a:t>
            </a:r>
          </a:p>
        </p:txBody>
      </p:sp>
      <p:sp>
        <p:nvSpPr>
          <p:cNvPr id="3" name="Content Placeholder 2">
            <a:extLst>
              <a:ext uri="{FF2B5EF4-FFF2-40B4-BE49-F238E27FC236}">
                <a16:creationId xmlns:a16="http://schemas.microsoft.com/office/drawing/2014/main" id="{989308A0-219B-4FFB-8C14-F78DE3958FA2}"/>
              </a:ext>
            </a:extLst>
          </p:cNvPr>
          <p:cNvSpPr>
            <a:spLocks noGrp="1"/>
          </p:cNvSpPr>
          <p:nvPr>
            <p:ph idx="1"/>
          </p:nvPr>
        </p:nvSpPr>
        <p:spPr/>
        <p:txBody>
          <a:bodyPr>
            <a:normAutofit fontScale="77500" lnSpcReduction="20000"/>
          </a:bodyPr>
          <a:lstStyle/>
          <a:p>
            <a:r>
              <a:rPr lang="en-US" b="1" dirty="0"/>
              <a:t>TINYBLOB or TINYTEXT</a:t>
            </a:r>
            <a:r>
              <a:rPr lang="en-US" dirty="0"/>
              <a:t> − A BLOB or TEXT column with a maximum length of 255 characters. You do not specify a length with TINYBLOB or TINYTEXT.</a:t>
            </a:r>
          </a:p>
          <a:p>
            <a:r>
              <a:rPr lang="en-US" b="1" dirty="0"/>
              <a:t>MEDIUMBLOB or MEDIUMTEXT</a:t>
            </a:r>
            <a:r>
              <a:rPr lang="en-US" dirty="0"/>
              <a:t> − A BLOB or TEXT column with a maximum length of 16777215 characters. You do not specify a length with MEDIUMBLOB or MEDIUMTEXT.</a:t>
            </a:r>
          </a:p>
          <a:p>
            <a:r>
              <a:rPr lang="en-US" b="1" dirty="0"/>
              <a:t>LONGBLOB or LONGTEXT</a:t>
            </a:r>
            <a:r>
              <a:rPr lang="en-US" dirty="0"/>
              <a:t> − A BLOB or TEXT column with a maximum length of 4294967295 characters. You do not specify a length with LONGBLOB or LONGTEXT.</a:t>
            </a:r>
          </a:p>
          <a:p>
            <a:r>
              <a:rPr lang="en-US" b="1" dirty="0"/>
              <a:t>ENUM</a:t>
            </a:r>
            <a:r>
              <a:rPr lang="en-US" dirty="0"/>
              <a:t> − An enumeration, which is a fancy term for list. When defining an ENUM, you are creating a list of items from which the value must be selected (or it can be NULL). For example, if you wanted your field to contain "A" or "B" or "C", you would define your ENUM as ENUM ('A', 'B', 'C') and only those values (or NULL) could ever populate that field.</a:t>
            </a:r>
          </a:p>
          <a:p>
            <a:endParaRPr lang="en-IN" dirty="0"/>
          </a:p>
        </p:txBody>
      </p:sp>
    </p:spTree>
    <p:extLst>
      <p:ext uri="{BB962C8B-B14F-4D97-AF65-F5344CB8AC3E}">
        <p14:creationId xmlns:p14="http://schemas.microsoft.com/office/powerpoint/2010/main" val="685704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00B7AF-50D5-4D5F-B960-262AEF7671B5}"/>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21781499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8CDB41EA26A342A0993689F5F83883" ma:contentTypeVersion="12" ma:contentTypeDescription="Create a new document." ma:contentTypeScope="" ma:versionID="82ee1907eb42ecea6dddf14c53b239c9">
  <xsd:schema xmlns:xsd="http://www.w3.org/2001/XMLSchema" xmlns:xs="http://www.w3.org/2001/XMLSchema" xmlns:p="http://schemas.microsoft.com/office/2006/metadata/properties" xmlns:ns2="a19066d1-afed-4db6-9b53-8318513b0d46" xmlns:ns3="c505c9ba-f540-4270-8421-214057e2534e" targetNamespace="http://schemas.microsoft.com/office/2006/metadata/properties" ma:root="true" ma:fieldsID="aff3631adcb8b0935a55a90726104f02" ns2:_="" ns3:_="">
    <xsd:import namespace="a19066d1-afed-4db6-9b53-8318513b0d46"/>
    <xsd:import namespace="c505c9ba-f540-4270-8421-214057e2534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066d1-afed-4db6-9b53-8318513b0d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05c9ba-f540-4270-8421-214057e2534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E19AB9-3751-439D-BBBB-7C76D2908120}"/>
</file>

<file path=customXml/itemProps2.xml><?xml version="1.0" encoding="utf-8"?>
<ds:datastoreItem xmlns:ds="http://schemas.openxmlformats.org/officeDocument/2006/customXml" ds:itemID="{07514B1E-8A3C-4D0E-9BB3-B73AB7802C46}"/>
</file>

<file path=customXml/itemProps3.xml><?xml version="1.0" encoding="utf-8"?>
<ds:datastoreItem xmlns:ds="http://schemas.openxmlformats.org/officeDocument/2006/customXml" ds:itemID="{02E04B72-509B-4B89-B5E9-ADBA48BA058E}"/>
</file>

<file path=docProps/app.xml><?xml version="1.0" encoding="utf-8"?>
<Properties xmlns="http://schemas.openxmlformats.org/officeDocument/2006/extended-properties" xmlns:vt="http://schemas.openxmlformats.org/officeDocument/2006/docPropsVTypes">
  <Template>Organic</Template>
  <TotalTime>1</TotalTime>
  <Words>1107</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MySQL Datatypes</vt:lpstr>
      <vt:lpstr>Datatypes in MySQL</vt:lpstr>
      <vt:lpstr>Numeric Data Types </vt:lpstr>
      <vt:lpstr>Numeric Data Types </vt:lpstr>
      <vt:lpstr>Date and Time Types </vt:lpstr>
      <vt:lpstr>Date and Time Types</vt:lpstr>
      <vt:lpstr>String Types </vt:lpstr>
      <vt:lpstr>String Types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Datatypes</dc:title>
  <dc:creator>Diksha Nagpal</dc:creator>
  <cp:lastModifiedBy>Diksha Nagpal</cp:lastModifiedBy>
  <cp:revision>1</cp:revision>
  <dcterms:created xsi:type="dcterms:W3CDTF">2020-09-27T13:48:15Z</dcterms:created>
  <dcterms:modified xsi:type="dcterms:W3CDTF">2020-09-27T13:50:15Z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0x010100D28CDB41EA26A342A0993689F5F83883</vt:lpwstr>
  </property>
</Properties>
</file>