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3C256D-CA1F-4564-AB50-37001F059DE3}" type="datetimeFigureOut">
              <a:rPr lang="en-IN" smtClean="0"/>
              <a:t>23-11-2021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BA7086-AF03-47F1-93CA-F369453E80D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27152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417582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684107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22471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DB476-8B45-4A8B-81A7-6E002128EA26}" type="datetimeFigureOut">
              <a:rPr lang="en-US" smtClean="0"/>
              <a:t>23-Nov-21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1454853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DB476-8B45-4A8B-81A7-6E002128EA26}" type="datetimeFigureOut">
              <a:rPr lang="en-US" smtClean="0"/>
              <a:t>23-Nov-21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30002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DB476-8B45-4A8B-81A7-6E002128EA26}" type="datetimeFigureOut">
              <a:rPr lang="en-US" smtClean="0"/>
              <a:t>23-Nov-21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800594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402339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DB476-8B45-4A8B-81A7-6E002128EA26}" type="datetimeFigureOut">
              <a:rPr lang="en-US" smtClean="0"/>
              <a:t>23-Nov-21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869139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919492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DB476-8B45-4A8B-81A7-6E002128EA26}" type="datetimeFigureOut">
              <a:rPr lang="en-US" smtClean="0"/>
              <a:t>23-Nov-21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6AB6E-AD2F-4E17-8906-8435B1222B2F}" type="slidenum">
              <a:rPr lang="en-US" smtClean="0"/>
              <a:t>‹#›</a:t>
            </a:fld>
            <a:endParaRPr lang="en-US"/>
          </a:p>
        </p:txBody>
      </p:sp>
    </p:spTree>
    <p:extLst>
      <p:ext uri="{BB962C8B-B14F-4D97-AF65-F5344CB8AC3E}">
        <p14:creationId xmlns:p14="http://schemas.microsoft.com/office/powerpoint/2010/main" val="320341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0BA7086-AF03-47F1-93CA-F369453E80D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3C256D-CA1F-4564-AB50-37001F059DE3}" type="datetimeFigureOut">
              <a:rPr lang="en-IN" smtClean="0"/>
              <a:t>23-11-2021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BA7086-AF03-47F1-93CA-F369453E80D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3C256D-CA1F-4564-AB50-37001F059DE3}" type="datetimeFigureOut">
              <a:rPr lang="en-IN" smtClean="0"/>
              <a:t>23-11-2021</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0BA7086-AF03-47F1-93CA-F369453E80D0}"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83C256D-CA1F-4564-AB50-37001F059DE3}" type="datetimeFigureOut">
              <a:rPr lang="en-IN" smtClean="0"/>
              <a:t>23-11-2021</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0BA7086-AF03-47F1-93CA-F369453E80D0}" type="slidenum">
              <a:rPr lang="en-IN" smtClean="0"/>
              <a:t>‹#›</a:t>
            </a:fld>
            <a:endParaRPr lang="en-IN"/>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511443" y="0"/>
            <a:ext cx="1680557" cy="1300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DB476-8B45-4A8B-81A7-6E002128EA26}" type="datetimeFigureOut">
              <a:rPr lang="en-US" smtClean="0"/>
              <a:t>23-Nov-21</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6AB6E-AD2F-4E17-8906-8435B1222B2F}" type="slidenum">
              <a:rPr lang="en-US" smtClean="0"/>
              <a:t>‹#›</a:t>
            </a:fld>
            <a:endParaRPr lang="en-US"/>
          </a:p>
        </p:txBody>
      </p:sp>
      <p:pic>
        <p:nvPicPr>
          <p:cNvPr id="3074"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34733" y="-7504"/>
            <a:ext cx="1557267" cy="1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9824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36BED-C968-4EE0-8AA0-6A975F11A598}"/>
              </a:ext>
            </a:extLst>
          </p:cNvPr>
          <p:cNvSpPr>
            <a:spLocks noGrp="1"/>
          </p:cNvSpPr>
          <p:nvPr>
            <p:ph type="ctrTitle"/>
          </p:nvPr>
        </p:nvSpPr>
        <p:spPr/>
        <p:txBody>
          <a:bodyPr/>
          <a:lstStyle/>
          <a:p>
            <a:r>
              <a:rPr lang="en-US" dirty="0"/>
              <a:t>Types Of DBMS</a:t>
            </a:r>
            <a:endParaRPr lang="en-IN" dirty="0"/>
          </a:p>
        </p:txBody>
      </p:sp>
      <p:sp>
        <p:nvSpPr>
          <p:cNvPr id="3" name="Subtitle 2">
            <a:extLst>
              <a:ext uri="{FF2B5EF4-FFF2-40B4-BE49-F238E27FC236}">
                <a16:creationId xmlns="" xmlns:a16="http://schemas.microsoft.com/office/drawing/2014/main" id="{363FD73B-D9D7-43F1-91F0-7BF47D8A5201}"/>
              </a:ext>
            </a:extLst>
          </p:cNvPr>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3596" y="1"/>
            <a:ext cx="1678403" cy="129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9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Enterprise Monitor is a companion product to MySQL Server that enables monitoring of MySQL instances and their hosts, notification of potential issues and problems, and advice on how to correct issues. </a:t>
            </a:r>
            <a:endParaRPr lang="en-US" dirty="0" smtClean="0"/>
          </a:p>
          <a:p>
            <a:r>
              <a:rPr lang="en-US" dirty="0" smtClean="0"/>
              <a:t>MySQL </a:t>
            </a:r>
            <a:r>
              <a:rPr lang="en-US" dirty="0"/>
              <a:t>Enterprise Monitor can monitor all types of installation, from a single MySQL instance to large farms of database servers. </a:t>
            </a:r>
            <a:endParaRPr lang="en-US" dirty="0" smtClean="0"/>
          </a:p>
          <a:p>
            <a:r>
              <a:rPr lang="en-US" dirty="0" smtClean="0"/>
              <a:t>MySQL </a:t>
            </a:r>
            <a:r>
              <a:rPr lang="en-US" dirty="0"/>
              <a:t>Enterprise Monitor is a web-based application, enabling you to monitor MySQL instances on your network or on a cloud service. </a:t>
            </a:r>
          </a:p>
        </p:txBody>
      </p:sp>
      <p:sp>
        <p:nvSpPr>
          <p:cNvPr id="2" name="Title 1"/>
          <p:cNvSpPr>
            <a:spLocks noGrp="1"/>
          </p:cNvSpPr>
          <p:nvPr>
            <p:ph type="title"/>
          </p:nvPr>
        </p:nvSpPr>
        <p:spPr/>
        <p:txBody>
          <a:bodyPr/>
          <a:lstStyle/>
          <a:p>
            <a:pPr algn="ctr"/>
            <a:r>
              <a:rPr lang="en-US" b="1" dirty="0" smtClean="0"/>
              <a:t>MySQL Monitor</a:t>
            </a:r>
            <a:endParaRPr lang="en-US" b="1" dirty="0"/>
          </a:p>
        </p:txBody>
      </p:sp>
    </p:spTree>
    <p:extLst>
      <p:ext uri="{BB962C8B-B14F-4D97-AF65-F5344CB8AC3E}">
        <p14:creationId xmlns:p14="http://schemas.microsoft.com/office/powerpoint/2010/main" val="134278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Shell is an advanced client and code editor for MySQL. </a:t>
            </a:r>
            <a:endParaRPr lang="en-US" dirty="0" smtClean="0"/>
          </a:p>
          <a:p>
            <a:r>
              <a:rPr lang="en-US" dirty="0"/>
              <a:t>MySQL Shell provides scripting capabilities for JavaScript and Python and includes APIs for working with MySQL</a:t>
            </a:r>
            <a:r>
              <a:rPr lang="en-US" dirty="0" smtClean="0"/>
              <a:t>.</a:t>
            </a:r>
          </a:p>
          <a:p>
            <a:r>
              <a:rPr lang="en-US" dirty="0"/>
              <a:t>MySQL Shell 8.0 is highly recommended for use with MySQL Server 8.0 and 5.7.</a:t>
            </a:r>
          </a:p>
        </p:txBody>
      </p:sp>
      <p:sp>
        <p:nvSpPr>
          <p:cNvPr id="2" name="Title 1"/>
          <p:cNvSpPr>
            <a:spLocks noGrp="1"/>
          </p:cNvSpPr>
          <p:nvPr>
            <p:ph type="title"/>
          </p:nvPr>
        </p:nvSpPr>
        <p:spPr/>
        <p:txBody>
          <a:bodyPr/>
          <a:lstStyle/>
          <a:p>
            <a:pPr algn="ctr"/>
            <a:r>
              <a:rPr lang="en-US" b="1" dirty="0" smtClean="0"/>
              <a:t>MySQL Shell 8.0</a:t>
            </a:r>
            <a:endParaRPr lang="en-US" b="1" dirty="0"/>
          </a:p>
        </p:txBody>
      </p:sp>
    </p:spTree>
    <p:extLst>
      <p:ext uri="{BB962C8B-B14F-4D97-AF65-F5344CB8AC3E}">
        <p14:creationId xmlns:p14="http://schemas.microsoft.com/office/powerpoint/2010/main" val="364301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a:t>
            </a:r>
            <a:r>
              <a:rPr lang="en-US" dirty="0" smtClean="0"/>
              <a:t>following </a:t>
            </a:r>
            <a:r>
              <a:rPr lang="en-US" dirty="0"/>
              <a:t>features are available in MySQL Shell. </a:t>
            </a:r>
            <a:endParaRPr lang="en-US" dirty="0" smtClean="0"/>
          </a:p>
          <a:p>
            <a:endParaRPr lang="en-US" dirty="0"/>
          </a:p>
          <a:p>
            <a:pPr marL="514350" indent="-514350">
              <a:buAutoNum type="arabicPeriod"/>
            </a:pPr>
            <a:r>
              <a:rPr lang="en-US" b="1" dirty="0" smtClean="0"/>
              <a:t>Supported Languages</a:t>
            </a:r>
          </a:p>
          <a:p>
            <a:pPr marL="514350" indent="-514350">
              <a:buFont typeface="Arial" panose="020B0604020202020204" pitchFamily="34" charset="0"/>
              <a:buAutoNum type="arabicPeriod"/>
            </a:pPr>
            <a:r>
              <a:rPr lang="en-US" b="1" dirty="0"/>
              <a:t>Interactive Code Execution</a:t>
            </a:r>
          </a:p>
          <a:p>
            <a:pPr marL="514350" indent="-514350">
              <a:buFont typeface="Arial" panose="020B0604020202020204" pitchFamily="34" charset="0"/>
              <a:buAutoNum type="arabicPeriod"/>
            </a:pPr>
            <a:r>
              <a:rPr lang="en-US" b="1" dirty="0"/>
              <a:t>Batch Code Execution</a:t>
            </a:r>
          </a:p>
          <a:p>
            <a:pPr marL="514350" indent="-514350">
              <a:buFont typeface="Arial" panose="020B0604020202020204" pitchFamily="34" charset="0"/>
              <a:buAutoNum type="arabicPeriod"/>
            </a:pPr>
            <a:r>
              <a:rPr lang="en-US" b="1" dirty="0"/>
              <a:t>Supported APIs</a:t>
            </a:r>
          </a:p>
          <a:p>
            <a:pPr marL="514350" indent="-514350">
              <a:buFont typeface="Arial" panose="020B0604020202020204" pitchFamily="34" charset="0"/>
              <a:buAutoNum type="arabicPeriod"/>
            </a:pPr>
            <a:r>
              <a:rPr lang="en-US" b="1" dirty="0"/>
              <a:t>X Protocol Support</a:t>
            </a:r>
          </a:p>
          <a:p>
            <a:pPr marL="514350" indent="-514350">
              <a:buFont typeface="Arial" panose="020B0604020202020204" pitchFamily="34" charset="0"/>
              <a:buAutoNum type="arabicPeriod"/>
            </a:pPr>
            <a:r>
              <a:rPr lang="en-US" b="1" dirty="0"/>
              <a:t>Extensions</a:t>
            </a:r>
          </a:p>
          <a:p>
            <a:pPr marL="514350" indent="-514350">
              <a:buFont typeface="Arial" panose="020B0604020202020204" pitchFamily="34" charset="0"/>
              <a:buAutoNum type="arabicPeriod"/>
            </a:pPr>
            <a:r>
              <a:rPr lang="en-US" b="1" dirty="0"/>
              <a:t>Utilities</a:t>
            </a:r>
          </a:p>
          <a:p>
            <a:pPr marL="514350" indent="-514350">
              <a:buAutoNum type="arabicPeriod"/>
            </a:pPr>
            <a:endParaRPr lang="en-US" b="1" dirty="0"/>
          </a:p>
          <a:p>
            <a:pPr marL="0" indent="0">
              <a:buNone/>
            </a:pPr>
            <a:endParaRPr lang="en-US" dirty="0"/>
          </a:p>
        </p:txBody>
      </p:sp>
      <p:sp>
        <p:nvSpPr>
          <p:cNvPr id="2" name="Title 1"/>
          <p:cNvSpPr>
            <a:spLocks noGrp="1"/>
          </p:cNvSpPr>
          <p:nvPr>
            <p:ph type="title"/>
          </p:nvPr>
        </p:nvSpPr>
        <p:spPr/>
        <p:txBody>
          <a:bodyPr/>
          <a:lstStyle/>
          <a:p>
            <a:pPr algn="ctr"/>
            <a:r>
              <a:rPr lang="en-US" b="1" dirty="0" smtClean="0"/>
              <a:t>Features of MySQL Shell 8.0</a:t>
            </a:r>
            <a:endParaRPr lang="en-US" b="1" dirty="0"/>
          </a:p>
        </p:txBody>
      </p:sp>
    </p:spTree>
    <p:extLst>
      <p:ext uri="{BB962C8B-B14F-4D97-AF65-F5344CB8AC3E}">
        <p14:creationId xmlns:p14="http://schemas.microsoft.com/office/powerpoint/2010/main" val="2192391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8. API </a:t>
            </a:r>
            <a:r>
              <a:rPr lang="en-US" b="1" dirty="0"/>
              <a:t>Command Line </a:t>
            </a:r>
            <a:r>
              <a:rPr lang="en-US" b="1" dirty="0" smtClean="0"/>
              <a:t>Integration</a:t>
            </a:r>
          </a:p>
          <a:p>
            <a:pPr marL="0" indent="0">
              <a:buNone/>
            </a:pPr>
            <a:r>
              <a:rPr lang="en-US" b="1" dirty="0"/>
              <a:t>9. Output Formats</a:t>
            </a:r>
          </a:p>
          <a:p>
            <a:pPr marL="0" indent="0">
              <a:buNone/>
            </a:pPr>
            <a:r>
              <a:rPr lang="en-US" b="1" dirty="0"/>
              <a:t>10. Logging and Debug</a:t>
            </a:r>
          </a:p>
          <a:p>
            <a:pPr marL="0" indent="0">
              <a:buNone/>
            </a:pPr>
            <a:endParaRPr lang="en-US" b="1" dirty="0"/>
          </a:p>
          <a:p>
            <a:endParaRPr lang="en-US" dirty="0"/>
          </a:p>
        </p:txBody>
      </p:sp>
      <p:sp>
        <p:nvSpPr>
          <p:cNvPr id="2" name="Title 1"/>
          <p:cNvSpPr>
            <a:spLocks noGrp="1"/>
          </p:cNvSpPr>
          <p:nvPr>
            <p:ph type="title"/>
          </p:nvPr>
        </p:nvSpPr>
        <p:spPr/>
        <p:txBody>
          <a:bodyPr/>
          <a:lstStyle/>
          <a:p>
            <a:pPr algn="ctr"/>
            <a:r>
              <a:rPr lang="en-US" b="1" dirty="0"/>
              <a:t>Features of MySQL Shell 8.0</a:t>
            </a:r>
            <a:endParaRPr lang="en-US" dirty="0"/>
          </a:p>
        </p:txBody>
      </p:sp>
    </p:spTree>
    <p:extLst>
      <p:ext uri="{BB962C8B-B14F-4D97-AF65-F5344CB8AC3E}">
        <p14:creationId xmlns:p14="http://schemas.microsoft.com/office/powerpoint/2010/main" val="1570751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Workbench is a graphical tool for working with MySQL servers and </a:t>
            </a:r>
            <a:r>
              <a:rPr lang="en-US" dirty="0" smtClean="0"/>
              <a:t>databases.</a:t>
            </a:r>
          </a:p>
          <a:p>
            <a:r>
              <a:rPr lang="en-US" dirty="0"/>
              <a:t>MySQL Workbench fully supports MySQL server version 5.6 and </a:t>
            </a:r>
            <a:r>
              <a:rPr lang="en-US" dirty="0" smtClean="0"/>
              <a:t>higher.</a:t>
            </a:r>
          </a:p>
          <a:p>
            <a:endParaRPr lang="en-US" dirty="0"/>
          </a:p>
        </p:txBody>
      </p:sp>
      <p:sp>
        <p:nvSpPr>
          <p:cNvPr id="2" name="Title 1"/>
          <p:cNvSpPr>
            <a:spLocks noGrp="1"/>
          </p:cNvSpPr>
          <p:nvPr>
            <p:ph type="title"/>
          </p:nvPr>
        </p:nvSpPr>
        <p:spPr/>
        <p:txBody>
          <a:bodyPr/>
          <a:lstStyle/>
          <a:p>
            <a:pPr algn="ctr"/>
            <a:r>
              <a:rPr lang="en-US" b="1" dirty="0" smtClean="0"/>
              <a:t>MySQL Workbench</a:t>
            </a:r>
            <a:endParaRPr lang="en-US" b="1" dirty="0"/>
          </a:p>
        </p:txBody>
      </p:sp>
    </p:spTree>
    <p:extLst>
      <p:ext uri="{BB962C8B-B14F-4D97-AF65-F5344CB8AC3E}">
        <p14:creationId xmlns:p14="http://schemas.microsoft.com/office/powerpoint/2010/main" val="287988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smtClean="0"/>
              <a:t>MySQL </a:t>
            </a:r>
            <a:r>
              <a:rPr lang="en-US" dirty="0"/>
              <a:t>Workbench functionality covers five main topics: </a:t>
            </a:r>
            <a:endParaRPr lang="en-US" dirty="0" smtClean="0"/>
          </a:p>
          <a:p>
            <a:endParaRPr lang="en-US" dirty="0"/>
          </a:p>
          <a:p>
            <a:pPr marL="0" indent="0">
              <a:buNone/>
            </a:pPr>
            <a:r>
              <a:rPr lang="en-US" b="1" dirty="0" smtClean="0"/>
              <a:t>1. SQL </a:t>
            </a:r>
            <a:r>
              <a:rPr lang="en-US" b="1" dirty="0"/>
              <a:t>Development</a:t>
            </a:r>
            <a:r>
              <a:rPr lang="en-US" dirty="0"/>
              <a:t>: </a:t>
            </a:r>
            <a:endParaRPr lang="en-US" dirty="0" smtClean="0"/>
          </a:p>
          <a:p>
            <a:pPr marL="0" indent="0">
              <a:buNone/>
            </a:pPr>
            <a:r>
              <a:rPr lang="en-US" dirty="0"/>
              <a:t>Enables you to create and manage connections to database servers. Along with enabling you to configure connection parameters, MySQL Workbench provides the capability to execute SQL queries on the database connections using the built-in SQL </a:t>
            </a:r>
            <a:r>
              <a:rPr lang="en-US" dirty="0" smtClean="0"/>
              <a:t>Editor.</a:t>
            </a:r>
            <a:endParaRPr lang="en-US" dirty="0"/>
          </a:p>
          <a:p>
            <a:pPr marL="0" indent="0">
              <a:buNone/>
            </a:pPr>
            <a:r>
              <a:rPr lang="en-US" b="1" dirty="0" smtClean="0"/>
              <a:t>2. Data </a:t>
            </a:r>
            <a:r>
              <a:rPr lang="en-US" b="1" dirty="0"/>
              <a:t>Modeling (</a:t>
            </a:r>
            <a:r>
              <a:rPr lang="en-US" b="1" dirty="0" smtClean="0"/>
              <a:t>Design)</a:t>
            </a:r>
          </a:p>
          <a:p>
            <a:pPr marL="0" indent="0">
              <a:buNone/>
            </a:pPr>
            <a:r>
              <a:rPr lang="en-US" dirty="0"/>
              <a:t>Enables you to create models of your database schema graphically, reverse and forward engineer between a schema and a live database, and edit all aspects of your database using the comprehensive Table Editor. </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227087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b="1" dirty="0"/>
              <a:t>Server Administration</a:t>
            </a:r>
            <a:r>
              <a:rPr lang="en-US" dirty="0"/>
              <a:t>: </a:t>
            </a:r>
            <a:endParaRPr lang="en-US" dirty="0" smtClean="0"/>
          </a:p>
          <a:p>
            <a:pPr marL="0" indent="0">
              <a:buNone/>
            </a:pPr>
            <a:r>
              <a:rPr lang="en-US" dirty="0" smtClean="0"/>
              <a:t>Enables </a:t>
            </a:r>
            <a:r>
              <a:rPr lang="en-US" dirty="0"/>
              <a:t>you to administer MySQL server instances by administering users, performing backup and recovery, inspecting audit data, viewing database health, and monitoring the MySQL server performance. </a:t>
            </a:r>
            <a:endParaRPr lang="en-US" dirty="0" smtClean="0"/>
          </a:p>
          <a:p>
            <a:pPr marL="0" indent="0">
              <a:buNone/>
            </a:pPr>
            <a:r>
              <a:rPr lang="en-US" dirty="0" smtClean="0"/>
              <a:t>4. </a:t>
            </a:r>
            <a:r>
              <a:rPr lang="en-US" b="1" dirty="0"/>
              <a:t>Data Migration</a:t>
            </a:r>
            <a:r>
              <a:rPr lang="en-US" dirty="0"/>
              <a:t>: </a:t>
            </a:r>
            <a:endParaRPr lang="en-US" dirty="0" smtClean="0"/>
          </a:p>
          <a:p>
            <a:pPr marL="0" indent="0">
              <a:buNone/>
            </a:pPr>
            <a:r>
              <a:rPr lang="en-US" dirty="0" smtClean="0"/>
              <a:t>Allows </a:t>
            </a:r>
            <a:r>
              <a:rPr lang="en-US" dirty="0"/>
              <a:t>you to migrate from Microsoft SQL Server, Microsoft Access, Sybase ASE, SQLite, SQL Anywhere, </a:t>
            </a:r>
            <a:r>
              <a:rPr lang="en-US" dirty="0" err="1"/>
              <a:t>PostreSQL</a:t>
            </a:r>
            <a:r>
              <a:rPr lang="en-US" dirty="0"/>
              <a:t>, and other RDBMS tables, objects and data to MySQL. Migration also supports migrating from earlier versions of MySQL to the latest releases. </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203479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MySQL Enterprise Support</a:t>
            </a:r>
            <a:r>
              <a:rPr lang="en-US" dirty="0"/>
              <a:t>: </a:t>
            </a:r>
            <a:endParaRPr lang="en-US" dirty="0" smtClean="0"/>
          </a:p>
          <a:p>
            <a:r>
              <a:rPr lang="en-US" dirty="0" smtClean="0"/>
              <a:t>Support </a:t>
            </a:r>
            <a:r>
              <a:rPr lang="en-US" dirty="0"/>
              <a:t>for Enterprise products such as MySQL Enterprise Backup, MySQL </a:t>
            </a:r>
            <a:r>
              <a:rPr lang="en-US" dirty="0" smtClean="0"/>
              <a:t>Firewall</a:t>
            </a:r>
            <a:r>
              <a:rPr lang="en-US" dirty="0"/>
              <a:t>, and MySQL Audit. </a:t>
            </a:r>
            <a:endParaRPr lang="en-US" dirty="0" smtClean="0"/>
          </a:p>
          <a:p>
            <a:endParaRPr lang="en-US" dirty="0"/>
          </a:p>
          <a:p>
            <a:r>
              <a:rPr lang="en-US" dirty="0"/>
              <a:t>MySQL Workbench is available in two editions: the Community Edition and the Commercial Edition. The Community Edition is available free of charge. The Commercial Edition provides additional Enterprise features, such as access to MySQL Enterprise Backup, MySQL Firewall, and MySQL Audit.</a:t>
            </a:r>
          </a:p>
        </p:txBody>
      </p:sp>
      <p:sp>
        <p:nvSpPr>
          <p:cNvPr id="2" name="Title 1"/>
          <p:cNvSpPr>
            <a:spLocks noGrp="1"/>
          </p:cNvSpPr>
          <p:nvPr>
            <p:ph type="title"/>
          </p:nvPr>
        </p:nvSpPr>
        <p:spPr/>
        <p:txBody>
          <a:bodyPr/>
          <a:lstStyle/>
          <a:p>
            <a:pPr algn="ctr"/>
            <a:r>
              <a:rPr lang="en-US" b="1" dirty="0"/>
              <a:t>MySQL Workbench</a:t>
            </a:r>
            <a:endParaRPr lang="en-US" dirty="0"/>
          </a:p>
        </p:txBody>
      </p:sp>
    </p:spTree>
    <p:extLst>
      <p:ext uri="{BB962C8B-B14F-4D97-AF65-F5344CB8AC3E}">
        <p14:creationId xmlns:p14="http://schemas.microsoft.com/office/powerpoint/2010/main" val="1706899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9291" y="2192482"/>
            <a:ext cx="6213764" cy="584775"/>
          </a:xfrm>
          <a:prstGeom prst="rect">
            <a:avLst/>
          </a:prstGeom>
          <a:noFill/>
        </p:spPr>
        <p:txBody>
          <a:bodyPr wrap="square" rtlCol="0">
            <a:spAutoFit/>
          </a:bodyPr>
          <a:lstStyle/>
          <a:p>
            <a:pPr algn="ctr"/>
            <a:r>
              <a:rPr lang="en-US" sz="3200" dirty="0" smtClean="0"/>
              <a:t>THANK YOU</a:t>
            </a:r>
            <a:endParaRPr lang="en-US" sz="3200" dirty="0"/>
          </a:p>
        </p:txBody>
      </p:sp>
    </p:spTree>
    <p:extLst>
      <p:ext uri="{BB962C8B-B14F-4D97-AF65-F5344CB8AC3E}">
        <p14:creationId xmlns:p14="http://schemas.microsoft.com/office/powerpoint/2010/main" val="346284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653340-0D69-40D6-A0D9-90CE97EEA2F2}"/>
              </a:ext>
            </a:extLst>
          </p:cNvPr>
          <p:cNvSpPr>
            <a:spLocks noGrp="1"/>
          </p:cNvSpPr>
          <p:nvPr>
            <p:ph idx="1"/>
          </p:nvPr>
        </p:nvSpPr>
        <p:spPr/>
        <p:txBody>
          <a:bodyPr/>
          <a:lstStyle/>
          <a:p>
            <a:r>
              <a:rPr lang="en-US" dirty="0"/>
              <a:t>1. Relational</a:t>
            </a:r>
          </a:p>
          <a:p>
            <a:r>
              <a:rPr lang="en-US" dirty="0"/>
              <a:t>2. Object Oriented Relational</a:t>
            </a:r>
          </a:p>
          <a:p>
            <a:r>
              <a:rPr lang="en-US" dirty="0"/>
              <a:t>3. NoSQL </a:t>
            </a:r>
          </a:p>
          <a:p>
            <a:endParaRPr lang="en-IN" dirty="0"/>
          </a:p>
        </p:txBody>
      </p:sp>
      <p:sp>
        <p:nvSpPr>
          <p:cNvPr id="2" name="Title 1">
            <a:extLst>
              <a:ext uri="{FF2B5EF4-FFF2-40B4-BE49-F238E27FC236}">
                <a16:creationId xmlns="" xmlns:a16="http://schemas.microsoft.com/office/drawing/2014/main" id="{ACB3AC15-90E3-4052-87D5-33B007AF315F}"/>
              </a:ext>
            </a:extLst>
          </p:cNvPr>
          <p:cNvSpPr>
            <a:spLocks noGrp="1"/>
          </p:cNvSpPr>
          <p:nvPr>
            <p:ph type="title"/>
          </p:nvPr>
        </p:nvSpPr>
        <p:spPr/>
        <p:txBody>
          <a:bodyPr/>
          <a:lstStyle/>
          <a:p>
            <a:pPr algn="ctr"/>
            <a:r>
              <a:rPr lang="en-US" dirty="0"/>
              <a:t>Types of DBMS</a:t>
            </a:r>
            <a:endParaRPr lang="en-IN" dirty="0"/>
          </a:p>
        </p:txBody>
      </p:sp>
    </p:spTree>
    <p:extLst>
      <p:ext uri="{BB962C8B-B14F-4D97-AF65-F5344CB8AC3E}">
        <p14:creationId xmlns:p14="http://schemas.microsoft.com/office/powerpoint/2010/main" val="271563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D6DD45-5BD4-4574-AA97-C0BA2AFFD582}"/>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These databases are categorized by a set of tables where data gets fit into a pre-defined category. The table consists of rows and columns where the column has an entry for data for a specific category and rows contains instance for that data defined according to the category. The Structured Query Language (SQL) is the standard user and application program interface for a relational database.</a:t>
            </a:r>
            <a:endParaRPr lang="en-IN" dirty="0"/>
          </a:p>
        </p:txBody>
      </p:sp>
      <p:sp>
        <p:nvSpPr>
          <p:cNvPr id="2" name="Title 1">
            <a:extLst>
              <a:ext uri="{FF2B5EF4-FFF2-40B4-BE49-F238E27FC236}">
                <a16:creationId xmlns="" xmlns:a16="http://schemas.microsoft.com/office/drawing/2014/main" id="{680C6BC7-333F-4A76-8826-00B81AB534B0}"/>
              </a:ext>
            </a:extLst>
          </p:cNvPr>
          <p:cNvSpPr>
            <a:spLocks noGrp="1"/>
          </p:cNvSpPr>
          <p:nvPr>
            <p:ph type="title"/>
          </p:nvPr>
        </p:nvSpPr>
        <p:spPr/>
        <p:txBody>
          <a:bodyPr/>
          <a:lstStyle/>
          <a:p>
            <a:pPr algn="ctr"/>
            <a:r>
              <a:rPr lang="en-US" dirty="0"/>
              <a:t>Relational DBMS</a:t>
            </a:r>
            <a:endParaRPr lang="en-IN" dirty="0"/>
          </a:p>
        </p:txBody>
      </p:sp>
    </p:spTree>
    <p:extLst>
      <p:ext uri="{BB962C8B-B14F-4D97-AF65-F5344CB8AC3E}">
        <p14:creationId xmlns:p14="http://schemas.microsoft.com/office/powerpoint/2010/main" val="2506710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AC77B0-DAF4-4393-A511-00DDAFA7E73D}"/>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An object-oriented database is a collection of object-oriented programming and relational database. There are various items which are created using object-oriented programming languages like C++, Java which can be stored in relational databases, but object-oriented databases are well-suited for those items.</a:t>
            </a:r>
          </a:p>
          <a:p>
            <a:pPr algn="just"/>
            <a:r>
              <a:rPr lang="en-US" b="0" i="0" dirty="0">
                <a:solidFill>
                  <a:srgbClr val="000000"/>
                </a:solidFill>
                <a:effectLst/>
                <a:latin typeface="Arial" panose="020B0604020202020204" pitchFamily="34" charset="0"/>
              </a:rPr>
              <a:t>An object-oriented database is organized around objects rather than actions, and data rather than logic. For example, a multimedia record in a relational database can be a definable data object, as opposed to an alphanumeric value.</a:t>
            </a:r>
          </a:p>
          <a:p>
            <a:endParaRPr lang="en-IN" dirty="0"/>
          </a:p>
        </p:txBody>
      </p:sp>
      <p:sp>
        <p:nvSpPr>
          <p:cNvPr id="2" name="Title 1">
            <a:extLst>
              <a:ext uri="{FF2B5EF4-FFF2-40B4-BE49-F238E27FC236}">
                <a16:creationId xmlns="" xmlns:a16="http://schemas.microsoft.com/office/drawing/2014/main" id="{F8654124-F089-4C1B-91E6-02F3EE760377}"/>
              </a:ext>
            </a:extLst>
          </p:cNvPr>
          <p:cNvSpPr>
            <a:spLocks noGrp="1"/>
          </p:cNvSpPr>
          <p:nvPr>
            <p:ph type="title"/>
          </p:nvPr>
        </p:nvSpPr>
        <p:spPr/>
        <p:txBody>
          <a:bodyPr/>
          <a:lstStyle/>
          <a:p>
            <a:pPr algn="ctr"/>
            <a:r>
              <a:rPr lang="en-US" dirty="0"/>
              <a:t>Object Oriented Relational </a:t>
            </a:r>
            <a:endParaRPr lang="en-IN" dirty="0"/>
          </a:p>
        </p:txBody>
      </p:sp>
    </p:spTree>
    <p:extLst>
      <p:ext uri="{BB962C8B-B14F-4D97-AF65-F5344CB8AC3E}">
        <p14:creationId xmlns:p14="http://schemas.microsoft.com/office/powerpoint/2010/main" val="3943807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D65709-F064-40D0-A2E5-C6AC13A6EEA0}"/>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These are used for large sets of distributed data. There are some big data performance issues which are effectively handled by relational databases, such kind of issues are easily managed by NoSQL databases. There are very efficient in analyzing large size unstructured data that may be stored at multiple virtual servers of the cloud.</a:t>
            </a:r>
            <a:endParaRPr lang="en-IN" dirty="0"/>
          </a:p>
        </p:txBody>
      </p:sp>
      <p:sp>
        <p:nvSpPr>
          <p:cNvPr id="2" name="Title 1">
            <a:extLst>
              <a:ext uri="{FF2B5EF4-FFF2-40B4-BE49-F238E27FC236}">
                <a16:creationId xmlns="" xmlns:a16="http://schemas.microsoft.com/office/drawing/2014/main" id="{33D399FE-E256-4C07-B91A-EF1FB28676FE}"/>
              </a:ext>
            </a:extLst>
          </p:cNvPr>
          <p:cNvSpPr>
            <a:spLocks noGrp="1"/>
          </p:cNvSpPr>
          <p:nvPr>
            <p:ph type="title"/>
          </p:nvPr>
        </p:nvSpPr>
        <p:spPr/>
        <p:txBody>
          <a:bodyPr>
            <a:normAutofit fontScale="90000"/>
          </a:bodyPr>
          <a:lstStyle/>
          <a:p>
            <a:pPr algn="ctr"/>
            <a:r>
              <a:rPr lang="en-IN" b="1" i="0" dirty="0">
                <a:effectLst/>
                <a:latin typeface="Arial" panose="020B0604020202020204" pitchFamily="34" charset="0"/>
              </a:rPr>
              <a:t>NoSQL Database</a:t>
            </a:r>
            <a:br>
              <a:rPr lang="en-IN" b="1" i="0" dirty="0">
                <a:effectLst/>
                <a:latin typeface="Arial" panose="020B0604020202020204" pitchFamily="34" charset="0"/>
              </a:rPr>
            </a:br>
            <a:endParaRPr lang="en-IN" dirty="0"/>
          </a:p>
        </p:txBody>
      </p:sp>
    </p:spTree>
    <p:extLst>
      <p:ext uri="{BB962C8B-B14F-4D97-AF65-F5344CB8AC3E}">
        <p14:creationId xmlns:p14="http://schemas.microsoft.com/office/powerpoint/2010/main" val="181289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93606E-E8AD-4CF0-B265-C89FA539C96D}"/>
              </a:ext>
            </a:extLst>
          </p:cNvPr>
          <p:cNvSpPr>
            <a:spLocks noGrp="1"/>
          </p:cNvSpPr>
          <p:nvPr>
            <p:ph idx="1"/>
          </p:nvPr>
        </p:nvSpPr>
        <p:spPr/>
        <p:txBody>
          <a:bodyPr>
            <a:normAutofit/>
          </a:bodyPr>
          <a:lstStyle/>
          <a:p>
            <a:r>
              <a:rPr lang="en-US" dirty="0"/>
              <a:t>MySQL is a database system used for developing web-based software applications.</a:t>
            </a:r>
          </a:p>
          <a:p>
            <a:r>
              <a:rPr lang="en-US" dirty="0"/>
              <a:t>MySQL used for both small and large applications.</a:t>
            </a:r>
          </a:p>
          <a:p>
            <a:r>
              <a:rPr lang="en-US" dirty="0"/>
              <a:t>MySQL is a relational database management system </a:t>
            </a:r>
            <a:r>
              <a:rPr lang="en-US" i="1" dirty="0"/>
              <a:t>(RDBMS).</a:t>
            </a:r>
            <a:endParaRPr lang="en-US" dirty="0"/>
          </a:p>
          <a:p>
            <a:r>
              <a:rPr lang="en-US" dirty="0"/>
              <a:t>MySQL is fast, reliable, and flexible and easy to use.</a:t>
            </a:r>
          </a:p>
          <a:p>
            <a:endParaRPr lang="en-IN" dirty="0"/>
          </a:p>
        </p:txBody>
      </p:sp>
      <p:sp>
        <p:nvSpPr>
          <p:cNvPr id="2" name="Title 1">
            <a:extLst>
              <a:ext uri="{FF2B5EF4-FFF2-40B4-BE49-F238E27FC236}">
                <a16:creationId xmlns="" xmlns:a16="http://schemas.microsoft.com/office/drawing/2014/main" id="{C844881E-FE70-4EBA-8249-3AFADD898DEF}"/>
              </a:ext>
            </a:extLst>
          </p:cNvPr>
          <p:cNvSpPr>
            <a:spLocks noGrp="1"/>
          </p:cNvSpPr>
          <p:nvPr>
            <p:ph type="title"/>
          </p:nvPr>
        </p:nvSpPr>
        <p:spPr/>
        <p:txBody>
          <a:bodyPr/>
          <a:lstStyle/>
          <a:p>
            <a:pPr algn="ctr"/>
            <a:r>
              <a:rPr lang="en-IN" b="1" dirty="0" smtClean="0"/>
              <a:t>Introduction to MySQL</a:t>
            </a:r>
            <a:endParaRPr lang="en-IN" b="1" dirty="0"/>
          </a:p>
        </p:txBody>
      </p:sp>
    </p:spTree>
    <p:extLst>
      <p:ext uri="{BB962C8B-B14F-4D97-AF65-F5344CB8AC3E}">
        <p14:creationId xmlns:p14="http://schemas.microsoft.com/office/powerpoint/2010/main" val="1170756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supports standard SQL </a:t>
            </a:r>
            <a:r>
              <a:rPr lang="en-US" i="1" dirty="0"/>
              <a:t>(Structured Query Language).</a:t>
            </a:r>
            <a:endParaRPr lang="en-US" dirty="0"/>
          </a:p>
          <a:p>
            <a:r>
              <a:rPr lang="en-US" dirty="0"/>
              <a:t>MySQL is free to download and use.</a:t>
            </a:r>
          </a:p>
          <a:p>
            <a:r>
              <a:rPr lang="en-US" dirty="0"/>
              <a:t>MySQL was developed by Michael </a:t>
            </a:r>
            <a:r>
              <a:rPr lang="en-US" dirty="0" err="1"/>
              <a:t>Widenius</a:t>
            </a:r>
            <a:r>
              <a:rPr lang="en-US" dirty="0"/>
              <a:t> and David </a:t>
            </a:r>
            <a:r>
              <a:rPr lang="en-US" dirty="0" err="1"/>
              <a:t>Axmark</a:t>
            </a:r>
            <a:r>
              <a:rPr lang="en-US" dirty="0"/>
              <a:t> in 1994.</a:t>
            </a:r>
          </a:p>
          <a:p>
            <a:r>
              <a:rPr lang="en-US" dirty="0"/>
              <a:t>MySQL is presently developed, distributed, and supported by Oracle Corporation.</a:t>
            </a:r>
          </a:p>
          <a:p>
            <a:r>
              <a:rPr lang="en-US" dirty="0"/>
              <a:t>MySQL Written in C, C++.</a:t>
            </a:r>
          </a:p>
          <a:p>
            <a:endParaRPr lang="en-US" dirty="0"/>
          </a:p>
        </p:txBody>
      </p:sp>
      <p:sp>
        <p:nvSpPr>
          <p:cNvPr id="2" name="Title 1"/>
          <p:cNvSpPr>
            <a:spLocks noGrp="1"/>
          </p:cNvSpPr>
          <p:nvPr>
            <p:ph type="title"/>
          </p:nvPr>
        </p:nvSpPr>
        <p:spPr/>
        <p:txBody>
          <a:bodyPr/>
          <a:lstStyle/>
          <a:p>
            <a:pPr algn="ctr"/>
            <a:r>
              <a:rPr lang="en-IN" b="1" dirty="0"/>
              <a:t>Introduction to MySQL</a:t>
            </a:r>
            <a:endParaRPr lang="en-US" b="1" dirty="0"/>
          </a:p>
        </p:txBody>
      </p:sp>
    </p:spTree>
    <p:extLst>
      <p:ext uri="{BB962C8B-B14F-4D97-AF65-F5344CB8AC3E}">
        <p14:creationId xmlns:p14="http://schemas.microsoft.com/office/powerpoint/2010/main" val="30810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MySQL server design is multi-layered with independent modules.</a:t>
            </a:r>
          </a:p>
          <a:p>
            <a:r>
              <a:rPr lang="en-US" dirty="0"/>
              <a:t>MySQL is fully multithreaded by using kernel threads. It can handle multiple CPUs if they are available.</a:t>
            </a:r>
          </a:p>
          <a:p>
            <a:r>
              <a:rPr lang="en-US" dirty="0"/>
              <a:t>MySQL provides transactional and non-transactional storage engines.</a:t>
            </a:r>
          </a:p>
          <a:p>
            <a:r>
              <a:rPr lang="en-US" dirty="0"/>
              <a:t>MySQL has a high-speed thread-based memory allocation system.</a:t>
            </a:r>
          </a:p>
          <a:p>
            <a:r>
              <a:rPr lang="en-US" dirty="0"/>
              <a:t>MySQL supports in-memory heap table.</a:t>
            </a:r>
          </a:p>
          <a:p>
            <a:r>
              <a:rPr lang="en-US" dirty="0"/>
              <a:t>MySQL Handles large databases.</a:t>
            </a:r>
          </a:p>
          <a:p>
            <a:r>
              <a:rPr lang="en-US" dirty="0"/>
              <a:t>MySQL Server works in client/server or embedded systems.</a:t>
            </a:r>
          </a:p>
          <a:p>
            <a:r>
              <a:rPr lang="en-US" dirty="0"/>
              <a:t>MySQL Works on many different platforms.</a:t>
            </a:r>
          </a:p>
          <a:p>
            <a:endParaRPr lang="en-US" dirty="0"/>
          </a:p>
        </p:txBody>
      </p:sp>
      <p:sp>
        <p:nvSpPr>
          <p:cNvPr id="2" name="Title 1"/>
          <p:cNvSpPr>
            <a:spLocks noGrp="1"/>
          </p:cNvSpPr>
          <p:nvPr>
            <p:ph type="title"/>
          </p:nvPr>
        </p:nvSpPr>
        <p:spPr/>
        <p:txBody>
          <a:bodyPr/>
          <a:lstStyle/>
          <a:p>
            <a:pPr algn="ctr"/>
            <a:r>
              <a:rPr lang="en-US" b="1" dirty="0" smtClean="0"/>
              <a:t>Features of MySQL</a:t>
            </a:r>
            <a:endParaRPr lang="en-US" b="1" dirty="0"/>
          </a:p>
        </p:txBody>
      </p:sp>
    </p:spTree>
    <p:extLst>
      <p:ext uri="{BB962C8B-B14F-4D97-AF65-F5344CB8AC3E}">
        <p14:creationId xmlns:p14="http://schemas.microsoft.com/office/powerpoint/2010/main" val="410234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Handles large databases.</a:t>
            </a:r>
          </a:p>
          <a:p>
            <a:r>
              <a:rPr lang="en-US" dirty="0"/>
              <a:t>MySQL Server works in client/server or embedded systems.</a:t>
            </a:r>
          </a:p>
          <a:p>
            <a:r>
              <a:rPr lang="en-US" dirty="0"/>
              <a:t>MySQL Works on many different platforms.</a:t>
            </a:r>
          </a:p>
          <a:p>
            <a:endParaRPr lang="en-US" dirty="0"/>
          </a:p>
        </p:txBody>
      </p:sp>
      <p:sp>
        <p:nvSpPr>
          <p:cNvPr id="2" name="Title 1"/>
          <p:cNvSpPr>
            <a:spLocks noGrp="1"/>
          </p:cNvSpPr>
          <p:nvPr>
            <p:ph type="title"/>
          </p:nvPr>
        </p:nvSpPr>
        <p:spPr/>
        <p:txBody>
          <a:bodyPr/>
          <a:lstStyle/>
          <a:p>
            <a:pPr algn="ctr"/>
            <a:r>
              <a:rPr lang="en-US" b="1" dirty="0"/>
              <a:t>Features of MySQL</a:t>
            </a:r>
            <a:endParaRPr lang="en-US" dirty="0"/>
          </a:p>
        </p:txBody>
      </p:sp>
    </p:spTree>
    <p:extLst>
      <p:ext uri="{BB962C8B-B14F-4D97-AF65-F5344CB8AC3E}">
        <p14:creationId xmlns:p14="http://schemas.microsoft.com/office/powerpoint/2010/main" val="1603175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75EA77-5506-45BC-8300-856F5DFAF147}"/>
</file>

<file path=customXml/itemProps2.xml><?xml version="1.0" encoding="utf-8"?>
<ds:datastoreItem xmlns:ds="http://schemas.openxmlformats.org/officeDocument/2006/customXml" ds:itemID="{94178811-4A13-4C17-82F2-A2BFC0D0A06C}">
  <ds:schemaRefs>
    <ds:schemaRef ds:uri="http://schemas.microsoft.com/sharepoint/v3/contenttype/forms"/>
  </ds:schemaRefs>
</ds:datastoreItem>
</file>

<file path=customXml/itemProps3.xml><?xml version="1.0" encoding="utf-8"?>
<ds:datastoreItem xmlns:ds="http://schemas.openxmlformats.org/officeDocument/2006/customXml" ds:itemID="{1E11AD8B-AA8B-4FB6-8453-249CA576EA29}">
  <ds:schemaRefs>
    <ds:schemaRef ds:uri="http://purl.org/dc/elements/1.1/"/>
    <ds:schemaRef ds:uri="http://schemas.microsoft.com/office/2006/metadata/properties"/>
    <ds:schemaRef ds:uri="451715de-3faf-4944-bb09-dbc80b78e126"/>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d0f3c9a6-f525-4631-b551-6a3c8f62cb1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Concourse</Template>
  <TotalTime>854</TotalTime>
  <Words>901</Words>
  <Application>Microsoft Office PowerPoint</Application>
  <PresentationFormat>Custom</PresentationFormat>
  <Paragraphs>79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Concourse</vt:lpstr>
      <vt:lpstr>Custom Design</vt:lpstr>
      <vt:lpstr>Types Of DBMS</vt:lpstr>
      <vt:lpstr>Types of DBMS</vt:lpstr>
      <vt:lpstr>Relational DBMS</vt:lpstr>
      <vt:lpstr>Object Oriented Relational </vt:lpstr>
      <vt:lpstr>NoSQL Database </vt:lpstr>
      <vt:lpstr>Introduction to MySQL</vt:lpstr>
      <vt:lpstr>Introduction to MySQL</vt:lpstr>
      <vt:lpstr>Features of MySQL</vt:lpstr>
      <vt:lpstr>Features of MySQL</vt:lpstr>
      <vt:lpstr>MySQL Monitor</vt:lpstr>
      <vt:lpstr>MySQL Shell 8.0</vt:lpstr>
      <vt:lpstr>Features of MySQL Shell 8.0</vt:lpstr>
      <vt:lpstr>Features of MySQL Shell 8.0</vt:lpstr>
      <vt:lpstr>MySQL Workbench</vt:lpstr>
      <vt:lpstr>MySQL Workbench</vt:lpstr>
      <vt:lpstr>MySQL Workbench</vt:lpstr>
      <vt:lpstr>MySQL Workbench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DBMS</dc:title>
  <dc:creator>PG-AUG-eDAC</dc:creator>
  <cp:lastModifiedBy>Diksha Nagpal</cp:lastModifiedBy>
  <cp:revision>15</cp:revision>
  <dcterms:created xsi:type="dcterms:W3CDTF">2021-11-11T07:43:12Z</dcterms:created>
  <dcterms:modified xsi:type="dcterms:W3CDTF">2021-11-23T10:19:18Z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