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20"/>
  </p:notesMasterIdLst>
  <p:sldIdLst>
    <p:sldId id="256" r:id="rId5"/>
    <p:sldId id="875" r:id="rId6"/>
    <p:sldId id="769" r:id="rId7"/>
    <p:sldId id="770" r:id="rId8"/>
    <p:sldId id="771" r:id="rId9"/>
    <p:sldId id="772" r:id="rId10"/>
    <p:sldId id="773" r:id="rId11"/>
    <p:sldId id="774" r:id="rId12"/>
    <p:sldId id="776" r:id="rId13"/>
    <p:sldId id="779" r:id="rId14"/>
    <p:sldId id="819" r:id="rId15"/>
    <p:sldId id="780" r:id="rId16"/>
    <p:sldId id="781" r:id="rId17"/>
    <p:sldId id="782" r:id="rId18"/>
    <p:sldId id="783" r:id="rId19"/>
    <p:sldId id="784" r:id="rId20"/>
    <p:sldId id="785" r:id="rId21"/>
    <p:sldId id="786" r:id="rId22"/>
    <p:sldId id="787" r:id="rId23"/>
    <p:sldId id="788" r:id="rId24"/>
    <p:sldId id="789" r:id="rId25"/>
    <p:sldId id="820" r:id="rId26"/>
    <p:sldId id="821" r:id="rId27"/>
    <p:sldId id="790" r:id="rId28"/>
    <p:sldId id="791" r:id="rId29"/>
    <p:sldId id="792" r:id="rId30"/>
    <p:sldId id="793" r:id="rId31"/>
    <p:sldId id="794" r:id="rId32"/>
    <p:sldId id="795" r:id="rId33"/>
    <p:sldId id="796" r:id="rId34"/>
    <p:sldId id="876" r:id="rId35"/>
    <p:sldId id="877" r:id="rId36"/>
    <p:sldId id="878" r:id="rId37"/>
    <p:sldId id="879" r:id="rId38"/>
    <p:sldId id="880" r:id="rId39"/>
    <p:sldId id="882" r:id="rId40"/>
    <p:sldId id="883" r:id="rId41"/>
    <p:sldId id="884" r:id="rId42"/>
    <p:sldId id="811" r:id="rId43"/>
    <p:sldId id="303" r:id="rId44"/>
    <p:sldId id="305" r:id="rId45"/>
    <p:sldId id="797" r:id="rId46"/>
    <p:sldId id="798" r:id="rId47"/>
    <p:sldId id="799" r:id="rId48"/>
    <p:sldId id="800" r:id="rId49"/>
    <p:sldId id="801" r:id="rId50"/>
    <p:sldId id="802" r:id="rId51"/>
    <p:sldId id="301" r:id="rId52"/>
    <p:sldId id="803" r:id="rId53"/>
    <p:sldId id="804" r:id="rId54"/>
    <p:sldId id="805" r:id="rId55"/>
    <p:sldId id="807" r:id="rId56"/>
    <p:sldId id="808" r:id="rId57"/>
    <p:sldId id="809" r:id="rId58"/>
    <p:sldId id="810" r:id="rId59"/>
    <p:sldId id="869" r:id="rId60"/>
    <p:sldId id="813" r:id="rId61"/>
    <p:sldId id="815" r:id="rId62"/>
    <p:sldId id="829" r:id="rId63"/>
    <p:sldId id="816" r:id="rId64"/>
    <p:sldId id="830" r:id="rId65"/>
    <p:sldId id="831" r:id="rId66"/>
    <p:sldId id="832" r:id="rId67"/>
    <p:sldId id="833" r:id="rId68"/>
    <p:sldId id="870" r:id="rId69"/>
    <p:sldId id="835" r:id="rId70"/>
    <p:sldId id="834" r:id="rId71"/>
    <p:sldId id="885" r:id="rId72"/>
    <p:sldId id="257" r:id="rId73"/>
    <p:sldId id="258" r:id="rId74"/>
    <p:sldId id="260" r:id="rId75"/>
    <p:sldId id="261" r:id="rId76"/>
    <p:sldId id="262" r:id="rId77"/>
    <p:sldId id="263" r:id="rId78"/>
    <p:sldId id="264" r:id="rId79"/>
    <p:sldId id="265" r:id="rId80"/>
    <p:sldId id="266" r:id="rId81"/>
    <p:sldId id="267" r:id="rId82"/>
    <p:sldId id="268" r:id="rId83"/>
    <p:sldId id="269" r:id="rId84"/>
    <p:sldId id="270" r:id="rId85"/>
    <p:sldId id="271" r:id="rId86"/>
    <p:sldId id="272" r:id="rId87"/>
    <p:sldId id="273" r:id="rId88"/>
    <p:sldId id="274" r:id="rId89"/>
    <p:sldId id="275" r:id="rId90"/>
    <p:sldId id="276" r:id="rId91"/>
    <p:sldId id="278" r:id="rId92"/>
    <p:sldId id="286" r:id="rId93"/>
    <p:sldId id="287" r:id="rId94"/>
    <p:sldId id="288" r:id="rId95"/>
    <p:sldId id="289" r:id="rId96"/>
    <p:sldId id="290" r:id="rId97"/>
    <p:sldId id="291" r:id="rId98"/>
    <p:sldId id="292" r:id="rId99"/>
    <p:sldId id="294" r:id="rId100"/>
    <p:sldId id="295" r:id="rId101"/>
    <p:sldId id="296" r:id="rId102"/>
    <p:sldId id="297" r:id="rId103"/>
    <p:sldId id="298" r:id="rId104"/>
    <p:sldId id="299" r:id="rId105"/>
    <p:sldId id="300" r:id="rId106"/>
    <p:sldId id="840" r:id="rId107"/>
    <p:sldId id="845" r:id="rId108"/>
    <p:sldId id="846" r:id="rId109"/>
    <p:sldId id="847" r:id="rId110"/>
    <p:sldId id="851" r:id="rId111"/>
    <p:sldId id="852" r:id="rId112"/>
    <p:sldId id="854" r:id="rId113"/>
    <p:sldId id="855" r:id="rId114"/>
    <p:sldId id="857" r:id="rId115"/>
    <p:sldId id="858" r:id="rId116"/>
    <p:sldId id="862" r:id="rId117"/>
    <p:sldId id="828" r:id="rId118"/>
    <p:sldId id="886" r:id="rId1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02C9C-F7D6-43C8-A211-75679E34469C}" v="4" dt="2021-11-10T07:38:32.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 orient="horz" pos="162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siddharth68" userId="S::joshisiddharth68_gmail.com#ext#@cdacet.onmicrosoft.com::66aa07fd-c059-487f-9f17-8778c6711093" providerId="AD" clId="Web-{F2802C9C-F7D6-43C8-A211-75679E34469C}"/>
    <pc:docChg chg="modSld">
      <pc:chgData name="joshisiddharth68" userId="S::joshisiddharth68_gmail.com#ext#@cdacet.onmicrosoft.com::66aa07fd-c059-487f-9f17-8778c6711093" providerId="AD" clId="Web-{F2802C9C-F7D6-43C8-A211-75679E34469C}" dt="2021-11-10T07:38:31.649" v="2" actId="20577"/>
      <pc:docMkLst>
        <pc:docMk/>
      </pc:docMkLst>
      <pc:sldChg chg="modSp">
        <pc:chgData name="joshisiddharth68" userId="S::joshisiddharth68_gmail.com#ext#@cdacet.onmicrosoft.com::66aa07fd-c059-487f-9f17-8778c6711093" providerId="AD" clId="Web-{F2802C9C-F7D6-43C8-A211-75679E34469C}" dt="2021-11-10T07:38:31.649" v="2" actId="20577"/>
        <pc:sldMkLst>
          <pc:docMk/>
          <pc:sldMk cId="0" sldId="820"/>
        </pc:sldMkLst>
        <pc:spChg chg="mod">
          <ac:chgData name="joshisiddharth68" userId="S::joshisiddharth68_gmail.com#ext#@cdacet.onmicrosoft.com::66aa07fd-c059-487f-9f17-8778c6711093" providerId="AD" clId="Web-{F2802C9C-F7D6-43C8-A211-75679E34469C}" dt="2021-11-10T07:38:31.649" v="2" actId="20577"/>
          <ac:spMkLst>
            <pc:docMk/>
            <pc:sldMk cId="0" sldId="820"/>
            <ac:spMk id="1576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D274C-1259-4013-9B43-3338ADE00CB9}" type="datetimeFigureOut">
              <a:rPr lang="en-US" smtClean="0"/>
              <a:pPr/>
              <a:t>11/9/2021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BDC54-E87D-48A5-B08C-C4028BFC479E}" type="slidenum">
              <a:rPr lang="en-US" smtClean="0"/>
              <a:pPr/>
              <a:t>‹#›</a:t>
            </a:fld>
            <a:endParaRPr lang="en-US"/>
          </a:p>
        </p:txBody>
      </p:sp>
    </p:spTree>
    <p:extLst>
      <p:ext uri="{BB962C8B-B14F-4D97-AF65-F5344CB8AC3E}">
        <p14:creationId xmlns:p14="http://schemas.microsoft.com/office/powerpoint/2010/main" val="152143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9A972-8AA2-49A7-B548-C6C2EB503E3F}"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252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1D6454-CD75-47B1-9FDF-5ECC2EBC899B}"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3200" b="1">
                <a:solidFill>
                  <a:schemeClr val="accent4">
                    <a:lumMod val="75000"/>
                  </a:schemeClr>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4805958"/>
            <a:ext cx="1920240" cy="274320"/>
          </a:xfrm>
          <a:prstGeom prst="rect">
            <a:avLst/>
          </a:prstGeom>
        </p:spPr>
        <p:txBody>
          <a:bodyPr/>
          <a:lstStyle>
            <a:lvl1pPr>
              <a:defRPr>
                <a:solidFill>
                  <a:srgbClr val="FFFFFF"/>
                </a:solidFill>
              </a:defRPr>
            </a:lvl1pPr>
            <a:extLst/>
          </a:lstStyle>
          <a:p>
            <a:fld id="{AFEED065-0664-473B-A2A9-FDD2F613F4A9}" type="datetimeFigureOut">
              <a:rPr lang="en-US" smtClean="0"/>
              <a:pPr/>
              <a:t>11/9/2021</a:t>
            </a:fld>
            <a:endParaRPr lang="en-US"/>
          </a:p>
        </p:txBody>
      </p:sp>
      <p:sp>
        <p:nvSpPr>
          <p:cNvPr id="19" name="Footer Placeholder 18"/>
          <p:cNvSpPr>
            <a:spLocks noGrp="1"/>
          </p:cNvSpPr>
          <p:nvPr>
            <p:ph type="ftr" sz="quarter" idx="11"/>
          </p:nvPr>
        </p:nvSpPr>
        <p:spPr>
          <a:xfrm>
            <a:off x="4380073" y="4805958"/>
            <a:ext cx="2350681" cy="273844"/>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4805958"/>
            <a:ext cx="365760" cy="273844"/>
          </a:xfrm>
          <a:prstGeom prst="rect">
            <a:avLst/>
          </a:prstGeom>
        </p:spPr>
        <p:txBody>
          <a:bodyPr/>
          <a:lstStyle>
            <a:lvl1pPr>
              <a:defRPr>
                <a:solidFill>
                  <a:srgbClr val="FFFFFF"/>
                </a:solidFill>
              </a:defRPr>
            </a:lvl1pPr>
            <a:extLst/>
          </a:lstStyle>
          <a:p>
            <a:fld id="{092C2EA7-927C-40AA-B0BE-290C8E9BB1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solidFill>
                  <a:schemeClr val="accent4">
                    <a:lumMod val="75000"/>
                  </a:schemeClr>
                </a:solidFill>
              </a:defRPr>
            </a:lvl1pPr>
            <a:lvl2pPr>
              <a:defRPr sz="2000">
                <a:solidFill>
                  <a:schemeClr val="accent4">
                    <a:lumMod val="75000"/>
                  </a:schemeClr>
                </a:solidFill>
              </a:defRPr>
            </a:lvl2pPr>
            <a:lvl3pPr>
              <a:defRPr sz="2000">
                <a:solidFill>
                  <a:schemeClr val="accent4">
                    <a:lumMod val="75000"/>
                  </a:schemeClr>
                </a:solidFill>
              </a:defRPr>
            </a:lvl3pPr>
            <a:lvl4pPr>
              <a:defRPr sz="2000">
                <a:solidFill>
                  <a:schemeClr val="accent4">
                    <a:lumMod val="75000"/>
                  </a:schemeClr>
                </a:solidFill>
              </a:defRPr>
            </a:lvl4pPr>
            <a:lvl5pPr>
              <a:defRPr sz="2000">
                <a:solidFill>
                  <a:schemeClr val="accent4">
                    <a:lumMod val="75000"/>
                  </a:schemeClr>
                </a:solidFil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r>
              <a:rPr lang="en-US"/>
              <a:t>CDAC, NOIDA, India</a:t>
            </a:r>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Title 6"/>
          <p:cNvSpPr>
            <a:spLocks noGrp="1"/>
          </p:cNvSpPr>
          <p:nvPr>
            <p:ph type="title"/>
          </p:nvPr>
        </p:nvSpPr>
        <p:spPr/>
        <p:txBody>
          <a:bodyPr rtlCol="0">
            <a:normAutofit/>
          </a:bodyPr>
          <a:lstStyle>
            <a:lvl1pPr>
              <a:defRPr sz="3200">
                <a:solidFill>
                  <a:schemeClr val="accent4">
                    <a:lumMod val="75000"/>
                  </a:schemeClr>
                </a:solidFill>
                <a:effectLst>
                  <a:outerShdw blurRad="38100" dist="38100" dir="2700000" algn="tl">
                    <a:srgbClr val="000000">
                      <a:alpha val="43137"/>
                    </a:srgbClr>
                  </a:outerShdw>
                </a:effectLst>
              </a:defRPr>
            </a:lvl1pPr>
          </a:lstStyle>
          <a:p>
            <a:r>
              <a:rPr kumimoji="0" lang="en-US"/>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5" name="Footer Placeholder 4"/>
          <p:cNvSpPr>
            <a:spLocks noGrp="1"/>
          </p:cNvSpPr>
          <p:nvPr>
            <p:ph type="ftr" sz="quarter" idx="11"/>
          </p:nvPr>
        </p:nvSpPr>
        <p:spPr>
          <a:xfrm>
            <a:off x="4380073" y="4805958"/>
            <a:ext cx="2350681"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8" name="Footer Placeholder 7"/>
          <p:cNvSpPr>
            <a:spLocks noGrp="1"/>
          </p:cNvSpPr>
          <p:nvPr>
            <p:ph type="ftr" sz="quarter" idx="11"/>
          </p:nvPr>
        </p:nvSpPr>
        <p:spPr>
          <a:xfrm>
            <a:off x="4380073" y="4805958"/>
            <a:ext cx="2350681"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4" name="Footer Placeholder 3"/>
          <p:cNvSpPr>
            <a:spLocks noGrp="1"/>
          </p:cNvSpPr>
          <p:nvPr>
            <p:ph type="ftr" sz="quarter" idx="11"/>
          </p:nvPr>
        </p:nvSpPr>
        <p:spPr>
          <a:xfrm>
            <a:off x="4380073" y="4805958"/>
            <a:ext cx="2350681"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3" name="Footer Placeholder 2"/>
          <p:cNvSpPr>
            <a:spLocks noGrp="1"/>
          </p:cNvSpPr>
          <p:nvPr>
            <p:ph type="ftr" sz="quarter" idx="11"/>
          </p:nvPr>
        </p:nvSpPr>
        <p:spPr>
          <a:xfrm>
            <a:off x="4380073" y="4805958"/>
            <a:ext cx="2350681"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a:prstGeom prst="rect">
            <a:avLst/>
          </a:prstGeom>
        </p:spPr>
        <p:txBody>
          <a:bodyPr/>
          <a:lstStyle/>
          <a:p>
            <a:fld id="{AFEED065-0664-473B-A2A9-FDD2F613F4A9}" type="datetimeFigureOut">
              <a:rPr lang="en-US" smtClean="0"/>
              <a:pPr/>
              <a:t>11/9/2021</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p>
            <a:fld id="{092C2EA7-927C-40AA-B0BE-290C8E9BB1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a:xfrm>
            <a:off x="6727032" y="4805958"/>
            <a:ext cx="1920240" cy="274320"/>
          </a:xfrm>
          <a:prstGeom prst="rect">
            <a:avLst/>
          </a:prstGeom>
        </p:spPr>
        <p:txBody>
          <a:bodyPr/>
          <a:lstStyle>
            <a:lvl1pPr>
              <a:defRPr>
                <a:solidFill>
                  <a:schemeClr val="tx1"/>
                </a:solidFill>
              </a:defRPr>
            </a:lvl1pPr>
            <a:extLst/>
          </a:lstStyle>
          <a:p>
            <a:fld id="{AFEED065-0664-473B-A2A9-FDD2F613F4A9}" type="datetimeFigureOut">
              <a:rPr lang="en-US" smtClean="0"/>
              <a:pPr/>
              <a:t>11/9/2021</a:t>
            </a:fld>
            <a:endParaRPr lang="en-US"/>
          </a:p>
        </p:txBody>
      </p:sp>
      <p:sp>
        <p:nvSpPr>
          <p:cNvPr id="6" name="Footer Placeholder 5"/>
          <p:cNvSpPr>
            <a:spLocks noGrp="1"/>
          </p:cNvSpPr>
          <p:nvPr>
            <p:ph type="ftr" sz="quarter" idx="11"/>
          </p:nvPr>
        </p:nvSpPr>
        <p:spPr>
          <a:xfrm>
            <a:off x="4380073" y="4805958"/>
            <a:ext cx="2350681" cy="273844"/>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4805958"/>
            <a:ext cx="365760" cy="273844"/>
          </a:xfrm>
          <a:prstGeom prst="rect">
            <a:avLst/>
          </a:prstGeom>
        </p:spPr>
        <p:txBody>
          <a:bodyPr/>
          <a:lstStyle>
            <a:lvl1pPr>
              <a:defRPr>
                <a:solidFill>
                  <a:schemeClr val="tx1"/>
                </a:solidFill>
              </a:defRPr>
            </a:lvl1pPr>
            <a:extLst/>
          </a:lstStyle>
          <a:p>
            <a:fld id="{092C2EA7-927C-40AA-B0BE-290C8E9BB113}"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pic>
        <p:nvPicPr>
          <p:cNvPr id="3" name="Picture 2" descr="A picture containing text&#10;&#10;Description automatically generated">
            <a:extLst>
              <a:ext uri="{FF2B5EF4-FFF2-40B4-BE49-F238E27FC236}">
                <a16:creationId xmlns:a16="http://schemas.microsoft.com/office/drawing/2014/main" id="{4F9BDD57-960E-4EC7-9E76-D8318599EF6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3854"/>
            <a:ext cx="1066667" cy="1057143"/>
          </a:xfrm>
          <a:prstGeom prst="rect">
            <a:avLst/>
          </a:prstGeom>
        </p:spPr>
      </p:pic>
      <p:pic>
        <p:nvPicPr>
          <p:cNvPr id="5" name="Picture 4" descr="Text&#10;&#10;Description automatically generated">
            <a:extLst>
              <a:ext uri="{FF2B5EF4-FFF2-40B4-BE49-F238E27FC236}">
                <a16:creationId xmlns:a16="http://schemas.microsoft.com/office/drawing/2014/main" id="{4083141A-E319-48E0-8381-7CC7B354E5C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299957" y="85176"/>
            <a:ext cx="1386843" cy="758954"/>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3200" b="1" kern="1200">
          <a:solidFill>
            <a:schemeClr val="accent4">
              <a:lumMod val="75000"/>
            </a:schemeClr>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000" kern="1200">
          <a:solidFill>
            <a:schemeClr val="accent4">
              <a:lumMod val="75000"/>
            </a:schemeClr>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accent4">
              <a:lumMod val="7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000" kern="1200">
          <a:solidFill>
            <a:schemeClr val="accent4">
              <a:lumMod val="75000"/>
            </a:schemeClr>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2000" kern="1200">
          <a:solidFill>
            <a:schemeClr val="accent4">
              <a:lumMod val="75000"/>
            </a:schemeClr>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linfo.org/file.html" TargetMode="External"/><Relationship Id="rId2" Type="http://schemas.openxmlformats.org/officeDocument/2006/relationships/hyperlink" Target="http://www.linfo.org/command.html" TargetMode="External"/><Relationship Id="rId1" Type="http://schemas.openxmlformats.org/officeDocument/2006/relationships/slideLayout" Target="../slideLayouts/slideLayout2.xml"/><Relationship Id="rId4" Type="http://schemas.openxmlformats.org/officeDocument/2006/relationships/hyperlink" Target="http://www.linfo.org/directory.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228599"/>
          </a:xfrm>
        </p:spPr>
        <p:txBody>
          <a:bodyPr>
            <a:noAutofit/>
          </a:bodyPr>
          <a:lstStyle/>
          <a:p>
            <a:br>
              <a:rPr lang="en-US" sz="2800"/>
            </a:br>
            <a:br>
              <a:rPr lang="en-US" sz="2800"/>
            </a:br>
            <a:br>
              <a:rPr lang="en-US" sz="2800"/>
            </a:br>
            <a:br>
              <a:rPr lang="en-US" sz="2800"/>
            </a:br>
            <a:br>
              <a:rPr lang="en-US" sz="2800"/>
            </a:br>
            <a:br>
              <a:rPr lang="en-US" sz="2800"/>
            </a:br>
            <a:br>
              <a:rPr lang="en-US" sz="2400">
                <a:latin typeface="Arial" panose="020B0604020202020204" pitchFamily="34" charset="0"/>
                <a:cs typeface="Arial" panose="020B0604020202020204" pitchFamily="34" charset="0"/>
              </a:rPr>
            </a:br>
            <a:endParaRPr lang="en-US" sz="280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81000" y="971550"/>
            <a:ext cx="8534400" cy="3600450"/>
          </a:xfrm>
        </p:spPr>
        <p:txBody>
          <a:bodyPr>
            <a:noAutofit/>
          </a:bodyPr>
          <a:lstStyle/>
          <a:p>
            <a:pPr algn="l">
              <a:buFont typeface="Arial" pitchFamily="34" charset="0"/>
              <a:buChar char="•"/>
            </a:pPr>
            <a:endParaRPr lang="en-US" sz="2400">
              <a:solidFill>
                <a:schemeClr val="tx1"/>
              </a:solidFill>
              <a:latin typeface="Arial" pitchFamily="34" charset="0"/>
              <a:cs typeface="Arial" pitchFamily="34" charset="0"/>
            </a:endParaRPr>
          </a:p>
        </p:txBody>
      </p:sp>
      <p:pic>
        <p:nvPicPr>
          <p:cNvPr id="5" name="Picture 4" descr="File:C-DAC LogoTransp.png - Wikipedia"/>
          <p:cNvPicPr/>
          <p:nvPr/>
        </p:nvPicPr>
        <p:blipFill>
          <a:blip r:embed="rId2"/>
          <a:srcRect/>
          <a:stretch>
            <a:fillRect/>
          </a:stretch>
        </p:blipFill>
        <p:spPr bwMode="auto">
          <a:xfrm>
            <a:off x="7696200" y="40444"/>
            <a:ext cx="1388012" cy="759656"/>
          </a:xfrm>
          <a:prstGeom prst="rect">
            <a:avLst/>
          </a:prstGeom>
          <a:noFill/>
          <a:ln w="9525">
            <a:noFill/>
            <a:miter lim="800000"/>
            <a:headEnd/>
            <a:tailEnd/>
          </a:ln>
        </p:spPr>
      </p:pic>
      <p:sp>
        <p:nvSpPr>
          <p:cNvPr id="6" name="TextBox 5"/>
          <p:cNvSpPr txBox="1"/>
          <p:nvPr/>
        </p:nvSpPr>
        <p:spPr>
          <a:xfrm>
            <a:off x="3733800" y="1581150"/>
            <a:ext cx="4953000" cy="584775"/>
          </a:xfrm>
          <a:prstGeom prst="rect">
            <a:avLst/>
          </a:prstGeom>
          <a:noFill/>
        </p:spPr>
        <p:txBody>
          <a:bodyPr wrap="square" rtlCol="0">
            <a:spAutoFit/>
          </a:bodyPr>
          <a:lstStyle/>
          <a:p>
            <a:pPr algn="ctr"/>
            <a:r>
              <a:rPr lang="en-US" sz="3200" b="1">
                <a:solidFill>
                  <a:schemeClr val="accent4">
                    <a:lumMod val="75000"/>
                  </a:schemeClr>
                </a:solidFill>
                <a:latin typeface="Arial" panose="020B0604020202020204" pitchFamily="34" charset="0"/>
                <a:cs typeface="Arial" pitchFamily="34" charset="0"/>
              </a:rPr>
              <a:t>Introduction to Linux</a:t>
            </a:r>
            <a:endParaRPr lang="en-US" sz="3200">
              <a:solidFill>
                <a:schemeClr val="accent4">
                  <a:lumMod val="75000"/>
                </a:schemeClr>
              </a:solidFill>
            </a:endParaRPr>
          </a:p>
        </p:txBody>
      </p:sp>
      <p:pic>
        <p:nvPicPr>
          <p:cNvPr id="7" name="Picture 4" descr="ITEC_new-removebg.png"/>
          <p:cNvPicPr>
            <a:picLocks noChangeAspect="1" noChangeArrowheads="1"/>
          </p:cNvPicPr>
          <p:nvPr/>
        </p:nvPicPr>
        <p:blipFill>
          <a:blip r:embed="rId3"/>
          <a:srcRect/>
          <a:stretch>
            <a:fillRect/>
          </a:stretch>
        </p:blipFill>
        <p:spPr bwMode="auto">
          <a:xfrm>
            <a:off x="76200" y="65172"/>
            <a:ext cx="1066800" cy="105978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447" y="321453"/>
            <a:ext cx="6172200" cy="857250"/>
          </a:xfrm>
        </p:spPr>
        <p:txBody>
          <a:bodyPr/>
          <a:lstStyle/>
          <a:p>
            <a:r>
              <a:rPr lang="en-US"/>
              <a:t>The File system</a:t>
            </a:r>
          </a:p>
        </p:txBody>
      </p:sp>
      <p:sp>
        <p:nvSpPr>
          <p:cNvPr id="3" name="Content Placeholder 2"/>
          <p:cNvSpPr>
            <a:spLocks noGrp="1"/>
          </p:cNvSpPr>
          <p:nvPr>
            <p:ph idx="1"/>
          </p:nvPr>
        </p:nvSpPr>
        <p:spPr/>
        <p:txBody>
          <a:bodyPr>
            <a:normAutofit/>
          </a:bodyPr>
          <a:lstStyle/>
          <a:p>
            <a:pPr algn="just"/>
            <a:r>
              <a:rPr lang="en-US"/>
              <a:t>A file system is a logical collection of files on a partition or disk. </a:t>
            </a:r>
          </a:p>
          <a:p>
            <a:pPr algn="just"/>
            <a:r>
              <a:rPr lang="en-US"/>
              <a:t>Your hard drive can have various partitions which usually contains only one file system, such as one file system housing the / file system or another containing the /home file system.</a:t>
            </a:r>
          </a:p>
          <a:p>
            <a:pPr algn="just"/>
            <a:r>
              <a:rPr lang="en-US"/>
              <a:t>One file system per partition allows for the logical maintenance and management of differing file systems.</a:t>
            </a:r>
          </a:p>
          <a:p>
            <a:pPr algn="just"/>
            <a:r>
              <a:rPr lang="en-US"/>
              <a:t>Everything in Linux is considered to be a file, including physical devices such as DVD-ROMs, USB devices, floppy drives, and so forth.</a:t>
            </a:r>
          </a:p>
          <a:p>
            <a:pPr algn="just"/>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150"/>
            <a:ext cx="8229600" cy="857250"/>
          </a:xfrm>
        </p:spPr>
        <p:txBody>
          <a:bodyPr/>
          <a:lstStyle/>
          <a:p>
            <a:r>
              <a:rPr lang="en-US" err="1"/>
              <a:t>chown</a:t>
            </a:r>
            <a:endParaRPr lang="en-IN"/>
          </a:p>
        </p:txBody>
      </p:sp>
      <p:sp>
        <p:nvSpPr>
          <p:cNvPr id="3" name="Content Placeholder 2"/>
          <p:cNvSpPr>
            <a:spLocks noGrp="1"/>
          </p:cNvSpPr>
          <p:nvPr>
            <p:ph idx="1"/>
          </p:nvPr>
        </p:nvSpPr>
        <p:spPr/>
        <p:txBody>
          <a:bodyPr>
            <a:normAutofit/>
          </a:bodyPr>
          <a:lstStyle/>
          <a:p>
            <a:r>
              <a:rPr lang="en-IN" b="1" err="1"/>
              <a:t>Chown</a:t>
            </a:r>
            <a:r>
              <a:rPr lang="en-IN" b="1"/>
              <a:t> </a:t>
            </a:r>
            <a:r>
              <a:rPr lang="en-IN"/>
              <a:t>command. </a:t>
            </a:r>
            <a:br>
              <a:rPr lang="en-IN"/>
            </a:br>
            <a:r>
              <a:rPr lang="en-IN" err="1"/>
              <a:t>chown</a:t>
            </a:r>
            <a:r>
              <a:rPr lang="en-IN"/>
              <a:t> command to change ownership of a file or directory to one or more users.</a:t>
            </a:r>
            <a:br>
              <a:rPr lang="en-IN"/>
            </a:br>
            <a:r>
              <a:rPr lang="en-IN"/>
              <a:t>Syntax is </a:t>
            </a:r>
            <a:br>
              <a:rPr lang="en-IN"/>
            </a:br>
            <a:r>
              <a:rPr lang="en-IN" err="1"/>
              <a:t>chown</a:t>
            </a:r>
            <a:r>
              <a:rPr lang="en-IN"/>
              <a:t> </a:t>
            </a:r>
            <a:r>
              <a:rPr lang="en-IN" i="1"/>
              <a:t>options </a:t>
            </a:r>
            <a:r>
              <a:rPr lang="en-IN" i="1" err="1"/>
              <a:t>newowner</a:t>
            </a:r>
            <a:r>
              <a:rPr lang="en-IN" i="1"/>
              <a:t> files</a:t>
            </a:r>
            <a:endParaRPr lang="en-IN"/>
          </a:p>
          <a:p>
            <a:r>
              <a:rPr lang="en-IN"/>
              <a:t>Options</a:t>
            </a:r>
          </a:p>
          <a:p>
            <a:pPr lvl="0"/>
            <a:r>
              <a:rPr lang="en-IN"/>
              <a:t>-R will recursively descend through the directory, including subdirectories and symbolic links.</a:t>
            </a:r>
          </a:p>
          <a:p>
            <a:endParaRPr lang="en-I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7138"/>
            <a:ext cx="8229600" cy="857250"/>
          </a:xfrm>
        </p:spPr>
        <p:txBody>
          <a:bodyPr/>
          <a:lstStyle/>
          <a:p>
            <a:r>
              <a:rPr lang="en-US"/>
              <a:t>example</a:t>
            </a:r>
            <a:endParaRPr lang="en-IN"/>
          </a:p>
        </p:txBody>
      </p:sp>
      <p:sp>
        <p:nvSpPr>
          <p:cNvPr id="3" name="Content Placeholder 2"/>
          <p:cNvSpPr>
            <a:spLocks noGrp="1"/>
          </p:cNvSpPr>
          <p:nvPr>
            <p:ph idx="1"/>
          </p:nvPr>
        </p:nvSpPr>
        <p:spPr>
          <a:xfrm>
            <a:off x="1485900" y="1059583"/>
            <a:ext cx="6172200" cy="3535040"/>
          </a:xfrm>
        </p:spPr>
        <p:txBody>
          <a:bodyPr/>
          <a:lstStyle/>
          <a:p>
            <a:r>
              <a:rPr lang="en-US"/>
              <a:t>Ls –l note</a:t>
            </a:r>
          </a:p>
          <a:p>
            <a:pPr>
              <a:buNone/>
            </a:pPr>
            <a:r>
              <a:rPr lang="en-US"/>
              <a:t>-</a:t>
            </a:r>
            <a:r>
              <a:rPr lang="en-US" err="1"/>
              <a:t>rwxr</a:t>
            </a:r>
            <a:r>
              <a:rPr lang="en-US"/>
              <a:t>---</a:t>
            </a:r>
            <a:r>
              <a:rPr lang="en-US" err="1"/>
              <a:t>rw</a:t>
            </a:r>
            <a:r>
              <a:rPr lang="en-US"/>
              <a:t> 1 </a:t>
            </a:r>
            <a:r>
              <a:rPr lang="en-US" err="1"/>
              <a:t>abc</a:t>
            </a:r>
            <a:r>
              <a:rPr lang="en-US"/>
              <a:t> root</a:t>
            </a:r>
          </a:p>
          <a:p>
            <a:pPr>
              <a:buNone/>
            </a:pPr>
            <a:endParaRPr lang="en-US"/>
          </a:p>
          <a:p>
            <a:r>
              <a:rPr lang="en-US" err="1"/>
              <a:t>Chown</a:t>
            </a:r>
            <a:r>
              <a:rPr lang="en-US"/>
              <a:t> xyz note</a:t>
            </a:r>
          </a:p>
          <a:p>
            <a:r>
              <a:rPr lang="en-US"/>
              <a:t>Ls –l note</a:t>
            </a:r>
          </a:p>
          <a:p>
            <a:pPr>
              <a:buNone/>
            </a:pPr>
            <a:r>
              <a:rPr lang="en-US"/>
              <a:t>-</a:t>
            </a:r>
            <a:r>
              <a:rPr lang="en-US" err="1"/>
              <a:t>rwxr—rw</a:t>
            </a:r>
            <a:r>
              <a:rPr lang="en-US"/>
              <a:t> xyz root</a:t>
            </a:r>
            <a:endParaRPr lang="en-I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150"/>
            <a:ext cx="8229600" cy="857250"/>
          </a:xfrm>
        </p:spPr>
        <p:txBody>
          <a:bodyPr/>
          <a:lstStyle/>
          <a:p>
            <a:r>
              <a:rPr lang="en-US" err="1"/>
              <a:t>chgrp</a:t>
            </a:r>
            <a:endParaRPr lang="en-IN"/>
          </a:p>
        </p:txBody>
      </p:sp>
      <p:sp>
        <p:nvSpPr>
          <p:cNvPr id="3" name="Content Placeholder 2"/>
          <p:cNvSpPr>
            <a:spLocks noGrp="1"/>
          </p:cNvSpPr>
          <p:nvPr>
            <p:ph idx="1"/>
          </p:nvPr>
        </p:nvSpPr>
        <p:spPr/>
        <p:txBody>
          <a:bodyPr>
            <a:normAutofit/>
          </a:bodyPr>
          <a:lstStyle/>
          <a:p>
            <a:r>
              <a:rPr lang="en-US"/>
              <a:t>Changing group owner</a:t>
            </a:r>
          </a:p>
          <a:p>
            <a:r>
              <a:rPr lang="en-IN" b="1" err="1"/>
              <a:t>Chgrp</a:t>
            </a:r>
            <a:r>
              <a:rPr lang="en-IN"/>
              <a:t> command. </a:t>
            </a:r>
            <a:br>
              <a:rPr lang="en-IN"/>
            </a:br>
            <a:r>
              <a:rPr lang="en-IN" err="1"/>
              <a:t>chgrp</a:t>
            </a:r>
            <a:r>
              <a:rPr lang="en-IN"/>
              <a:t> command is used to change the group of a file or directory. </a:t>
            </a:r>
            <a:br>
              <a:rPr lang="en-IN"/>
            </a:br>
            <a:r>
              <a:rPr lang="en-IN"/>
              <a:t>You must own the file or be a </a:t>
            </a:r>
            <a:r>
              <a:rPr lang="en-IN" err="1"/>
              <a:t>superuser</a:t>
            </a:r>
            <a:r>
              <a:rPr lang="en-IN"/>
              <a:t>. </a:t>
            </a:r>
            <a:br>
              <a:rPr lang="en-IN"/>
            </a:br>
            <a:r>
              <a:rPr lang="en-IN" err="1"/>
              <a:t>chgrp</a:t>
            </a:r>
            <a:r>
              <a:rPr lang="en-IN"/>
              <a:t> [options] </a:t>
            </a:r>
            <a:r>
              <a:rPr lang="en-IN" err="1"/>
              <a:t>newgroup</a:t>
            </a:r>
            <a:r>
              <a:rPr lang="en-IN"/>
              <a:t> </a:t>
            </a:r>
            <a:r>
              <a:rPr lang="en-IN" i="1"/>
              <a:t>files </a:t>
            </a:r>
            <a:r>
              <a:rPr lang="en-IN"/>
              <a:t>is syntax of </a:t>
            </a:r>
            <a:r>
              <a:rPr lang="en-IN" err="1"/>
              <a:t>chgrp</a:t>
            </a:r>
            <a:r>
              <a:rPr lang="en-IN"/>
              <a:t>. </a:t>
            </a:r>
            <a:br>
              <a:rPr lang="en-IN"/>
            </a:br>
            <a:r>
              <a:rPr lang="en-IN" err="1"/>
              <a:t>Newgroup</a:t>
            </a:r>
            <a:r>
              <a:rPr lang="en-IN"/>
              <a:t> is either a group Id or a group name located in </a:t>
            </a:r>
            <a:r>
              <a:rPr lang="en-IN" b="1"/>
              <a:t>/etc/group </a:t>
            </a:r>
            <a:r>
              <a:rPr lang="en-IN"/>
              <a:t>.</a:t>
            </a:r>
          </a:p>
          <a:p>
            <a:r>
              <a:rPr lang="en-IN"/>
              <a:t>Options:</a:t>
            </a:r>
          </a:p>
          <a:p>
            <a:pPr lvl="0"/>
            <a:r>
              <a:rPr lang="en-IN"/>
              <a:t>-h will change the group on symbolic links.</a:t>
            </a:r>
          </a:p>
          <a:p>
            <a:pPr lvl="0"/>
            <a:r>
              <a:rPr lang="en-IN"/>
              <a:t>-R recursively descend through directory changing group of all files and subdirectories.</a:t>
            </a:r>
          </a:p>
          <a:p>
            <a:endParaRPr lang="en-I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1"/>
            <a:ext cx="8229600" cy="857250"/>
          </a:xfrm>
        </p:spPr>
        <p:txBody>
          <a:bodyPr/>
          <a:lstStyle/>
          <a:p>
            <a:r>
              <a:rPr lang="en-US"/>
              <a:t>Find command</a:t>
            </a:r>
          </a:p>
        </p:txBody>
      </p:sp>
      <p:sp>
        <p:nvSpPr>
          <p:cNvPr id="3" name="Content Placeholder 2"/>
          <p:cNvSpPr>
            <a:spLocks noGrp="1"/>
          </p:cNvSpPr>
          <p:nvPr>
            <p:ph idx="1"/>
          </p:nvPr>
        </p:nvSpPr>
        <p:spPr>
          <a:xfrm>
            <a:off x="838200" y="1085851"/>
            <a:ext cx="6172200" cy="3508772"/>
          </a:xfrm>
        </p:spPr>
        <p:txBody>
          <a:bodyPr/>
          <a:lstStyle/>
          <a:p>
            <a:r>
              <a:rPr lang="en-IN"/>
              <a:t>The Linux find command is a very useful and handy command to search for files from the command line. It can be used to find files based on various search </a:t>
            </a:r>
            <a:r>
              <a:rPr lang="en-IN" err="1"/>
              <a:t>criterias</a:t>
            </a:r>
            <a:r>
              <a:rPr lang="en-IN"/>
              <a:t> like permissions, user ownership, modification date/time, size etc. In this post we shall learn to use the find command along with various options that it supports. </a:t>
            </a:r>
            <a:endParaRPr lang="en-US"/>
          </a:p>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 example</a:t>
            </a:r>
          </a:p>
        </p:txBody>
      </p:sp>
      <p:sp>
        <p:nvSpPr>
          <p:cNvPr id="3" name="Content Placeholder 2"/>
          <p:cNvSpPr>
            <a:spLocks noGrp="1"/>
          </p:cNvSpPr>
          <p:nvPr>
            <p:ph idx="1"/>
          </p:nvPr>
        </p:nvSpPr>
        <p:spPr/>
        <p:txBody>
          <a:bodyPr/>
          <a:lstStyle/>
          <a:p>
            <a:r>
              <a:rPr lang="en-IN" sz="1500"/>
              <a:t>The basic syntax of the find command looks like this</a:t>
            </a:r>
            <a:endParaRPr lang="en-US" sz="1500"/>
          </a:p>
          <a:p>
            <a:r>
              <a:rPr lang="en-IN" sz="1500"/>
              <a:t>$ find location comparison-criteria search-term</a:t>
            </a:r>
            <a:endParaRPr lang="en-US" sz="1500"/>
          </a:p>
          <a:p>
            <a:r>
              <a:rPr lang="en-IN" sz="1500"/>
              <a:t>Basic examples</a:t>
            </a:r>
            <a:endParaRPr lang="en-US" sz="1500"/>
          </a:p>
          <a:p>
            <a:r>
              <a:rPr lang="en-IN" sz="1500"/>
              <a:t>1. List all files in current and sub directories</a:t>
            </a:r>
            <a:endParaRPr lang="en-US" sz="1500"/>
          </a:p>
          <a:p>
            <a:r>
              <a:rPr lang="en-IN" sz="1500"/>
              <a:t>This command lists out all the files in the current directory as well as the subdirectories in the current directory.</a:t>
            </a:r>
            <a:endParaRPr lang="en-US" sz="1500"/>
          </a:p>
          <a:p>
            <a:r>
              <a:rPr lang="en-IN" sz="1500"/>
              <a:t>$ find</a:t>
            </a:r>
            <a:endParaRPr lang="en-US" sz="1500"/>
          </a:p>
          <a:p>
            <a:r>
              <a:rPr lang="en-IN" sz="1500"/>
              <a:t>.</a:t>
            </a:r>
            <a:endParaRPr lang="en-US" sz="1500"/>
          </a:p>
          <a:p>
            <a:r>
              <a:rPr lang="en-IN" sz="1500"/>
              <a:t>./abc.txt</a:t>
            </a:r>
            <a:endParaRPr lang="en-US" sz="1500"/>
          </a:p>
          <a:p>
            <a:r>
              <a:rPr lang="en-IN" sz="1500"/>
              <a:t>./</a:t>
            </a:r>
            <a:r>
              <a:rPr lang="en-IN" sz="1500" err="1"/>
              <a:t>subdir</a:t>
            </a:r>
            <a:endParaRPr lang="en-US" sz="1500"/>
          </a:p>
          <a:p>
            <a:r>
              <a:rPr lang="en-IN" sz="1500"/>
              <a:t>./</a:t>
            </a:r>
            <a:r>
              <a:rPr lang="en-IN" sz="1500" err="1"/>
              <a:t>subdir</a:t>
            </a:r>
            <a:r>
              <a:rPr lang="en-IN" sz="1500"/>
              <a:t>/how.php</a:t>
            </a:r>
            <a:endParaRPr lang="en-US" sz="1500"/>
          </a:p>
          <a:p>
            <a:r>
              <a:rPr lang="en-IN" sz="1500"/>
              <a:t>./cool.php</a:t>
            </a:r>
            <a:endParaRPr lang="en-US" sz="1500"/>
          </a:p>
          <a:p>
            <a:endParaRPr lang="en-US" sz="15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sz="1500" b="1"/>
              <a:t>2.Search specific directory or path</a:t>
            </a:r>
            <a:endParaRPr lang="en-US" sz="1500" b="1"/>
          </a:p>
          <a:p>
            <a:pPr>
              <a:buNone/>
            </a:pPr>
            <a:r>
              <a:rPr lang="en-IN" sz="1500"/>
              <a:t>The following command will look for files in the test directory in the current directory. Lists out all files by default.</a:t>
            </a:r>
            <a:endParaRPr lang="en-US" sz="1500"/>
          </a:p>
          <a:p>
            <a:pPr>
              <a:buNone/>
            </a:pPr>
            <a:r>
              <a:rPr lang="en-IN" sz="1500"/>
              <a:t>$ find ./test</a:t>
            </a:r>
            <a:endParaRPr lang="en-US" sz="1500"/>
          </a:p>
          <a:p>
            <a:pPr>
              <a:buNone/>
            </a:pPr>
            <a:r>
              <a:rPr lang="en-IN" sz="1500"/>
              <a:t>./test</a:t>
            </a:r>
            <a:endParaRPr lang="en-US" sz="1500"/>
          </a:p>
          <a:p>
            <a:pPr>
              <a:buNone/>
            </a:pPr>
            <a:r>
              <a:rPr lang="en-IN" sz="1500"/>
              <a:t>./test/abc.txt</a:t>
            </a:r>
            <a:endParaRPr lang="en-US" sz="1500"/>
          </a:p>
          <a:p>
            <a:pPr>
              <a:buNone/>
            </a:pPr>
            <a:r>
              <a:rPr lang="en-IN" sz="1500"/>
              <a:t>./test/</a:t>
            </a:r>
            <a:r>
              <a:rPr lang="en-IN" sz="1500" err="1"/>
              <a:t>subdir</a:t>
            </a:r>
            <a:endParaRPr lang="en-US" sz="1500"/>
          </a:p>
          <a:p>
            <a:pPr>
              <a:buNone/>
            </a:pPr>
            <a:r>
              <a:rPr lang="en-IN" sz="1500"/>
              <a:t>./test/</a:t>
            </a:r>
            <a:r>
              <a:rPr lang="en-IN" sz="1500" err="1"/>
              <a:t>subdir</a:t>
            </a:r>
            <a:r>
              <a:rPr lang="en-IN" sz="1500"/>
              <a:t>/how.php</a:t>
            </a:r>
            <a:endParaRPr lang="en-US" sz="1500"/>
          </a:p>
          <a:p>
            <a:pPr>
              <a:buNone/>
            </a:pPr>
            <a:r>
              <a:rPr lang="en-IN" sz="1500"/>
              <a:t>./test/cool.php</a:t>
            </a:r>
            <a:endParaRPr lang="en-US" sz="1500"/>
          </a:p>
          <a:p>
            <a:endParaRPr lang="en-US" sz="15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t>The following command searches for files by their name.</a:t>
            </a:r>
            <a:endParaRPr lang="en-US"/>
          </a:p>
          <a:p>
            <a:pPr>
              <a:buNone/>
            </a:pPr>
            <a:r>
              <a:rPr lang="en-IN" sz="1500"/>
              <a:t>$ find ./test -name "abc.txt"</a:t>
            </a:r>
            <a:endParaRPr lang="en-US" sz="1500"/>
          </a:p>
          <a:p>
            <a:pPr>
              <a:buNone/>
            </a:pPr>
            <a:r>
              <a:rPr lang="en-IN" sz="1500"/>
              <a:t>./test/abc.txt</a:t>
            </a:r>
            <a:endParaRPr lang="en-US" sz="1500"/>
          </a:p>
          <a:p>
            <a:pPr>
              <a:buNone/>
            </a:pPr>
            <a:r>
              <a:rPr lang="en-IN" sz="1500"/>
              <a:t>We can also use wildcards</a:t>
            </a:r>
            <a:endParaRPr lang="en-US" sz="1500"/>
          </a:p>
          <a:p>
            <a:pPr>
              <a:buNone/>
            </a:pPr>
            <a:r>
              <a:rPr lang="en-IN" sz="1500"/>
              <a:t>$ find ./test -name "*.php"</a:t>
            </a:r>
            <a:endParaRPr lang="en-US" sz="1500"/>
          </a:p>
          <a:p>
            <a:pPr>
              <a:buNone/>
            </a:pPr>
            <a:r>
              <a:rPr lang="en-IN" sz="1500"/>
              <a:t>./test/</a:t>
            </a:r>
            <a:r>
              <a:rPr lang="en-IN" sz="1500" err="1"/>
              <a:t>subdir</a:t>
            </a:r>
            <a:r>
              <a:rPr lang="en-IN" sz="1500"/>
              <a:t>/how.php</a:t>
            </a:r>
            <a:endParaRPr lang="en-US" sz="1500"/>
          </a:p>
          <a:p>
            <a:pPr>
              <a:buNone/>
            </a:pPr>
            <a:r>
              <a:rPr lang="en-IN" sz="1500"/>
              <a:t>./test/cool.php</a:t>
            </a:r>
            <a:endParaRPr lang="en-US" sz="1500"/>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
            <a:ext cx="8229600" cy="857250"/>
          </a:xfrm>
        </p:spPr>
        <p:txBody>
          <a:bodyPr/>
          <a:lstStyle/>
          <a:p>
            <a:r>
              <a:rPr lang="en-US" err="1"/>
              <a:t>Awk</a:t>
            </a:r>
            <a:r>
              <a:rPr lang="en-US"/>
              <a:t> command</a:t>
            </a:r>
          </a:p>
        </p:txBody>
      </p:sp>
      <p:sp>
        <p:nvSpPr>
          <p:cNvPr id="3" name="Content Placeholder 2"/>
          <p:cNvSpPr>
            <a:spLocks noGrp="1"/>
          </p:cNvSpPr>
          <p:nvPr>
            <p:ph idx="1"/>
          </p:nvPr>
        </p:nvSpPr>
        <p:spPr/>
        <p:txBody>
          <a:bodyPr/>
          <a:lstStyle/>
          <a:p>
            <a:r>
              <a:rPr lang="en-US" sz="1500" err="1"/>
              <a:t>Awk</a:t>
            </a:r>
            <a:r>
              <a:rPr lang="en-US" sz="1500"/>
              <a:t> is a programming language which allows easy manipulation of structured data and the generation of formatted reports. </a:t>
            </a:r>
            <a:r>
              <a:rPr lang="en-US" sz="1500" err="1"/>
              <a:t>Awk</a:t>
            </a:r>
            <a:r>
              <a:rPr lang="en-US" sz="1500"/>
              <a:t> stands for the names of its authors “</a:t>
            </a:r>
            <a:r>
              <a:rPr lang="en-US" sz="1500" b="1" err="1"/>
              <a:t>A</a:t>
            </a:r>
            <a:r>
              <a:rPr lang="en-US" sz="1500" err="1"/>
              <a:t>ho</a:t>
            </a:r>
            <a:r>
              <a:rPr lang="en-US" sz="1500"/>
              <a:t>, </a:t>
            </a:r>
            <a:r>
              <a:rPr lang="en-US" sz="1500" b="1"/>
              <a:t>W</a:t>
            </a:r>
            <a:r>
              <a:rPr lang="en-US" sz="1500"/>
              <a:t>einberger, and </a:t>
            </a:r>
            <a:r>
              <a:rPr lang="en-US" sz="1500" b="1"/>
              <a:t>K</a:t>
            </a:r>
            <a:r>
              <a:rPr lang="en-US" sz="1500"/>
              <a:t>ernighan”</a:t>
            </a:r>
          </a:p>
          <a:p>
            <a:r>
              <a:rPr lang="en-US" sz="1500"/>
              <a:t>The </a:t>
            </a:r>
            <a:r>
              <a:rPr lang="en-US" sz="1500" err="1"/>
              <a:t>Awk</a:t>
            </a:r>
            <a:r>
              <a:rPr lang="en-US" sz="1500"/>
              <a:t> is mostly used for pattern scanning and processing. It searches one or more files to see if they contain lines that matches with the specified patterns and then perform associated actions.</a:t>
            </a:r>
          </a:p>
          <a:p>
            <a:r>
              <a:rPr lang="en-US" sz="1500"/>
              <a:t>Some of the key features of </a:t>
            </a:r>
            <a:r>
              <a:rPr lang="en-US" sz="1500" err="1"/>
              <a:t>Awk</a:t>
            </a:r>
            <a:r>
              <a:rPr lang="en-US" sz="1500"/>
              <a:t> are:</a:t>
            </a:r>
          </a:p>
          <a:p>
            <a:pPr lvl="0"/>
            <a:r>
              <a:rPr lang="en-US" sz="1500" err="1"/>
              <a:t>Awk</a:t>
            </a:r>
            <a:r>
              <a:rPr lang="en-US" sz="1500"/>
              <a:t> views a text file as records and fields.</a:t>
            </a:r>
          </a:p>
          <a:p>
            <a:pPr lvl="0"/>
            <a:r>
              <a:rPr lang="en-US" sz="1500"/>
              <a:t>Like common programming language, </a:t>
            </a:r>
            <a:r>
              <a:rPr lang="en-US" sz="1500" err="1"/>
              <a:t>Awk</a:t>
            </a:r>
            <a:r>
              <a:rPr lang="en-US" sz="1500"/>
              <a:t> has variables, conditionals and loops</a:t>
            </a:r>
          </a:p>
          <a:p>
            <a:pPr lvl="0"/>
            <a:r>
              <a:rPr lang="en-US" sz="1500" err="1"/>
              <a:t>Awk</a:t>
            </a:r>
            <a:r>
              <a:rPr lang="en-US" sz="1500"/>
              <a:t> has arithmetic and string operators.</a:t>
            </a:r>
          </a:p>
          <a:p>
            <a:pPr lvl="0"/>
            <a:r>
              <a:rPr lang="en-US" sz="1500" err="1"/>
              <a:t>Awk</a:t>
            </a:r>
            <a:r>
              <a:rPr lang="en-US" sz="1500"/>
              <a:t> can generate formatted reports</a:t>
            </a:r>
          </a:p>
          <a:p>
            <a:endParaRPr lang="en-US" sz="15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586"/>
            <a:ext cx="8229600" cy="857250"/>
          </a:xfrm>
        </p:spPr>
        <p:txBody>
          <a:bodyPr/>
          <a:lstStyle/>
          <a:p>
            <a:r>
              <a:rPr lang="en-US"/>
              <a:t>Syntax: </a:t>
            </a:r>
            <a:r>
              <a:rPr lang="en-US" err="1"/>
              <a:t>Awk</a:t>
            </a:r>
            <a:r>
              <a:rPr lang="en-US"/>
              <a:t> command</a:t>
            </a:r>
          </a:p>
        </p:txBody>
      </p:sp>
      <p:sp>
        <p:nvSpPr>
          <p:cNvPr id="3" name="Content Placeholder 2"/>
          <p:cNvSpPr>
            <a:spLocks noGrp="1"/>
          </p:cNvSpPr>
          <p:nvPr>
            <p:ph idx="1"/>
          </p:nvPr>
        </p:nvSpPr>
        <p:spPr/>
        <p:txBody>
          <a:bodyPr/>
          <a:lstStyle/>
          <a:p>
            <a:r>
              <a:rPr lang="en-US" sz="1500" err="1"/>
              <a:t>Awk</a:t>
            </a:r>
            <a:r>
              <a:rPr lang="en-US" sz="1500"/>
              <a:t> reads from a file or from its standard input, and outputs to its standard output. </a:t>
            </a:r>
            <a:r>
              <a:rPr lang="en-US" sz="1500" err="1"/>
              <a:t>Awk</a:t>
            </a:r>
            <a:r>
              <a:rPr lang="en-US" sz="1500"/>
              <a:t> does not get along with non-text files.</a:t>
            </a:r>
          </a:p>
          <a:p>
            <a:r>
              <a:rPr lang="en-US" sz="1500"/>
              <a:t>Syntax:</a:t>
            </a:r>
          </a:p>
          <a:p>
            <a:r>
              <a:rPr lang="en-US" sz="1500"/>
              <a:t> awk '/search pattern1/ {Actions}</a:t>
            </a:r>
          </a:p>
          <a:p>
            <a:r>
              <a:rPr lang="en-US" sz="1500"/>
              <a:t>     /search pattern2/ {Actions}' file</a:t>
            </a:r>
          </a:p>
          <a:p>
            <a:r>
              <a:rPr lang="en-US" sz="1500"/>
              <a:t>In the above </a:t>
            </a:r>
            <a:r>
              <a:rPr lang="en-US" sz="1500" err="1"/>
              <a:t>awk</a:t>
            </a:r>
            <a:r>
              <a:rPr lang="en-US" sz="1500"/>
              <a:t> syntax:</a:t>
            </a:r>
          </a:p>
          <a:p>
            <a:pPr lvl="0"/>
            <a:r>
              <a:rPr lang="en-US" sz="1500"/>
              <a:t>search pattern is a regular expression.</a:t>
            </a:r>
          </a:p>
          <a:p>
            <a:pPr lvl="0"/>
            <a:r>
              <a:rPr lang="en-US" sz="1500"/>
              <a:t>Actions – statement(s) to be performed.</a:t>
            </a:r>
          </a:p>
          <a:p>
            <a:pPr lvl="0"/>
            <a:r>
              <a:rPr lang="en-US" sz="1500"/>
              <a:t>several patterns and actions are possible in </a:t>
            </a:r>
            <a:r>
              <a:rPr lang="en-US" sz="1500" err="1"/>
              <a:t>Awk</a:t>
            </a:r>
            <a:r>
              <a:rPr lang="en-US" sz="1500"/>
              <a:t>.</a:t>
            </a:r>
          </a:p>
          <a:p>
            <a:pPr lvl="0"/>
            <a:r>
              <a:rPr lang="en-US" sz="1500"/>
              <a:t>file – Input file.</a:t>
            </a:r>
          </a:p>
          <a:p>
            <a:pPr lvl="0"/>
            <a:r>
              <a:rPr lang="en-US" sz="1500"/>
              <a:t>Single quotes around program is to avoid shell not to interpret any of its special characters.</a:t>
            </a:r>
          </a:p>
          <a:p>
            <a:endParaRPr lang="en-US" sz="15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59"/>
            <a:ext cx="8229600" cy="857250"/>
          </a:xfrm>
        </p:spPr>
        <p:txBody>
          <a:bodyPr/>
          <a:lstStyle/>
          <a:p>
            <a:r>
              <a:rPr lang="en-US"/>
              <a:t>Examples: AWK command</a:t>
            </a:r>
          </a:p>
        </p:txBody>
      </p:sp>
      <p:sp>
        <p:nvSpPr>
          <p:cNvPr id="3" name="Content Placeholder 2"/>
          <p:cNvSpPr>
            <a:spLocks noGrp="1"/>
          </p:cNvSpPr>
          <p:nvPr>
            <p:ph idx="1"/>
          </p:nvPr>
        </p:nvSpPr>
        <p:spPr/>
        <p:txBody>
          <a:bodyPr/>
          <a:lstStyle/>
          <a:p>
            <a:r>
              <a:rPr lang="en-US"/>
              <a:t>examples mentioned below.</a:t>
            </a:r>
          </a:p>
          <a:p>
            <a:r>
              <a:rPr lang="en-US"/>
              <a:t>$cat employee.txt</a:t>
            </a:r>
          </a:p>
          <a:p>
            <a:r>
              <a:rPr lang="en-US"/>
              <a:t>100  Thomas  Manager    Sales       $5,000</a:t>
            </a:r>
          </a:p>
          <a:p>
            <a:r>
              <a:rPr lang="en-US"/>
              <a:t>200  Jason   Developer  Technology  $5,500</a:t>
            </a:r>
          </a:p>
          <a:p>
            <a:r>
              <a:rPr lang="en-US"/>
              <a:t>300  Sanjay  </a:t>
            </a:r>
            <a:r>
              <a:rPr lang="en-US" err="1"/>
              <a:t>Sysadmin</a:t>
            </a:r>
            <a:r>
              <a:rPr lang="en-US"/>
              <a:t>   Technology  $7,000</a:t>
            </a:r>
          </a:p>
          <a:p>
            <a:r>
              <a:rPr lang="en-US"/>
              <a:t>400  </a:t>
            </a:r>
            <a:r>
              <a:rPr lang="en-US" err="1"/>
              <a:t>Nisha</a:t>
            </a:r>
            <a:r>
              <a:rPr lang="en-US"/>
              <a:t>   Manager    Marketing   $9,500</a:t>
            </a:r>
          </a:p>
          <a:p>
            <a:r>
              <a:rPr lang="en-US"/>
              <a:t>500  Randy   DBA        Technology  $6,000</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075" name="Rectangle 3"/>
          <p:cNvSpPr>
            <a:spLocks noGrp="1" noChangeArrowheads="1"/>
          </p:cNvSpPr>
          <p:nvPr>
            <p:ph sz="half" idx="1"/>
          </p:nvPr>
        </p:nvSpPr>
        <p:spPr>
          <a:xfrm>
            <a:off x="1543050" y="400050"/>
            <a:ext cx="5953125" cy="3773091"/>
          </a:xfrm>
        </p:spPr>
        <p:txBody>
          <a:bodyPr>
            <a:normAutofit/>
          </a:bodyPr>
          <a:lstStyle/>
          <a:p>
            <a:endParaRPr lang="en-US" altLang="ja-JP" sz="1500">
              <a:ea typeface="ＭＳ Ｐゴシック" pitchFamily="34" charset="-128"/>
            </a:endParaRPr>
          </a:p>
          <a:p>
            <a:pPr>
              <a:buFont typeface="Wingdings" pitchFamily="2" charset="2"/>
              <a:buNone/>
            </a:pPr>
            <a:endParaRPr lang="en-US" altLang="ja-JP" sz="1500" b="1" u="sng">
              <a:ea typeface="ＭＳ Ｐゴシック" pitchFamily="34" charset="-128"/>
            </a:endParaRPr>
          </a:p>
          <a:p>
            <a:pPr>
              <a:buFont typeface="Wingdings" pitchFamily="2" charset="2"/>
              <a:buNone/>
            </a:pPr>
            <a:endParaRPr lang="en-US" altLang="ja-JP" sz="1500" b="1" u="sng">
              <a:ea typeface="ＭＳ Ｐゴシック" pitchFamily="34" charset="-128"/>
            </a:endParaRPr>
          </a:p>
          <a:p>
            <a:pPr>
              <a:buFont typeface="Wingdings" pitchFamily="2" charset="2"/>
              <a:buNone/>
            </a:pPr>
            <a:r>
              <a:rPr lang="en-US" altLang="ja-JP" sz="1500" b="1" u="sng">
                <a:ea typeface="ＭＳ Ｐゴシック" pitchFamily="34" charset="-128"/>
              </a:rPr>
              <a:t>File &amp; Process</a:t>
            </a:r>
            <a:endParaRPr lang="en-US" altLang="ja-JP" sz="1500">
              <a:ea typeface="ＭＳ Ｐゴシック" pitchFamily="34" charset="-128"/>
            </a:endParaRPr>
          </a:p>
          <a:p>
            <a:r>
              <a:rPr lang="en-US" altLang="ja-JP" sz="1500">
                <a:ea typeface="ＭＳ Ｐゴシック" pitchFamily="34" charset="-128"/>
              </a:rPr>
              <a:t>Data, directory, process, hard disk etc (almost everything) are expressed as a file. </a:t>
            </a:r>
          </a:p>
          <a:p>
            <a:r>
              <a:rPr lang="en-US" altLang="ja-JP" sz="1500">
                <a:ea typeface="ＭＳ Ｐゴシック" pitchFamily="34" charset="-128"/>
              </a:rPr>
              <a:t>Process is an running program identified by a unique id (PID).</a:t>
            </a:r>
          </a:p>
          <a:p>
            <a:pPr>
              <a:lnSpc>
                <a:spcPct val="90000"/>
              </a:lnSpc>
              <a:buFont typeface="Wingdings" pitchFamily="2" charset="2"/>
              <a:buNone/>
            </a:pPr>
            <a:r>
              <a:rPr lang="en-US" altLang="ja-JP" sz="1800" b="1" u="sng">
                <a:ea typeface="ＭＳ Ｐゴシック" pitchFamily="34" charset="-128"/>
              </a:rPr>
              <a:t>Directory Structure</a:t>
            </a:r>
            <a:endParaRPr lang="en-US" altLang="ja-JP" sz="1800" b="1">
              <a:ea typeface="ＭＳ Ｐゴシック" pitchFamily="34" charset="-128"/>
            </a:endParaRPr>
          </a:p>
          <a:p>
            <a:pPr>
              <a:lnSpc>
                <a:spcPct val="90000"/>
              </a:lnSpc>
            </a:pPr>
            <a:r>
              <a:rPr lang="en-US" altLang="ja-JP" sz="1500">
                <a:ea typeface="ＭＳ Ｐゴシック" pitchFamily="34" charset="-128"/>
              </a:rPr>
              <a:t>Files are put in a </a:t>
            </a:r>
            <a:r>
              <a:rPr lang="en-US" altLang="ja-JP" sz="1500" u="sng">
                <a:ea typeface="ＭＳ Ｐゴシック" pitchFamily="34" charset="-128"/>
              </a:rPr>
              <a:t>directory</a:t>
            </a:r>
            <a:r>
              <a:rPr lang="en-US" altLang="ja-JP" sz="1500">
                <a:ea typeface="ＭＳ Ｐゴシック" pitchFamily="34" charset="-128"/>
              </a:rPr>
              <a:t>. </a:t>
            </a:r>
          </a:p>
          <a:p>
            <a:pPr>
              <a:lnSpc>
                <a:spcPct val="90000"/>
              </a:lnSpc>
            </a:pPr>
            <a:r>
              <a:rPr lang="en-US" altLang="ja-JP" sz="1500">
                <a:ea typeface="ＭＳ Ｐゴシック" pitchFamily="34" charset="-128"/>
              </a:rPr>
              <a:t>All directories are in a hierarchical structure (tree structure).</a:t>
            </a:r>
          </a:p>
          <a:p>
            <a:pPr>
              <a:lnSpc>
                <a:spcPct val="90000"/>
              </a:lnSpc>
            </a:pPr>
            <a:r>
              <a:rPr lang="en-US" altLang="ja-JP" sz="1500">
                <a:ea typeface="ＭＳ Ｐゴシック" pitchFamily="34" charset="-128"/>
              </a:rPr>
              <a:t>User can put and remove any directories on the tree.</a:t>
            </a:r>
          </a:p>
          <a:p>
            <a:pPr>
              <a:lnSpc>
                <a:spcPct val="90000"/>
              </a:lnSpc>
            </a:pPr>
            <a:r>
              <a:rPr lang="en-US" altLang="ja-JP" sz="1500">
                <a:ea typeface="ＭＳ Ｐゴシック" pitchFamily="34" charset="-128"/>
              </a:rPr>
              <a:t>Top directory is “/”, which is called </a:t>
            </a:r>
            <a:r>
              <a:rPr lang="en-US" altLang="ja-JP" sz="1500" u="sng">
                <a:ea typeface="ＭＳ Ｐゴシック" pitchFamily="34" charset="-128"/>
              </a:rPr>
              <a:t>slash</a:t>
            </a:r>
            <a:r>
              <a:rPr lang="en-US" altLang="ja-JP" sz="1500">
                <a:ea typeface="ＭＳ Ｐゴシック" pitchFamily="34" charset="-128"/>
              </a:rPr>
              <a:t> or </a:t>
            </a:r>
            <a:r>
              <a:rPr lang="en-US" altLang="ja-JP" sz="1500" u="sng">
                <a:ea typeface="ＭＳ Ｐゴシック" pitchFamily="34" charset="-128"/>
              </a:rPr>
              <a:t>root</a:t>
            </a:r>
            <a:r>
              <a:rPr lang="en-US" altLang="ja-JP" sz="1500">
                <a:ea typeface="ＭＳ Ｐゴシック" pitchFamily="34" charset="-128"/>
              </a:rPr>
              <a:t>. </a:t>
            </a:r>
          </a:p>
          <a:p>
            <a:pPr>
              <a:lnSpc>
                <a:spcPct val="90000"/>
              </a:lnSpc>
            </a:pPr>
            <a:r>
              <a:rPr lang="en-US" altLang="ja-JP" sz="1500">
                <a:ea typeface="ＭＳ Ｐゴシック" pitchFamily="34" charset="-128"/>
              </a:rPr>
              <a:t>Users have the own directory. (home directory)</a:t>
            </a:r>
          </a:p>
          <a:p>
            <a:pPr>
              <a:lnSpc>
                <a:spcPct val="90000"/>
              </a:lnSpc>
            </a:pPr>
            <a:endParaRPr lang="en-US" altLang="ja-JP" sz="1500" b="1" u="sng">
              <a:ea typeface="ＭＳ Ｐゴシック" pitchFamily="34" charset="-128"/>
            </a:endParaRPr>
          </a:p>
          <a:p>
            <a:pPr>
              <a:buNone/>
            </a:pPr>
            <a:endParaRPr lang="en-US" altLang="ja-JP" sz="1500">
              <a:ea typeface="ＭＳ Ｐゴシック" pitchFamily="34" charset="-128"/>
            </a:endParaRPr>
          </a:p>
        </p:txBody>
      </p:sp>
      <p:sp>
        <p:nvSpPr>
          <p:cNvPr id="131074" name="Rectangle 2"/>
          <p:cNvSpPr>
            <a:spLocks noGrp="1" noChangeArrowheads="1"/>
          </p:cNvSpPr>
          <p:nvPr>
            <p:ph type="title"/>
          </p:nvPr>
        </p:nvSpPr>
        <p:spPr/>
        <p:txBody>
          <a:bodyPr/>
          <a:lstStyle/>
          <a:p>
            <a:endParaRPr lang="en-US" altLang="ja-JP">
              <a:ea typeface="ＭＳ Ｐゴシック" pitchFamily="34" charset="-128"/>
            </a:endParaRPr>
          </a:p>
        </p:txBody>
      </p:sp>
    </p:spTree>
  </p:cSld>
  <p:clrMapOvr>
    <a:overrideClrMapping bg1="lt1" tx1="dk1" bg2="lt2" tx2="dk2" accent1="accent1" accent2="accent2" accent3="accent3" accent4="accent4" accent5="accent5" accent6="accent6" hlink="hlink" folHlink="folHlink"/>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err="1"/>
              <a:t>Awk</a:t>
            </a:r>
            <a:r>
              <a:rPr lang="en-US" sz="2400"/>
              <a:t> Example 1. Default behavior of </a:t>
            </a:r>
            <a:r>
              <a:rPr lang="en-US" sz="2400" err="1"/>
              <a:t>Awk</a:t>
            </a:r>
            <a:endParaRPr lang="en-US" sz="2400"/>
          </a:p>
        </p:txBody>
      </p:sp>
      <p:sp>
        <p:nvSpPr>
          <p:cNvPr id="3" name="Content Placeholder 2"/>
          <p:cNvSpPr>
            <a:spLocks noGrp="1"/>
          </p:cNvSpPr>
          <p:nvPr>
            <p:ph idx="1"/>
          </p:nvPr>
        </p:nvSpPr>
        <p:spPr/>
        <p:txBody>
          <a:bodyPr/>
          <a:lstStyle/>
          <a:p>
            <a:endParaRPr lang="en-US" sz="1500"/>
          </a:p>
          <a:p>
            <a:r>
              <a:rPr lang="en-US" sz="1500"/>
              <a:t>By default </a:t>
            </a:r>
            <a:r>
              <a:rPr lang="en-US" sz="1500" err="1"/>
              <a:t>Awk</a:t>
            </a:r>
            <a:r>
              <a:rPr lang="en-US" sz="1500"/>
              <a:t> prints every line from the file.</a:t>
            </a:r>
          </a:p>
          <a:p>
            <a:r>
              <a:rPr lang="en-US" sz="1500"/>
              <a:t>$ </a:t>
            </a:r>
            <a:r>
              <a:rPr lang="en-US" sz="1500" err="1"/>
              <a:t>awk</a:t>
            </a:r>
            <a:r>
              <a:rPr lang="en-US" sz="1500"/>
              <a:t> '{print;}' employee.txt</a:t>
            </a:r>
          </a:p>
          <a:p>
            <a:r>
              <a:rPr lang="en-US" sz="1500"/>
              <a:t>100  Thomas  Manager    Sales       $5,000</a:t>
            </a:r>
          </a:p>
          <a:p>
            <a:r>
              <a:rPr lang="en-US" sz="1500"/>
              <a:t>200  Jason   Developer  Technology  $5,500</a:t>
            </a:r>
          </a:p>
          <a:p>
            <a:r>
              <a:rPr lang="en-US" sz="1500"/>
              <a:t>300  Sanjay  </a:t>
            </a:r>
            <a:r>
              <a:rPr lang="en-US" sz="1500" err="1"/>
              <a:t>Sysadmin</a:t>
            </a:r>
            <a:r>
              <a:rPr lang="en-US" sz="1500"/>
              <a:t>   Technology  $7,000</a:t>
            </a:r>
          </a:p>
          <a:p>
            <a:r>
              <a:rPr lang="en-US" sz="1500"/>
              <a:t>400  </a:t>
            </a:r>
            <a:r>
              <a:rPr lang="en-US" sz="1500" err="1"/>
              <a:t>Nisha</a:t>
            </a:r>
            <a:r>
              <a:rPr lang="en-US" sz="1500"/>
              <a:t>   Manager    Marketing   $9,500</a:t>
            </a:r>
          </a:p>
          <a:p>
            <a:r>
              <a:rPr lang="en-US" sz="1500"/>
              <a:t>500  Randy   DBA        Technology  $6,000</a:t>
            </a:r>
          </a:p>
          <a:p>
            <a:r>
              <a:rPr lang="en-US" sz="1500"/>
              <a:t>In the above example pattern is not given. So the actions are applicable to all the lines.</a:t>
            </a:r>
            <a:br>
              <a:rPr lang="en-US" sz="1500"/>
            </a:br>
            <a:endParaRPr lang="en-US" sz="15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8229600" cy="857250"/>
          </a:xfrm>
        </p:spPr>
        <p:txBody>
          <a:bodyPr>
            <a:normAutofit fontScale="90000"/>
          </a:bodyPr>
          <a:lstStyle/>
          <a:p>
            <a:r>
              <a:rPr lang="en-US" sz="2400"/>
              <a:t>Awk Example 2. Print only specific field.</a:t>
            </a:r>
            <a:br>
              <a:rPr lang="en-US"/>
            </a:br>
            <a:endParaRPr lang="en-US"/>
          </a:p>
        </p:txBody>
      </p:sp>
      <p:sp>
        <p:nvSpPr>
          <p:cNvPr id="3" name="Content Placeholder 2"/>
          <p:cNvSpPr>
            <a:spLocks noGrp="1"/>
          </p:cNvSpPr>
          <p:nvPr>
            <p:ph idx="1"/>
          </p:nvPr>
        </p:nvSpPr>
        <p:spPr/>
        <p:txBody>
          <a:bodyPr/>
          <a:lstStyle/>
          <a:p>
            <a:r>
              <a:rPr lang="en-US" sz="1500" err="1"/>
              <a:t>Awk</a:t>
            </a:r>
            <a:r>
              <a:rPr lang="en-US" sz="1500"/>
              <a:t> has number of built in variables. For each record </a:t>
            </a:r>
            <a:r>
              <a:rPr lang="en-US" sz="1500" err="1"/>
              <a:t>i.e</a:t>
            </a:r>
            <a:r>
              <a:rPr lang="en-US" sz="1500"/>
              <a:t> line, it splits the record delimited by whitespace character by default and stores it in the $n variables. If the line has 4 words, it will be stored in $1, $2, $3 and $4. $0 represents whole line. </a:t>
            </a:r>
          </a:p>
          <a:p>
            <a:r>
              <a:rPr lang="en-US" sz="1500"/>
              <a:t>$ </a:t>
            </a:r>
            <a:r>
              <a:rPr lang="en-US" sz="1500" err="1"/>
              <a:t>awk</a:t>
            </a:r>
            <a:r>
              <a:rPr lang="en-US" sz="1500"/>
              <a:t> '{print $2,$5;}' employee.txt</a:t>
            </a:r>
          </a:p>
          <a:p>
            <a:r>
              <a:rPr lang="en-US" sz="1500"/>
              <a:t>Thomas $5,000</a:t>
            </a:r>
          </a:p>
          <a:p>
            <a:r>
              <a:rPr lang="en-US" sz="1500"/>
              <a:t>Jason $5,500</a:t>
            </a:r>
          </a:p>
          <a:p>
            <a:r>
              <a:rPr lang="en-US" sz="1500"/>
              <a:t>Sanjay $7,000</a:t>
            </a:r>
          </a:p>
          <a:p>
            <a:r>
              <a:rPr lang="en-US" sz="1500" err="1"/>
              <a:t>Nisha</a:t>
            </a:r>
            <a:r>
              <a:rPr lang="en-US" sz="1500"/>
              <a:t> $9,500</a:t>
            </a:r>
          </a:p>
          <a:p>
            <a:r>
              <a:rPr lang="en-US" sz="1500"/>
              <a:t>Randy $6,000</a:t>
            </a:r>
          </a:p>
          <a:p>
            <a:r>
              <a:rPr lang="en-US" sz="1500"/>
              <a:t> </a:t>
            </a:r>
          </a:p>
          <a:p>
            <a:endParaRPr lang="en-US" sz="15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500"/>
              <a:t>$ </a:t>
            </a:r>
            <a:r>
              <a:rPr lang="en-US" sz="1500" err="1"/>
              <a:t>awk</a:t>
            </a:r>
            <a:r>
              <a:rPr lang="en-US" sz="1500"/>
              <a:t> '{print $2,$NF;}' employee.txt</a:t>
            </a:r>
          </a:p>
          <a:p>
            <a:r>
              <a:rPr lang="en-US" sz="1500"/>
              <a:t>Thomas $5,000</a:t>
            </a:r>
          </a:p>
          <a:p>
            <a:r>
              <a:rPr lang="en-US" sz="1500"/>
              <a:t>Jason $5,500</a:t>
            </a:r>
          </a:p>
          <a:p>
            <a:r>
              <a:rPr lang="en-US" sz="1500"/>
              <a:t>Sanjay $7,000</a:t>
            </a:r>
          </a:p>
          <a:p>
            <a:r>
              <a:rPr lang="en-US" sz="1500" err="1"/>
              <a:t>Nisha</a:t>
            </a:r>
            <a:r>
              <a:rPr lang="en-US" sz="1500"/>
              <a:t> $9,500</a:t>
            </a:r>
          </a:p>
          <a:p>
            <a:r>
              <a:rPr lang="en-US" sz="1500"/>
              <a:t>Randy $6,000</a:t>
            </a:r>
          </a:p>
          <a:p>
            <a:r>
              <a:rPr lang="en-US" sz="1500"/>
              <a:t>In the above example $2 and $5 represents Name and Salary respectively. We can get the Salary using  $NF also, where $NF represents last field. In the print statement ‘,’ is a </a:t>
            </a:r>
            <a:r>
              <a:rPr lang="en-US" sz="1500" err="1"/>
              <a:t>concatenator</a:t>
            </a:r>
            <a:r>
              <a:rPr lang="en-US" sz="1500"/>
              <a:t>.</a:t>
            </a:r>
          </a:p>
          <a:p>
            <a:r>
              <a:rPr lang="en-US"/>
              <a:t>NF is a built in variable which represents total number of fields in a record.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5" y="269333"/>
            <a:ext cx="8229600" cy="857250"/>
          </a:xfrm>
        </p:spPr>
        <p:txBody>
          <a:bodyPr>
            <a:normAutofit fontScale="90000"/>
          </a:bodyPr>
          <a:lstStyle/>
          <a:p>
            <a:r>
              <a:rPr lang="en-US" sz="2400"/>
              <a:t>Print the list of employees in Technology department</a:t>
            </a:r>
            <a:br>
              <a:rPr lang="en-US"/>
            </a:br>
            <a:endParaRPr lang="en-US"/>
          </a:p>
        </p:txBody>
      </p:sp>
      <p:sp>
        <p:nvSpPr>
          <p:cNvPr id="3" name="Content Placeholder 2"/>
          <p:cNvSpPr>
            <a:spLocks noGrp="1"/>
          </p:cNvSpPr>
          <p:nvPr>
            <p:ph idx="1"/>
          </p:nvPr>
        </p:nvSpPr>
        <p:spPr/>
        <p:txBody>
          <a:bodyPr/>
          <a:lstStyle/>
          <a:p>
            <a:r>
              <a:rPr lang="en-US" sz="1500"/>
              <a:t>Now department name is available as a fourth field, so need to check if $4 matches with the string “Technology”, if yes print the line.</a:t>
            </a:r>
          </a:p>
          <a:p>
            <a:r>
              <a:rPr lang="en-US" sz="1500"/>
              <a:t>$ </a:t>
            </a:r>
            <a:r>
              <a:rPr lang="en-US" sz="1500" err="1"/>
              <a:t>awk</a:t>
            </a:r>
            <a:r>
              <a:rPr lang="en-US" sz="1500"/>
              <a:t> '$4 ~/Technology/' employee.txt</a:t>
            </a:r>
          </a:p>
          <a:p>
            <a:r>
              <a:rPr lang="en-US" sz="1500"/>
              <a:t>200  Jason   Developer  Technology  $5,500</a:t>
            </a:r>
          </a:p>
          <a:p>
            <a:r>
              <a:rPr lang="en-US" sz="1500"/>
              <a:t>300  Sanjay  </a:t>
            </a:r>
            <a:r>
              <a:rPr lang="en-US" sz="1500" err="1"/>
              <a:t>Sysadmin</a:t>
            </a:r>
            <a:r>
              <a:rPr lang="en-US" sz="1500"/>
              <a:t>   Technology  $7,000</a:t>
            </a:r>
          </a:p>
          <a:p>
            <a:r>
              <a:rPr lang="en-US" sz="1500"/>
              <a:t>500  Randy   DBA        Technology  $6,000</a:t>
            </a:r>
          </a:p>
          <a:p>
            <a:r>
              <a:rPr lang="en-US" sz="1500"/>
              <a:t>Operator ~ is for comparing with the regular expressions. If it matches the default action </a:t>
            </a:r>
            <a:r>
              <a:rPr lang="en-US" sz="1500" err="1"/>
              <a:t>i.e</a:t>
            </a:r>
            <a:r>
              <a:rPr lang="en-US" sz="1500"/>
              <a:t> print whole line will be  performed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133350"/>
            <a:ext cx="8229600" cy="857250"/>
          </a:xfrm>
        </p:spPr>
        <p:txBody>
          <a:bodyPr/>
          <a:lstStyle/>
          <a:p>
            <a:r>
              <a:rPr lang="en-US" sz="3000"/>
              <a:t>Pipelines</a:t>
            </a:r>
          </a:p>
        </p:txBody>
      </p:sp>
      <p:sp>
        <p:nvSpPr>
          <p:cNvPr id="20483" name="Rectangle 3"/>
          <p:cNvSpPr>
            <a:spLocks noGrp="1" noChangeArrowheads="1"/>
          </p:cNvSpPr>
          <p:nvPr>
            <p:ph type="body" idx="1"/>
          </p:nvPr>
        </p:nvSpPr>
        <p:spPr/>
        <p:txBody>
          <a:bodyPr>
            <a:normAutofit lnSpcReduction="10000"/>
          </a:bodyPr>
          <a:lstStyle/>
          <a:p>
            <a:r>
              <a:rPr lang="en-US" sz="1800">
                <a:latin typeface="Courier New" pitchFamily="49" charset="0"/>
              </a:rPr>
              <a:t>Pipes take the output of the first program and feed that output into the input of the next program. </a:t>
            </a:r>
          </a:p>
          <a:p>
            <a:r>
              <a:rPr lang="en-US" sz="1800">
                <a:latin typeface="Courier New" pitchFamily="49" charset="0"/>
              </a:rPr>
              <a:t>Also sometimes known as “filters”. </a:t>
            </a:r>
          </a:p>
          <a:p>
            <a:r>
              <a:rPr lang="en-US" sz="1800">
                <a:latin typeface="Courier New" pitchFamily="49" charset="0"/>
              </a:rPr>
              <a:t>Examples:</a:t>
            </a:r>
          </a:p>
          <a:p>
            <a:pPr lvl="1">
              <a:buFontTx/>
              <a:buNone/>
            </a:pPr>
            <a:r>
              <a:rPr lang="en-US" sz="1200">
                <a:latin typeface="Courier New" pitchFamily="49" charset="0"/>
              </a:rPr>
              <a:t>last | less</a:t>
            </a:r>
          </a:p>
          <a:p>
            <a:pPr lvl="1">
              <a:buFontTx/>
              <a:buNone/>
            </a:pPr>
            <a:endParaRPr lang="en-US" sz="1200">
              <a:latin typeface="Courier New" pitchFamily="49" charset="0"/>
            </a:endParaRPr>
          </a:p>
          <a:p>
            <a:pPr lvl="1">
              <a:buFontTx/>
              <a:buNone/>
            </a:pPr>
            <a:r>
              <a:rPr lang="en-US" sz="1200">
                <a:latin typeface="Courier New" pitchFamily="49" charset="0"/>
              </a:rPr>
              <a:t>last | </a:t>
            </a:r>
            <a:r>
              <a:rPr lang="en-US" sz="1200" err="1">
                <a:latin typeface="Courier New" pitchFamily="49" charset="0"/>
              </a:rPr>
              <a:t>grep</a:t>
            </a:r>
            <a:r>
              <a:rPr lang="en-US" sz="1200">
                <a:latin typeface="Courier New" pitchFamily="49" charset="0"/>
              </a:rPr>
              <a:t> ^root | less</a:t>
            </a:r>
          </a:p>
          <a:p>
            <a:pPr lvl="1">
              <a:buFontTx/>
              <a:buNone/>
            </a:pPr>
            <a:endParaRPr lang="en-US" sz="1200">
              <a:latin typeface="Courier New" pitchFamily="49" charset="0"/>
            </a:endParaRPr>
          </a:p>
          <a:p>
            <a:pPr lvl="1">
              <a:buFontTx/>
              <a:buNone/>
            </a:pPr>
            <a:r>
              <a:rPr lang="en-US" sz="1200">
                <a:latin typeface="Courier New" pitchFamily="49" charset="0"/>
              </a:rPr>
              <a:t>last | </a:t>
            </a:r>
            <a:r>
              <a:rPr lang="en-US" sz="1200" err="1">
                <a:latin typeface="Courier New" pitchFamily="49" charset="0"/>
              </a:rPr>
              <a:t>grep</a:t>
            </a:r>
            <a:r>
              <a:rPr lang="en-US" sz="1200">
                <a:latin typeface="Courier New" pitchFamily="49" charset="0"/>
              </a:rPr>
              <a:t> ^root | cut -d -f 2 | less</a:t>
            </a:r>
          </a:p>
          <a:p>
            <a:pPr lvl="1">
              <a:buFontTx/>
              <a:buNone/>
            </a:pPr>
            <a:endParaRPr lang="en-US" sz="1200">
              <a:latin typeface="Courier New" pitchFamily="49" charset="0"/>
            </a:endParaRPr>
          </a:p>
          <a:p>
            <a:pPr lvl="1">
              <a:buFontTx/>
              <a:buNone/>
            </a:pPr>
            <a:r>
              <a:rPr lang="en-US" sz="1200" err="1">
                <a:latin typeface="Courier New" pitchFamily="49" charset="0"/>
              </a:rPr>
              <a:t>grep</a:t>
            </a:r>
            <a:r>
              <a:rPr lang="en-US" sz="1200">
                <a:latin typeface="Courier New" pitchFamily="49" charset="0"/>
              </a:rPr>
              <a:t> “error” </a:t>
            </a:r>
            <a:r>
              <a:rPr lang="en-US" sz="1200" err="1">
                <a:latin typeface="Courier New" pitchFamily="49" charset="0"/>
              </a:rPr>
              <a:t>something.out</a:t>
            </a:r>
            <a:r>
              <a:rPr lang="en-US" sz="1200">
                <a:latin typeface="Courier New" pitchFamily="49" charset="0"/>
              </a:rPr>
              <a:t> | tail -1</a:t>
            </a:r>
          </a:p>
          <a:p>
            <a:pPr lvl="1">
              <a:buFontTx/>
              <a:buNone/>
            </a:pPr>
            <a:endParaRPr lang="en-US" sz="1200">
              <a:latin typeface="Courier New" pitchFamily="49" charset="0"/>
            </a:endParaRPr>
          </a:p>
          <a:p>
            <a:pPr lvl="1">
              <a:buFontTx/>
              <a:buNone/>
            </a:pPr>
            <a:r>
              <a:rPr lang="en-US" sz="1200">
                <a:latin typeface="Courier New" pitchFamily="49" charset="0"/>
              </a:rPr>
              <a:t>who\|</a:t>
            </a:r>
            <a:r>
              <a:rPr lang="en-US" sz="1200" err="1">
                <a:latin typeface="Courier New" pitchFamily="49" charset="0"/>
              </a:rPr>
              <a:t>wc</a:t>
            </a:r>
            <a:endParaRPr lang="en-US" sz="1200">
              <a:latin typeface="Courier New" pitchFamily="49" charset="0"/>
            </a:endParaRPr>
          </a:p>
          <a:p>
            <a:pPr lvl="1">
              <a:buFontTx/>
              <a:buNone/>
            </a:pPr>
            <a:r>
              <a:rPr lang="en-US" sz="1200">
                <a:latin typeface="Courier New" pitchFamily="49" charset="0"/>
              </a:rPr>
              <a:t>	</a:t>
            </a:r>
          </a:p>
        </p:txBody>
      </p:sp>
    </p:spTree>
    <p:extLst>
      <p:ext uri="{BB962C8B-B14F-4D97-AF65-F5344CB8AC3E}">
        <p14:creationId xmlns:p14="http://schemas.microsoft.com/office/powerpoint/2010/main" val="17364533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2A69C7-39CB-471D-B0A2-882DE786475D}"/>
              </a:ext>
            </a:extLst>
          </p:cNvPr>
          <p:cNvSpPr>
            <a:spLocks noGrp="1"/>
          </p:cNvSpPr>
          <p:nvPr>
            <p:ph idx="1"/>
          </p:nvPr>
        </p:nvSpPr>
        <p:spPr/>
        <p:txBody>
          <a:bodyPr>
            <a:normAutofit/>
          </a:bodyPr>
          <a:lstStyle/>
          <a:p>
            <a:pPr algn="ctr"/>
            <a:r>
              <a:rPr lang="en-US" sz="4400"/>
              <a:t>Thank You</a:t>
            </a:r>
          </a:p>
        </p:txBody>
      </p:sp>
      <p:sp>
        <p:nvSpPr>
          <p:cNvPr id="3" name="Title 2">
            <a:extLst>
              <a:ext uri="{FF2B5EF4-FFF2-40B4-BE49-F238E27FC236}">
                <a16:creationId xmlns:a16="http://schemas.microsoft.com/office/drawing/2014/main" id="{477F183B-5A89-4FE8-9FE9-83D3AF39A25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4310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436946"/>
          </a:xfrm>
        </p:spPr>
        <p:txBody>
          <a:bodyPr>
            <a:normAutofit fontScale="90000"/>
          </a:bodyPr>
          <a:lstStyle/>
          <a:p>
            <a:r>
              <a:rPr lang="en-US"/>
              <a:t>Linux Directory Structure</a:t>
            </a:r>
          </a:p>
        </p:txBody>
      </p:sp>
      <p:sp>
        <p:nvSpPr>
          <p:cNvPr id="3" name="Content Placeholder 2"/>
          <p:cNvSpPr>
            <a:spLocks noGrp="1"/>
          </p:cNvSpPr>
          <p:nvPr>
            <p:ph idx="1"/>
          </p:nvPr>
        </p:nvSpPr>
        <p:spPr>
          <a:xfrm>
            <a:off x="1485900" y="803660"/>
            <a:ext cx="6193653" cy="4179123"/>
          </a:xfrm>
        </p:spPr>
        <p:txBody>
          <a:bodyPr>
            <a:normAutofit/>
          </a:bodyPr>
          <a:lstStyle/>
          <a:p>
            <a:pPr algn="just"/>
            <a:r>
              <a:rPr lang="en-US"/>
              <a:t>Linux uses a hierarchical file system structure, much like an upside-down tree, with root (/) at the base of the file system and all other directories spreading from there.</a:t>
            </a:r>
          </a:p>
          <a:p>
            <a:pPr algn="just"/>
            <a:r>
              <a:rPr lang="en-US"/>
              <a:t>A Linux </a:t>
            </a:r>
            <a:r>
              <a:rPr lang="en-US" err="1"/>
              <a:t>filesystem</a:t>
            </a:r>
            <a:r>
              <a:rPr lang="en-US"/>
              <a:t> is a collection of files and directories that has the following properties:</a:t>
            </a:r>
          </a:p>
          <a:p>
            <a:pPr algn="just"/>
            <a:r>
              <a:rPr lang="en-US"/>
              <a:t>It has a root directory (/) that contains other files and directories.</a:t>
            </a:r>
          </a:p>
          <a:p>
            <a:pPr algn="just"/>
            <a:r>
              <a:rPr lang="en-US"/>
              <a:t>Each file or directory is uniquely identified by its name, the directory in which it resides, and a unique identifier, typically called an </a:t>
            </a:r>
            <a:r>
              <a:rPr lang="en-US" err="1"/>
              <a:t>inode</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52" y="0"/>
            <a:ext cx="6172200" cy="857250"/>
          </a:xfrm>
        </p:spPr>
        <p:txBody>
          <a:bodyPr/>
          <a:lstStyle/>
          <a:p>
            <a:r>
              <a:rPr lang="en-US"/>
              <a:t>The LINUX File System</a:t>
            </a:r>
            <a:endParaRPr lang="en-IN"/>
          </a:p>
        </p:txBody>
      </p:sp>
      <p:sp>
        <p:nvSpPr>
          <p:cNvPr id="3" name="Content Placeholder 2"/>
          <p:cNvSpPr>
            <a:spLocks noGrp="1"/>
          </p:cNvSpPr>
          <p:nvPr>
            <p:ph idx="1"/>
          </p:nvPr>
        </p:nvSpPr>
        <p:spPr>
          <a:xfrm>
            <a:off x="1331640" y="843558"/>
            <a:ext cx="6326460" cy="4050450"/>
          </a:xfrm>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3005827" y="1059583"/>
            <a:ext cx="2878931" cy="362188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583574"/>
          </a:xfrm>
        </p:spPr>
        <p:txBody>
          <a:bodyPr>
            <a:normAutofit/>
          </a:bodyPr>
          <a:lstStyle/>
          <a:p>
            <a:r>
              <a:rPr lang="en-US"/>
              <a:t>The Root Directory</a:t>
            </a:r>
            <a:endParaRPr lang="en-IN"/>
          </a:p>
        </p:txBody>
      </p:sp>
      <p:sp>
        <p:nvSpPr>
          <p:cNvPr id="3" name="Content Placeholder 2"/>
          <p:cNvSpPr>
            <a:spLocks noGrp="1"/>
          </p:cNvSpPr>
          <p:nvPr>
            <p:ph idx="1"/>
          </p:nvPr>
        </p:nvSpPr>
        <p:spPr/>
        <p:txBody>
          <a:bodyPr>
            <a:normAutofit/>
          </a:bodyPr>
          <a:lstStyle/>
          <a:p>
            <a:r>
              <a:rPr lang="en-IN" b="1"/>
              <a:t>&lt; / &gt; Root</a:t>
            </a:r>
          </a:p>
          <a:p>
            <a:pPr algn="just"/>
            <a:r>
              <a:rPr lang="en-IN"/>
              <a:t>The root directory. The starting point of your directory structure. This is where the Linux system begins. Every other file and directory on your system is under the root directory. Usually the root directory contains only subdirectories, so it's a bad idea to store single files directly under root.</a:t>
            </a:r>
          </a:p>
          <a:p>
            <a:pPr algn="just"/>
            <a:r>
              <a:rPr lang="en-IN"/>
              <a:t>Every single file and directory starts from the root directory.</a:t>
            </a:r>
          </a:p>
          <a:p>
            <a:pPr algn="just"/>
            <a:r>
              <a:rPr lang="en-IN"/>
              <a:t>Only root user has write privilege under this directory.</a:t>
            </a:r>
          </a:p>
          <a:p>
            <a:pPr algn="just"/>
            <a:r>
              <a:rPr lang="en-IN"/>
              <a:t>Don't confuse the </a:t>
            </a:r>
            <a:r>
              <a:rPr lang="en-IN" i="1"/>
              <a:t>root directory</a:t>
            </a:r>
            <a:r>
              <a:rPr lang="en-IN"/>
              <a:t> with the root user account, root password (which obviously is the root user's password) or root user's home directory.</a:t>
            </a:r>
          </a:p>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6172200" cy="367550"/>
          </a:xfrm>
        </p:spPr>
        <p:txBody>
          <a:bodyPr>
            <a:normAutofit fontScale="90000"/>
          </a:bodyPr>
          <a:lstStyle/>
          <a:p>
            <a:r>
              <a:rPr lang="en-US"/>
              <a:t>BIN Directory</a:t>
            </a:r>
            <a:endParaRPr lang="en-IN"/>
          </a:p>
        </p:txBody>
      </p:sp>
      <p:sp>
        <p:nvSpPr>
          <p:cNvPr id="3" name="Content Placeholder 2"/>
          <p:cNvSpPr>
            <a:spLocks noGrp="1"/>
          </p:cNvSpPr>
          <p:nvPr>
            <p:ph idx="1"/>
          </p:nvPr>
        </p:nvSpPr>
        <p:spPr>
          <a:xfrm>
            <a:off x="1066800" y="742950"/>
            <a:ext cx="6172200" cy="4104456"/>
          </a:xfrm>
        </p:spPr>
        <p:txBody>
          <a:bodyPr>
            <a:normAutofit fontScale="92500" lnSpcReduction="10000"/>
          </a:bodyPr>
          <a:lstStyle/>
          <a:p>
            <a:pPr>
              <a:buNone/>
            </a:pPr>
            <a:r>
              <a:rPr lang="en-IN"/>
              <a:t> </a:t>
            </a:r>
            <a:r>
              <a:rPr lang="en-IN" b="1"/>
              <a:t>/bin – User Binaries</a:t>
            </a:r>
          </a:p>
          <a:p>
            <a:pPr algn="just"/>
            <a:r>
              <a:rPr lang="en-IN"/>
              <a:t>Contains binary executables.</a:t>
            </a:r>
          </a:p>
          <a:p>
            <a:pPr algn="just"/>
            <a:r>
              <a:rPr lang="en-IN"/>
              <a:t>Common </a:t>
            </a:r>
            <a:r>
              <a:rPr lang="en-IN" err="1"/>
              <a:t>linux</a:t>
            </a:r>
            <a:r>
              <a:rPr lang="en-IN"/>
              <a:t> commands you need to use in single-user modes are located under this directory.</a:t>
            </a:r>
          </a:p>
          <a:p>
            <a:pPr algn="just"/>
            <a:r>
              <a:rPr lang="en-IN"/>
              <a:t>Commands used by all the users of the system are located here.</a:t>
            </a:r>
          </a:p>
          <a:p>
            <a:pPr algn="just"/>
            <a:r>
              <a:rPr lang="en-IN"/>
              <a:t>For example: </a:t>
            </a:r>
            <a:r>
              <a:rPr lang="en-IN" err="1"/>
              <a:t>ps</a:t>
            </a:r>
            <a:r>
              <a:rPr lang="en-IN"/>
              <a:t>, </a:t>
            </a:r>
            <a:r>
              <a:rPr lang="en-IN" err="1"/>
              <a:t>ls</a:t>
            </a:r>
            <a:r>
              <a:rPr lang="en-IN"/>
              <a:t>, ping, </a:t>
            </a:r>
            <a:r>
              <a:rPr lang="en-IN" err="1"/>
              <a:t>grep</a:t>
            </a:r>
            <a:r>
              <a:rPr lang="en-IN"/>
              <a:t>, cp.</a:t>
            </a:r>
          </a:p>
          <a:p>
            <a:pPr algn="just">
              <a:buNone/>
            </a:pPr>
            <a:r>
              <a:rPr lang="en-IN" b="1"/>
              <a:t> /</a:t>
            </a:r>
            <a:r>
              <a:rPr lang="en-IN" b="1" err="1"/>
              <a:t>sbin</a:t>
            </a:r>
            <a:r>
              <a:rPr lang="en-IN" b="1"/>
              <a:t> – System Binaries</a:t>
            </a:r>
          </a:p>
          <a:p>
            <a:pPr algn="just"/>
            <a:r>
              <a:rPr lang="en-IN"/>
              <a:t>Just like /bin, /</a:t>
            </a:r>
            <a:r>
              <a:rPr lang="en-IN" err="1"/>
              <a:t>sbin</a:t>
            </a:r>
            <a:r>
              <a:rPr lang="en-IN"/>
              <a:t> also contains binary executables.</a:t>
            </a:r>
          </a:p>
          <a:p>
            <a:pPr algn="just"/>
            <a:r>
              <a:rPr lang="en-IN"/>
              <a:t>But, the </a:t>
            </a:r>
            <a:r>
              <a:rPr lang="en-IN" err="1"/>
              <a:t>linux</a:t>
            </a:r>
            <a:r>
              <a:rPr lang="en-IN"/>
              <a:t> commands located under this directory are used typically by system </a:t>
            </a:r>
            <a:r>
              <a:rPr lang="en-IN" err="1"/>
              <a:t>aministrator</a:t>
            </a:r>
            <a:r>
              <a:rPr lang="en-IN"/>
              <a:t>, for system maintenance purpose.</a:t>
            </a:r>
          </a:p>
          <a:p>
            <a:pPr algn="just"/>
            <a:r>
              <a:rPr lang="en-IN"/>
              <a:t>For example: </a:t>
            </a:r>
            <a:r>
              <a:rPr lang="en-IN" err="1"/>
              <a:t>iptables</a:t>
            </a:r>
            <a:r>
              <a:rPr lang="en-IN"/>
              <a:t>, reboot</a:t>
            </a:r>
          </a:p>
          <a:p>
            <a:pPr algn="just"/>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6172200" cy="475562"/>
          </a:xfrm>
        </p:spPr>
        <p:txBody>
          <a:bodyPr>
            <a:normAutofit fontScale="90000"/>
          </a:bodyPr>
          <a:lstStyle/>
          <a:p>
            <a:r>
              <a:rPr lang="en-US"/>
              <a:t>/etc</a:t>
            </a:r>
            <a:endParaRPr lang="en-IN"/>
          </a:p>
        </p:txBody>
      </p:sp>
      <p:sp>
        <p:nvSpPr>
          <p:cNvPr id="3" name="Content Placeholder 2"/>
          <p:cNvSpPr>
            <a:spLocks noGrp="1"/>
          </p:cNvSpPr>
          <p:nvPr>
            <p:ph idx="1"/>
          </p:nvPr>
        </p:nvSpPr>
        <p:spPr>
          <a:xfrm>
            <a:off x="762000" y="819150"/>
            <a:ext cx="6172200" cy="3859076"/>
          </a:xfrm>
        </p:spPr>
        <p:txBody>
          <a:bodyPr>
            <a:normAutofit fontScale="85000" lnSpcReduction="20000"/>
          </a:bodyPr>
          <a:lstStyle/>
          <a:p>
            <a:r>
              <a:rPr lang="en-IN" b="1"/>
              <a:t>&lt; /etc &gt;</a:t>
            </a:r>
          </a:p>
          <a:p>
            <a:pPr algn="just"/>
            <a:r>
              <a:rPr lang="en-IN"/>
              <a:t>The configuration files for the Linux system. Most of these files are text files and can be edited by hand. Some interesting stuff in this directory:</a:t>
            </a:r>
          </a:p>
          <a:p>
            <a:pPr algn="just">
              <a:buNone/>
            </a:pPr>
            <a:r>
              <a:rPr lang="en-IN" b="1">
                <a:solidFill>
                  <a:srgbClr val="FF0000"/>
                </a:solidFill>
              </a:rPr>
              <a:t>/etc/</a:t>
            </a:r>
            <a:r>
              <a:rPr lang="en-IN" b="1" err="1">
                <a:solidFill>
                  <a:srgbClr val="FF0000"/>
                </a:solidFill>
              </a:rPr>
              <a:t>inittab</a:t>
            </a:r>
            <a:br>
              <a:rPr lang="en-IN"/>
            </a:br>
            <a:r>
              <a:rPr lang="en-IN"/>
              <a:t>A text file that describes what processes are started at system </a:t>
            </a:r>
            <a:r>
              <a:rPr lang="en-IN" err="1"/>
              <a:t>bootup</a:t>
            </a:r>
            <a:r>
              <a:rPr lang="en-IN"/>
              <a:t> and during normal operation. For example, here you can determine if you want the X Window System to start automatically at </a:t>
            </a:r>
            <a:r>
              <a:rPr lang="en-IN" err="1"/>
              <a:t>bootup</a:t>
            </a:r>
            <a:r>
              <a:rPr lang="en-IN"/>
              <a:t>, and configure what happens when a user presses </a:t>
            </a:r>
            <a:r>
              <a:rPr lang="en-IN" err="1"/>
              <a:t>Ctrl+Alt+Del</a:t>
            </a:r>
            <a:endParaRPr lang="en-IN"/>
          </a:p>
          <a:p>
            <a:pPr algn="just">
              <a:buNone/>
            </a:pPr>
            <a:r>
              <a:rPr lang="en-IN" b="1">
                <a:solidFill>
                  <a:srgbClr val="FF0000"/>
                </a:solidFill>
              </a:rPr>
              <a:t>/etc/</a:t>
            </a:r>
            <a:r>
              <a:rPr lang="en-IN" b="1" err="1">
                <a:solidFill>
                  <a:srgbClr val="FF0000"/>
                </a:solidFill>
              </a:rPr>
              <a:t>fstab</a:t>
            </a:r>
            <a:br>
              <a:rPr lang="en-IN"/>
            </a:br>
            <a:r>
              <a:rPr lang="en-IN"/>
              <a:t>This file contains descriptive information about the various file systems and their mount points, like floppies, </a:t>
            </a:r>
            <a:r>
              <a:rPr lang="en-IN" err="1"/>
              <a:t>cdroms</a:t>
            </a:r>
            <a:r>
              <a:rPr lang="en-IN"/>
              <a:t>, and so on.</a:t>
            </a:r>
          </a:p>
          <a:p>
            <a:pPr algn="just">
              <a:buNone/>
            </a:pPr>
            <a:r>
              <a:rPr lang="en-IN" b="1">
                <a:solidFill>
                  <a:srgbClr val="FF0000"/>
                </a:solidFill>
              </a:rPr>
              <a:t>/etc/</a:t>
            </a:r>
            <a:r>
              <a:rPr lang="en-IN" b="1" err="1">
                <a:solidFill>
                  <a:srgbClr val="FF0000"/>
                </a:solidFill>
              </a:rPr>
              <a:t>passwd</a:t>
            </a:r>
            <a:br>
              <a:rPr lang="en-IN"/>
            </a:br>
            <a:r>
              <a:rPr lang="en-IN"/>
              <a:t>A file that contains various pieces of information for each user account. This is where the users are defined.</a:t>
            </a:r>
          </a:p>
          <a:p>
            <a:pPr algn="just"/>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3468"/>
            <a:ext cx="6172200" cy="529568"/>
          </a:xfrm>
        </p:spPr>
        <p:txBody>
          <a:bodyPr>
            <a:normAutofit fontScale="90000"/>
          </a:bodyPr>
          <a:lstStyle/>
          <a:p>
            <a:r>
              <a:rPr lang="en-US"/>
              <a:t>/user</a:t>
            </a:r>
            <a:endParaRPr lang="en-IN"/>
          </a:p>
        </p:txBody>
      </p:sp>
      <p:sp>
        <p:nvSpPr>
          <p:cNvPr id="3" name="Content Placeholder 2"/>
          <p:cNvSpPr>
            <a:spLocks noGrp="1"/>
          </p:cNvSpPr>
          <p:nvPr>
            <p:ph idx="1"/>
          </p:nvPr>
        </p:nvSpPr>
        <p:spPr>
          <a:xfrm>
            <a:off x="1331640" y="573528"/>
            <a:ext cx="6326460" cy="4569972"/>
          </a:xfrm>
        </p:spPr>
        <p:txBody>
          <a:bodyPr>
            <a:noAutofit/>
          </a:bodyPr>
          <a:lstStyle/>
          <a:p>
            <a:r>
              <a:rPr lang="en-IN" b="1"/>
              <a:t>&lt; /</a:t>
            </a:r>
            <a:r>
              <a:rPr lang="en-IN" b="1" err="1"/>
              <a:t>usr</a:t>
            </a:r>
            <a:r>
              <a:rPr lang="en-IN" b="1"/>
              <a:t> &gt;</a:t>
            </a:r>
          </a:p>
          <a:p>
            <a:r>
              <a:rPr lang="en-IN"/>
              <a:t>This directory contains user applications and a variety of other things for them, like their source codes, and pictures, docs, or </a:t>
            </a:r>
            <a:r>
              <a:rPr lang="en-IN" err="1"/>
              <a:t>config</a:t>
            </a:r>
            <a:r>
              <a:rPr lang="en-IN"/>
              <a:t> files they use. /</a:t>
            </a:r>
            <a:r>
              <a:rPr lang="en-IN" err="1"/>
              <a:t>usr</a:t>
            </a:r>
            <a:r>
              <a:rPr lang="en-IN"/>
              <a:t> is the largest directory on a Linux system, and some people like to have it on a separate partition. </a:t>
            </a:r>
          </a:p>
          <a:p>
            <a:r>
              <a:rPr lang="en-IN"/>
              <a:t>Some interesting stuff in /</a:t>
            </a:r>
            <a:r>
              <a:rPr lang="en-IN" err="1"/>
              <a:t>usr</a:t>
            </a:r>
            <a:r>
              <a:rPr lang="en-IN"/>
              <a:t>:</a:t>
            </a:r>
          </a:p>
          <a:p>
            <a:r>
              <a:rPr lang="en-IN"/>
              <a:t>/</a:t>
            </a:r>
            <a:r>
              <a:rPr lang="en-IN" err="1"/>
              <a:t>usr</a:t>
            </a:r>
            <a:r>
              <a:rPr lang="en-IN"/>
              <a:t>/doc</a:t>
            </a:r>
            <a:br>
              <a:rPr lang="en-IN"/>
            </a:br>
            <a:r>
              <a:rPr lang="en-IN"/>
              <a:t>/</a:t>
            </a:r>
            <a:r>
              <a:rPr lang="en-IN" err="1"/>
              <a:t>usr</a:t>
            </a:r>
            <a:r>
              <a:rPr lang="en-IN"/>
              <a:t>/share</a:t>
            </a:r>
            <a:br>
              <a:rPr lang="en-IN"/>
            </a:br>
            <a:r>
              <a:rPr lang="en-IN"/>
              <a:t>/</a:t>
            </a:r>
            <a:r>
              <a:rPr lang="en-IN" err="1"/>
              <a:t>usr</a:t>
            </a:r>
            <a:r>
              <a:rPr lang="en-IN"/>
              <a:t>/</a:t>
            </a:r>
            <a:r>
              <a:rPr lang="en-IN" err="1"/>
              <a:t>src</a:t>
            </a:r>
            <a:br>
              <a:rPr lang="en-IN"/>
            </a:br>
            <a:r>
              <a:rPr lang="en-IN"/>
              <a:t>/</a:t>
            </a:r>
            <a:r>
              <a:rPr lang="en-IN" err="1"/>
              <a:t>usr</a:t>
            </a:r>
            <a:r>
              <a:rPr lang="en-IN"/>
              <a:t>/include</a:t>
            </a:r>
            <a:br>
              <a:rPr lang="en-IN"/>
            </a:br>
            <a:r>
              <a:rPr lang="en-IN"/>
              <a:t>&lt; /</a:t>
            </a:r>
            <a:r>
              <a:rPr lang="en-IN" err="1"/>
              <a:t>usr</a:t>
            </a:r>
            <a:r>
              <a:rPr lang="en-IN"/>
              <a:t>/local &gt;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550"/>
            <a:ext cx="6172200" cy="583574"/>
          </a:xfrm>
        </p:spPr>
        <p:txBody>
          <a:bodyPr/>
          <a:lstStyle/>
          <a:p>
            <a:r>
              <a:rPr lang="en-US"/>
              <a:t>/dev &amp; /proc</a:t>
            </a:r>
            <a:endParaRPr lang="en-IN"/>
          </a:p>
        </p:txBody>
      </p:sp>
      <p:sp>
        <p:nvSpPr>
          <p:cNvPr id="3" name="Content Placeholder 2"/>
          <p:cNvSpPr>
            <a:spLocks noGrp="1"/>
          </p:cNvSpPr>
          <p:nvPr>
            <p:ph idx="1"/>
          </p:nvPr>
        </p:nvSpPr>
        <p:spPr>
          <a:xfrm>
            <a:off x="838200" y="971550"/>
            <a:ext cx="6172200" cy="3643052"/>
          </a:xfrm>
        </p:spPr>
        <p:txBody>
          <a:bodyPr>
            <a:normAutofit fontScale="92500" lnSpcReduction="20000"/>
          </a:bodyPr>
          <a:lstStyle/>
          <a:p>
            <a:pPr>
              <a:buNone/>
            </a:pPr>
            <a:r>
              <a:rPr lang="en-IN"/>
              <a:t>/dev – Device Files</a:t>
            </a:r>
          </a:p>
          <a:p>
            <a:r>
              <a:rPr lang="en-IN"/>
              <a:t>Contains device files.</a:t>
            </a:r>
          </a:p>
          <a:p>
            <a:r>
              <a:rPr lang="en-IN"/>
              <a:t>These include terminal devices, </a:t>
            </a:r>
            <a:r>
              <a:rPr lang="en-IN" err="1"/>
              <a:t>usb</a:t>
            </a:r>
            <a:r>
              <a:rPr lang="en-IN"/>
              <a:t>, or any device attached to the system.</a:t>
            </a:r>
          </a:p>
          <a:p>
            <a:r>
              <a:rPr lang="en-IN"/>
              <a:t>For example: /dev/tty1</a:t>
            </a:r>
          </a:p>
          <a:p>
            <a:pPr>
              <a:buNone/>
            </a:pPr>
            <a:r>
              <a:rPr lang="en-IN"/>
              <a:t>/proc – Process Information</a:t>
            </a:r>
          </a:p>
          <a:p>
            <a:r>
              <a:rPr lang="en-IN"/>
              <a:t>Contains information about system process.</a:t>
            </a:r>
          </a:p>
          <a:p>
            <a:r>
              <a:rPr lang="en-IN"/>
              <a:t>This is a pseudo </a:t>
            </a:r>
            <a:r>
              <a:rPr lang="en-IN" err="1"/>
              <a:t>filesystem</a:t>
            </a:r>
            <a:r>
              <a:rPr lang="en-IN"/>
              <a:t> contains information about running process. For example: /proc/{</a:t>
            </a:r>
            <a:r>
              <a:rPr lang="en-IN" err="1"/>
              <a:t>pid</a:t>
            </a:r>
            <a:r>
              <a:rPr lang="en-IN"/>
              <a:t>} directory contains information about the process with that particular </a:t>
            </a:r>
            <a:r>
              <a:rPr lang="en-IN" err="1"/>
              <a:t>pid</a:t>
            </a:r>
            <a:r>
              <a:rPr lang="en-IN"/>
              <a:t>.</a:t>
            </a:r>
          </a:p>
          <a:p>
            <a:r>
              <a:rPr lang="en-IN"/>
              <a:t>This is a virtual </a:t>
            </a:r>
            <a:r>
              <a:rPr lang="en-IN" err="1"/>
              <a:t>filesystem</a:t>
            </a:r>
            <a:r>
              <a:rPr lang="en-IN"/>
              <a:t> with text information about system resources. For example: /proc/uptime</a:t>
            </a:r>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var</a:t>
            </a:r>
            <a:r>
              <a:rPr lang="en-US"/>
              <a:t> &amp; /</a:t>
            </a:r>
            <a:r>
              <a:rPr lang="en-US" err="1"/>
              <a:t>tmp</a:t>
            </a:r>
            <a:endParaRPr lang="en-IN"/>
          </a:p>
        </p:txBody>
      </p:sp>
      <p:sp>
        <p:nvSpPr>
          <p:cNvPr id="3" name="Content Placeholder 2"/>
          <p:cNvSpPr>
            <a:spLocks noGrp="1"/>
          </p:cNvSpPr>
          <p:nvPr>
            <p:ph idx="1"/>
          </p:nvPr>
        </p:nvSpPr>
        <p:spPr/>
        <p:txBody>
          <a:bodyPr>
            <a:normAutofit lnSpcReduction="10000"/>
          </a:bodyPr>
          <a:lstStyle/>
          <a:p>
            <a:pPr>
              <a:buNone/>
            </a:pPr>
            <a:r>
              <a:rPr lang="en-IN"/>
              <a:t>/</a:t>
            </a:r>
            <a:r>
              <a:rPr lang="en-IN" err="1"/>
              <a:t>var</a:t>
            </a:r>
            <a:r>
              <a:rPr lang="en-IN"/>
              <a:t> – Variable Files</a:t>
            </a:r>
          </a:p>
          <a:p>
            <a:r>
              <a:rPr lang="en-IN" err="1"/>
              <a:t>var</a:t>
            </a:r>
            <a:r>
              <a:rPr lang="en-IN"/>
              <a:t> stands for variable files.</a:t>
            </a:r>
          </a:p>
          <a:p>
            <a:r>
              <a:rPr lang="en-IN"/>
              <a:t>Content of the files that are expected to grow can be found under this directory.</a:t>
            </a:r>
          </a:p>
          <a:p>
            <a:r>
              <a:rPr lang="en-IN"/>
              <a:t>This includes — system log files (/</a:t>
            </a:r>
            <a:r>
              <a:rPr lang="en-IN" err="1"/>
              <a:t>var</a:t>
            </a:r>
            <a:r>
              <a:rPr lang="en-IN"/>
              <a:t>/log); packages and database files (/</a:t>
            </a:r>
            <a:r>
              <a:rPr lang="en-IN" err="1"/>
              <a:t>var</a:t>
            </a:r>
            <a:r>
              <a:rPr lang="en-IN"/>
              <a:t>/lib); emails (/</a:t>
            </a:r>
            <a:r>
              <a:rPr lang="en-IN" err="1"/>
              <a:t>var</a:t>
            </a:r>
            <a:r>
              <a:rPr lang="en-IN"/>
              <a:t>/mail); print queues (/</a:t>
            </a:r>
            <a:r>
              <a:rPr lang="en-IN" err="1"/>
              <a:t>var</a:t>
            </a:r>
            <a:r>
              <a:rPr lang="en-IN"/>
              <a:t>/spool); lock files (/</a:t>
            </a:r>
            <a:r>
              <a:rPr lang="en-IN" err="1"/>
              <a:t>var</a:t>
            </a:r>
            <a:r>
              <a:rPr lang="en-IN"/>
              <a:t>/lock); temp files needed across reboots (/</a:t>
            </a:r>
            <a:r>
              <a:rPr lang="en-IN" err="1"/>
              <a:t>var</a:t>
            </a:r>
            <a:r>
              <a:rPr lang="en-IN"/>
              <a:t>/</a:t>
            </a:r>
            <a:r>
              <a:rPr lang="en-IN" err="1"/>
              <a:t>tmp</a:t>
            </a:r>
            <a:r>
              <a:rPr lang="en-IN"/>
              <a:t>);</a:t>
            </a:r>
          </a:p>
          <a:p>
            <a:pPr>
              <a:buNone/>
            </a:pPr>
            <a:r>
              <a:rPr lang="en-IN"/>
              <a:t> /</a:t>
            </a:r>
            <a:r>
              <a:rPr lang="en-IN" err="1"/>
              <a:t>tmp</a:t>
            </a:r>
            <a:r>
              <a:rPr lang="en-IN"/>
              <a:t> – Temporary Files</a:t>
            </a:r>
          </a:p>
          <a:p>
            <a:r>
              <a:rPr lang="en-IN"/>
              <a:t>Directory that contains temporary files created by system and users.</a:t>
            </a:r>
          </a:p>
          <a:p>
            <a:r>
              <a:rPr lang="en-IN"/>
              <a:t>Files under this directory are deleted when system is rebooted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normAutofit/>
          </a:bodyPr>
          <a:lstStyle/>
          <a:p>
            <a:r>
              <a:rPr lang="en-US"/>
              <a:t>	</a:t>
            </a:r>
            <a:r>
              <a:rPr lang="en-US" sz="3200">
                <a:solidFill>
                  <a:srgbClr val="002060"/>
                </a:solidFill>
                <a:cs typeface="Arial" pitchFamily="34" charset="0"/>
              </a:rPr>
              <a:t>What is an Operating System?</a:t>
            </a:r>
          </a:p>
        </p:txBody>
      </p:sp>
      <p:sp>
        <p:nvSpPr>
          <p:cNvPr id="3075" name="Rectangle 3"/>
          <p:cNvSpPr>
            <a:spLocks noGrp="1" noChangeArrowheads="1"/>
          </p:cNvSpPr>
          <p:nvPr>
            <p:ph idx="1"/>
          </p:nvPr>
        </p:nvSpPr>
        <p:spPr/>
        <p:txBody>
          <a:bodyPr>
            <a:normAutofit/>
          </a:bodyPr>
          <a:lstStyle/>
          <a:p>
            <a:pPr marL="342900" indent="-342900">
              <a:spcBef>
                <a:spcPts val="600"/>
              </a:spcBef>
              <a:buSzPct val="11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A system software .</a:t>
            </a:r>
          </a:p>
          <a:p>
            <a:pPr marL="342900" indent="-342900">
              <a:spcBef>
                <a:spcPts val="600"/>
              </a:spcBef>
              <a:buSzPct val="11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An operating system is a resource allocator.</a:t>
            </a:r>
          </a:p>
          <a:p>
            <a:pPr marL="342900" indent="-342900">
              <a:spcBef>
                <a:spcPts val="600"/>
              </a:spcBef>
              <a:buSzPct val="11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An Operating System controls (manages) hardware and software.</a:t>
            </a:r>
          </a:p>
          <a:p>
            <a:pPr marL="685800" lvl="1" indent="-342900">
              <a:spcBef>
                <a:spcPts val="525"/>
              </a:spcBef>
              <a:buSzPct val="6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provides support for peripherals such as keyboard, mouse, screen, disk drives, …</a:t>
            </a:r>
          </a:p>
          <a:p>
            <a:pPr marL="685800" lvl="1" indent="-342900">
              <a:spcBef>
                <a:spcPts val="525"/>
              </a:spcBef>
              <a:buSzPct val="6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software applications use the OS to communicate with peripherals.</a:t>
            </a:r>
          </a:p>
          <a:p>
            <a:pPr marL="685800" lvl="1" indent="-342900">
              <a:spcBef>
                <a:spcPts val="525"/>
              </a:spcBef>
              <a:buSzPct val="60000"/>
              <a:buFont typeface="Wingdings" panose="05000000000000000000" pitchFamily="2" charset="2"/>
              <a:buChar char="Ø"/>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sz="2100">
                <a:solidFill>
                  <a:srgbClr val="002060"/>
                </a:solidFill>
                <a:latin typeface="+mj-lt"/>
                <a:ea typeface="+mj-ea"/>
                <a:cs typeface="Arial" pitchFamily="34" charset="0"/>
              </a:rPr>
              <a:t>The OS typically manages (starts, stops, pauses, etc) applications.</a:t>
            </a:r>
          </a:p>
          <a:p>
            <a:pPr>
              <a:lnSpc>
                <a:spcPct val="80000"/>
              </a:lnSpc>
            </a:pPr>
            <a:endParaRPr lang="en-US" sz="1800"/>
          </a:p>
        </p:txBody>
      </p:sp>
    </p:spTree>
    <p:extLst>
      <p:ext uri="{BB962C8B-B14F-4D97-AF65-F5344CB8AC3E}">
        <p14:creationId xmlns:p14="http://schemas.microsoft.com/office/powerpoint/2010/main" val="979159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57150"/>
            <a:ext cx="6172200" cy="4594622"/>
          </a:xfrm>
        </p:spPr>
        <p:txBody>
          <a:bodyPr>
            <a:normAutofit fontScale="70000" lnSpcReduction="20000"/>
          </a:bodyPr>
          <a:lstStyle/>
          <a:p>
            <a:endParaRPr lang="en-IN"/>
          </a:p>
          <a:p>
            <a:r>
              <a:rPr lang="en-IN"/>
              <a:t>/lib – System Libraries</a:t>
            </a:r>
          </a:p>
          <a:p>
            <a:r>
              <a:rPr lang="en-IN"/>
              <a:t>Contains library files that supports the binaries located under /bin and /</a:t>
            </a:r>
            <a:r>
              <a:rPr lang="en-IN" err="1"/>
              <a:t>sbin</a:t>
            </a:r>
            <a:endParaRPr lang="en-IN"/>
          </a:p>
          <a:p>
            <a:r>
              <a:rPr lang="en-IN"/>
              <a:t>Library filenames are either ld* or lib*.so.*</a:t>
            </a:r>
          </a:p>
          <a:p>
            <a:r>
              <a:rPr lang="en-IN"/>
              <a:t>For example: ld-2.11.1.so, libncurses.so.5.7</a:t>
            </a:r>
          </a:p>
          <a:p>
            <a:pPr>
              <a:buNone/>
            </a:pPr>
            <a:r>
              <a:rPr lang="en-IN"/>
              <a:t>/opt – Optional add-on Applications</a:t>
            </a:r>
          </a:p>
          <a:p>
            <a:r>
              <a:rPr lang="en-IN"/>
              <a:t>opt stands for optional.</a:t>
            </a:r>
          </a:p>
          <a:p>
            <a:r>
              <a:rPr lang="en-IN"/>
              <a:t>Contains add-on applications from individual vendors.</a:t>
            </a:r>
          </a:p>
          <a:p>
            <a:r>
              <a:rPr lang="en-IN"/>
              <a:t>add-on applications should be installed under either /opt/ or /opt/ sub-directory.</a:t>
            </a:r>
          </a:p>
          <a:p>
            <a:pPr>
              <a:buNone/>
            </a:pPr>
            <a:r>
              <a:rPr lang="en-IN"/>
              <a:t> /</a:t>
            </a:r>
            <a:r>
              <a:rPr lang="en-IN" err="1"/>
              <a:t>mnt</a:t>
            </a:r>
            <a:r>
              <a:rPr lang="en-IN"/>
              <a:t> – Mount Directory</a:t>
            </a:r>
          </a:p>
          <a:p>
            <a:r>
              <a:rPr lang="en-IN"/>
              <a:t>Temporary mount directory where </a:t>
            </a:r>
            <a:r>
              <a:rPr lang="en-IN" err="1"/>
              <a:t>sysadmins</a:t>
            </a:r>
            <a:r>
              <a:rPr lang="en-IN"/>
              <a:t> can mount </a:t>
            </a:r>
            <a:r>
              <a:rPr lang="en-IN" err="1"/>
              <a:t>filesystems</a:t>
            </a:r>
            <a:r>
              <a:rPr lang="en-IN"/>
              <a:t>.</a:t>
            </a:r>
          </a:p>
          <a:p>
            <a:pPr>
              <a:buNone/>
            </a:pPr>
            <a:r>
              <a:rPr lang="en-IN"/>
              <a:t>/media – Removable Media Devices</a:t>
            </a:r>
          </a:p>
          <a:p>
            <a:r>
              <a:rPr lang="en-IN"/>
              <a:t>Temporary mount directory for removable devices.</a:t>
            </a:r>
          </a:p>
          <a:p>
            <a:r>
              <a:rPr lang="en-IN"/>
              <a:t>For examples, /media/</a:t>
            </a:r>
            <a:r>
              <a:rPr lang="en-IN" err="1"/>
              <a:t>cdrom</a:t>
            </a:r>
            <a:r>
              <a:rPr lang="en-IN"/>
              <a:t> for CD-ROM; /media/floppy for floppy drives; /media/</a:t>
            </a:r>
            <a:r>
              <a:rPr lang="en-IN" err="1"/>
              <a:t>cdrecorder</a:t>
            </a:r>
            <a:r>
              <a:rPr lang="en-IN"/>
              <a:t> for CD writer</a:t>
            </a:r>
          </a:p>
          <a:p>
            <a:pPr>
              <a:buNone/>
            </a:pPr>
            <a:r>
              <a:rPr lang="en-IN"/>
              <a:t>/</a:t>
            </a:r>
            <a:r>
              <a:rPr lang="en-IN" err="1"/>
              <a:t>srv</a:t>
            </a:r>
            <a:r>
              <a:rPr lang="en-IN"/>
              <a:t> – Service Data</a:t>
            </a:r>
          </a:p>
          <a:p>
            <a:r>
              <a:rPr lang="en-IN" err="1"/>
              <a:t>srv</a:t>
            </a:r>
            <a:r>
              <a:rPr lang="en-IN"/>
              <a:t> stands for service.</a:t>
            </a:r>
          </a:p>
          <a:p>
            <a:r>
              <a:rPr lang="en-IN"/>
              <a:t>Contains server specific services related data.</a:t>
            </a:r>
          </a:p>
          <a:p>
            <a:r>
              <a:rPr lang="en-IN"/>
              <a:t>For example, /</a:t>
            </a:r>
            <a:r>
              <a:rPr lang="en-IN" err="1"/>
              <a:t>srv</a:t>
            </a:r>
            <a:r>
              <a:rPr lang="en-IN"/>
              <a:t>/</a:t>
            </a:r>
            <a:r>
              <a:rPr lang="en-IN" err="1"/>
              <a:t>cvs</a:t>
            </a:r>
            <a:r>
              <a:rPr lang="en-IN"/>
              <a:t> contains CVS related data.</a:t>
            </a:r>
          </a:p>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4050"/>
              <a:t>LINUX COMMANDS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699" name="Rectangle 3"/>
          <p:cNvSpPr>
            <a:spLocks noGrp="1" noChangeArrowheads="1"/>
          </p:cNvSpPr>
          <p:nvPr>
            <p:ph sz="half" idx="1"/>
          </p:nvPr>
        </p:nvSpPr>
        <p:spPr>
          <a:xfrm>
            <a:off x="1219200" y="1200150"/>
            <a:ext cx="5289947" cy="3398044"/>
          </a:xfrm>
        </p:spPr>
        <p:txBody>
          <a:bodyPr vert="horz" lIns="91440" tIns="45720" rIns="91440" bIns="45720" anchor="t">
            <a:normAutofit/>
          </a:bodyPr>
          <a:lstStyle/>
          <a:p>
            <a:pPr indent="-255905">
              <a:buFont typeface="Wingdings" pitchFamily="2" charset="2"/>
              <a:buNone/>
            </a:pPr>
            <a:endParaRPr lang="en-US" altLang="ja-JP" sz="1350">
              <a:ea typeface="ＭＳ Ｐゴシック" pitchFamily="34" charset="-128"/>
              <a:cs typeface="Calibri" panose="020F0502020204030204"/>
            </a:endParaRPr>
          </a:p>
          <a:p>
            <a:pPr marL="109220" indent="0">
              <a:buNone/>
            </a:pPr>
            <a:r>
              <a:rPr lang="en-US" altLang="ja-JP" sz="1350">
                <a:ea typeface="ＭＳ Ｐゴシック"/>
              </a:rPr>
              <a:t>command consists of three parts, i.e. command name, options, arguments. </a:t>
            </a:r>
            <a:endParaRPr lang="en-US" altLang="ja-JP" sz="1350">
              <a:ea typeface="ＭＳ Ｐゴシック" pitchFamily="34" charset="-128"/>
              <a:cs typeface="Calibri" panose="020F0502020204030204"/>
            </a:endParaRPr>
          </a:p>
          <a:p>
            <a:pPr indent="-255905">
              <a:buFont typeface="Wingdings" pitchFamily="2" charset="2"/>
              <a:buNone/>
            </a:pPr>
            <a:endParaRPr lang="en-US" altLang="ja-JP" sz="1350">
              <a:ea typeface="ＭＳ Ｐゴシック" pitchFamily="34" charset="-128"/>
              <a:cs typeface="Calibri" panose="020F0502020204030204"/>
            </a:endParaRPr>
          </a:p>
          <a:p>
            <a:pPr indent="-255905">
              <a:buFont typeface="Wingdings" pitchFamily="2" charset="2"/>
              <a:buNone/>
            </a:pPr>
            <a:r>
              <a:rPr lang="en-US" altLang="ja-JP" sz="1350">
                <a:ea typeface="ＭＳ Ｐゴシック" pitchFamily="34" charset="-128"/>
              </a:rPr>
              <a:t>Example)</a:t>
            </a:r>
            <a:endParaRPr lang="en-US" altLang="ja-JP" sz="1350">
              <a:ea typeface="ＭＳ Ｐゴシック" pitchFamily="34" charset="-128"/>
              <a:cs typeface="Calibri" panose="020F0502020204030204"/>
            </a:endParaRPr>
          </a:p>
          <a:p>
            <a:pPr indent="-255905">
              <a:buNone/>
            </a:pPr>
            <a:r>
              <a:rPr lang="en-US" altLang="ja-JP" sz="1050">
                <a:ea typeface="ＭＳ Ｐゴシック"/>
              </a:rPr>
              <a:t>$command-name  </a:t>
            </a:r>
            <a:r>
              <a:rPr lang="en-US" altLang="ja-JP" sz="1050" err="1">
                <a:ea typeface="ＭＳ Ｐゴシック"/>
              </a:rPr>
              <a:t>optionA</a:t>
            </a:r>
            <a:r>
              <a:rPr lang="en-US" altLang="ja-JP" sz="1050">
                <a:ea typeface="ＭＳ Ｐゴシック"/>
              </a:rPr>
              <a:t> </a:t>
            </a:r>
            <a:r>
              <a:rPr lang="en-US" altLang="ja-JP" sz="1050" err="1">
                <a:ea typeface="ＭＳ Ｐゴシック"/>
              </a:rPr>
              <a:t>optionB</a:t>
            </a:r>
            <a:r>
              <a:rPr lang="en-US" altLang="ja-JP" sz="1050">
                <a:ea typeface="ＭＳ Ｐゴシック"/>
              </a:rPr>
              <a:t>  argument1  argument2</a:t>
            </a:r>
            <a:endParaRPr lang="en-US" altLang="ja-JP" sz="1050">
              <a:ea typeface="ＭＳ Ｐゴシック" pitchFamily="34" charset="-128"/>
              <a:cs typeface="Calibri" panose="020F0502020204030204"/>
            </a:endParaRPr>
          </a:p>
          <a:p>
            <a:pPr indent="-255905">
              <a:buFont typeface="Wingdings" pitchFamily="2" charset="2"/>
              <a:buNone/>
            </a:pPr>
            <a:endParaRPr lang="en-US" altLang="ja-JP" sz="1050">
              <a:ea typeface="ＭＳ Ｐゴシック" pitchFamily="34" charset="-128"/>
              <a:cs typeface="Calibri" panose="020F0502020204030204"/>
            </a:endParaRPr>
          </a:p>
        </p:txBody>
      </p:sp>
      <p:sp>
        <p:nvSpPr>
          <p:cNvPr id="157698" name="Rectangle 2"/>
          <p:cNvSpPr>
            <a:spLocks noGrp="1" noChangeArrowheads="1"/>
          </p:cNvSpPr>
          <p:nvPr>
            <p:ph type="title"/>
          </p:nvPr>
        </p:nvSpPr>
        <p:spPr>
          <a:xfrm>
            <a:off x="1066800" y="285750"/>
            <a:ext cx="8229600" cy="857250"/>
          </a:xfrm>
        </p:spPr>
        <p:txBody>
          <a:bodyPr/>
          <a:lstStyle/>
          <a:p>
            <a:r>
              <a:rPr lang="en-US" altLang="ja-JP">
                <a:ea typeface="ＭＳ Ｐゴシック" pitchFamily="34" charset="-128"/>
              </a:rPr>
              <a:t>Basic Commands</a:t>
            </a:r>
          </a:p>
        </p:txBody>
      </p:sp>
    </p:spTree>
  </p:cSld>
  <p:clrMapOvr>
    <a:overrideClrMapping bg1="lt1" tx1="dk1" bg2="lt2" tx2="dk2" accent1="accent1" accent2="accent2" accent3="accent3" accent4="accent4" accent5="accent5" accent6="accent6" hlink="hlink" folHlink="folHlink"/>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747" name="Rectangle 3"/>
          <p:cNvSpPr>
            <a:spLocks noGrp="1" noChangeArrowheads="1"/>
          </p:cNvSpPr>
          <p:nvPr>
            <p:ph sz="half" idx="1"/>
          </p:nvPr>
        </p:nvSpPr>
        <p:spPr>
          <a:xfrm>
            <a:off x="990600" y="1123950"/>
            <a:ext cx="5289947" cy="3398044"/>
          </a:xfrm>
        </p:spPr>
        <p:txBody>
          <a:bodyPr/>
          <a:lstStyle/>
          <a:p>
            <a:pPr>
              <a:buFont typeface="Wingdings" pitchFamily="2" charset="2"/>
              <a:buNone/>
            </a:pPr>
            <a:r>
              <a:rPr lang="en-US" altLang="ja-JP" sz="1500" b="1" u="sng">
                <a:ea typeface="ＭＳ Ｐゴシック" pitchFamily="34" charset="-128"/>
              </a:rPr>
              <a:t>How to run commands</a:t>
            </a:r>
          </a:p>
          <a:p>
            <a:pPr>
              <a:buFont typeface="Wingdings" panose="05000000000000000000" pitchFamily="2" charset="2"/>
              <a:buChar char="Ø"/>
            </a:pPr>
            <a:r>
              <a:rPr lang="en-US" altLang="ja-JP" sz="1350">
                <a:ea typeface="ＭＳ Ｐゴシック" pitchFamily="34" charset="-128"/>
              </a:rPr>
              <a:t>Between command name, options and arguments, </a:t>
            </a:r>
            <a:r>
              <a:rPr lang="en-US" altLang="ja-JP" sz="1350" u="sng">
                <a:ea typeface="ＭＳ Ｐゴシック" pitchFamily="34" charset="-128"/>
              </a:rPr>
              <a:t>space</a:t>
            </a:r>
            <a:r>
              <a:rPr lang="en-US" altLang="ja-JP" sz="1350">
                <a:ea typeface="ＭＳ Ｐゴシック" pitchFamily="34" charset="-128"/>
              </a:rPr>
              <a:t> is necessary. </a:t>
            </a:r>
          </a:p>
          <a:p>
            <a:pPr>
              <a:buFont typeface="Wingdings" panose="05000000000000000000" pitchFamily="2" charset="2"/>
              <a:buChar char="Ø"/>
            </a:pPr>
            <a:r>
              <a:rPr lang="en-US" altLang="ja-JP" sz="1350" err="1">
                <a:ea typeface="ＭＳ Ｐゴシック" pitchFamily="34" charset="-128"/>
              </a:rPr>
              <a:t>Opitions</a:t>
            </a:r>
            <a:r>
              <a:rPr lang="en-US" altLang="ja-JP" sz="1350">
                <a:ea typeface="ＭＳ Ｐゴシック" pitchFamily="34" charset="-128"/>
              </a:rPr>
              <a:t> always start with </a:t>
            </a:r>
            <a:r>
              <a:rPr lang="en-US" altLang="ja-JP" sz="1350">
                <a:latin typeface="Verdana"/>
                <a:ea typeface="ＭＳ Ｐゴシック" pitchFamily="34" charset="-128"/>
              </a:rPr>
              <a:t>“</a:t>
            </a:r>
            <a:r>
              <a:rPr lang="en-US" altLang="ja-JP" sz="1350">
                <a:ea typeface="ＭＳ Ｐゴシック" pitchFamily="34" charset="-128"/>
              </a:rPr>
              <a:t>-</a:t>
            </a:r>
            <a:r>
              <a:rPr lang="en-US" altLang="ja-JP" sz="1350">
                <a:latin typeface="Verdana"/>
                <a:ea typeface="ＭＳ Ｐゴシック" pitchFamily="34" charset="-128"/>
              </a:rPr>
              <a:t>”</a:t>
            </a:r>
            <a:endParaRPr lang="en-US" altLang="ja-JP" sz="1350">
              <a:ea typeface="ＭＳ Ｐゴシック" pitchFamily="34" charset="-128"/>
            </a:endParaRPr>
          </a:p>
          <a:p>
            <a:pPr>
              <a:buFont typeface="Wingdings" panose="05000000000000000000" pitchFamily="2" charset="2"/>
              <a:buChar char="Ø"/>
            </a:pPr>
            <a:endParaRPr lang="en-US" altLang="ja-JP" sz="1350">
              <a:ea typeface="ＭＳ Ｐゴシック" pitchFamily="34" charset="-128"/>
            </a:endParaRPr>
          </a:p>
          <a:p>
            <a:pPr>
              <a:buFont typeface="Wingdings" panose="05000000000000000000" pitchFamily="2" charset="2"/>
              <a:buChar char="Ø"/>
            </a:pPr>
            <a:r>
              <a:rPr lang="en-US" altLang="ja-JP" sz="1350">
                <a:ea typeface="ＭＳ Ｐゴシック" pitchFamily="34" charset="-128"/>
              </a:rPr>
              <a:t>Example:</a:t>
            </a:r>
          </a:p>
          <a:p>
            <a:pPr>
              <a:buFont typeface="Wingdings" panose="05000000000000000000" pitchFamily="2" charset="2"/>
              <a:buChar char="§"/>
            </a:pPr>
            <a:r>
              <a:rPr lang="en-US" altLang="ja-JP" sz="1350">
                <a:ea typeface="ＭＳ Ｐゴシック" pitchFamily="34" charset="-128"/>
              </a:rPr>
              <a:t>cd  ..</a:t>
            </a:r>
          </a:p>
          <a:p>
            <a:pPr>
              <a:buFont typeface="Wingdings" panose="05000000000000000000" pitchFamily="2" charset="2"/>
              <a:buChar char="§"/>
            </a:pPr>
            <a:r>
              <a:rPr lang="en-US" altLang="ja-JP" sz="1350">
                <a:ea typeface="ＭＳ Ｐゴシック" pitchFamily="34" charset="-128"/>
              </a:rPr>
              <a:t>ls  </a:t>
            </a:r>
            <a:r>
              <a:rPr lang="en-US" altLang="ja-JP" sz="1350">
                <a:latin typeface="Verdana"/>
                <a:ea typeface="ＭＳ Ｐゴシック" pitchFamily="34" charset="-128"/>
              </a:rPr>
              <a:t>–</a:t>
            </a:r>
            <a:r>
              <a:rPr lang="en-US" altLang="ja-JP" sz="1350">
                <a:ea typeface="ＭＳ Ｐゴシック" pitchFamily="34" charset="-128"/>
              </a:rPr>
              <a:t>l  .</a:t>
            </a:r>
            <a:r>
              <a:rPr lang="en-US" altLang="ja-JP" sz="1350" err="1">
                <a:ea typeface="ＭＳ Ｐゴシック" pitchFamily="34" charset="-128"/>
              </a:rPr>
              <a:t>bashrc</a:t>
            </a:r>
            <a:endParaRPr lang="en-US" altLang="ja-JP" sz="1350">
              <a:ea typeface="ＭＳ Ｐゴシック" pitchFamily="34" charset="-128"/>
            </a:endParaRPr>
          </a:p>
          <a:p>
            <a:pPr>
              <a:buFont typeface="Wingdings" panose="05000000000000000000" pitchFamily="2" charset="2"/>
              <a:buChar char="§"/>
            </a:pPr>
            <a:r>
              <a:rPr lang="en-US" altLang="ja-JP" sz="1350">
                <a:ea typeface="ＭＳ Ｐゴシック" pitchFamily="34" charset="-128"/>
              </a:rPr>
              <a:t>mv  </a:t>
            </a:r>
            <a:r>
              <a:rPr lang="en-US" altLang="ja-JP" sz="1350" err="1">
                <a:ea typeface="ＭＳ Ｐゴシック" pitchFamily="34" charset="-128"/>
              </a:rPr>
              <a:t>fileA</a:t>
            </a:r>
            <a:r>
              <a:rPr lang="en-US" altLang="ja-JP" sz="1350">
                <a:ea typeface="ＭＳ Ｐゴシック" pitchFamily="34" charset="-128"/>
              </a:rPr>
              <a:t>  </a:t>
            </a:r>
            <a:r>
              <a:rPr lang="en-US" altLang="ja-JP" sz="1350" err="1">
                <a:ea typeface="ＭＳ Ｐゴシック" pitchFamily="34" charset="-128"/>
              </a:rPr>
              <a:t>fileB</a:t>
            </a:r>
            <a:endParaRPr lang="en-US" altLang="ja-JP" sz="1350">
              <a:ea typeface="ＭＳ Ｐゴシック" pitchFamily="34" charset="-128"/>
            </a:endParaRPr>
          </a:p>
        </p:txBody>
      </p:sp>
      <p:sp>
        <p:nvSpPr>
          <p:cNvPr id="159746" name="Rectangle 2"/>
          <p:cNvSpPr>
            <a:spLocks noGrp="1" noChangeArrowheads="1"/>
          </p:cNvSpPr>
          <p:nvPr>
            <p:ph type="title"/>
          </p:nvPr>
        </p:nvSpPr>
        <p:spPr>
          <a:xfrm>
            <a:off x="1066800" y="209550"/>
            <a:ext cx="8229600" cy="857250"/>
          </a:xfrm>
        </p:spPr>
        <p:txBody>
          <a:bodyPr/>
          <a:lstStyle/>
          <a:p>
            <a:r>
              <a:rPr lang="en-US" altLang="ja-JP">
                <a:ea typeface="ＭＳ Ｐゴシック" pitchFamily="34" charset="-128"/>
              </a:rPr>
              <a:t>Basic Commands</a:t>
            </a:r>
          </a:p>
        </p:txBody>
      </p:sp>
    </p:spTree>
  </p:cSld>
  <p:clrMapOvr>
    <a:overrideClrMapping bg1="lt1" tx1="dk1" bg2="lt2" tx2="dk2" accent1="accent1" accent2="accent2" accent3="accent3" accent4="accent4" accent5="accent5" accent6="accent6" hlink="hlink" folHlink="folHlink"/>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a:t>Type command : To check a command is internal or external</a:t>
            </a:r>
          </a:p>
          <a:p>
            <a:r>
              <a:rPr lang="en-US"/>
              <a:t>Internal commands are the built-in commands of the shell. </a:t>
            </a:r>
          </a:p>
          <a:p>
            <a:r>
              <a:rPr lang="en-US"/>
              <a:t>no process will be launched to execute the command. </a:t>
            </a:r>
          </a:p>
          <a:p>
            <a:r>
              <a:rPr lang="en-US"/>
              <a:t>speed of executing an internal command will be very high.</a:t>
            </a:r>
          </a:p>
          <a:p>
            <a:r>
              <a:rPr lang="en-US"/>
              <a:t>Example: cd, </a:t>
            </a:r>
            <a:r>
              <a:rPr lang="en-US" err="1"/>
              <a:t>pwd</a:t>
            </a:r>
            <a:r>
              <a:rPr lang="en-US"/>
              <a:t>, echo.</a:t>
            </a:r>
          </a:p>
          <a:p>
            <a:r>
              <a:rPr lang="en-US"/>
              <a:t>External commands are those command which are stored as a separate binaries. </a:t>
            </a:r>
          </a:p>
          <a:p>
            <a:r>
              <a:rPr lang="en-US"/>
              <a:t>Shell starts separate sub-process to execute them.</a:t>
            </a:r>
          </a:p>
          <a:p>
            <a:r>
              <a:rPr lang="en-US"/>
              <a:t>Most external commands are stored in the form of binaries in /bin directory. </a:t>
            </a:r>
          </a:p>
          <a:p>
            <a:r>
              <a:rPr lang="en-US"/>
              <a:t>example – mv, </a:t>
            </a:r>
            <a:r>
              <a:rPr lang="en-US" err="1"/>
              <a:t>cat,rm</a:t>
            </a:r>
            <a:r>
              <a:rPr lang="en-US"/>
              <a:t> etc.</a:t>
            </a:r>
          </a:p>
        </p:txBody>
      </p:sp>
      <p:sp>
        <p:nvSpPr>
          <p:cNvPr id="2" name="Title 1"/>
          <p:cNvSpPr>
            <a:spLocks noGrp="1"/>
          </p:cNvSpPr>
          <p:nvPr>
            <p:ph type="title"/>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lstStyle/>
          <a:p>
            <a:r>
              <a:rPr lang="en-US" err="1"/>
              <a:t>uname</a:t>
            </a:r>
            <a:endParaRPr lang="en-US"/>
          </a:p>
        </p:txBody>
      </p:sp>
      <p:sp>
        <p:nvSpPr>
          <p:cNvPr id="3" name="Content Placeholder 2"/>
          <p:cNvSpPr>
            <a:spLocks noGrp="1"/>
          </p:cNvSpPr>
          <p:nvPr>
            <p:ph idx="1"/>
          </p:nvPr>
        </p:nvSpPr>
        <p:spPr/>
        <p:txBody>
          <a:bodyPr/>
          <a:lstStyle/>
          <a:p>
            <a:r>
              <a:rPr lang="en-US" err="1"/>
              <a:t>Uname</a:t>
            </a:r>
            <a:endParaRPr lang="en-US"/>
          </a:p>
          <a:p>
            <a:r>
              <a:rPr lang="en-US"/>
              <a:t>The </a:t>
            </a:r>
            <a:r>
              <a:rPr lang="en-US" err="1"/>
              <a:t>Uname</a:t>
            </a:r>
            <a:r>
              <a:rPr lang="en-US"/>
              <a:t> command lists the name of the current system you are logged into</a:t>
            </a:r>
          </a:p>
          <a:p>
            <a:r>
              <a:rPr lang="en-US" err="1"/>
              <a:t>Uname</a:t>
            </a:r>
            <a:r>
              <a:rPr lang="en-US"/>
              <a:t> –s    gives the </a:t>
            </a:r>
            <a:r>
              <a:rPr lang="en-US" err="1"/>
              <a:t>os</a:t>
            </a:r>
            <a:r>
              <a:rPr lang="en-US"/>
              <a:t> name</a:t>
            </a:r>
          </a:p>
          <a:p>
            <a:r>
              <a:rPr lang="en-US" err="1"/>
              <a:t>Uname</a:t>
            </a:r>
            <a:r>
              <a:rPr lang="en-US"/>
              <a:t> –r gives the version of </a:t>
            </a:r>
            <a:r>
              <a:rPr lang="en-US" err="1"/>
              <a:t>os</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406"/>
            <a:ext cx="8229600" cy="857250"/>
          </a:xfrm>
        </p:spPr>
        <p:txBody>
          <a:bodyPr/>
          <a:lstStyle/>
          <a:p>
            <a:r>
              <a:rPr lang="en-US"/>
              <a:t>man</a:t>
            </a:r>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b="1"/>
              <a:t>Manual </a:t>
            </a:r>
            <a:r>
              <a:rPr lang="en-IN"/>
              <a:t>command.</a:t>
            </a:r>
          </a:p>
          <a:p>
            <a:pPr>
              <a:buFont typeface="Wingdings" panose="05000000000000000000" pitchFamily="2" charset="2"/>
              <a:buChar char="Ø"/>
            </a:pPr>
            <a:r>
              <a:rPr lang="en-IN"/>
              <a:t>This is help command, and will explains you about online manual pages you can also use man in conjunction with any command to learn more about that command for example. </a:t>
            </a:r>
          </a:p>
          <a:p>
            <a:pPr lvl="0">
              <a:buFont typeface="Wingdings" panose="05000000000000000000" pitchFamily="2" charset="2"/>
              <a:buChar char="Ø"/>
            </a:pPr>
            <a:r>
              <a:rPr lang="en-IN"/>
              <a:t>man </a:t>
            </a:r>
            <a:r>
              <a:rPr lang="en-IN" err="1"/>
              <a:t>ls</a:t>
            </a:r>
            <a:r>
              <a:rPr lang="en-IN"/>
              <a:t> will explain about the </a:t>
            </a:r>
            <a:r>
              <a:rPr lang="en-IN" err="1"/>
              <a:t>ls</a:t>
            </a:r>
            <a:r>
              <a:rPr lang="en-IN"/>
              <a:t> command and how you can use it.</a:t>
            </a:r>
          </a:p>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1732"/>
            <a:ext cx="8229600" cy="857250"/>
          </a:xfrm>
        </p:spPr>
        <p:txBody>
          <a:bodyPr/>
          <a:lstStyle/>
          <a:p>
            <a:r>
              <a:rPr lang="en-US" err="1"/>
              <a:t>pwd</a:t>
            </a:r>
            <a:endParaRPr lang="en-IN"/>
          </a:p>
        </p:txBody>
      </p:sp>
      <p:sp>
        <p:nvSpPr>
          <p:cNvPr id="3" name="Content Placeholder 2"/>
          <p:cNvSpPr>
            <a:spLocks noGrp="1"/>
          </p:cNvSpPr>
          <p:nvPr>
            <p:ph idx="1"/>
          </p:nvPr>
        </p:nvSpPr>
        <p:spPr/>
        <p:txBody>
          <a:bodyPr/>
          <a:lstStyle/>
          <a:p>
            <a:r>
              <a:rPr lang="en-IN" err="1"/>
              <a:t>pwd</a:t>
            </a:r>
            <a:r>
              <a:rPr lang="en-IN"/>
              <a:t> command will print your home directory on screen.</a:t>
            </a:r>
          </a:p>
          <a:p>
            <a:r>
              <a:rPr lang="en-IN" err="1"/>
              <a:t>pwd</a:t>
            </a:r>
            <a:r>
              <a:rPr lang="en-IN"/>
              <a:t> means present working directory.</a:t>
            </a:r>
          </a:p>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406"/>
            <a:ext cx="8229600" cy="857250"/>
          </a:xfrm>
        </p:spPr>
        <p:txBody>
          <a:bodyPr/>
          <a:lstStyle/>
          <a:p>
            <a:r>
              <a:rPr lang="en-US"/>
              <a:t>calendar</a:t>
            </a:r>
            <a:endParaRPr lang="en-IN"/>
          </a:p>
        </p:txBody>
      </p:sp>
      <p:sp>
        <p:nvSpPr>
          <p:cNvPr id="3" name="Content Placeholder 2"/>
          <p:cNvSpPr>
            <a:spLocks noGrp="1"/>
          </p:cNvSpPr>
          <p:nvPr>
            <p:ph idx="1"/>
          </p:nvPr>
        </p:nvSpPr>
        <p:spPr/>
        <p:txBody>
          <a:bodyPr>
            <a:normAutofit/>
          </a:bodyPr>
          <a:lstStyle/>
          <a:p>
            <a:pPr>
              <a:buNone/>
            </a:pPr>
            <a:r>
              <a:rPr lang="en-IN" b="1"/>
              <a:t>Cal</a:t>
            </a:r>
            <a:r>
              <a:rPr lang="en-IN"/>
              <a:t> command </a:t>
            </a:r>
            <a:br>
              <a:rPr lang="en-IN"/>
            </a:br>
            <a:r>
              <a:rPr lang="en-IN"/>
              <a:t>calendar command reads your calendar file and displays only lines with current day. </a:t>
            </a:r>
            <a:br>
              <a:rPr lang="en-IN"/>
            </a:b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lstStyle/>
          <a:p>
            <a:r>
              <a:rPr lang="en-US"/>
              <a:t>clear</a:t>
            </a:r>
            <a:endParaRPr lang="en-IN"/>
          </a:p>
        </p:txBody>
      </p:sp>
      <p:sp>
        <p:nvSpPr>
          <p:cNvPr id="3" name="Content Placeholder 2"/>
          <p:cNvSpPr>
            <a:spLocks noGrp="1"/>
          </p:cNvSpPr>
          <p:nvPr>
            <p:ph idx="1"/>
          </p:nvPr>
        </p:nvSpPr>
        <p:spPr/>
        <p:txBody>
          <a:bodyPr/>
          <a:lstStyle/>
          <a:p>
            <a:r>
              <a:rPr lang="en-IN"/>
              <a:t>clear command clears the screen and puts cursor at beginning of first line.</a:t>
            </a:r>
          </a:p>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1950"/>
            <a:ext cx="6056430" cy="475562"/>
          </a:xfrm>
        </p:spPr>
        <p:txBody>
          <a:bodyPr>
            <a:noAutofit/>
          </a:bodyPr>
          <a:lstStyle/>
          <a:p>
            <a:r>
              <a:rPr lang="en-US" sz="3200"/>
              <a:t>Overview of the LINUX</a:t>
            </a:r>
            <a:endParaRPr lang="en-IN" sz="3200"/>
          </a:p>
        </p:txBody>
      </p:sp>
      <p:sp>
        <p:nvSpPr>
          <p:cNvPr id="3" name="Content Placeholder 2"/>
          <p:cNvSpPr>
            <a:spLocks noGrp="1"/>
          </p:cNvSpPr>
          <p:nvPr>
            <p:ph idx="1"/>
          </p:nvPr>
        </p:nvSpPr>
        <p:spPr>
          <a:xfrm>
            <a:off x="533400" y="1123950"/>
            <a:ext cx="8229600" cy="3505200"/>
          </a:xfrm>
        </p:spPr>
        <p:txBody>
          <a:bodyPr>
            <a:normAutofit/>
          </a:bodyPr>
          <a:lstStyle/>
          <a:p>
            <a:pPr algn="just">
              <a:buFont typeface="Wingdings" panose="05000000000000000000" pitchFamily="2" charset="2"/>
              <a:buChar char="Ø"/>
            </a:pPr>
            <a:r>
              <a:rPr lang="en-GB" sz="2000"/>
              <a:t>Linux is multitasking, multiuser operating system. </a:t>
            </a:r>
          </a:p>
          <a:p>
            <a:pPr algn="just">
              <a:buFont typeface="Wingdings" panose="05000000000000000000" pitchFamily="2" charset="2"/>
              <a:buChar char="Ø"/>
            </a:pPr>
            <a:r>
              <a:rPr lang="en-US" sz="2000"/>
              <a:t>Created in the 1990s by </a:t>
            </a:r>
            <a:r>
              <a:rPr lang="en-US" sz="2000" err="1"/>
              <a:t>Linus</a:t>
            </a:r>
            <a:r>
              <a:rPr lang="en-US" sz="2000"/>
              <a:t> </a:t>
            </a:r>
            <a:r>
              <a:rPr lang="en-US" sz="2000" err="1"/>
              <a:t>Torvalds</a:t>
            </a:r>
            <a:endParaRPr lang="en-IN" sz="2000"/>
          </a:p>
          <a:p>
            <a:pPr algn="just">
              <a:buFont typeface="Wingdings" panose="05000000000000000000" pitchFamily="2" charset="2"/>
              <a:buChar char="Ø"/>
            </a:pPr>
            <a:r>
              <a:rPr lang="en-GB" sz="2000"/>
              <a:t>Linux is inspired by the Linux operating system which first appeared in 1969-70, in AT &amp; T Bell Labs.</a:t>
            </a:r>
          </a:p>
          <a:p>
            <a:endParaRPr lang="en-IN"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406"/>
            <a:ext cx="8229600" cy="857250"/>
          </a:xfrm>
        </p:spPr>
        <p:txBody>
          <a:bodyPr/>
          <a:lstStyle/>
          <a:p>
            <a:r>
              <a:rPr lang="en-US" err="1"/>
              <a:t>Tty</a:t>
            </a:r>
            <a:r>
              <a:rPr lang="en-US"/>
              <a:t> and </a:t>
            </a:r>
            <a:r>
              <a:rPr lang="en-US" err="1"/>
              <a:t>stty</a:t>
            </a:r>
            <a:endParaRPr lang="en-IN"/>
          </a:p>
        </p:txBody>
      </p:sp>
      <p:sp>
        <p:nvSpPr>
          <p:cNvPr id="3" name="Content Placeholder 2"/>
          <p:cNvSpPr>
            <a:spLocks noGrp="1"/>
          </p:cNvSpPr>
          <p:nvPr>
            <p:ph idx="1"/>
          </p:nvPr>
        </p:nvSpPr>
        <p:spPr/>
        <p:txBody>
          <a:bodyPr>
            <a:normAutofit/>
          </a:bodyPr>
          <a:lstStyle/>
          <a:p>
            <a:r>
              <a:rPr lang="en-IN" b="1" err="1"/>
              <a:t>Tty</a:t>
            </a:r>
            <a:r>
              <a:rPr lang="en-IN" b="1"/>
              <a:t> </a:t>
            </a:r>
            <a:r>
              <a:rPr lang="en-IN"/>
              <a:t>command </a:t>
            </a:r>
            <a:br>
              <a:rPr lang="en-IN"/>
            </a:br>
            <a:r>
              <a:rPr lang="en-IN" err="1"/>
              <a:t>Tty</a:t>
            </a:r>
            <a:r>
              <a:rPr lang="en-IN"/>
              <a:t> command will display your terminal.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w command</a:t>
            </a:r>
            <a:endParaRPr lang="en-IN"/>
          </a:p>
        </p:txBody>
      </p:sp>
      <p:sp>
        <p:nvSpPr>
          <p:cNvPr id="3" name="Content Placeholder 2"/>
          <p:cNvSpPr>
            <a:spLocks noGrp="1"/>
          </p:cNvSpPr>
          <p:nvPr>
            <p:ph idx="1"/>
          </p:nvPr>
        </p:nvSpPr>
        <p:spPr/>
        <p:txBody>
          <a:bodyPr/>
          <a:lstStyle/>
          <a:p>
            <a:pPr lvl="0">
              <a:buNone/>
            </a:pPr>
            <a:r>
              <a:rPr lang="en-IN" b="1"/>
              <a:t>w</a:t>
            </a:r>
            <a:r>
              <a:rPr lang="en-IN"/>
              <a:t> --- tells you who's logged in, and what they're doing. </a:t>
            </a:r>
          </a:p>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150"/>
            <a:ext cx="8229600" cy="857250"/>
          </a:xfrm>
        </p:spPr>
        <p:txBody>
          <a:bodyPr/>
          <a:lstStyle/>
          <a:p>
            <a:r>
              <a:rPr lang="en-US"/>
              <a:t>Who command</a:t>
            </a:r>
            <a:endParaRPr lang="en-IN"/>
          </a:p>
        </p:txBody>
      </p:sp>
      <p:sp>
        <p:nvSpPr>
          <p:cNvPr id="3" name="Content Placeholder 2"/>
          <p:cNvSpPr>
            <a:spLocks noGrp="1"/>
          </p:cNvSpPr>
          <p:nvPr>
            <p:ph idx="1"/>
          </p:nvPr>
        </p:nvSpPr>
        <p:spPr/>
        <p:txBody>
          <a:bodyPr/>
          <a:lstStyle/>
          <a:p>
            <a:pPr lvl="0">
              <a:buNone/>
            </a:pPr>
            <a:r>
              <a:rPr lang="en-IN" b="1"/>
              <a:t>who</a:t>
            </a:r>
            <a:r>
              <a:rPr lang="en-IN"/>
              <a:t> --- tells you who's logged on, and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33350"/>
            <a:ext cx="8229600" cy="857250"/>
          </a:xfrm>
        </p:spPr>
        <p:txBody>
          <a:bodyPr/>
          <a:lstStyle/>
          <a:p>
            <a:r>
              <a:rPr lang="en-US" err="1"/>
              <a:t>whoami</a:t>
            </a:r>
            <a:endParaRPr lang="en-IN"/>
          </a:p>
        </p:txBody>
      </p:sp>
      <p:sp>
        <p:nvSpPr>
          <p:cNvPr id="3" name="Content Placeholder 2"/>
          <p:cNvSpPr>
            <a:spLocks noGrp="1"/>
          </p:cNvSpPr>
          <p:nvPr>
            <p:ph idx="1"/>
          </p:nvPr>
        </p:nvSpPr>
        <p:spPr/>
        <p:txBody>
          <a:bodyPr/>
          <a:lstStyle/>
          <a:p>
            <a:pPr lvl="0">
              <a:buNone/>
            </a:pPr>
            <a:r>
              <a:rPr lang="en-IN" b="1" err="1"/>
              <a:t>whoami</a:t>
            </a:r>
            <a:r>
              <a:rPr lang="en-IN"/>
              <a:t> --- returns your username.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57150"/>
            <a:ext cx="8229600" cy="857250"/>
          </a:xfrm>
        </p:spPr>
        <p:txBody>
          <a:bodyPr/>
          <a:lstStyle/>
          <a:p>
            <a:r>
              <a:rPr lang="en-US"/>
              <a:t>last</a:t>
            </a:r>
            <a:endParaRPr lang="en-IN"/>
          </a:p>
        </p:txBody>
      </p:sp>
      <p:sp>
        <p:nvSpPr>
          <p:cNvPr id="3" name="Content Placeholder 2"/>
          <p:cNvSpPr>
            <a:spLocks noGrp="1"/>
          </p:cNvSpPr>
          <p:nvPr>
            <p:ph idx="1"/>
          </p:nvPr>
        </p:nvSpPr>
        <p:spPr/>
        <p:txBody>
          <a:bodyPr/>
          <a:lstStyle/>
          <a:p>
            <a:pPr lvl="0">
              <a:buNone/>
            </a:pPr>
            <a:r>
              <a:rPr lang="en-IN" b="1"/>
              <a:t>last -1 </a:t>
            </a:r>
            <a:r>
              <a:rPr lang="en-IN" b="1" i="1"/>
              <a:t>username</a:t>
            </a:r>
            <a:r>
              <a:rPr lang="en-IN"/>
              <a:t> --- tells you when the user last logged on and off and from where. </a:t>
            </a:r>
          </a:p>
          <a:p>
            <a:pPr lvl="0">
              <a:buNone/>
            </a:pPr>
            <a:r>
              <a:rPr lang="en-IN"/>
              <a:t>Without any options, </a:t>
            </a:r>
            <a:r>
              <a:rPr lang="en-IN" b="1"/>
              <a:t>last</a:t>
            </a:r>
            <a:r>
              <a:rPr lang="en-IN"/>
              <a:t> will give you a list of everyone's logins. </a:t>
            </a:r>
          </a:p>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406"/>
            <a:ext cx="8229600" cy="857250"/>
          </a:xfrm>
        </p:spPr>
        <p:txBody>
          <a:bodyPr/>
          <a:lstStyle/>
          <a:p>
            <a:r>
              <a:rPr lang="en-US"/>
              <a:t>du</a:t>
            </a:r>
            <a:endParaRPr lang="en-IN"/>
          </a:p>
        </p:txBody>
      </p:sp>
      <p:sp>
        <p:nvSpPr>
          <p:cNvPr id="3" name="Content Placeholder 2"/>
          <p:cNvSpPr>
            <a:spLocks noGrp="1"/>
          </p:cNvSpPr>
          <p:nvPr>
            <p:ph idx="1"/>
          </p:nvPr>
        </p:nvSpPr>
        <p:spPr/>
        <p:txBody>
          <a:bodyPr/>
          <a:lstStyle/>
          <a:p>
            <a:pPr lvl="0"/>
            <a:r>
              <a:rPr lang="en-IN" b="1"/>
              <a:t>du </a:t>
            </a:r>
            <a:r>
              <a:rPr lang="en-IN" b="1" i="1"/>
              <a:t>filename</a:t>
            </a:r>
            <a:r>
              <a:rPr lang="en-IN"/>
              <a:t> --- shows the disk usage of the files and directories in </a:t>
            </a:r>
            <a:r>
              <a:rPr lang="en-IN" i="1"/>
              <a:t>filename</a:t>
            </a:r>
            <a:r>
              <a:rPr lang="en-IN"/>
              <a:t> (without argument the current directory is used). </a:t>
            </a:r>
          </a:p>
          <a:p>
            <a:pPr lvl="0"/>
            <a:r>
              <a:rPr lang="en-IN" b="1"/>
              <a:t>du -s</a:t>
            </a:r>
            <a:r>
              <a:rPr lang="en-IN"/>
              <a:t> gives only a total. </a:t>
            </a:r>
          </a:p>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normAutofit fontScale="90000"/>
          </a:bodyPr>
          <a:lstStyle/>
          <a:p>
            <a:r>
              <a:rPr lang="en-US" b="1" err="1"/>
              <a:t>df</a:t>
            </a:r>
            <a:r>
              <a:rPr lang="en-US" b="1"/>
              <a:t> Command:</a:t>
            </a:r>
            <a:br>
              <a:rPr lang="en-US"/>
            </a:br>
            <a:endParaRPr lang="en-US"/>
          </a:p>
        </p:txBody>
      </p:sp>
      <p:sp>
        <p:nvSpPr>
          <p:cNvPr id="3" name="Content Placeholder 2"/>
          <p:cNvSpPr>
            <a:spLocks noGrp="1"/>
          </p:cNvSpPr>
          <p:nvPr>
            <p:ph idx="1"/>
          </p:nvPr>
        </p:nvSpPr>
        <p:spPr/>
        <p:txBody>
          <a:bodyPr>
            <a:normAutofit fontScale="25000" lnSpcReduction="20000"/>
          </a:bodyPr>
          <a:lstStyle/>
          <a:p>
            <a:pPr>
              <a:buFont typeface="Wingdings" panose="05000000000000000000" pitchFamily="2" charset="2"/>
              <a:buChar char="Ø"/>
            </a:pPr>
            <a:r>
              <a:rPr lang="en-US" sz="4200" i="1"/>
              <a:t>The first way to manage your partition space is with the </a:t>
            </a:r>
            <a:r>
              <a:rPr lang="en-US" sz="4200" i="1" err="1"/>
              <a:t>df</a:t>
            </a:r>
            <a:r>
              <a:rPr lang="en-US" sz="4200" i="1"/>
              <a:t> (disk free) command. The command </a:t>
            </a:r>
            <a:r>
              <a:rPr lang="en-US" sz="4200" i="1" err="1"/>
              <a:t>df</a:t>
            </a:r>
            <a:r>
              <a:rPr lang="en-US" sz="4200" i="1"/>
              <a:t> -k (disk free) displays the disk space usage in kilobytes, as shown below:</a:t>
            </a:r>
          </a:p>
          <a:p>
            <a:pPr>
              <a:buFont typeface="Wingdings" panose="05000000000000000000" pitchFamily="2" charset="2"/>
              <a:buChar char="Ø"/>
            </a:pPr>
            <a:r>
              <a:rPr lang="en-US" sz="4200" i="1"/>
              <a:t> </a:t>
            </a:r>
          </a:p>
          <a:p>
            <a:pPr>
              <a:buFont typeface="Wingdings" panose="05000000000000000000" pitchFamily="2" charset="2"/>
              <a:buChar char="Ø"/>
            </a:pPr>
            <a:r>
              <a:rPr lang="en-US" sz="4200" i="1"/>
              <a:t>$</a:t>
            </a:r>
            <a:r>
              <a:rPr lang="en-US" sz="4200" i="1" err="1"/>
              <a:t>df</a:t>
            </a:r>
            <a:r>
              <a:rPr lang="en-US" sz="4200" i="1"/>
              <a:t> -k</a:t>
            </a:r>
          </a:p>
          <a:p>
            <a:pPr>
              <a:buFont typeface="Wingdings" panose="05000000000000000000" pitchFamily="2" charset="2"/>
              <a:buChar char="Ø"/>
            </a:pPr>
            <a:r>
              <a:rPr lang="en-US" sz="4200" i="1" err="1"/>
              <a:t>Filesystem</a:t>
            </a:r>
            <a:r>
              <a:rPr lang="en-US" sz="4200" i="1"/>
              <a:t>      1K-blocks      Used   Available Use% Mounted on</a:t>
            </a:r>
          </a:p>
          <a:p>
            <a:pPr>
              <a:buFont typeface="Wingdings" panose="05000000000000000000" pitchFamily="2" charset="2"/>
              <a:buChar char="Ø"/>
            </a:pPr>
            <a:r>
              <a:rPr lang="en-US" sz="4200" i="1"/>
              <a:t>/dev/</a:t>
            </a:r>
            <a:r>
              <a:rPr lang="en-US" sz="4200" i="1" err="1"/>
              <a:t>vzfs</a:t>
            </a:r>
            <a:r>
              <a:rPr lang="en-US" sz="4200" i="1"/>
              <a:t>        10485760   7836644     2649116  75% /</a:t>
            </a:r>
          </a:p>
          <a:p>
            <a:pPr>
              <a:buFont typeface="Wingdings" panose="05000000000000000000" pitchFamily="2" charset="2"/>
              <a:buChar char="Ø"/>
            </a:pPr>
            <a:r>
              <a:rPr lang="en-US" sz="4200" i="1"/>
              <a:t>/devices                0         0           0   0% /devices</a:t>
            </a:r>
          </a:p>
          <a:p>
            <a:pPr>
              <a:buFont typeface="Wingdings" panose="05000000000000000000" pitchFamily="2" charset="2"/>
              <a:buChar char="Ø"/>
            </a:pPr>
            <a:r>
              <a:rPr lang="en-US" sz="4200" i="1"/>
              <a:t>$</a:t>
            </a:r>
          </a:p>
          <a:p>
            <a:pPr>
              <a:buFont typeface="Wingdings" panose="05000000000000000000" pitchFamily="2" charset="2"/>
              <a:buChar char="Ø"/>
            </a:pPr>
            <a:r>
              <a:rPr lang="en-US" sz="4200" i="1"/>
              <a:t>Some of the directories, such as /devices, shows 0 in the </a:t>
            </a:r>
            <a:r>
              <a:rPr lang="en-US" sz="4200" i="1" err="1"/>
              <a:t>kbytes</a:t>
            </a:r>
            <a:r>
              <a:rPr lang="en-US" sz="4200" i="1"/>
              <a:t>, used, and avail columns as well as 0% for capacity. These are special (or virtual) file systems, and although they reside on the disk under /, by themselves they do not take up disk space.</a:t>
            </a:r>
          </a:p>
          <a:p>
            <a:pPr>
              <a:buFont typeface="Wingdings" panose="05000000000000000000" pitchFamily="2" charset="2"/>
              <a:buChar char="Ø"/>
            </a:pPr>
            <a:r>
              <a:rPr lang="en-US" sz="4200" i="1"/>
              <a:t> </a:t>
            </a:r>
          </a:p>
          <a:p>
            <a:pPr>
              <a:buFont typeface="Wingdings" panose="05000000000000000000" pitchFamily="2" charset="2"/>
              <a:buChar char="Ø"/>
            </a:pPr>
            <a:r>
              <a:rPr lang="en-US" sz="4200" i="1"/>
              <a:t>The </a:t>
            </a:r>
            <a:r>
              <a:rPr lang="en-US" sz="4200" i="1" err="1"/>
              <a:t>df</a:t>
            </a:r>
            <a:r>
              <a:rPr lang="en-US" sz="4200" i="1"/>
              <a:t> -k output is generally the same on all LINUX systems. Here's what it usually includes:</a:t>
            </a:r>
          </a:p>
          <a:p>
            <a:pPr>
              <a:buFont typeface="Wingdings" panose="05000000000000000000" pitchFamily="2" charset="2"/>
              <a:buChar char="Ø"/>
            </a:pPr>
            <a:r>
              <a:rPr lang="en-US" sz="4200" i="1"/>
              <a:t> </a:t>
            </a:r>
          </a:p>
          <a:p>
            <a:pPr>
              <a:buFont typeface="Wingdings" panose="05000000000000000000" pitchFamily="2" charset="2"/>
              <a:buChar char="Ø"/>
            </a:pPr>
            <a:r>
              <a:rPr lang="en-US" sz="4200" i="1"/>
              <a:t>Column			Description</a:t>
            </a:r>
          </a:p>
          <a:p>
            <a:pPr>
              <a:buFont typeface="Wingdings" panose="05000000000000000000" pitchFamily="2" charset="2"/>
              <a:buChar char="Ø"/>
            </a:pPr>
            <a:r>
              <a:rPr lang="en-US" sz="4200" i="1" err="1"/>
              <a:t>Filesystem</a:t>
            </a:r>
            <a:r>
              <a:rPr lang="en-US" sz="4200" i="1"/>
              <a:t>		The physical file system name.</a:t>
            </a:r>
          </a:p>
          <a:p>
            <a:pPr>
              <a:buFont typeface="Wingdings" panose="05000000000000000000" pitchFamily="2" charset="2"/>
              <a:buChar char="Ø"/>
            </a:pPr>
            <a:r>
              <a:rPr lang="en-US" sz="4200" i="1" err="1"/>
              <a:t>kbytes</a:t>
            </a:r>
            <a:r>
              <a:rPr lang="en-US" sz="4200" i="1"/>
              <a:t>			Total kilobytes of space available on the storage medium.</a:t>
            </a:r>
          </a:p>
          <a:p>
            <a:pPr>
              <a:buFont typeface="Wingdings" panose="05000000000000000000" pitchFamily="2" charset="2"/>
              <a:buChar char="Ø"/>
            </a:pPr>
            <a:r>
              <a:rPr lang="en-US" sz="4200" i="1"/>
              <a:t>used			Total kilobytes of space used (by files).</a:t>
            </a:r>
          </a:p>
          <a:p>
            <a:pPr>
              <a:buFont typeface="Wingdings" panose="05000000000000000000" pitchFamily="2" charset="2"/>
              <a:buChar char="Ø"/>
            </a:pPr>
            <a:r>
              <a:rPr lang="en-US" sz="4200" i="1"/>
              <a:t>avail			Total kilobytes available for use.</a:t>
            </a:r>
          </a:p>
          <a:p>
            <a:pPr>
              <a:buFont typeface="Wingdings" panose="05000000000000000000" pitchFamily="2" charset="2"/>
              <a:buChar char="Ø"/>
            </a:pPr>
            <a:r>
              <a:rPr lang="en-US" sz="4200" i="1"/>
              <a:t>capacity		Percentage of total space used by files.</a:t>
            </a:r>
          </a:p>
          <a:p>
            <a:pPr>
              <a:buFont typeface="Wingdings" panose="05000000000000000000" pitchFamily="2" charset="2"/>
              <a:buChar char="Ø"/>
            </a:pPr>
            <a:r>
              <a:rPr lang="en-US" sz="4200" i="1"/>
              <a:t> </a:t>
            </a:r>
          </a:p>
          <a:p>
            <a:pPr>
              <a:buNone/>
            </a:pPr>
            <a:endParaRPr 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8229600" cy="857250"/>
          </a:xfrm>
        </p:spPr>
        <p:txBody>
          <a:bodyPr/>
          <a:lstStyle/>
          <a:p>
            <a:r>
              <a:rPr lang="en-US"/>
              <a:t>Top command</a:t>
            </a:r>
          </a:p>
        </p:txBody>
      </p:sp>
      <p:sp>
        <p:nvSpPr>
          <p:cNvPr id="3" name="Content Placeholder 2"/>
          <p:cNvSpPr>
            <a:spLocks noGrp="1"/>
          </p:cNvSpPr>
          <p:nvPr>
            <p:ph idx="1"/>
          </p:nvPr>
        </p:nvSpPr>
        <p:spPr/>
        <p:txBody>
          <a:bodyPr/>
          <a:lstStyle/>
          <a:p>
            <a:r>
              <a:rPr lang="en-US" b="1"/>
              <a:t>top command</a:t>
            </a:r>
            <a:r>
              <a:rPr lang="en-US"/>
              <a:t> displays processor activity of your Linux box and also displays tasks managed by kernel in real-time. </a:t>
            </a:r>
          </a:p>
          <a:p>
            <a:r>
              <a:rPr lang="en-US"/>
              <a:t>It'll show processor and memory are being used and other information like running processes.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lstStyle/>
          <a:p>
            <a:r>
              <a:rPr lang="en-US"/>
              <a:t>Ps command</a:t>
            </a:r>
            <a:endParaRPr lang="en-IN"/>
          </a:p>
        </p:txBody>
      </p:sp>
      <p:sp>
        <p:nvSpPr>
          <p:cNvPr id="3" name="Content Placeholder 2"/>
          <p:cNvSpPr>
            <a:spLocks noGrp="1"/>
          </p:cNvSpPr>
          <p:nvPr>
            <p:ph idx="1"/>
          </p:nvPr>
        </p:nvSpPr>
        <p:spPr/>
        <p:txBody>
          <a:bodyPr>
            <a:normAutofit/>
          </a:bodyPr>
          <a:lstStyle/>
          <a:p>
            <a:pPr lvl="0">
              <a:buNone/>
            </a:pPr>
            <a:r>
              <a:rPr lang="en-IN"/>
              <a:t>lists your processes. </a:t>
            </a:r>
          </a:p>
          <a:p>
            <a:pPr lvl="0">
              <a:buNone/>
            </a:pPr>
            <a:r>
              <a:rPr lang="en-IN"/>
              <a:t>Contains lots of information about them, including the process ID, which you need if you have to kill a process. </a:t>
            </a:r>
          </a:p>
          <a:p>
            <a:pPr lvl="0">
              <a:buNone/>
            </a:pPr>
            <a:endParaRPr lang="en-IN">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150"/>
            <a:ext cx="8229600" cy="857250"/>
          </a:xfrm>
        </p:spPr>
        <p:txBody>
          <a:bodyPr/>
          <a:lstStyle/>
          <a:p>
            <a:r>
              <a:rPr lang="en-US"/>
              <a:t>kill</a:t>
            </a:r>
            <a:endParaRPr lang="en-IN"/>
          </a:p>
        </p:txBody>
      </p:sp>
      <p:sp>
        <p:nvSpPr>
          <p:cNvPr id="3" name="Content Placeholder 2"/>
          <p:cNvSpPr>
            <a:spLocks noGrp="1"/>
          </p:cNvSpPr>
          <p:nvPr>
            <p:ph idx="1"/>
          </p:nvPr>
        </p:nvSpPr>
        <p:spPr/>
        <p:txBody>
          <a:bodyPr>
            <a:normAutofit/>
          </a:bodyPr>
          <a:lstStyle/>
          <a:p>
            <a:pPr lvl="0"/>
            <a:r>
              <a:rPr lang="en-IN"/>
              <a:t>kill PID --- kills (ends) the processes with the ID you gave.</a:t>
            </a:r>
          </a:p>
          <a:p>
            <a:pPr lvl="0"/>
            <a:r>
              <a:rPr lang="en-IN"/>
              <a:t> This works only for your own processes, of course. Get the ID by using ps.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637580"/>
          </a:xfrm>
        </p:spPr>
        <p:txBody>
          <a:bodyPr>
            <a:normAutofit/>
          </a:bodyPr>
          <a:lstStyle/>
          <a:p>
            <a:r>
              <a:rPr lang="en-US" sz="3200"/>
              <a:t>Versions</a:t>
            </a:r>
            <a:endParaRPr lang="en-IN" sz="320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a:latin typeface="Verdana" pitchFamily="32" charset="0"/>
              </a:rPr>
              <a:t>Ubuntu </a:t>
            </a:r>
          </a:p>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a:latin typeface="Verdana" pitchFamily="32" charset="0"/>
              </a:rPr>
              <a:t>Debian</a:t>
            </a:r>
          </a:p>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a:latin typeface="Verdana" pitchFamily="32" charset="0"/>
              </a:rPr>
              <a:t>Fedora</a:t>
            </a:r>
          </a:p>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err="1">
                <a:latin typeface="Verdana" pitchFamily="32" charset="0"/>
              </a:rPr>
              <a:t>Redhat</a:t>
            </a:r>
            <a:endParaRPr lang="en-US" sz="2200">
              <a:latin typeface="Verdana" pitchFamily="32" charset="0"/>
            </a:endParaRPr>
          </a:p>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a:latin typeface="Verdana" pitchFamily="32" charset="0"/>
              </a:rPr>
              <a:t>CentOS</a:t>
            </a:r>
          </a:p>
          <a:p>
            <a:pPr>
              <a:buFont typeface="Wingdings" panose="05000000000000000000" pitchFamily="2" charset="2"/>
              <a:buChar char="Ø"/>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sz="2200" err="1">
                <a:latin typeface="Verdana" pitchFamily="32" charset="0"/>
              </a:rPr>
              <a:t>SuSE</a:t>
            </a:r>
            <a:endParaRPr lang="en-US" sz="2200">
              <a:latin typeface="Verdana" pitchFamily="32" charset="0"/>
            </a:endParaRPr>
          </a:p>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
            <a:ext cx="8229600" cy="857250"/>
          </a:xfrm>
        </p:spPr>
        <p:txBody>
          <a:bodyPr/>
          <a:lstStyle/>
          <a:p>
            <a:r>
              <a:rPr lang="en-US"/>
              <a:t>echo command</a:t>
            </a:r>
          </a:p>
        </p:txBody>
      </p:sp>
      <p:sp>
        <p:nvSpPr>
          <p:cNvPr id="3" name="Content Placeholder 2"/>
          <p:cNvSpPr>
            <a:spLocks noGrp="1"/>
          </p:cNvSpPr>
          <p:nvPr>
            <p:ph idx="1"/>
          </p:nvPr>
        </p:nvSpPr>
        <p:spPr/>
        <p:txBody>
          <a:bodyPr/>
          <a:lstStyle/>
          <a:p>
            <a:r>
              <a:rPr lang="en-US"/>
              <a:t>echo is an shell built in command.</a:t>
            </a:r>
          </a:p>
          <a:p>
            <a:r>
              <a:rPr lang="en-US"/>
              <a:t>Example </a:t>
            </a:r>
          </a:p>
          <a:p>
            <a:r>
              <a:rPr lang="en-US"/>
              <a:t>echo hello</a:t>
            </a:r>
          </a:p>
          <a:p>
            <a:r>
              <a:rPr lang="en-US"/>
              <a:t>echo ‘hello’</a:t>
            </a:r>
          </a:p>
          <a:p>
            <a:r>
              <a:rPr lang="en-US"/>
              <a:t>echo “hello”</a:t>
            </a:r>
          </a:p>
          <a:p>
            <a:r>
              <a:rPr lang="en-US"/>
              <a:t>a=5</a:t>
            </a:r>
          </a:p>
          <a:p>
            <a:r>
              <a:rPr lang="en-US"/>
              <a:t>echo &amp;a</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8229600" cy="857250"/>
          </a:xfrm>
        </p:spPr>
        <p:txBody>
          <a:bodyPr/>
          <a:lstStyle/>
          <a:p>
            <a:r>
              <a:rPr lang="en-US"/>
              <a:t>echo for editing</a:t>
            </a:r>
          </a:p>
        </p:txBody>
      </p:sp>
      <p:sp>
        <p:nvSpPr>
          <p:cNvPr id="3" name="Content Placeholder 2"/>
          <p:cNvSpPr>
            <a:spLocks noGrp="1"/>
          </p:cNvSpPr>
          <p:nvPr>
            <p:ph idx="1"/>
          </p:nvPr>
        </p:nvSpPr>
        <p:spPr/>
        <p:txBody>
          <a:bodyPr/>
          <a:lstStyle/>
          <a:p>
            <a:r>
              <a:rPr lang="en-US"/>
              <a:t>Echo -e “\033[1m hello”</a:t>
            </a:r>
          </a:p>
          <a:p>
            <a:r>
              <a:rPr lang="en-US"/>
              <a:t>This will print hello in bold</a:t>
            </a:r>
          </a:p>
          <a:p>
            <a:r>
              <a:rPr lang="en-US"/>
              <a:t>4m-underlined</a:t>
            </a:r>
          </a:p>
          <a:p>
            <a:r>
              <a:rPr lang="en-US"/>
              <a:t>5m blinking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8229600" cy="857250"/>
          </a:xfrm>
        </p:spPr>
        <p:txBody>
          <a:bodyPr>
            <a:normAutofit fontScale="90000"/>
          </a:bodyPr>
          <a:lstStyle/>
          <a:p>
            <a:r>
              <a:rPr lang="en-US"/>
              <a:t>File management commands</a:t>
            </a:r>
            <a:br>
              <a:rPr lang="en-US"/>
            </a:br>
            <a:endParaRPr lang="en-US"/>
          </a:p>
        </p:txBody>
      </p:sp>
      <p:sp>
        <p:nvSpPr>
          <p:cNvPr id="3" name="Content Placeholder 2"/>
          <p:cNvSpPr>
            <a:spLocks noGrp="1"/>
          </p:cNvSpPr>
          <p:nvPr>
            <p:ph idx="1"/>
          </p:nvPr>
        </p:nvSpPr>
        <p:spPr>
          <a:xfrm>
            <a:off x="838200" y="819150"/>
            <a:ext cx="6172200" cy="3844541"/>
          </a:xfrm>
        </p:spPr>
        <p:txBody>
          <a:bodyPr>
            <a:normAutofit lnSpcReduction="10000"/>
          </a:bodyPr>
          <a:lstStyle/>
          <a:p>
            <a:pPr algn="just"/>
            <a:r>
              <a:rPr lang="en-US"/>
              <a:t>In Linux there are three basic types of files:</a:t>
            </a:r>
          </a:p>
          <a:p>
            <a:pPr algn="just"/>
            <a:r>
              <a:rPr lang="en-US" b="1"/>
              <a:t>Ordinary Files:</a:t>
            </a:r>
            <a:r>
              <a:rPr lang="en-US"/>
              <a:t> An ordinary file is a file on the system that contains data, text, or program instructions. In this tutorial, you look at working with ordinary files.</a:t>
            </a:r>
          </a:p>
          <a:p>
            <a:pPr algn="just"/>
            <a:r>
              <a:rPr lang="en-US" b="1"/>
              <a:t>Directories:</a:t>
            </a:r>
            <a:r>
              <a:rPr lang="en-US"/>
              <a:t> Directories store both special and ordinary files. For users familiar with Windows or Mac OS, Linux directories are equivalent to folders.</a:t>
            </a:r>
          </a:p>
          <a:p>
            <a:pPr algn="just"/>
            <a:r>
              <a:rPr lang="en-US" b="1"/>
              <a:t>Special Files:</a:t>
            </a:r>
            <a:r>
              <a:rPr lang="en-US"/>
              <a:t> Some special files provide access to hardware such as hard drives, CD-ROM drives, modems, and Ethernet adapters. Other special files are similar to aliases or shortcuts and enable you to access a single file using different names.</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6172200" cy="421556"/>
          </a:xfrm>
        </p:spPr>
        <p:txBody>
          <a:bodyPr>
            <a:normAutofit fontScale="90000"/>
          </a:bodyPr>
          <a:lstStyle/>
          <a:p>
            <a:r>
              <a:rPr lang="en-US"/>
              <a:t>File Management</a:t>
            </a:r>
            <a:endParaRPr lang="en-IN"/>
          </a:p>
        </p:txBody>
      </p:sp>
      <p:sp>
        <p:nvSpPr>
          <p:cNvPr id="3" name="Content Placeholder 2"/>
          <p:cNvSpPr>
            <a:spLocks noGrp="1"/>
          </p:cNvSpPr>
          <p:nvPr>
            <p:ph idx="1"/>
          </p:nvPr>
        </p:nvSpPr>
        <p:spPr>
          <a:xfrm>
            <a:off x="1143000" y="1123950"/>
            <a:ext cx="3886200" cy="3352800"/>
          </a:xfrm>
        </p:spPr>
        <p:txBody>
          <a:bodyPr>
            <a:normAutofit fontScale="70000" lnSpcReduction="20000"/>
          </a:bodyPr>
          <a:lstStyle/>
          <a:p>
            <a:pPr>
              <a:buFont typeface="Wingdings" panose="05000000000000000000" pitchFamily="2" charset="2"/>
              <a:buChar char="Ø"/>
            </a:pPr>
            <a:r>
              <a:rPr lang="en-IN" u="sng">
                <a:hlinkClick r:id="rId2">
                  <a:extLst>
                    <a:ext uri="{A12FA001-AC4F-418D-AE19-62706E023703}">
                      <ahyp:hlinkClr xmlns:ahyp="http://schemas.microsoft.com/office/drawing/2018/hyperlinkcolor" val="tx"/>
                    </a:ext>
                  </a:extLst>
                </a:hlinkClick>
              </a:rPr>
              <a:t>mkdir</a:t>
            </a:r>
            <a:r>
              <a:rPr lang="en-IN"/>
              <a:t> </a:t>
            </a:r>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cat</a:t>
            </a:r>
            <a:endParaRPr lang="en-IN"/>
          </a:p>
          <a:p>
            <a:pPr>
              <a:buFont typeface="Wingdings" panose="05000000000000000000" pitchFamily="2" charset="2"/>
              <a:buChar char="Ø"/>
            </a:pPr>
            <a:r>
              <a:rPr lang="en-IN" err="1">
                <a:hlinkClick r:id="rId2">
                  <a:extLst>
                    <a:ext uri="{A12FA001-AC4F-418D-AE19-62706E023703}">
                      <ahyp:hlinkClr xmlns:ahyp="http://schemas.microsoft.com/office/drawing/2018/hyperlinkcolor" val="tx"/>
                    </a:ext>
                  </a:extLst>
                </a:hlinkClick>
              </a:rPr>
              <a:t>cd</a:t>
            </a:r>
            <a:r>
              <a:rPr lang="en-IN">
                <a:hlinkClick r:id="rId2">
                  <a:extLst>
                    <a:ext uri="{A12FA001-AC4F-418D-AE19-62706E023703}">
                      <ahyp:hlinkClr xmlns:ahyp="http://schemas.microsoft.com/office/drawing/2018/hyperlinkcolor" val="tx"/>
                    </a:ext>
                  </a:extLst>
                </a:hlinkClick>
              </a:rPr>
              <a:t> </a:t>
            </a:r>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Cp</a:t>
            </a:r>
            <a:endParaRPr lang="en-IN"/>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mv</a:t>
            </a:r>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head</a:t>
            </a:r>
            <a:endParaRPr lang="en-IN"/>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tail</a:t>
            </a:r>
            <a:endParaRPr lang="en-IN"/>
          </a:p>
          <a:p>
            <a:pPr>
              <a:buFont typeface="Wingdings" panose="05000000000000000000" pitchFamily="2" charset="2"/>
              <a:buChar char="Ø"/>
            </a:pPr>
            <a:r>
              <a:rPr lang="en-IN"/>
              <a:t> </a:t>
            </a:r>
            <a:r>
              <a:rPr lang="en-IN">
                <a:hlinkClick r:id="rId2">
                  <a:extLst>
                    <a:ext uri="{A12FA001-AC4F-418D-AE19-62706E023703}">
                      <ahyp:hlinkClr xmlns:ahyp="http://schemas.microsoft.com/office/drawing/2018/hyperlinkcolor" val="tx"/>
                    </a:ext>
                  </a:extLst>
                </a:hlinkClick>
              </a:rPr>
              <a:t>Ls</a:t>
            </a:r>
            <a:endParaRPr lang="en-IN"/>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more</a:t>
            </a:r>
            <a:endParaRPr lang="en-IN"/>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mv</a:t>
            </a:r>
            <a:endParaRPr lang="en-IN"/>
          </a:p>
          <a:p>
            <a:pPr>
              <a:buFont typeface="Wingdings" panose="05000000000000000000" pitchFamily="2" charset="2"/>
              <a:buChar char="Ø"/>
            </a:pPr>
            <a:r>
              <a:rPr lang="en-IN">
                <a:hlinkClick r:id="rId2">
                  <a:extLst>
                    <a:ext uri="{A12FA001-AC4F-418D-AE19-62706E023703}">
                      <ahyp:hlinkClr xmlns:ahyp="http://schemas.microsoft.com/office/drawing/2018/hyperlinkcolor" val="tx"/>
                    </a:ext>
                  </a:extLst>
                </a:hlinkClick>
              </a:rPr>
              <a:t>rm</a:t>
            </a:r>
            <a:endParaRPr lang="en-IN"/>
          </a:p>
          <a:p>
            <a:pPr>
              <a:buFont typeface="Wingdings" panose="05000000000000000000" pitchFamily="2" charset="2"/>
              <a:buChar char="Ø"/>
            </a:pPr>
            <a:r>
              <a:rPr lang="en-IN" err="1">
                <a:hlinkClick r:id="rId2">
                  <a:extLst>
                    <a:ext uri="{A12FA001-AC4F-418D-AE19-62706E023703}">
                      <ahyp:hlinkClr xmlns:ahyp="http://schemas.microsoft.com/office/drawing/2018/hyperlinkcolor" val="tx"/>
                    </a:ext>
                  </a:extLst>
                </a:hlinkClick>
              </a:rPr>
              <a:t>rmdir</a:t>
            </a:r>
            <a:endParaRPr lang="en-IN"/>
          </a:p>
          <a:p>
            <a:pPr>
              <a:buFont typeface="Wingdings" panose="05000000000000000000" pitchFamily="2" charset="2"/>
              <a:buChar char="Ø"/>
            </a:pPr>
            <a:r>
              <a:rPr lang="en-IN" err="1">
                <a:hlinkClick r:id="rId2">
                  <a:extLst>
                    <a:ext uri="{A12FA001-AC4F-418D-AE19-62706E023703}">
                      <ahyp:hlinkClr xmlns:ahyp="http://schemas.microsoft.com/office/drawing/2018/hyperlinkcolor" val="tx"/>
                    </a:ext>
                  </a:extLst>
                </a:hlinkClick>
              </a:rPr>
              <a:t>wc</a:t>
            </a:r>
            <a:endParaRPr lang="en-IN"/>
          </a:p>
          <a:p>
            <a:pPr>
              <a:buFont typeface="Wingdings" panose="05000000000000000000" pitchFamily="2" charset="2"/>
              <a:buChar char="Ø"/>
            </a:pPr>
            <a:r>
              <a:rPr lang="en-IN"/>
              <a:t>sort</a:t>
            </a:r>
          </a:p>
          <a:p>
            <a:endParaRPr lang="en-IN">
              <a:solidFill>
                <a:schemeClr val="bg1">
                  <a:lumMod val="95000"/>
                  <a:lumOff val="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6172200" cy="475562"/>
          </a:xfrm>
        </p:spPr>
        <p:txBody>
          <a:bodyPr>
            <a:normAutofit fontScale="90000"/>
          </a:bodyPr>
          <a:lstStyle/>
          <a:p>
            <a:r>
              <a:rPr lang="en-US" err="1"/>
              <a:t>ls</a:t>
            </a:r>
            <a:endParaRPr lang="en-IN"/>
          </a:p>
        </p:txBody>
      </p:sp>
      <p:sp>
        <p:nvSpPr>
          <p:cNvPr id="3" name="Content Placeholder 2"/>
          <p:cNvSpPr>
            <a:spLocks noGrp="1"/>
          </p:cNvSpPr>
          <p:nvPr>
            <p:ph idx="1"/>
          </p:nvPr>
        </p:nvSpPr>
        <p:spPr>
          <a:xfrm>
            <a:off x="762000" y="819150"/>
            <a:ext cx="6326460" cy="4050450"/>
          </a:xfrm>
        </p:spPr>
        <p:txBody>
          <a:bodyPr>
            <a:normAutofit fontScale="85000" lnSpcReduction="20000"/>
          </a:bodyPr>
          <a:lstStyle/>
          <a:p>
            <a:pPr>
              <a:buFont typeface="Wingdings" panose="05000000000000000000" pitchFamily="2" charset="2"/>
              <a:buChar char="Ø"/>
            </a:pPr>
            <a:r>
              <a:rPr lang="en-IN" b="1"/>
              <a:t>Ls</a:t>
            </a:r>
            <a:r>
              <a:rPr lang="en-IN"/>
              <a:t> command </a:t>
            </a:r>
            <a:br>
              <a:rPr lang="en-IN"/>
            </a:br>
            <a:r>
              <a:rPr lang="en-IN" err="1"/>
              <a:t>ls</a:t>
            </a:r>
            <a:r>
              <a:rPr lang="en-IN"/>
              <a:t> command is most widely used command and it displays the contents of directory. </a:t>
            </a:r>
          </a:p>
          <a:p>
            <a:pPr>
              <a:buFont typeface="Wingdings" panose="05000000000000000000" pitchFamily="2" charset="2"/>
              <a:buChar char="Ø"/>
            </a:pPr>
            <a:r>
              <a:rPr lang="en-IN" b="1"/>
              <a:t>options</a:t>
            </a:r>
            <a:endParaRPr lang="en-IN"/>
          </a:p>
          <a:p>
            <a:pPr lvl="0">
              <a:buFont typeface="Wingdings" panose="05000000000000000000" pitchFamily="2" charset="2"/>
              <a:buChar char="Ø"/>
            </a:pPr>
            <a:r>
              <a:rPr lang="en-IN" err="1"/>
              <a:t>ls</a:t>
            </a:r>
            <a:r>
              <a:rPr lang="en-IN"/>
              <a:t> will list all the files in your home directory, this command has many options.</a:t>
            </a:r>
          </a:p>
          <a:p>
            <a:pPr lvl="0">
              <a:buFont typeface="Wingdings" panose="05000000000000000000" pitchFamily="2" charset="2"/>
              <a:buChar char="Ø"/>
            </a:pPr>
            <a:r>
              <a:rPr lang="en-IN" err="1"/>
              <a:t>ls</a:t>
            </a:r>
            <a:r>
              <a:rPr lang="en-IN"/>
              <a:t> -l will list all the file names, permissions, group, etc in long format.</a:t>
            </a:r>
          </a:p>
          <a:p>
            <a:pPr lvl="0">
              <a:buFont typeface="Wingdings" panose="05000000000000000000" pitchFamily="2" charset="2"/>
              <a:buChar char="Ø"/>
            </a:pPr>
            <a:r>
              <a:rPr lang="en-IN" err="1"/>
              <a:t>ls</a:t>
            </a:r>
            <a:r>
              <a:rPr lang="en-IN"/>
              <a:t> -a will list all the files including hidden files that start with . .</a:t>
            </a:r>
          </a:p>
          <a:p>
            <a:pPr lvl="0">
              <a:buFont typeface="Wingdings" panose="05000000000000000000" pitchFamily="2" charset="2"/>
              <a:buChar char="Ø"/>
            </a:pPr>
            <a:r>
              <a:rPr lang="en-IN" err="1"/>
              <a:t>ls</a:t>
            </a:r>
            <a:r>
              <a:rPr lang="en-IN"/>
              <a:t> -</a:t>
            </a:r>
            <a:r>
              <a:rPr lang="en-IN" err="1"/>
              <a:t>lt</a:t>
            </a:r>
            <a:r>
              <a:rPr lang="en-IN"/>
              <a:t> will list all files names based on the time of creation, newer files bring first.</a:t>
            </a:r>
          </a:p>
          <a:p>
            <a:pPr lvl="0">
              <a:buFont typeface="Wingdings" panose="05000000000000000000" pitchFamily="2" charset="2"/>
              <a:buChar char="Ø"/>
            </a:pPr>
            <a:r>
              <a:rPr lang="en-IN"/>
              <a:t>ls –F will list files and directory names will be followed by slash.</a:t>
            </a:r>
          </a:p>
          <a:p>
            <a:pPr lvl="0">
              <a:buFont typeface="Wingdings" panose="05000000000000000000" pitchFamily="2" charset="2"/>
              <a:buChar char="Ø"/>
            </a:pPr>
            <a:r>
              <a:rPr lang="en-IN"/>
              <a:t>ls –R will lists all the files and files in the all the directories, recursively.</a:t>
            </a:r>
          </a:p>
          <a:p>
            <a:pPr lvl="0">
              <a:buFont typeface="Wingdings" panose="05000000000000000000" pitchFamily="2" charset="2"/>
              <a:buChar char="Ø"/>
            </a:pPr>
            <a:r>
              <a:rPr lang="en-IN" err="1"/>
              <a:t>ls</a:t>
            </a:r>
            <a:r>
              <a:rPr lang="en-IN"/>
              <a:t> -R | more will list all the files and files in all the directories, one page at a time.</a:t>
            </a:r>
          </a:p>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46244"/>
            <a:ext cx="6172200" cy="583574"/>
          </a:xfrm>
        </p:spPr>
        <p:txBody>
          <a:bodyPr>
            <a:normAutofit fontScale="90000"/>
          </a:bodyPr>
          <a:lstStyle/>
          <a:p>
            <a:r>
              <a:rPr lang="en-US" err="1"/>
              <a:t>mkdir</a:t>
            </a:r>
            <a:r>
              <a:rPr lang="en-US"/>
              <a:t>/cd</a:t>
            </a:r>
            <a:br>
              <a:rPr lang="en-US"/>
            </a:br>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b="1" err="1"/>
              <a:t>mkdir</a:t>
            </a:r>
            <a:r>
              <a:rPr lang="en-IN" b="1"/>
              <a:t> </a:t>
            </a:r>
            <a:r>
              <a:rPr lang="en-IN"/>
              <a:t>command. </a:t>
            </a:r>
          </a:p>
          <a:p>
            <a:pPr>
              <a:buFont typeface="Wingdings" panose="05000000000000000000" pitchFamily="2" charset="2"/>
              <a:buChar char="Ø"/>
            </a:pPr>
            <a:r>
              <a:rPr lang="en-IN" err="1"/>
              <a:t>mkdir</a:t>
            </a:r>
            <a:r>
              <a:rPr lang="en-IN"/>
              <a:t> </a:t>
            </a:r>
            <a:r>
              <a:rPr lang="en-IN" err="1"/>
              <a:t>cdac</a:t>
            </a:r>
            <a:r>
              <a:rPr lang="en-IN"/>
              <a:t> </a:t>
            </a:r>
          </a:p>
          <a:p>
            <a:pPr>
              <a:buFont typeface="Wingdings" panose="05000000000000000000" pitchFamily="2" charset="2"/>
              <a:buChar char="Ø"/>
            </a:pPr>
            <a:r>
              <a:rPr lang="en-IN"/>
              <a:t>This will create new directory, i.e. here </a:t>
            </a:r>
            <a:r>
              <a:rPr lang="en-IN" err="1"/>
              <a:t>cdac</a:t>
            </a:r>
            <a:r>
              <a:rPr lang="en-IN"/>
              <a:t> directory is created.</a:t>
            </a:r>
          </a:p>
          <a:p>
            <a:pPr>
              <a:buFont typeface="Wingdings" panose="05000000000000000000" pitchFamily="2" charset="2"/>
              <a:buChar char="Ø"/>
            </a:pPr>
            <a:r>
              <a:rPr lang="en-IN" b="1"/>
              <a:t>cd </a:t>
            </a:r>
            <a:r>
              <a:rPr lang="en-IN"/>
              <a:t>command. </a:t>
            </a:r>
            <a:br>
              <a:rPr lang="en-IN"/>
            </a:br>
            <a:r>
              <a:rPr lang="en-IN" err="1"/>
              <a:t>cd</a:t>
            </a:r>
            <a:r>
              <a:rPr lang="en-IN"/>
              <a:t> </a:t>
            </a:r>
            <a:r>
              <a:rPr lang="en-IN" err="1"/>
              <a:t>cdac</a:t>
            </a:r>
            <a:r>
              <a:rPr lang="en-IN"/>
              <a:t> </a:t>
            </a:r>
          </a:p>
          <a:p>
            <a:pPr>
              <a:buFont typeface="Wingdings" panose="05000000000000000000" pitchFamily="2" charset="2"/>
              <a:buChar char="Ø"/>
            </a:pPr>
            <a:r>
              <a:rPr lang="en-IN"/>
              <a:t>This will change directory from current directory to </a:t>
            </a:r>
            <a:r>
              <a:rPr lang="en-IN" err="1"/>
              <a:t>cdac</a:t>
            </a:r>
            <a:r>
              <a:rPr lang="en-IN"/>
              <a:t> directory. </a:t>
            </a:r>
            <a:br>
              <a:rPr lang="en-IN"/>
            </a:br>
            <a:r>
              <a:rPr lang="en-IN"/>
              <a:t>Use </a:t>
            </a:r>
            <a:r>
              <a:rPr lang="en-IN" err="1"/>
              <a:t>pwd</a:t>
            </a:r>
            <a:r>
              <a:rPr lang="en-IN"/>
              <a:t> to check your current directory and </a:t>
            </a:r>
            <a:r>
              <a:rPr lang="en-IN" err="1"/>
              <a:t>ls</a:t>
            </a:r>
            <a:r>
              <a:rPr lang="en-IN"/>
              <a:t> to see if </a:t>
            </a:r>
            <a:r>
              <a:rPr lang="en-IN" err="1"/>
              <a:t>cdac</a:t>
            </a:r>
            <a:r>
              <a:rPr lang="en-IN"/>
              <a:t> directory is there or not. </a:t>
            </a:r>
            <a:br>
              <a:rPr lang="en-IN"/>
            </a:b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406"/>
            <a:ext cx="8229600" cy="857250"/>
          </a:xfrm>
        </p:spPr>
        <p:txBody>
          <a:bodyPr/>
          <a:lstStyle/>
          <a:p>
            <a:r>
              <a:rPr lang="en-US"/>
              <a:t>cat</a:t>
            </a:r>
            <a:endParaRPr lang="en-IN"/>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a:t>cat command</a:t>
            </a:r>
          </a:p>
          <a:p>
            <a:pPr>
              <a:buFont typeface="Wingdings" panose="05000000000000000000" pitchFamily="2" charset="2"/>
              <a:buChar char="Ø"/>
            </a:pPr>
            <a:r>
              <a:rPr lang="en-IN"/>
              <a:t>cat cal.txt cat command displays the contents of a file here </a:t>
            </a:r>
            <a:r>
              <a:rPr lang="en-IN" b="1"/>
              <a:t>cal.txt </a:t>
            </a:r>
            <a:r>
              <a:rPr lang="en-IN"/>
              <a:t>on screen (or standard out).</a:t>
            </a:r>
          </a:p>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73" y="209550"/>
            <a:ext cx="8229600" cy="857250"/>
          </a:xfrm>
        </p:spPr>
        <p:txBody>
          <a:bodyPr>
            <a:normAutofit fontScale="90000"/>
          </a:bodyPr>
          <a:lstStyle/>
          <a:p>
            <a:r>
              <a:rPr lang="en-US"/>
              <a:t>Creating a file</a:t>
            </a:r>
            <a:br>
              <a:rPr lang="en-US"/>
            </a:br>
            <a:endParaRPr lang="en-IN"/>
          </a:p>
        </p:txBody>
      </p:sp>
      <p:sp>
        <p:nvSpPr>
          <p:cNvPr id="3" name="Content Placeholder 2"/>
          <p:cNvSpPr>
            <a:spLocks noGrp="1"/>
          </p:cNvSpPr>
          <p:nvPr>
            <p:ph idx="1"/>
          </p:nvPr>
        </p:nvSpPr>
        <p:spPr>
          <a:xfrm>
            <a:off x="838200" y="638175"/>
            <a:ext cx="6172200" cy="4104456"/>
          </a:xfrm>
        </p:spPr>
        <p:txBody>
          <a:bodyPr>
            <a:normAutofit fontScale="92500"/>
          </a:bodyPr>
          <a:lstStyle/>
          <a:p>
            <a:pPr>
              <a:buFont typeface="Wingdings" panose="05000000000000000000" pitchFamily="2" charset="2"/>
              <a:buChar char="Ø"/>
            </a:pPr>
            <a:r>
              <a:rPr lang="en-US"/>
              <a:t>CAT command is used to create a file</a:t>
            </a:r>
          </a:p>
          <a:p>
            <a:pPr>
              <a:buFont typeface="Wingdings" panose="05000000000000000000" pitchFamily="2" charset="2"/>
              <a:buChar char="Ø"/>
            </a:pPr>
            <a:r>
              <a:rPr lang="en-US"/>
              <a:t>Example</a:t>
            </a:r>
          </a:p>
          <a:p>
            <a:pPr>
              <a:buFont typeface="Wingdings" panose="05000000000000000000" pitchFamily="2" charset="2"/>
              <a:buChar char="Ø"/>
            </a:pPr>
            <a:r>
              <a:rPr lang="en-US"/>
              <a:t>$ Cat &gt; file name</a:t>
            </a:r>
          </a:p>
          <a:p>
            <a:pPr>
              <a:buFont typeface="Wingdings" panose="05000000000000000000" pitchFamily="2" charset="2"/>
              <a:buChar char="Ø"/>
            </a:pPr>
            <a:r>
              <a:rPr lang="en-US"/>
              <a:t>Enter your text</a:t>
            </a:r>
          </a:p>
          <a:p>
            <a:pPr>
              <a:buFont typeface="Wingdings" panose="05000000000000000000" pitchFamily="2" charset="2"/>
              <a:buChar char="Ø"/>
            </a:pPr>
            <a:r>
              <a:rPr lang="en-US"/>
              <a:t>Press </a:t>
            </a:r>
            <a:r>
              <a:rPr lang="en-US" err="1"/>
              <a:t>ctrl+d</a:t>
            </a:r>
            <a:r>
              <a:rPr lang="en-US"/>
              <a:t>, then the contents will be saved to that file</a:t>
            </a:r>
          </a:p>
          <a:p>
            <a:pPr>
              <a:buFont typeface="Wingdings" panose="05000000000000000000" pitchFamily="2" charset="2"/>
              <a:buChar char="Ø"/>
            </a:pPr>
            <a:r>
              <a:rPr lang="en-US"/>
              <a:t>To see the contents of that file </a:t>
            </a:r>
          </a:p>
          <a:p>
            <a:pPr>
              <a:buFont typeface="Wingdings" panose="05000000000000000000" pitchFamily="2" charset="2"/>
              <a:buChar char="Ø"/>
            </a:pPr>
            <a:r>
              <a:rPr lang="en-US"/>
              <a:t>$ cat filename</a:t>
            </a:r>
          </a:p>
          <a:p>
            <a:pPr>
              <a:buFont typeface="Wingdings" panose="05000000000000000000" pitchFamily="2" charset="2"/>
              <a:buChar char="Ø"/>
            </a:pPr>
            <a:r>
              <a:rPr lang="en-US"/>
              <a:t>To append some text to that existing file</a:t>
            </a:r>
          </a:p>
          <a:p>
            <a:pPr>
              <a:buFont typeface="Wingdings" panose="05000000000000000000" pitchFamily="2" charset="2"/>
              <a:buChar char="Ø"/>
            </a:pPr>
            <a:r>
              <a:rPr lang="en-US"/>
              <a:t>$ cat &gt;&gt; file name</a:t>
            </a:r>
          </a:p>
          <a:p>
            <a:pPr>
              <a:buFont typeface="Wingdings" panose="05000000000000000000" pitchFamily="2" charset="2"/>
              <a:buChar char="Ø"/>
            </a:pPr>
            <a:r>
              <a:rPr lang="en-US"/>
              <a:t>Enter text you want to enter</a:t>
            </a:r>
          </a:p>
          <a:p>
            <a:pPr>
              <a:buFont typeface="Wingdings" panose="05000000000000000000" pitchFamily="2" charset="2"/>
              <a:buChar char="Ø"/>
            </a:pPr>
            <a:r>
              <a:rPr lang="en-US"/>
              <a:t>Press </a:t>
            </a:r>
            <a:r>
              <a:rPr lang="en-US" err="1"/>
              <a:t>ctrl+d</a:t>
            </a:r>
            <a:r>
              <a:rPr lang="en-US"/>
              <a:t> ,then the text will be appended to that file</a:t>
            </a:r>
          </a:p>
          <a:p>
            <a:pPr>
              <a:buFont typeface="Wingdings" panose="05000000000000000000" pitchFamily="2" charset="2"/>
              <a:buChar char="Ø"/>
            </a:pPr>
            <a:endParaRPr lang="en-US"/>
          </a:p>
          <a:p>
            <a:pPr>
              <a:buFont typeface="Wingdings" panose="05000000000000000000" pitchFamily="2" charset="2"/>
              <a:buChar char="Ø"/>
            </a:pPr>
            <a:endParaRPr lang="en-US"/>
          </a:p>
          <a:p>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421556"/>
          </a:xfrm>
        </p:spPr>
        <p:txBody>
          <a:bodyPr>
            <a:normAutofit fontScale="90000"/>
          </a:bodyPr>
          <a:lstStyle/>
          <a:p>
            <a:r>
              <a:rPr lang="en-US"/>
              <a:t>Touch command</a:t>
            </a:r>
            <a:endParaRPr lang="en-IN"/>
          </a:p>
        </p:txBody>
      </p:sp>
      <p:sp>
        <p:nvSpPr>
          <p:cNvPr id="3" name="Content Placeholder 2"/>
          <p:cNvSpPr>
            <a:spLocks noGrp="1"/>
          </p:cNvSpPr>
          <p:nvPr>
            <p:ph idx="1"/>
          </p:nvPr>
        </p:nvSpPr>
        <p:spPr>
          <a:xfrm>
            <a:off x="1331640" y="681540"/>
            <a:ext cx="6334218" cy="4266474"/>
          </a:xfrm>
        </p:spPr>
        <p:txBody>
          <a:bodyPr>
            <a:normAutofit/>
          </a:bodyPr>
          <a:lstStyle/>
          <a:p>
            <a:r>
              <a:rPr lang="en-IN"/>
              <a:t>The touch </a:t>
            </a:r>
            <a:r>
              <a:rPr lang="en-IN">
                <a:hlinkClick r:id="rId2">
                  <a:extLst>
                    <a:ext uri="{A12FA001-AC4F-418D-AE19-62706E023703}">
                      <ahyp:hlinkClr xmlns:ahyp="http://schemas.microsoft.com/office/drawing/2018/hyperlinkcolor" val="tx"/>
                    </a:ext>
                  </a:extLst>
                </a:hlinkClick>
              </a:rPr>
              <a:t>command</a:t>
            </a:r>
            <a:r>
              <a:rPr lang="en-IN"/>
              <a:t> is the easiest way to create new, empty </a:t>
            </a:r>
            <a:r>
              <a:rPr lang="en-IN">
                <a:hlinkClick r:id="rId3">
                  <a:extLst>
                    <a:ext uri="{A12FA001-AC4F-418D-AE19-62706E023703}">
                      <ahyp:hlinkClr xmlns:ahyp="http://schemas.microsoft.com/office/drawing/2018/hyperlinkcolor" val="tx"/>
                    </a:ext>
                  </a:extLst>
                </a:hlinkClick>
              </a:rPr>
              <a:t>files</a:t>
            </a:r>
            <a:r>
              <a:rPr lang="en-IN"/>
              <a:t>. </a:t>
            </a:r>
          </a:p>
          <a:p>
            <a:r>
              <a:rPr lang="en-IN"/>
              <a:t>It is also used to change the timestamps (i.e., dates and times of the most recent access and modification) on existing files and </a:t>
            </a:r>
            <a:r>
              <a:rPr lang="en-IN">
                <a:hlinkClick r:id="rId4">
                  <a:extLst>
                    <a:ext uri="{A12FA001-AC4F-418D-AE19-62706E023703}">
                      <ahyp:hlinkClr xmlns:ahyp="http://schemas.microsoft.com/office/drawing/2018/hyperlinkcolor" val="tx"/>
                    </a:ext>
                  </a:extLst>
                </a:hlinkClick>
              </a:rPr>
              <a:t>directories</a:t>
            </a:r>
            <a:r>
              <a:rPr lang="en-IN"/>
              <a:t>.</a:t>
            </a:r>
          </a:p>
          <a:p>
            <a:r>
              <a:rPr lang="en-IN"/>
              <a:t>touch's syntax is</a:t>
            </a:r>
          </a:p>
          <a:p>
            <a:r>
              <a:rPr lang="en-IN"/>
              <a:t>touch [option] </a:t>
            </a:r>
            <a:r>
              <a:rPr lang="en-IN" err="1"/>
              <a:t>file_name</a:t>
            </a:r>
            <a:r>
              <a:rPr lang="en-IN"/>
              <a:t>(s)</a:t>
            </a:r>
          </a:p>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8229600" cy="857250"/>
          </a:xfrm>
        </p:spPr>
        <p:txBody>
          <a:bodyPr/>
          <a:lstStyle/>
          <a:p>
            <a:r>
              <a:rPr lang="en-US"/>
              <a:t>Concatenate two files</a:t>
            </a:r>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t>You can concatenate two file in to another file</a:t>
            </a:r>
          </a:p>
          <a:p>
            <a:pPr>
              <a:buFont typeface="Wingdings" panose="05000000000000000000" pitchFamily="2" charset="2"/>
              <a:buChar char="Ø"/>
            </a:pPr>
            <a:r>
              <a:rPr lang="en-US"/>
              <a:t>$ Cat file1 file2 &gt; file 3</a:t>
            </a:r>
          </a:p>
          <a:p>
            <a:pPr>
              <a:buFont typeface="Wingdings" panose="05000000000000000000" pitchFamily="2" charset="2"/>
              <a:buChar char="Ø"/>
            </a:pPr>
            <a:r>
              <a:rPr lang="en-US"/>
              <a:t>Here the contents of file 1 and file2 will be concatenated and the contents will be saved in file3</a:t>
            </a:r>
          </a:p>
          <a:p>
            <a:pPr>
              <a:buFont typeface="Wingdings" panose="05000000000000000000" pitchFamily="2" charset="2"/>
              <a:buChar char="Ø"/>
            </a:pPr>
            <a:r>
              <a:rPr lang="en-US"/>
              <a:t>You can append the contents of one file or two file into another file</a:t>
            </a:r>
          </a:p>
          <a:p>
            <a:pPr>
              <a:buFont typeface="Wingdings" panose="05000000000000000000" pitchFamily="2" charset="2"/>
              <a:buChar char="Ø"/>
            </a:pPr>
            <a:r>
              <a:rPr lang="en-US"/>
              <a:t>$ cat file1&gt;&gt; file2</a:t>
            </a:r>
          </a:p>
          <a:p>
            <a:pPr>
              <a:buFont typeface="Wingdings" panose="05000000000000000000" pitchFamily="2" charset="2"/>
              <a:buChar char="Ø"/>
            </a:pPr>
            <a:r>
              <a:rPr lang="en-US"/>
              <a:t>$cat file1 file2 &gt;&gt; file3</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6172200" cy="745592"/>
          </a:xfrm>
        </p:spPr>
        <p:txBody>
          <a:bodyPr>
            <a:normAutofit/>
          </a:bodyPr>
          <a:lstStyle/>
          <a:p>
            <a:r>
              <a:rPr lang="en-US" sz="2100">
                <a:solidFill>
                  <a:srgbClr val="002060"/>
                </a:solidFill>
                <a:cs typeface="Arial" pitchFamily="34" charset="0"/>
              </a:rPr>
              <a:t>Features of Linux</a:t>
            </a:r>
            <a:endParaRPr lang="en-IN" sz="2100">
              <a:solidFill>
                <a:srgbClr val="002060"/>
              </a:solidFill>
              <a:cs typeface="Arial" pitchFamily="34" charset="0"/>
            </a:endParaRPr>
          </a:p>
        </p:txBody>
      </p:sp>
      <p:sp>
        <p:nvSpPr>
          <p:cNvPr id="3" name="Content Placeholder 2"/>
          <p:cNvSpPr>
            <a:spLocks noGrp="1"/>
          </p:cNvSpPr>
          <p:nvPr>
            <p:ph idx="1"/>
          </p:nvPr>
        </p:nvSpPr>
        <p:spPr>
          <a:xfrm>
            <a:off x="914400" y="951570"/>
            <a:ext cx="6172200" cy="3977634"/>
          </a:xfrm>
        </p:spPr>
        <p:txBody>
          <a:bodyPr>
            <a:normAutofit/>
          </a:bodyPr>
          <a:lstStyle/>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Multi-tasking operating system</a:t>
            </a:r>
            <a:endParaRPr lang="en-IN" sz="2100">
              <a:latin typeface="+mj-lt"/>
              <a:cs typeface="Arial" pitchFamily="34" charset="0"/>
            </a:endParaRPr>
          </a:p>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Multiuser operating system</a:t>
            </a:r>
            <a:endParaRPr lang="en-IN" sz="2100">
              <a:latin typeface="+mj-lt"/>
              <a:cs typeface="Arial" pitchFamily="34" charset="0"/>
            </a:endParaRPr>
          </a:p>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Linux is free</a:t>
            </a:r>
            <a:endParaRPr lang="en-IN" sz="2100">
              <a:latin typeface="+mj-lt"/>
              <a:cs typeface="Arial" pitchFamily="34" charset="0"/>
            </a:endParaRPr>
          </a:p>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Linux is portable to any hardware platform</a:t>
            </a:r>
          </a:p>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Linux is secure and versatile</a:t>
            </a:r>
          </a:p>
          <a:p>
            <a:pPr>
              <a:lnSpc>
                <a:spcPct val="120000"/>
              </a:lnSpc>
              <a:spcBef>
                <a:spcPts val="0"/>
              </a:spcBef>
              <a:spcAft>
                <a:spcPts val="1800"/>
              </a:spcAft>
              <a:buFont typeface="Wingdings" panose="05000000000000000000" pitchFamily="2" charset="2"/>
              <a:buChar char="Ø"/>
            </a:pPr>
            <a:r>
              <a:rPr lang="en-US" sz="2100">
                <a:latin typeface="+mj-lt"/>
                <a:cs typeface="Arial" pitchFamily="34" charset="0"/>
              </a:rPr>
              <a:t>Linux is scalable</a:t>
            </a:r>
            <a:endParaRPr lang="en-IN" sz="2100">
              <a:latin typeface="+mj-lt"/>
              <a:cs typeface="Arial" pitchFamily="34" charset="0"/>
            </a:endParaRPr>
          </a:p>
          <a:p>
            <a:endParaRPr lang="en-IN" sz="1350">
              <a:latin typeface="+mj-lt"/>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3350"/>
            <a:ext cx="8229600" cy="857250"/>
          </a:xfrm>
        </p:spPr>
        <p:txBody>
          <a:bodyPr/>
          <a:lstStyle/>
          <a:p>
            <a:r>
              <a:rPr lang="en-US"/>
              <a:t>Head/tail</a:t>
            </a:r>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b="1"/>
              <a:t>Head</a:t>
            </a:r>
            <a:r>
              <a:rPr lang="en-IN"/>
              <a:t> command. </a:t>
            </a:r>
            <a:br>
              <a:rPr lang="en-IN"/>
            </a:br>
            <a:r>
              <a:rPr lang="en-IN"/>
              <a:t>head filename by default will display the first 10 lines of a file. </a:t>
            </a:r>
            <a:br>
              <a:rPr lang="en-IN"/>
            </a:br>
            <a:r>
              <a:rPr lang="en-IN"/>
              <a:t>If you want first 50 lines you can use head -50 filename or for 37 lines head -37 filename and so forth.</a:t>
            </a:r>
          </a:p>
          <a:p>
            <a:pPr>
              <a:buFont typeface="Wingdings" panose="05000000000000000000" pitchFamily="2" charset="2"/>
              <a:buChar char="Ø"/>
            </a:pPr>
            <a:r>
              <a:rPr lang="en-IN" b="1"/>
              <a:t>Tail</a:t>
            </a:r>
            <a:r>
              <a:rPr lang="en-IN"/>
              <a:t> command. 	</a:t>
            </a:r>
            <a:br>
              <a:rPr lang="en-IN"/>
            </a:br>
            <a:r>
              <a:rPr lang="en-IN"/>
              <a:t>tail filename by default will display the last 10 lines of a file. </a:t>
            </a:r>
            <a:br>
              <a:rPr lang="en-IN"/>
            </a:br>
            <a:r>
              <a:rPr lang="en-IN"/>
              <a:t>If you want last 50 lines then you can use tail -50 filename.</a:t>
            </a:r>
          </a:p>
          <a:p>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57150"/>
            <a:ext cx="8229600" cy="857250"/>
          </a:xfrm>
        </p:spPr>
        <p:txBody>
          <a:bodyPr/>
          <a:lstStyle/>
          <a:p>
            <a:r>
              <a:rPr lang="en-US"/>
              <a:t>more</a:t>
            </a:r>
            <a:endParaRPr lang="en-IN"/>
          </a:p>
        </p:txBody>
      </p:sp>
      <p:sp>
        <p:nvSpPr>
          <p:cNvPr id="3" name="Content Placeholder 2"/>
          <p:cNvSpPr>
            <a:spLocks noGrp="1"/>
          </p:cNvSpPr>
          <p:nvPr>
            <p:ph idx="1"/>
          </p:nvPr>
        </p:nvSpPr>
        <p:spPr/>
        <p:txBody>
          <a:bodyPr/>
          <a:lstStyle/>
          <a:p>
            <a:r>
              <a:rPr lang="en-IN" b="1"/>
              <a:t>more</a:t>
            </a:r>
            <a:r>
              <a:rPr lang="en-IN"/>
              <a:t> command. more command will display a page at a time and then wait for input which is spacebar. For example if you have a file which is 500 lines and you want to read it all. So you can use</a:t>
            </a:r>
          </a:p>
          <a:p>
            <a:r>
              <a:rPr lang="en-IN"/>
              <a:t>more filename</a:t>
            </a:r>
          </a:p>
          <a:p>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9"/>
            <a:ext cx="6172200" cy="490524"/>
          </a:xfrm>
        </p:spPr>
        <p:txBody>
          <a:bodyPr>
            <a:normAutofit fontScale="90000"/>
          </a:bodyPr>
          <a:lstStyle/>
          <a:p>
            <a:r>
              <a:rPr lang="en-US"/>
              <a:t>cp</a:t>
            </a:r>
            <a:endParaRPr lang="en-IN"/>
          </a:p>
        </p:txBody>
      </p:sp>
      <p:sp>
        <p:nvSpPr>
          <p:cNvPr id="3" name="Content Placeholder 2"/>
          <p:cNvSpPr>
            <a:spLocks noGrp="1"/>
          </p:cNvSpPr>
          <p:nvPr>
            <p:ph idx="1"/>
          </p:nvPr>
        </p:nvSpPr>
        <p:spPr>
          <a:xfrm>
            <a:off x="914400" y="758398"/>
            <a:ext cx="6193653" cy="4179123"/>
          </a:xfrm>
        </p:spPr>
        <p:txBody>
          <a:bodyPr>
            <a:normAutofit fontScale="85000" lnSpcReduction="10000"/>
          </a:bodyPr>
          <a:lstStyle/>
          <a:p>
            <a:r>
              <a:rPr lang="en-IN" b="1"/>
              <a:t>Cp</a:t>
            </a:r>
            <a:r>
              <a:rPr lang="en-IN"/>
              <a:t> command. </a:t>
            </a:r>
            <a:br>
              <a:rPr lang="en-IN"/>
            </a:br>
            <a:endParaRPr lang="en-IN"/>
          </a:p>
          <a:p>
            <a:r>
              <a:rPr lang="en-IN"/>
              <a:t>cp command copies a file. If I want to copy a file named </a:t>
            </a:r>
            <a:r>
              <a:rPr lang="en-IN" err="1"/>
              <a:t>oldfile</a:t>
            </a:r>
            <a:r>
              <a:rPr lang="en-IN"/>
              <a:t> in a current directory to a file named </a:t>
            </a:r>
            <a:r>
              <a:rPr lang="en-IN" err="1"/>
              <a:t>newfile</a:t>
            </a:r>
            <a:r>
              <a:rPr lang="en-IN"/>
              <a:t> in a current directory. </a:t>
            </a:r>
            <a:br>
              <a:rPr lang="en-IN"/>
            </a:br>
            <a:endParaRPr lang="en-IN"/>
          </a:p>
          <a:p>
            <a:r>
              <a:rPr lang="en-IN">
                <a:solidFill>
                  <a:srgbClr val="FF0000"/>
                </a:solidFill>
              </a:rPr>
              <a:t>cp </a:t>
            </a:r>
            <a:r>
              <a:rPr lang="en-IN" err="1">
                <a:solidFill>
                  <a:srgbClr val="FF0000"/>
                </a:solidFill>
              </a:rPr>
              <a:t>oldfile</a:t>
            </a:r>
            <a:r>
              <a:rPr lang="en-IN">
                <a:solidFill>
                  <a:srgbClr val="FF0000"/>
                </a:solidFill>
              </a:rPr>
              <a:t> </a:t>
            </a:r>
            <a:r>
              <a:rPr lang="en-IN" err="1">
                <a:solidFill>
                  <a:srgbClr val="FF0000"/>
                </a:solidFill>
              </a:rPr>
              <a:t>newfile</a:t>
            </a:r>
            <a:br>
              <a:rPr lang="en-IN">
                <a:solidFill>
                  <a:srgbClr val="FFFF00"/>
                </a:solidFill>
              </a:rPr>
            </a:br>
            <a:endParaRPr lang="en-IN">
              <a:solidFill>
                <a:srgbClr val="FFFF00"/>
              </a:solidFill>
            </a:endParaRPr>
          </a:p>
          <a:p>
            <a:r>
              <a:rPr lang="en-IN"/>
              <a:t>If I want to copy </a:t>
            </a:r>
            <a:r>
              <a:rPr lang="en-IN" err="1"/>
              <a:t>oldfile</a:t>
            </a:r>
            <a:r>
              <a:rPr lang="en-IN"/>
              <a:t> to other directory for example /</a:t>
            </a:r>
            <a:r>
              <a:rPr lang="en-IN" err="1"/>
              <a:t>tmp</a:t>
            </a:r>
            <a:r>
              <a:rPr lang="en-IN"/>
              <a:t> then</a:t>
            </a:r>
          </a:p>
          <a:p>
            <a:br>
              <a:rPr lang="en-IN"/>
            </a:br>
            <a:r>
              <a:rPr lang="en-IN">
                <a:solidFill>
                  <a:srgbClr val="FF0000"/>
                </a:solidFill>
              </a:rPr>
              <a:t>cp </a:t>
            </a:r>
            <a:r>
              <a:rPr lang="en-IN" err="1">
                <a:solidFill>
                  <a:srgbClr val="FF0000"/>
                </a:solidFill>
              </a:rPr>
              <a:t>oldfile</a:t>
            </a:r>
            <a:r>
              <a:rPr lang="en-IN">
                <a:solidFill>
                  <a:srgbClr val="FF0000"/>
                </a:solidFill>
              </a:rPr>
              <a:t> /</a:t>
            </a:r>
            <a:r>
              <a:rPr lang="en-IN" err="1">
                <a:solidFill>
                  <a:srgbClr val="FF0000"/>
                </a:solidFill>
              </a:rPr>
              <a:t>tmp</a:t>
            </a:r>
            <a:r>
              <a:rPr lang="en-IN">
                <a:solidFill>
                  <a:srgbClr val="FF0000"/>
                </a:solidFill>
              </a:rPr>
              <a:t>/</a:t>
            </a:r>
            <a:r>
              <a:rPr lang="en-IN" err="1">
                <a:solidFill>
                  <a:srgbClr val="FF0000"/>
                </a:solidFill>
              </a:rPr>
              <a:t>newfile</a:t>
            </a:r>
            <a:r>
              <a:rPr lang="en-IN">
                <a:solidFill>
                  <a:srgbClr val="FF0000"/>
                </a:solidFill>
              </a:rPr>
              <a:t>. </a:t>
            </a:r>
          </a:p>
          <a:p>
            <a:endParaRPr lang="en-IN"/>
          </a:p>
          <a:p>
            <a:r>
              <a:rPr lang="en-IN"/>
              <a:t>Useful options available with cp are </a:t>
            </a:r>
            <a:r>
              <a:rPr lang="en-IN" b="1"/>
              <a:t>-p and -r</a:t>
            </a:r>
            <a:r>
              <a:rPr lang="en-IN"/>
              <a:t> . -p options preserves the modification time and permissions, -r recursively copy a directory and its files, duplicating the tree structure.</a:t>
            </a:r>
          </a:p>
          <a:p>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406"/>
            <a:ext cx="8229600" cy="857250"/>
          </a:xfrm>
        </p:spPr>
        <p:txBody>
          <a:bodyPr/>
          <a:lstStyle/>
          <a:p>
            <a:r>
              <a:rPr lang="en-US" err="1"/>
              <a:t>mv</a:t>
            </a:r>
            <a:endParaRPr lang="en-IN"/>
          </a:p>
        </p:txBody>
      </p:sp>
      <p:sp>
        <p:nvSpPr>
          <p:cNvPr id="3" name="Content Placeholder 2"/>
          <p:cNvSpPr>
            <a:spLocks noGrp="1"/>
          </p:cNvSpPr>
          <p:nvPr>
            <p:ph idx="1"/>
          </p:nvPr>
        </p:nvSpPr>
        <p:spPr/>
        <p:txBody>
          <a:bodyPr>
            <a:normAutofit/>
          </a:bodyPr>
          <a:lstStyle/>
          <a:p>
            <a:r>
              <a:rPr lang="en-IN" b="1"/>
              <a:t>mv</a:t>
            </a:r>
            <a:r>
              <a:rPr lang="en-IN"/>
              <a:t> command. </a:t>
            </a:r>
            <a:br>
              <a:rPr lang="en-IN"/>
            </a:br>
            <a:r>
              <a:rPr lang="en-IN" err="1"/>
              <a:t>mv</a:t>
            </a:r>
            <a:r>
              <a:rPr lang="en-IN"/>
              <a:t> command is used to move a file from one directory to another directory or to rename a file. </a:t>
            </a:r>
          </a:p>
          <a:p>
            <a:r>
              <a:rPr lang="en-IN" b="1"/>
              <a:t>Some examples:</a:t>
            </a:r>
            <a:endParaRPr lang="en-IN"/>
          </a:p>
          <a:p>
            <a:pPr lvl="0"/>
            <a:r>
              <a:rPr lang="en-IN" err="1"/>
              <a:t>mv</a:t>
            </a:r>
            <a:r>
              <a:rPr lang="en-IN"/>
              <a:t> </a:t>
            </a:r>
            <a:r>
              <a:rPr lang="en-IN" err="1"/>
              <a:t>oldfile</a:t>
            </a:r>
            <a:r>
              <a:rPr lang="en-IN"/>
              <a:t> </a:t>
            </a:r>
            <a:r>
              <a:rPr lang="en-IN" err="1"/>
              <a:t>newfile</a:t>
            </a:r>
            <a:r>
              <a:rPr lang="en-IN"/>
              <a:t> will rename </a:t>
            </a:r>
            <a:r>
              <a:rPr lang="en-IN" err="1"/>
              <a:t>oldfile</a:t>
            </a:r>
            <a:r>
              <a:rPr lang="en-IN"/>
              <a:t> to </a:t>
            </a:r>
            <a:r>
              <a:rPr lang="en-IN" err="1"/>
              <a:t>newfile</a:t>
            </a:r>
            <a:r>
              <a:rPr lang="en-IN"/>
              <a:t>.</a:t>
            </a:r>
          </a:p>
          <a:p>
            <a:pPr lvl="0"/>
            <a:r>
              <a:rPr lang="en-IN" err="1"/>
              <a:t>mv</a:t>
            </a:r>
            <a:r>
              <a:rPr lang="en-IN"/>
              <a:t> -</a:t>
            </a:r>
            <a:r>
              <a:rPr lang="en-IN" err="1"/>
              <a:t>i</a:t>
            </a:r>
            <a:r>
              <a:rPr lang="en-IN"/>
              <a:t> </a:t>
            </a:r>
            <a:r>
              <a:rPr lang="en-IN" err="1"/>
              <a:t>oldfile</a:t>
            </a:r>
            <a:r>
              <a:rPr lang="en-IN"/>
              <a:t> </a:t>
            </a:r>
            <a:r>
              <a:rPr lang="en-IN" err="1"/>
              <a:t>newfile</a:t>
            </a:r>
            <a:r>
              <a:rPr lang="en-IN"/>
              <a:t> with confirmation prompt.</a:t>
            </a:r>
          </a:p>
          <a:p>
            <a:pPr lvl="0"/>
            <a:r>
              <a:rPr lang="en-IN" err="1"/>
              <a:t>mv</a:t>
            </a:r>
            <a:r>
              <a:rPr lang="en-IN"/>
              <a:t> -f </a:t>
            </a:r>
            <a:r>
              <a:rPr lang="en-IN" err="1"/>
              <a:t>oldfile</a:t>
            </a:r>
            <a:r>
              <a:rPr lang="en-IN"/>
              <a:t> </a:t>
            </a:r>
            <a:r>
              <a:rPr lang="en-IN" err="1"/>
              <a:t>newfile</a:t>
            </a:r>
            <a:r>
              <a:rPr lang="en-IN"/>
              <a:t> will force the rename even if target file exists.</a:t>
            </a:r>
          </a:p>
          <a:p>
            <a:pPr lvl="0"/>
            <a:r>
              <a:rPr lang="en-IN" err="1"/>
              <a:t>mv</a:t>
            </a:r>
            <a:r>
              <a:rPr lang="en-IN"/>
              <a:t> * destination dir will move all the files in current directory to destination directory.</a:t>
            </a:r>
          </a:p>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57150"/>
            <a:ext cx="8229600" cy="857250"/>
          </a:xfrm>
        </p:spPr>
        <p:txBody>
          <a:bodyPr/>
          <a:lstStyle/>
          <a:p>
            <a:r>
              <a:rPr lang="en-US" err="1"/>
              <a:t>rm</a:t>
            </a:r>
            <a:endParaRPr lang="en-IN"/>
          </a:p>
        </p:txBody>
      </p:sp>
      <p:sp>
        <p:nvSpPr>
          <p:cNvPr id="3" name="Content Placeholder 2"/>
          <p:cNvSpPr>
            <a:spLocks noGrp="1"/>
          </p:cNvSpPr>
          <p:nvPr>
            <p:ph idx="1"/>
          </p:nvPr>
        </p:nvSpPr>
        <p:spPr/>
        <p:txBody>
          <a:bodyPr>
            <a:normAutofit/>
          </a:bodyPr>
          <a:lstStyle/>
          <a:p>
            <a:r>
              <a:rPr lang="en-IN" b="1"/>
              <a:t>rm</a:t>
            </a:r>
            <a:r>
              <a:rPr lang="en-IN"/>
              <a:t> command. </a:t>
            </a:r>
            <a:br>
              <a:rPr lang="en-IN"/>
            </a:br>
            <a:r>
              <a:rPr lang="en-IN"/>
              <a:t>To delete files use </a:t>
            </a:r>
            <a:r>
              <a:rPr lang="en-IN" err="1"/>
              <a:t>rm</a:t>
            </a:r>
            <a:r>
              <a:rPr lang="en-IN"/>
              <a:t> command.</a:t>
            </a:r>
          </a:p>
          <a:p>
            <a:r>
              <a:rPr lang="en-IN" b="1"/>
              <a:t>Options:</a:t>
            </a:r>
            <a:endParaRPr lang="en-IN"/>
          </a:p>
          <a:p>
            <a:pPr lvl="0"/>
            <a:r>
              <a:rPr lang="en-IN" err="1"/>
              <a:t>rm</a:t>
            </a:r>
            <a:r>
              <a:rPr lang="en-IN"/>
              <a:t> </a:t>
            </a:r>
            <a:r>
              <a:rPr lang="en-IN" err="1"/>
              <a:t>oldfile</a:t>
            </a:r>
            <a:r>
              <a:rPr lang="en-IN"/>
              <a:t> will delete file named </a:t>
            </a:r>
            <a:r>
              <a:rPr lang="en-IN" err="1"/>
              <a:t>oldfile</a:t>
            </a:r>
            <a:r>
              <a:rPr lang="en-IN"/>
              <a:t>.</a:t>
            </a:r>
          </a:p>
          <a:p>
            <a:pPr lvl="0"/>
            <a:r>
              <a:rPr lang="en-IN" err="1"/>
              <a:t>rm</a:t>
            </a:r>
            <a:r>
              <a:rPr lang="en-IN"/>
              <a:t> -f option will remove write-protected files without prompting.</a:t>
            </a:r>
          </a:p>
          <a:p>
            <a:pPr lvl="0"/>
            <a:r>
              <a:rPr lang="en-IN" err="1"/>
              <a:t>rm</a:t>
            </a:r>
            <a:r>
              <a:rPr lang="en-IN"/>
              <a:t> -r option will delete the entire directory as well as all the subdirectories, very dangerous command.</a:t>
            </a:r>
          </a:p>
          <a:p>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57150"/>
            <a:ext cx="8229600" cy="857250"/>
          </a:xfrm>
        </p:spPr>
        <p:txBody>
          <a:bodyPr/>
          <a:lstStyle/>
          <a:p>
            <a:r>
              <a:rPr lang="en-US" err="1"/>
              <a:t>rmdir</a:t>
            </a:r>
            <a:endParaRPr lang="en-IN"/>
          </a:p>
        </p:txBody>
      </p:sp>
      <p:sp>
        <p:nvSpPr>
          <p:cNvPr id="3" name="Content Placeholder 2"/>
          <p:cNvSpPr>
            <a:spLocks noGrp="1"/>
          </p:cNvSpPr>
          <p:nvPr>
            <p:ph idx="1"/>
          </p:nvPr>
        </p:nvSpPr>
        <p:spPr/>
        <p:txBody>
          <a:bodyPr>
            <a:normAutofit/>
          </a:bodyPr>
          <a:lstStyle/>
          <a:p>
            <a:r>
              <a:rPr lang="en-IN" b="1" err="1"/>
              <a:t>rmdir</a:t>
            </a:r>
            <a:r>
              <a:rPr lang="en-IN"/>
              <a:t> command. </a:t>
            </a:r>
            <a:br>
              <a:rPr lang="en-IN"/>
            </a:br>
            <a:r>
              <a:rPr lang="en-IN" err="1"/>
              <a:t>rmdir</a:t>
            </a:r>
            <a:r>
              <a:rPr lang="en-IN"/>
              <a:t> command will remove directory or directories</a:t>
            </a:r>
          </a:p>
          <a:p>
            <a:r>
              <a:rPr lang="en-IN" b="1"/>
              <a:t>Options:</a:t>
            </a:r>
            <a:endParaRPr lang="en-IN"/>
          </a:p>
          <a:p>
            <a:pPr lvl="0"/>
            <a:r>
              <a:rPr lang="en-IN" err="1"/>
              <a:t>rm</a:t>
            </a:r>
            <a:r>
              <a:rPr lang="en-IN"/>
              <a:t> -r </a:t>
            </a:r>
            <a:r>
              <a:rPr lang="en-IN" err="1"/>
              <a:t>directory_name</a:t>
            </a:r>
            <a:r>
              <a:rPr lang="en-IN"/>
              <a:t> will remove all files even if directory is not empty.</a:t>
            </a:r>
          </a:p>
          <a:p>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406"/>
            <a:ext cx="8229600" cy="857250"/>
          </a:xfrm>
        </p:spPr>
        <p:txBody>
          <a:bodyPr>
            <a:normAutofit fontScale="90000"/>
          </a:bodyPr>
          <a:lstStyle/>
          <a:p>
            <a:r>
              <a:rPr lang="en-US" b="1"/>
              <a:t>Standard LINUX Streams</a:t>
            </a:r>
            <a:br>
              <a:rPr lang="en-US"/>
            </a:br>
            <a:endParaRPr lang="en-US"/>
          </a:p>
        </p:txBody>
      </p:sp>
      <p:sp>
        <p:nvSpPr>
          <p:cNvPr id="3" name="Content Placeholder 2"/>
          <p:cNvSpPr>
            <a:spLocks noGrp="1"/>
          </p:cNvSpPr>
          <p:nvPr>
            <p:ph idx="1"/>
          </p:nvPr>
        </p:nvSpPr>
        <p:spPr/>
        <p:txBody>
          <a:bodyPr/>
          <a:lstStyle/>
          <a:p>
            <a:r>
              <a:rPr lang="en-US" sz="1500"/>
              <a:t>Under normal circumstances every LINUX program has three streams (files) opened for it when it starts up:</a:t>
            </a:r>
          </a:p>
          <a:p>
            <a:r>
              <a:rPr lang="en-US" sz="1500"/>
              <a:t> </a:t>
            </a:r>
            <a:r>
              <a:rPr lang="en-US" sz="1500" err="1"/>
              <a:t>stdin</a:t>
            </a:r>
            <a:r>
              <a:rPr lang="en-US" sz="1500"/>
              <a:t> : This is referred to as standard input and associated file descriptor is 0. This is also represented as STDIN. LINUX program would read default input from STDIN.</a:t>
            </a:r>
          </a:p>
          <a:p>
            <a:r>
              <a:rPr lang="en-US" sz="1500"/>
              <a:t> </a:t>
            </a:r>
            <a:r>
              <a:rPr lang="en-US" sz="1500" err="1"/>
              <a:t>stdout</a:t>
            </a:r>
            <a:r>
              <a:rPr lang="en-US" sz="1500"/>
              <a:t> : This is referred to as standard output and associated file descriptor is 1. This is also represented as STDOUT. LINUX program would write default output at STDOUT</a:t>
            </a:r>
          </a:p>
          <a:p>
            <a:r>
              <a:rPr lang="en-US" sz="1500"/>
              <a:t> </a:t>
            </a:r>
            <a:r>
              <a:rPr lang="en-US" sz="1500" err="1"/>
              <a:t>stderr</a:t>
            </a:r>
            <a:r>
              <a:rPr lang="en-US" sz="1500"/>
              <a:t> : This is referred to as standard error and associated file descriptor is 2. This is also represented as STDERR. LINUX program would write all the error message at STDERR.</a:t>
            </a:r>
          </a:p>
          <a:p>
            <a:r>
              <a:rPr lang="en-US" sz="1500"/>
              <a:t> </a:t>
            </a:r>
          </a:p>
          <a:p>
            <a:endParaRPr lang="en-US" sz="15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
            <a:ext cx="8229600" cy="857250"/>
          </a:xfrm>
        </p:spPr>
        <p:txBody>
          <a:bodyPr/>
          <a:lstStyle/>
          <a:p>
            <a:r>
              <a:rPr lang="en-US"/>
              <a:t>Date</a:t>
            </a:r>
          </a:p>
        </p:txBody>
      </p:sp>
      <p:sp>
        <p:nvSpPr>
          <p:cNvPr id="3" name="Content Placeholder 2"/>
          <p:cNvSpPr>
            <a:spLocks noGrp="1"/>
          </p:cNvSpPr>
          <p:nvPr>
            <p:ph idx="1"/>
          </p:nvPr>
        </p:nvSpPr>
        <p:spPr/>
        <p:txBody>
          <a:bodyPr/>
          <a:lstStyle/>
          <a:p>
            <a:r>
              <a:rPr lang="en-US" sz="1500"/>
              <a:t>The date command is used to display the current time in the given FORMAT, or set the system date. The command can display the date, time, time zone and more.</a:t>
            </a:r>
          </a:p>
          <a:p>
            <a:r>
              <a:rPr lang="en-US" b="1"/>
              <a:t>Syntax : </a:t>
            </a:r>
            <a:endParaRPr lang="en-US"/>
          </a:p>
          <a:p>
            <a:r>
              <a:rPr lang="en-US"/>
              <a:t>date [OPTION]..[+FORMAT]</a:t>
            </a:r>
            <a:br>
              <a:rPr lang="en-US"/>
            </a:br>
            <a:endParaRPr lang="en-US"/>
          </a:p>
          <a:p>
            <a:r>
              <a:rPr lang="en-US" err="1"/>
              <a:t>MMDDhhmm</a:t>
            </a:r>
            <a:r>
              <a:rPr lang="en-US"/>
              <a:t> </a:t>
            </a:r>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Write the command to display the current date in the form dd/mm/</a:t>
            </a:r>
            <a:r>
              <a:rPr lang="en-US" err="1"/>
              <a:t>yyyy</a:t>
            </a:r>
            <a:r>
              <a:rPr lang="en-US"/>
              <a:t>.</a:t>
            </a:r>
          </a:p>
          <a:p>
            <a:pPr lvl="0"/>
            <a:r>
              <a:rPr lang="en-US">
                <a:solidFill>
                  <a:srgbClr val="FF0000"/>
                </a:solidFill>
              </a:rPr>
              <a:t>date +%d/%m/%Y</a:t>
            </a:r>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Grp="1" noChangeArrowheads="1"/>
          </p:cNvSpPr>
          <p:nvPr>
            <p:ph type="title"/>
          </p:nvPr>
        </p:nvSpPr>
        <p:spPr>
          <a:xfrm>
            <a:off x="990600" y="0"/>
            <a:ext cx="8229600" cy="857250"/>
          </a:xfrm>
        </p:spPr>
        <p:txBody>
          <a:bodyPr/>
          <a:lstStyle/>
          <a:p>
            <a:r>
              <a:rPr lang="en-US"/>
              <a:t>editor</a:t>
            </a:r>
          </a:p>
        </p:txBody>
      </p:sp>
      <p:sp>
        <p:nvSpPr>
          <p:cNvPr id="164867" name="Rectangle 1027"/>
          <p:cNvSpPr>
            <a:spLocks noGrp="1" noChangeArrowheads="1"/>
          </p:cNvSpPr>
          <p:nvPr>
            <p:ph type="body" idx="1"/>
          </p:nvPr>
        </p:nvSpPr>
        <p:spPr/>
        <p:txBody>
          <a:bodyPr>
            <a:normAutofit/>
          </a:bodyPr>
          <a:lstStyle/>
          <a:p>
            <a:r>
              <a:rPr lang="en-US" sz="2100"/>
              <a:t>A text editor is used to create and modify files.</a:t>
            </a:r>
          </a:p>
          <a:p>
            <a:r>
              <a:rPr lang="en-US" sz="2100"/>
              <a:t>The most commonly used editors in the </a:t>
            </a:r>
            <a:r>
              <a:rPr lang="en-US" sz="2100" err="1"/>
              <a:t>linux</a:t>
            </a:r>
            <a:r>
              <a:rPr lang="en-US" sz="2100"/>
              <a:t> community are vi and </a:t>
            </a:r>
            <a:r>
              <a:rPr lang="en-US" sz="2100" err="1"/>
              <a:t>gedit</a:t>
            </a:r>
            <a:endParaRPr lang="en-US" sz="2100"/>
          </a:p>
          <a:p>
            <a:r>
              <a:rPr lang="en-US" sz="2100"/>
              <a:t>You must learn at least one of these editors </a:t>
            </a:r>
          </a:p>
          <a:p>
            <a:r>
              <a:rPr lang="en-US" sz="2100"/>
              <a:t>Create a file tutor</a:t>
            </a:r>
          </a:p>
          <a:p>
            <a:pPr lvl="1"/>
            <a:r>
              <a:rPr lang="en-US" sz="1800"/>
              <a:t>vi tutor</a:t>
            </a:r>
          </a:p>
          <a:p>
            <a:pPr lvl="1"/>
            <a:r>
              <a:rPr lang="en-US" sz="1800"/>
              <a:t>Press I to insert</a:t>
            </a:r>
          </a:p>
          <a:p>
            <a:pPr lvl="1"/>
            <a:r>
              <a:rPr lang="en-US" sz="1800"/>
              <a:t>Then escape</a:t>
            </a:r>
          </a:p>
          <a:p>
            <a:pPr lvl="1"/>
            <a:r>
              <a:rPr lang="en-US" sz="1800"/>
              <a:t>Then :</a:t>
            </a:r>
            <a:r>
              <a:rPr lang="en-US" sz="1800" err="1"/>
              <a:t>wq</a:t>
            </a:r>
            <a:r>
              <a:rPr lang="en-US" sz="1800"/>
              <a:t> to save and Quit</a:t>
            </a:r>
          </a:p>
          <a:p>
            <a:endParaRPr lang="en-US" sz="2100"/>
          </a:p>
          <a:p>
            <a:pPr>
              <a:buFontTx/>
              <a:buNone/>
            </a:pPr>
            <a:endParaRPr lang="en-US"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38774"/>
            <a:ext cx="6172200" cy="475562"/>
          </a:xfrm>
        </p:spPr>
        <p:txBody>
          <a:bodyPr>
            <a:normAutofit fontScale="90000"/>
          </a:bodyPr>
          <a:lstStyle/>
          <a:p>
            <a:r>
              <a:rPr lang="en-US" sz="2700"/>
              <a:t>Responsibilities</a:t>
            </a:r>
            <a:r>
              <a:rPr lang="en-US"/>
              <a:t> of LINUX</a:t>
            </a:r>
            <a:endParaRPr lang="en-IN"/>
          </a:p>
        </p:txBody>
      </p:sp>
      <p:sp>
        <p:nvSpPr>
          <p:cNvPr id="3" name="Content Placeholder 2"/>
          <p:cNvSpPr>
            <a:spLocks noGrp="1"/>
          </p:cNvSpPr>
          <p:nvPr>
            <p:ph idx="1"/>
          </p:nvPr>
        </p:nvSpPr>
        <p:spPr>
          <a:xfrm>
            <a:off x="838200" y="995084"/>
            <a:ext cx="6218448" cy="3942438"/>
          </a:xfrm>
        </p:spPr>
        <p:txBody>
          <a:bodyPr>
            <a:normAutofit/>
          </a:bodyPr>
          <a:lstStyle/>
          <a:p>
            <a:pPr lvl="0">
              <a:buFont typeface="Wingdings" panose="05000000000000000000" pitchFamily="2" charset="2"/>
              <a:buChar char="Ø"/>
            </a:pPr>
            <a:r>
              <a:rPr lang="en-US" sz="1800"/>
              <a:t>Process management using processes and threads </a:t>
            </a:r>
            <a:endParaRPr lang="en-IN" sz="1800"/>
          </a:p>
          <a:p>
            <a:pPr lvl="0">
              <a:buFont typeface="Wingdings" panose="05000000000000000000" pitchFamily="2" charset="2"/>
              <a:buChar char="Ø"/>
            </a:pPr>
            <a:r>
              <a:rPr lang="en-US" sz="1800"/>
              <a:t>Inter-process communication </a:t>
            </a:r>
            <a:endParaRPr lang="en-IN" sz="1800"/>
          </a:p>
          <a:p>
            <a:pPr lvl="0">
              <a:buFont typeface="Wingdings" panose="05000000000000000000" pitchFamily="2" charset="2"/>
              <a:buChar char="Ø"/>
            </a:pPr>
            <a:r>
              <a:rPr lang="en-US" sz="1800"/>
              <a:t>Memory management </a:t>
            </a:r>
          </a:p>
          <a:p>
            <a:pPr lvl="0">
              <a:buFont typeface="Wingdings" panose="05000000000000000000" pitchFamily="2" charset="2"/>
              <a:buChar char="Ø"/>
            </a:pPr>
            <a:r>
              <a:rPr lang="en-US" sz="1800"/>
              <a:t>Device management using device drivers </a:t>
            </a:r>
            <a:endParaRPr lang="en-IN" sz="1800"/>
          </a:p>
          <a:p>
            <a:pPr lvl="0">
              <a:buFont typeface="Wingdings" panose="05000000000000000000" pitchFamily="2" charset="2"/>
              <a:buChar char="Ø"/>
            </a:pPr>
            <a:r>
              <a:rPr lang="en-US" sz="1800"/>
              <a:t>File systems </a:t>
            </a:r>
            <a:endParaRPr lang="en-IN" sz="1800"/>
          </a:p>
          <a:p>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3747"/>
            <a:ext cx="8229600" cy="857250"/>
          </a:xfrm>
        </p:spPr>
        <p:txBody>
          <a:bodyPr/>
          <a:lstStyle/>
          <a:p>
            <a:r>
              <a:rPr lang="en-US"/>
              <a:t>Vi editor</a:t>
            </a:r>
          </a:p>
        </p:txBody>
      </p:sp>
      <p:sp>
        <p:nvSpPr>
          <p:cNvPr id="3" name="Content Placeholder 2"/>
          <p:cNvSpPr>
            <a:spLocks noGrp="1"/>
          </p:cNvSpPr>
          <p:nvPr>
            <p:ph idx="1"/>
          </p:nvPr>
        </p:nvSpPr>
        <p:spPr/>
        <p:txBody>
          <a:bodyPr/>
          <a:lstStyle/>
          <a:p>
            <a:pPr>
              <a:buNone/>
            </a:pPr>
            <a:r>
              <a:rPr lang="en-US" sz="1500"/>
              <a:t>Creating Files:</a:t>
            </a:r>
          </a:p>
          <a:p>
            <a:pPr>
              <a:buNone/>
            </a:pPr>
            <a:r>
              <a:rPr lang="en-US" sz="1500"/>
              <a:t>You can use vi editor to create ordinary files on any LINUX system. You simply need to give following command:</a:t>
            </a:r>
          </a:p>
          <a:p>
            <a:pPr>
              <a:buNone/>
            </a:pPr>
            <a:r>
              <a:rPr lang="en-US" sz="1500"/>
              <a:t> </a:t>
            </a:r>
            <a:r>
              <a:rPr lang="en-US" sz="1500" b="1"/>
              <a:t>$ vi filename</a:t>
            </a:r>
            <a:endParaRPr lang="en-US" sz="1500"/>
          </a:p>
          <a:p>
            <a:pPr>
              <a:buNone/>
            </a:pPr>
            <a:r>
              <a:rPr lang="en-US" sz="1500"/>
              <a:t>Above command would open a file with the given filename. You would need to press key </a:t>
            </a:r>
            <a:r>
              <a:rPr lang="en-US" sz="1500" err="1"/>
              <a:t>i</a:t>
            </a:r>
            <a:r>
              <a:rPr lang="en-US" sz="1500"/>
              <a:t> to come into edit mode. Once you are in edit mode you can start writing your content in the file as below:</a:t>
            </a:r>
          </a:p>
          <a:p>
            <a:pPr>
              <a:buNone/>
            </a:pPr>
            <a:r>
              <a:rPr lang="en-US" sz="1500"/>
              <a:t> This is LINUX file....I created it for the first time.....</a:t>
            </a:r>
          </a:p>
          <a:p>
            <a:pPr>
              <a:buNone/>
            </a:pPr>
            <a:r>
              <a:rPr lang="en-US" sz="1500"/>
              <a:t>I'm going to save this content in this file.</a:t>
            </a:r>
          </a:p>
          <a:p>
            <a:pPr>
              <a:buNone/>
            </a:pPr>
            <a:r>
              <a:rPr lang="en-US" sz="1500"/>
              <a:t>Once you are done, do the following steps:</a:t>
            </a:r>
          </a:p>
          <a:p>
            <a:pPr>
              <a:buNone/>
            </a:pPr>
            <a:r>
              <a:rPr lang="en-US" sz="1500"/>
              <a:t> Press key esc to come out of edit mode.</a:t>
            </a:r>
          </a:p>
          <a:p>
            <a:pPr>
              <a:buNone/>
            </a:pPr>
            <a:r>
              <a:rPr lang="en-US" sz="1500"/>
              <a:t> and type :</a:t>
            </a:r>
            <a:r>
              <a:rPr lang="en-US" sz="1500" err="1"/>
              <a:t>wq</a:t>
            </a:r>
            <a:r>
              <a:rPr lang="en-US" sz="1500"/>
              <a:t> to save the content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filters</a:t>
            </a:r>
          </a:p>
        </p:txBody>
      </p:sp>
      <p:sp>
        <p:nvSpPr>
          <p:cNvPr id="149507" name="Rectangle 3"/>
          <p:cNvSpPr>
            <a:spLocks noGrp="1" noChangeArrowheads="1"/>
          </p:cNvSpPr>
          <p:nvPr>
            <p:ph type="body" idx="1"/>
          </p:nvPr>
        </p:nvSpPr>
        <p:spPr/>
        <p:txBody>
          <a:bodyPr/>
          <a:lstStyle/>
          <a:p>
            <a:pPr>
              <a:lnSpc>
                <a:spcPct val="90000"/>
              </a:lnSpc>
            </a:pPr>
            <a:r>
              <a:rPr lang="en-US" sz="2100"/>
              <a:t>Programs that read some input, perform a simple transformation on it, and write some output.</a:t>
            </a:r>
          </a:p>
          <a:p>
            <a:pPr>
              <a:lnSpc>
                <a:spcPct val="90000"/>
              </a:lnSpc>
            </a:pPr>
            <a:r>
              <a:rPr lang="en-US" sz="2100"/>
              <a:t>Examples</a:t>
            </a:r>
          </a:p>
          <a:p>
            <a:pPr lvl="1">
              <a:lnSpc>
                <a:spcPct val="90000"/>
              </a:lnSpc>
            </a:pPr>
            <a:r>
              <a:rPr lang="en-US" sz="1800"/>
              <a:t>wc</a:t>
            </a:r>
          </a:p>
          <a:p>
            <a:pPr lvl="1">
              <a:lnSpc>
                <a:spcPct val="90000"/>
              </a:lnSpc>
            </a:pPr>
            <a:r>
              <a:rPr lang="en-US" sz="1800"/>
              <a:t>tr</a:t>
            </a:r>
          </a:p>
          <a:p>
            <a:pPr lvl="1">
              <a:lnSpc>
                <a:spcPct val="90000"/>
              </a:lnSpc>
            </a:pPr>
            <a:r>
              <a:rPr lang="en-US" sz="1800"/>
              <a:t>grep, egrep</a:t>
            </a:r>
          </a:p>
          <a:p>
            <a:pPr lvl="1">
              <a:lnSpc>
                <a:spcPct val="90000"/>
              </a:lnSpc>
            </a:pPr>
            <a:r>
              <a:rPr lang="en-US" sz="1800"/>
              <a:t>sort</a:t>
            </a:r>
          </a:p>
          <a:p>
            <a:pPr lvl="1">
              <a:lnSpc>
                <a:spcPct val="90000"/>
              </a:lnSpc>
            </a:pPr>
            <a:r>
              <a:rPr lang="en-US" sz="1800"/>
              <a:t>cut</a:t>
            </a:r>
          </a:p>
          <a:p>
            <a:pPr lvl="1">
              <a:lnSpc>
                <a:spcPct val="90000"/>
              </a:lnSpc>
            </a:pPr>
            <a:r>
              <a:rPr lang="en-US" sz="1800"/>
              <a:t>uniq</a:t>
            </a:r>
          </a:p>
          <a:p>
            <a:pPr lvl="1">
              <a:lnSpc>
                <a:spcPct val="90000"/>
              </a:lnSpc>
            </a:pPr>
            <a:r>
              <a:rPr lang="en-US" sz="1800"/>
              <a:t>head, tail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
            <a:ext cx="8229600" cy="857250"/>
          </a:xfrm>
        </p:spPr>
        <p:txBody>
          <a:bodyPr/>
          <a:lstStyle/>
          <a:p>
            <a:r>
              <a:rPr lang="en-US" err="1"/>
              <a:t>wc</a:t>
            </a:r>
            <a:endParaRPr lang="en-IN"/>
          </a:p>
        </p:txBody>
      </p:sp>
      <p:sp>
        <p:nvSpPr>
          <p:cNvPr id="3" name="Content Placeholder 2"/>
          <p:cNvSpPr>
            <a:spLocks noGrp="1"/>
          </p:cNvSpPr>
          <p:nvPr>
            <p:ph idx="1"/>
          </p:nvPr>
        </p:nvSpPr>
        <p:spPr/>
        <p:txBody>
          <a:bodyPr>
            <a:normAutofit/>
          </a:bodyPr>
          <a:lstStyle/>
          <a:p>
            <a:r>
              <a:rPr lang="en-IN" b="1" err="1"/>
              <a:t>wc</a:t>
            </a:r>
            <a:r>
              <a:rPr lang="en-IN"/>
              <a:t> command </a:t>
            </a:r>
            <a:br>
              <a:rPr lang="en-IN"/>
            </a:br>
            <a:r>
              <a:rPr lang="en-IN" err="1"/>
              <a:t>wc</a:t>
            </a:r>
            <a:r>
              <a:rPr lang="en-IN"/>
              <a:t> command counts the characters, words or lines in a file depending upon the option.</a:t>
            </a:r>
          </a:p>
          <a:p>
            <a:r>
              <a:rPr lang="en-IN" b="1"/>
              <a:t>Options</a:t>
            </a:r>
            <a:endParaRPr lang="en-IN"/>
          </a:p>
          <a:p>
            <a:pPr lvl="0"/>
            <a:r>
              <a:rPr lang="en-IN" err="1"/>
              <a:t>wc</a:t>
            </a:r>
            <a:r>
              <a:rPr lang="en-IN"/>
              <a:t> -l filename will print total number of lines in a file.</a:t>
            </a:r>
          </a:p>
          <a:p>
            <a:pPr lvl="0"/>
            <a:r>
              <a:rPr lang="en-IN" err="1"/>
              <a:t>wc</a:t>
            </a:r>
            <a:r>
              <a:rPr lang="en-IN"/>
              <a:t> -w filename will print total number of words in a file.</a:t>
            </a:r>
          </a:p>
          <a:p>
            <a:pPr lvl="0"/>
            <a:r>
              <a:rPr lang="en-IN" err="1"/>
              <a:t>wc</a:t>
            </a:r>
            <a:r>
              <a:rPr lang="en-IN"/>
              <a:t> -c filename will print total number of bytes in a file.</a:t>
            </a:r>
          </a:p>
          <a:p>
            <a:r>
              <a:rPr lang="en-IN" err="1"/>
              <a:t>wc</a:t>
            </a:r>
            <a:r>
              <a:rPr lang="en-IN"/>
              <a:t> -m filename will print total number of characters in a file.</a:t>
            </a:r>
          </a:p>
          <a:p>
            <a:pPr lvl="0"/>
            <a:endParaRPr lang="en-IN"/>
          </a:p>
          <a:p>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6172200" cy="365522"/>
          </a:xfrm>
        </p:spPr>
        <p:txBody>
          <a:bodyPr>
            <a:normAutofit fontScale="90000"/>
          </a:bodyPr>
          <a:lstStyle/>
          <a:p>
            <a:r>
              <a:rPr lang="en-US"/>
              <a:t>Sort Command</a:t>
            </a:r>
          </a:p>
        </p:txBody>
      </p:sp>
      <p:sp>
        <p:nvSpPr>
          <p:cNvPr id="3" name="Content Placeholder 2"/>
          <p:cNvSpPr>
            <a:spLocks noGrp="1"/>
          </p:cNvSpPr>
          <p:nvPr>
            <p:ph idx="1"/>
          </p:nvPr>
        </p:nvSpPr>
        <p:spPr>
          <a:xfrm>
            <a:off x="838200" y="819150"/>
            <a:ext cx="6172200" cy="3794522"/>
          </a:xfrm>
        </p:spPr>
        <p:txBody>
          <a:bodyPr>
            <a:normAutofit/>
          </a:bodyPr>
          <a:lstStyle/>
          <a:p>
            <a:r>
              <a:rPr lang="en-US" sz="1500"/>
              <a:t>SORT command is used to sort a file, arranging the records in a particular order. </a:t>
            </a:r>
          </a:p>
          <a:p>
            <a:r>
              <a:rPr lang="en-US" sz="1500"/>
              <a:t>SORT command sorts the contents of a text file, line by line. </a:t>
            </a:r>
          </a:p>
          <a:p>
            <a:r>
              <a:rPr lang="en-US" sz="1500"/>
              <a:t>By default, the entire input is taken as sort key. Blank space is the default field separator.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251222"/>
          </a:xfrm>
        </p:spPr>
        <p:txBody>
          <a:bodyPr>
            <a:normAutofit fontScale="90000"/>
          </a:bodyPr>
          <a:lstStyle/>
          <a:p>
            <a:r>
              <a:rPr lang="en-US"/>
              <a:t>Sort : example</a:t>
            </a:r>
          </a:p>
        </p:txBody>
      </p:sp>
      <p:sp>
        <p:nvSpPr>
          <p:cNvPr id="3" name="Content Placeholder 2"/>
          <p:cNvSpPr>
            <a:spLocks noGrp="1"/>
          </p:cNvSpPr>
          <p:nvPr>
            <p:ph idx="1"/>
          </p:nvPr>
        </p:nvSpPr>
        <p:spPr>
          <a:xfrm>
            <a:off x="1485900" y="742951"/>
            <a:ext cx="6172200" cy="3851672"/>
          </a:xfrm>
        </p:spPr>
        <p:txBody>
          <a:bodyPr/>
          <a:lstStyle/>
          <a:p>
            <a:r>
              <a:rPr lang="en-US" sz="1200"/>
              <a:t>Sort filename</a:t>
            </a:r>
          </a:p>
          <a:p>
            <a:r>
              <a:rPr lang="en-US" sz="1200" u="sng"/>
              <a:t>Options with sort command</a:t>
            </a:r>
          </a:p>
          <a:p>
            <a:r>
              <a:rPr lang="en-US" sz="1200" b="1"/>
              <a:t>sort</a:t>
            </a:r>
            <a:r>
              <a:rPr lang="en-US" sz="1200"/>
              <a:t> [</a:t>
            </a:r>
            <a:r>
              <a:rPr lang="en-US" sz="1200" i="1"/>
              <a:t>OPTION</a:t>
            </a:r>
            <a:r>
              <a:rPr lang="en-US" sz="1200"/>
              <a:t>]... [</a:t>
            </a:r>
            <a:r>
              <a:rPr lang="en-US" sz="1200" i="1"/>
              <a:t>FILE</a:t>
            </a:r>
            <a:r>
              <a:rPr lang="en-US" sz="1200"/>
              <a:t>]... </a:t>
            </a:r>
          </a:p>
          <a:p>
            <a:r>
              <a:rPr lang="en-US" sz="1200" b="1"/>
              <a:t>sort simply sorts the file in alphabetical order</a:t>
            </a:r>
            <a:r>
              <a:rPr lang="en-US" sz="1200"/>
              <a:t>:</a:t>
            </a:r>
          </a:p>
          <a:p>
            <a:r>
              <a:rPr lang="en-US" sz="1200" b="1"/>
              <a:t>sort removes the duplicates</a:t>
            </a:r>
            <a:r>
              <a:rPr lang="en-US" sz="1200"/>
              <a:t> using the -u option: </a:t>
            </a:r>
          </a:p>
          <a:p>
            <a:r>
              <a:rPr lang="en-US" sz="1200" b="1"/>
              <a:t>To sort a file numerically</a:t>
            </a:r>
            <a:r>
              <a:rPr lang="en-US" sz="1200"/>
              <a:t>: sort -n file </a:t>
            </a:r>
          </a:p>
          <a:p>
            <a:r>
              <a:rPr lang="en-US" sz="1200" b="1"/>
              <a:t>To sort a file in reverse order</a:t>
            </a:r>
            <a:r>
              <a:rPr lang="en-US" sz="1200"/>
              <a:t>: sort -r file </a:t>
            </a:r>
          </a:p>
          <a:p>
            <a:r>
              <a:rPr lang="en-US" sz="1200" b="1"/>
              <a:t>sort file numerically in reverse order: </a:t>
            </a:r>
            <a:r>
              <a:rPr lang="en-US" sz="1200"/>
              <a:t>sort -nr file </a:t>
            </a:r>
          </a:p>
          <a:p>
            <a:endParaRPr 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150"/>
            <a:ext cx="8229600" cy="857250"/>
          </a:xfrm>
        </p:spPr>
        <p:txBody>
          <a:bodyPr/>
          <a:lstStyle/>
          <a:p>
            <a:r>
              <a:rPr lang="en-US" err="1"/>
              <a:t>uniq</a:t>
            </a:r>
            <a:r>
              <a:rPr lang="en-US"/>
              <a:t> command</a:t>
            </a:r>
            <a:endParaRPr lang="en-IN"/>
          </a:p>
        </p:txBody>
      </p:sp>
      <p:sp>
        <p:nvSpPr>
          <p:cNvPr id="3" name="Content Placeholder 2"/>
          <p:cNvSpPr>
            <a:spLocks noGrp="1"/>
          </p:cNvSpPr>
          <p:nvPr>
            <p:ph idx="1"/>
          </p:nvPr>
        </p:nvSpPr>
        <p:spPr/>
        <p:txBody>
          <a:bodyPr>
            <a:normAutofit/>
          </a:bodyPr>
          <a:lstStyle/>
          <a:p>
            <a:pPr>
              <a:buNone/>
            </a:pPr>
            <a:r>
              <a:rPr lang="en-IN" err="1"/>
              <a:t>uniq</a:t>
            </a:r>
            <a:r>
              <a:rPr lang="en-IN"/>
              <a:t> command removes duplicate adjacent lines from sorted file while sending one copy of each second file. </a:t>
            </a:r>
            <a:br>
              <a:rPr lang="en-IN"/>
            </a:br>
            <a:r>
              <a:rPr lang="en-IN" b="1"/>
              <a:t>Examples</a:t>
            </a:r>
            <a:br>
              <a:rPr lang="en-IN"/>
            </a:br>
            <a:r>
              <a:rPr lang="en-IN" b="1"/>
              <a:t>sort names | </a:t>
            </a:r>
            <a:r>
              <a:rPr lang="en-IN" b="1" err="1"/>
              <a:t>uniq</a:t>
            </a:r>
            <a:r>
              <a:rPr lang="en-IN" b="1"/>
              <a:t> -d </a:t>
            </a:r>
            <a:r>
              <a:rPr lang="en-IN"/>
              <a:t>will show which lines appear more than once in names file.</a:t>
            </a:r>
          </a:p>
          <a:p>
            <a:pPr>
              <a:buNone/>
            </a:pPr>
            <a:r>
              <a:rPr lang="en-IN" b="1"/>
              <a:t>Options:</a:t>
            </a:r>
            <a:endParaRPr lang="en-IN"/>
          </a:p>
          <a:p>
            <a:pPr lvl="0">
              <a:buNone/>
            </a:pPr>
            <a:r>
              <a:rPr lang="en-IN"/>
              <a:t>-c print each line once, counting instances of each.</a:t>
            </a:r>
          </a:p>
          <a:p>
            <a:pPr lvl="0">
              <a:buNone/>
            </a:pPr>
            <a:r>
              <a:rPr lang="en-IN"/>
              <a:t>-d print duplicate lines once, but no unique lines.</a:t>
            </a:r>
          </a:p>
          <a:p>
            <a:pPr lvl="0">
              <a:buNone/>
            </a:pPr>
            <a:r>
              <a:rPr lang="en-IN"/>
              <a:t>-u print only unique lines.</a:t>
            </a:r>
          </a:p>
          <a:p>
            <a:pPr>
              <a:buNone/>
            </a:pPr>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lstStyle/>
          <a:p>
            <a:r>
              <a:rPr lang="en-US" err="1"/>
              <a:t>Grep</a:t>
            </a:r>
            <a:r>
              <a:rPr lang="en-US"/>
              <a:t> command</a:t>
            </a:r>
          </a:p>
        </p:txBody>
      </p:sp>
      <p:sp>
        <p:nvSpPr>
          <p:cNvPr id="3" name="Content Placeholder 2"/>
          <p:cNvSpPr>
            <a:spLocks noGrp="1"/>
          </p:cNvSpPr>
          <p:nvPr>
            <p:ph idx="1"/>
          </p:nvPr>
        </p:nvSpPr>
        <p:spPr/>
        <p:txBody>
          <a:bodyPr/>
          <a:lstStyle/>
          <a:p>
            <a:r>
              <a:rPr lang="en-US" sz="1500" b="1"/>
              <a:t>grep</a:t>
            </a:r>
            <a:r>
              <a:rPr lang="en-US" sz="1500"/>
              <a:t> searches the named input </a:t>
            </a:r>
            <a:r>
              <a:rPr lang="en-US" sz="1500" i="1"/>
              <a:t>FILE</a:t>
            </a:r>
            <a:r>
              <a:rPr lang="en-US" sz="1500"/>
              <a:t>s (or standard input if no files are named, or if a single hyphen-minus (</a:t>
            </a:r>
            <a:r>
              <a:rPr lang="en-US" sz="1500" b="1"/>
              <a:t>-</a:t>
            </a:r>
            <a:r>
              <a:rPr lang="en-US" sz="1500"/>
              <a:t>) is given as file name) for lines containing a match to the given </a:t>
            </a:r>
            <a:r>
              <a:rPr lang="en-US" sz="1500" i="1"/>
              <a:t>PATTERN</a:t>
            </a:r>
            <a:r>
              <a:rPr lang="en-US" sz="1500"/>
              <a:t>. By default, </a:t>
            </a:r>
            <a:r>
              <a:rPr lang="en-US" sz="1500" b="1"/>
              <a:t>grep</a:t>
            </a:r>
            <a:r>
              <a:rPr lang="en-US" sz="1500"/>
              <a:t> prints the matching lines. </a:t>
            </a:r>
          </a:p>
          <a:p>
            <a:r>
              <a:rPr lang="en-US" sz="1500" b="1"/>
              <a:t>grep</a:t>
            </a:r>
            <a:r>
              <a:rPr lang="en-US" sz="1500"/>
              <a:t> [</a:t>
            </a:r>
            <a:r>
              <a:rPr lang="en-US" sz="1500" i="1"/>
              <a:t>OPTIONS</a:t>
            </a:r>
            <a:r>
              <a:rPr lang="en-US" sz="1500"/>
              <a:t>] </a:t>
            </a:r>
            <a:r>
              <a:rPr lang="en-US" sz="1500" i="1"/>
              <a:t>PATTERN</a:t>
            </a:r>
            <a:r>
              <a:rPr lang="en-US" sz="1500"/>
              <a:t> [</a:t>
            </a:r>
            <a:r>
              <a:rPr lang="en-US" sz="1500" i="1"/>
              <a:t>FILE</a:t>
            </a:r>
            <a:r>
              <a:rPr lang="en-US" sz="1500"/>
              <a:t>...]</a:t>
            </a:r>
            <a:br>
              <a:rPr lang="en-US" sz="1500"/>
            </a:br>
            <a:endParaRPr lang="en-US" sz="15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Grep</a:t>
            </a:r>
            <a:r>
              <a:rPr lang="en-US"/>
              <a:t> options</a:t>
            </a:r>
          </a:p>
        </p:txBody>
      </p:sp>
      <p:sp>
        <p:nvSpPr>
          <p:cNvPr id="3" name="Content Placeholder 2"/>
          <p:cNvSpPr>
            <a:spLocks noGrp="1"/>
          </p:cNvSpPr>
          <p:nvPr>
            <p:ph idx="1"/>
          </p:nvPr>
        </p:nvSpPr>
        <p:spPr/>
        <p:txBody>
          <a:bodyPr/>
          <a:lstStyle/>
          <a:p>
            <a:pPr>
              <a:buNone/>
            </a:pPr>
            <a:r>
              <a:rPr lang="en-US" sz="1500" b="1"/>
              <a:t>1. Search for the given string in a single file</a:t>
            </a:r>
            <a:endParaRPr lang="en-US" sz="1500"/>
          </a:p>
          <a:p>
            <a:r>
              <a:rPr lang="en-US" sz="1500"/>
              <a:t>The basic usage of </a:t>
            </a:r>
            <a:r>
              <a:rPr lang="en-US" sz="1500" err="1"/>
              <a:t>grep</a:t>
            </a:r>
            <a:r>
              <a:rPr lang="en-US" sz="1500"/>
              <a:t> command is to search for a specific string in the specified file as shown below.</a:t>
            </a:r>
          </a:p>
          <a:p>
            <a:pPr>
              <a:buNone/>
            </a:pPr>
            <a:r>
              <a:rPr lang="en-US" sz="1500" err="1"/>
              <a:t>grep</a:t>
            </a:r>
            <a:r>
              <a:rPr lang="en-US" sz="1500"/>
              <a:t> "</a:t>
            </a:r>
            <a:r>
              <a:rPr lang="en-US" sz="1500" err="1"/>
              <a:t>literal_string</a:t>
            </a:r>
            <a:r>
              <a:rPr lang="en-US" sz="1500"/>
              <a:t>" filename</a:t>
            </a:r>
          </a:p>
          <a:p>
            <a:pPr>
              <a:buNone/>
            </a:pPr>
            <a:r>
              <a:rPr lang="en-US" sz="1500"/>
              <a:t>$ </a:t>
            </a:r>
            <a:r>
              <a:rPr lang="en-US" sz="1500" err="1"/>
              <a:t>grep</a:t>
            </a:r>
            <a:r>
              <a:rPr lang="en-US" sz="1500"/>
              <a:t> "this" </a:t>
            </a:r>
            <a:r>
              <a:rPr lang="en-US" sz="1500" err="1"/>
              <a:t>demo_file</a:t>
            </a:r>
            <a:endParaRPr lang="en-US" sz="1500"/>
          </a:p>
          <a:p>
            <a:pPr>
              <a:buNone/>
            </a:pPr>
            <a:r>
              <a:rPr lang="en-US" sz="1500" b="1"/>
              <a:t>2. Checking for the given string in multiple files.</a:t>
            </a:r>
            <a:endParaRPr lang="en-US" sz="1500"/>
          </a:p>
          <a:p>
            <a:pPr>
              <a:buNone/>
            </a:pPr>
            <a:r>
              <a:rPr lang="en-US" sz="1500" err="1"/>
              <a:t>grep</a:t>
            </a:r>
            <a:r>
              <a:rPr lang="en-US" sz="1500"/>
              <a:t> "string" FILE_PATTERN</a:t>
            </a:r>
          </a:p>
          <a:p>
            <a:pPr>
              <a:buNone/>
            </a:pPr>
            <a:r>
              <a:rPr lang="en-US" sz="1500" b="1"/>
              <a:t>3. Case insensitive search using </a:t>
            </a:r>
            <a:r>
              <a:rPr lang="en-US" sz="1500" b="1" err="1"/>
              <a:t>grep</a:t>
            </a:r>
            <a:r>
              <a:rPr lang="en-US" sz="1500" b="1"/>
              <a:t> –I</a:t>
            </a:r>
            <a:endParaRPr lang="en-US" sz="1500"/>
          </a:p>
          <a:p>
            <a:pPr>
              <a:buNone/>
            </a:pPr>
            <a:r>
              <a:rPr lang="en-US" sz="1500" err="1"/>
              <a:t>grep</a:t>
            </a:r>
            <a:r>
              <a:rPr lang="en-US" sz="1500"/>
              <a:t> -</a:t>
            </a:r>
            <a:r>
              <a:rPr lang="en-US" sz="1500" err="1"/>
              <a:t>i</a:t>
            </a:r>
            <a:r>
              <a:rPr lang="en-US" sz="1500"/>
              <a:t> "string" FILE</a:t>
            </a:r>
          </a:p>
          <a:p>
            <a:pPr>
              <a:buNone/>
            </a:pPr>
            <a:r>
              <a:rPr lang="en-US" sz="1500" b="1"/>
              <a:t>4. Match regular expression in files</a:t>
            </a:r>
            <a:endParaRPr lang="en-US" sz="1500"/>
          </a:p>
          <a:p>
            <a:pPr>
              <a:buNone/>
            </a:pPr>
            <a:r>
              <a:rPr lang="en-US" sz="1500" err="1"/>
              <a:t>grep</a:t>
            </a:r>
            <a:r>
              <a:rPr lang="en-US" sz="1500"/>
              <a:t> "REGEX" filename </a:t>
            </a:r>
            <a:r>
              <a:rPr lang="en-US" sz="1500" b="1"/>
              <a:t>example</a:t>
            </a:r>
            <a:r>
              <a:rPr lang="en-US" sz="1500"/>
              <a:t> $ </a:t>
            </a:r>
            <a:r>
              <a:rPr lang="en-US" sz="1500" err="1"/>
              <a:t>grep</a:t>
            </a:r>
            <a:r>
              <a:rPr lang="en-US" sz="1500"/>
              <a:t> "lines.*empty" </a:t>
            </a:r>
            <a:r>
              <a:rPr lang="en-US" sz="1500" err="1"/>
              <a:t>demo_file</a:t>
            </a:r>
            <a:endParaRPr lang="en-US" sz="1500"/>
          </a:p>
          <a:p>
            <a:endParaRPr lang="en-US" sz="1500"/>
          </a:p>
          <a:p>
            <a:pPr>
              <a:buNone/>
            </a:pPr>
            <a:endParaRPr lang="en-US" sz="1500"/>
          </a:p>
          <a:p>
            <a:pPr>
              <a:buNone/>
            </a:pPr>
            <a:endParaRPr lang="en-US" sz="1500"/>
          </a:p>
          <a:p>
            <a:pPr>
              <a:buNone/>
            </a:pPr>
            <a:endParaRPr lang="en-US" sz="1500"/>
          </a:p>
          <a:p>
            <a:endParaRPr lang="en-US" sz="15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8229600" cy="857250"/>
          </a:xfrm>
        </p:spPr>
        <p:txBody>
          <a:bodyPr/>
          <a:lstStyle/>
          <a:p>
            <a:r>
              <a:rPr lang="en-US"/>
              <a:t>Ls command</a:t>
            </a:r>
            <a:endParaRPr lang="en-IN"/>
          </a:p>
        </p:txBody>
      </p:sp>
      <p:sp>
        <p:nvSpPr>
          <p:cNvPr id="3" name="Content Placeholder 2"/>
          <p:cNvSpPr>
            <a:spLocks noGrp="1"/>
          </p:cNvSpPr>
          <p:nvPr>
            <p:ph idx="1"/>
          </p:nvPr>
        </p:nvSpPr>
        <p:spPr/>
        <p:txBody>
          <a:bodyPr>
            <a:normAutofit/>
          </a:bodyPr>
          <a:lstStyle/>
          <a:p>
            <a:r>
              <a:rPr lang="en-US"/>
              <a:t>The </a:t>
            </a:r>
            <a:r>
              <a:rPr lang="en-US" err="1"/>
              <a:t>ls</a:t>
            </a:r>
            <a:r>
              <a:rPr lang="en-US"/>
              <a:t> command is used to list all the files and </a:t>
            </a:r>
            <a:r>
              <a:rPr lang="en-US" err="1"/>
              <a:t>dirctories</a:t>
            </a:r>
            <a:r>
              <a:rPr lang="en-US"/>
              <a:t> in the </a:t>
            </a:r>
            <a:r>
              <a:rPr lang="en-US" err="1"/>
              <a:t>cuurrent</a:t>
            </a:r>
            <a:r>
              <a:rPr lang="en-US"/>
              <a:t> directory.</a:t>
            </a:r>
          </a:p>
          <a:p>
            <a:r>
              <a:rPr lang="en-US"/>
              <a:t>The </a:t>
            </a:r>
            <a:r>
              <a:rPr lang="en-US" err="1"/>
              <a:t>ls</a:t>
            </a:r>
            <a:r>
              <a:rPr lang="en-US"/>
              <a:t> –l is to list 7 attributes of a file.</a:t>
            </a:r>
          </a:p>
          <a:p>
            <a:r>
              <a:rPr lang="en-US"/>
              <a:t>Example: </a:t>
            </a:r>
          </a:p>
          <a:p>
            <a:pPr>
              <a:buNone/>
            </a:pPr>
            <a:r>
              <a:rPr lang="en-US"/>
              <a:t>Total 108 (it indicates total 108 blocks are occupied by these files on </a:t>
            </a:r>
            <a:r>
              <a:rPr lang="en-US" err="1"/>
              <a:t>disk,each</a:t>
            </a:r>
            <a:r>
              <a:rPr lang="en-US"/>
              <a:t> block consisting of 512 bytes/1024 in </a:t>
            </a:r>
            <a:r>
              <a:rPr lang="en-US" err="1"/>
              <a:t>linux</a:t>
            </a:r>
            <a:r>
              <a:rPr lang="en-US"/>
              <a:t>)</a:t>
            </a:r>
          </a:p>
          <a:p>
            <a:pPr>
              <a:buNone/>
            </a:pPr>
            <a:r>
              <a:rPr lang="en-US"/>
              <a:t>-</a:t>
            </a:r>
            <a:r>
              <a:rPr lang="en-US" err="1"/>
              <a:t>rw</a:t>
            </a:r>
            <a:r>
              <a:rPr lang="en-US"/>
              <a:t>-r- -r- - 1 </a:t>
            </a:r>
            <a:r>
              <a:rPr lang="en-US" err="1"/>
              <a:t>siddhi</a:t>
            </a:r>
            <a:r>
              <a:rPr lang="en-US"/>
              <a:t> root 1066……mar 11 11:05 a.txt</a:t>
            </a:r>
          </a:p>
          <a:p>
            <a:pPr>
              <a:buNone/>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19150"/>
            <a:ext cx="6172200" cy="4129106"/>
          </a:xfrm>
        </p:spPr>
        <p:txBody>
          <a:bodyPr>
            <a:normAutofit fontScale="85000" lnSpcReduction="10000"/>
          </a:bodyPr>
          <a:lstStyle/>
          <a:p>
            <a:pPr algn="just">
              <a:buNone/>
            </a:pPr>
            <a:r>
              <a:rPr lang="en-US"/>
              <a:t>1 .Permission: Here the first column shows the type of permission associated with each file like     Read ,</a:t>
            </a:r>
            <a:r>
              <a:rPr lang="en-US" err="1"/>
              <a:t>write,Execute</a:t>
            </a:r>
            <a:r>
              <a:rPr lang="en-US"/>
              <a:t>.</a:t>
            </a:r>
          </a:p>
          <a:p>
            <a:pPr algn="just">
              <a:buNone/>
            </a:pPr>
            <a:r>
              <a:rPr lang="en-US"/>
              <a:t>     the first character you may found is – which means this is a ordinary file..you may see a d in case of dir and </a:t>
            </a:r>
            <a:r>
              <a:rPr lang="en-US" err="1"/>
              <a:t>prog</a:t>
            </a:r>
            <a:r>
              <a:rPr lang="en-US"/>
              <a:t> files</a:t>
            </a:r>
          </a:p>
          <a:p>
            <a:pPr algn="just">
              <a:buNone/>
            </a:pPr>
            <a:r>
              <a:rPr lang="en-US"/>
              <a:t>2. Link: The second column indicates the no. of links associated with the file. A link count greater than 1 means the file has more than one name ,though the physical copy is only one..</a:t>
            </a:r>
          </a:p>
          <a:p>
            <a:pPr algn="just">
              <a:buNone/>
            </a:pPr>
            <a:r>
              <a:rPr lang="en-US"/>
              <a:t>3.Owenership: When you create a file you are automatically the owner of that file. The third column shows that </a:t>
            </a:r>
            <a:r>
              <a:rPr lang="en-US" err="1"/>
              <a:t>siddhi</a:t>
            </a:r>
            <a:r>
              <a:rPr lang="en-US"/>
              <a:t> is the owner of that file.</a:t>
            </a:r>
          </a:p>
          <a:p>
            <a:pPr algn="just">
              <a:buNone/>
            </a:pPr>
            <a:r>
              <a:rPr lang="en-US"/>
              <a:t>4.Group ownership: When you open a user account , the system administrator also assigns the user to some groups .The 4</a:t>
            </a:r>
            <a:r>
              <a:rPr lang="en-US" baseline="30000"/>
              <a:t>th</a:t>
            </a:r>
            <a:r>
              <a:rPr lang="en-US"/>
              <a:t> column represents the group owner of the file.</a:t>
            </a:r>
          </a:p>
          <a:p>
            <a:pPr>
              <a:buNone/>
            </a:pPr>
            <a:endParaRPr lang="en-US"/>
          </a:p>
          <a:p>
            <a:pPr>
              <a:buNone/>
            </a:pPr>
            <a:endParaRPr lang="en-US"/>
          </a:p>
          <a:p>
            <a:pPr>
              <a:buNone/>
            </a:pPr>
            <a:endParaRPr lang="en-US"/>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3747"/>
            <a:ext cx="8229600" cy="857250"/>
          </a:xfrm>
        </p:spPr>
        <p:txBody>
          <a:bodyPr/>
          <a:lstStyle/>
          <a:p>
            <a:r>
              <a:rPr lang="en-US"/>
              <a:t>Block Diagram of Linux Kernel</a:t>
            </a:r>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1219200" y="1200150"/>
            <a:ext cx="4329113" cy="3007519"/>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76350"/>
            <a:ext cx="6172200" cy="4399136"/>
          </a:xfrm>
        </p:spPr>
        <p:txBody>
          <a:bodyPr/>
          <a:lstStyle/>
          <a:p>
            <a:pPr>
              <a:buNone/>
            </a:pPr>
            <a:r>
              <a:rPr lang="en-US"/>
              <a:t>5. File size: The 5</a:t>
            </a:r>
            <a:r>
              <a:rPr lang="en-US" baseline="30000"/>
              <a:t>th</a:t>
            </a:r>
            <a:r>
              <a:rPr lang="en-US"/>
              <a:t> column displays the size of the file in bytes </a:t>
            </a:r>
            <a:r>
              <a:rPr lang="en-US" err="1"/>
              <a:t>i.e</a:t>
            </a:r>
            <a:r>
              <a:rPr lang="en-US"/>
              <a:t>, the amount of data it contains.</a:t>
            </a:r>
          </a:p>
          <a:p>
            <a:pPr>
              <a:buNone/>
            </a:pPr>
            <a:r>
              <a:rPr lang="en-US"/>
              <a:t>6. Last modification time: The 6</a:t>
            </a:r>
            <a:r>
              <a:rPr lang="en-US" baseline="30000"/>
              <a:t>,</a:t>
            </a:r>
            <a:r>
              <a:rPr lang="en-US"/>
              <a:t> 7, 8</a:t>
            </a:r>
            <a:r>
              <a:rPr lang="en-US" baseline="30000"/>
              <a:t>th</a:t>
            </a:r>
            <a:r>
              <a:rPr lang="en-US"/>
              <a:t> column represents the last modified month date and time.</a:t>
            </a:r>
          </a:p>
          <a:p>
            <a:pPr>
              <a:buNone/>
            </a:pPr>
            <a:r>
              <a:rPr lang="en-US"/>
              <a:t>7. </a:t>
            </a:r>
            <a:r>
              <a:rPr lang="en-US" err="1"/>
              <a:t>FileName</a:t>
            </a:r>
            <a:r>
              <a:rPr lang="en-US"/>
              <a:t>: The last column displays the filenames arranged in ASCII.</a:t>
            </a:r>
          </a:p>
          <a:p>
            <a:pPr>
              <a:buNone/>
            </a:pPr>
            <a:endParaRPr lang="en-US"/>
          </a:p>
          <a:p>
            <a:pPr>
              <a:buNone/>
            </a:pPr>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646" y="87474"/>
            <a:ext cx="6172200" cy="475562"/>
          </a:xfrm>
        </p:spPr>
        <p:txBody>
          <a:bodyPr>
            <a:normAutofit fontScale="90000"/>
          </a:bodyPr>
          <a:lstStyle/>
          <a:p>
            <a:r>
              <a:rPr lang="en-US"/>
              <a:t>File ownership</a:t>
            </a:r>
            <a:endParaRPr lang="en-IN"/>
          </a:p>
        </p:txBody>
      </p:sp>
      <p:sp>
        <p:nvSpPr>
          <p:cNvPr id="3" name="Content Placeholder 2"/>
          <p:cNvSpPr>
            <a:spLocks noGrp="1"/>
          </p:cNvSpPr>
          <p:nvPr>
            <p:ph idx="1"/>
          </p:nvPr>
        </p:nvSpPr>
        <p:spPr>
          <a:xfrm>
            <a:off x="762000" y="590550"/>
            <a:ext cx="6326460" cy="4374486"/>
          </a:xfrm>
        </p:spPr>
        <p:txBody>
          <a:bodyPr>
            <a:noAutofit/>
          </a:bodyPr>
          <a:lstStyle/>
          <a:p>
            <a:r>
              <a:rPr lang="en-US" sz="1800"/>
              <a:t>In the file attribute list ,the 3</a:t>
            </a:r>
            <a:r>
              <a:rPr lang="en-US" sz="1800" baseline="30000"/>
              <a:t>rd</a:t>
            </a:r>
            <a:r>
              <a:rPr lang="en-US" sz="1800"/>
              <a:t> column represents the ownership </a:t>
            </a:r>
            <a:r>
              <a:rPr lang="en-US" sz="1800" err="1"/>
              <a:t>i.e</a:t>
            </a:r>
            <a:r>
              <a:rPr lang="en-US" sz="1800"/>
              <a:t>, you are the owner of the file.</a:t>
            </a:r>
          </a:p>
          <a:p>
            <a:r>
              <a:rPr lang="en-US" sz="1800"/>
              <a:t>Group name is seen in the 4</a:t>
            </a:r>
            <a:r>
              <a:rPr lang="en-US" sz="1800" baseline="30000"/>
              <a:t>th</a:t>
            </a:r>
            <a:r>
              <a:rPr lang="en-US" sz="1800"/>
              <a:t> col.</a:t>
            </a:r>
          </a:p>
          <a:p>
            <a:r>
              <a:rPr lang="en-US" sz="1800"/>
              <a:t>Several users may belong to the same group.</a:t>
            </a:r>
          </a:p>
          <a:p>
            <a:r>
              <a:rPr lang="en-US" sz="1800"/>
              <a:t>People working on a project are generally assigned a common group.</a:t>
            </a:r>
          </a:p>
          <a:p>
            <a:r>
              <a:rPr lang="en-US" sz="1800"/>
              <a:t>The privileges of the group are set by the owner of the file not by the group member.</a:t>
            </a:r>
          </a:p>
          <a:p>
            <a:r>
              <a:rPr lang="en-US" sz="1800"/>
              <a:t>When the system admin creates a user account, he assigns two parameters </a:t>
            </a:r>
          </a:p>
          <a:p>
            <a:r>
              <a:rPr lang="en-US" sz="1800"/>
              <a:t>The user-id(UID)-both its name and numeric representation</a:t>
            </a:r>
          </a:p>
          <a:p>
            <a:r>
              <a:rPr lang="en-US" sz="1800"/>
              <a:t>The group-id(GID)- both its name and numeric representation</a:t>
            </a:r>
          </a:p>
          <a:p>
            <a:r>
              <a:rPr lang="en-US" sz="1800"/>
              <a:t>The file /</a:t>
            </a:r>
            <a:r>
              <a:rPr lang="en-US" sz="1800" err="1"/>
              <a:t>etc.passwd</a:t>
            </a:r>
            <a:r>
              <a:rPr lang="en-US" sz="1800"/>
              <a:t> maintains the UID(both name and no), the GID(only number). The file /etc/group contains the GID(both name and number)</a:t>
            </a:r>
          </a:p>
          <a:p>
            <a:endParaRPr lang="en-I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57150"/>
            <a:ext cx="8229600" cy="857250"/>
          </a:xfrm>
        </p:spPr>
        <p:txBody>
          <a:bodyPr/>
          <a:lstStyle/>
          <a:p>
            <a:r>
              <a:rPr lang="en-US"/>
              <a:t>id command</a:t>
            </a:r>
            <a:endParaRPr lang="en-IN"/>
          </a:p>
        </p:txBody>
      </p:sp>
      <p:sp>
        <p:nvSpPr>
          <p:cNvPr id="3" name="Content Placeholder 2"/>
          <p:cNvSpPr>
            <a:spLocks noGrp="1"/>
          </p:cNvSpPr>
          <p:nvPr>
            <p:ph idx="1"/>
          </p:nvPr>
        </p:nvSpPr>
        <p:spPr/>
        <p:txBody>
          <a:bodyPr/>
          <a:lstStyle/>
          <a:p>
            <a:r>
              <a:rPr lang="en-US"/>
              <a:t>To know your own UID and GID without viewing /etc/</a:t>
            </a:r>
            <a:r>
              <a:rPr lang="en-US" err="1"/>
              <a:t>passwd</a:t>
            </a:r>
            <a:r>
              <a:rPr lang="en-US"/>
              <a:t> and /etc/group use the id command</a:t>
            </a:r>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406"/>
            <a:ext cx="8229600" cy="857250"/>
          </a:xfrm>
        </p:spPr>
        <p:txBody>
          <a:bodyPr/>
          <a:lstStyle/>
          <a:p>
            <a:r>
              <a:rPr lang="en-US"/>
              <a:t>File Permission</a:t>
            </a:r>
            <a:endParaRPr lang="en-IN"/>
          </a:p>
        </p:txBody>
      </p:sp>
      <p:sp>
        <p:nvSpPr>
          <p:cNvPr id="3" name="Content Placeholder 2"/>
          <p:cNvSpPr>
            <a:spLocks noGrp="1"/>
          </p:cNvSpPr>
          <p:nvPr>
            <p:ph idx="1"/>
          </p:nvPr>
        </p:nvSpPr>
        <p:spPr/>
        <p:txBody>
          <a:bodyPr/>
          <a:lstStyle/>
          <a:p>
            <a:r>
              <a:rPr lang="en-US"/>
              <a:t>LINUX follows a three tired protection system to determine access rights of files.</a:t>
            </a:r>
          </a:p>
          <a:p>
            <a:pPr>
              <a:buNone/>
            </a:pPr>
            <a:r>
              <a:rPr lang="en-US"/>
              <a:t>1.Read</a:t>
            </a:r>
          </a:p>
          <a:p>
            <a:pPr>
              <a:buNone/>
            </a:pPr>
            <a:r>
              <a:rPr lang="en-US"/>
              <a:t>2. Write</a:t>
            </a:r>
          </a:p>
          <a:p>
            <a:pPr>
              <a:buNone/>
            </a:pPr>
            <a:r>
              <a:rPr lang="en-US"/>
              <a:t>3. Execute</a:t>
            </a:r>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3747"/>
            <a:ext cx="8229600" cy="857250"/>
          </a:xfrm>
        </p:spPr>
        <p:txBody>
          <a:bodyPr>
            <a:normAutofit fontScale="90000"/>
          </a:bodyPr>
          <a:lstStyle/>
          <a:p>
            <a:r>
              <a:rPr lang="en-US"/>
              <a:t>File Access Modes:</a:t>
            </a:r>
            <a:br>
              <a:rPr lang="en-US"/>
            </a:br>
            <a:endParaRPr lang="en-US"/>
          </a:p>
        </p:txBody>
      </p:sp>
      <p:sp>
        <p:nvSpPr>
          <p:cNvPr id="3" name="Content Placeholder 2"/>
          <p:cNvSpPr>
            <a:spLocks noGrp="1"/>
          </p:cNvSpPr>
          <p:nvPr>
            <p:ph idx="1"/>
          </p:nvPr>
        </p:nvSpPr>
        <p:spPr/>
        <p:txBody>
          <a:bodyPr>
            <a:normAutofit fontScale="85000" lnSpcReduction="20000"/>
          </a:bodyPr>
          <a:lstStyle/>
          <a:p>
            <a:pPr>
              <a:buNone/>
            </a:pPr>
            <a:r>
              <a:rPr lang="en-US"/>
              <a:t>The permissions of a file are the first line of defense in the security of a LINUX system. The basic building blocks of LINUX permissions are the read, write, and execute permissions, which are described below:</a:t>
            </a:r>
          </a:p>
          <a:p>
            <a:pPr>
              <a:buNone/>
            </a:pPr>
            <a:r>
              <a:rPr lang="en-US"/>
              <a:t> </a:t>
            </a:r>
          </a:p>
          <a:p>
            <a:pPr>
              <a:buNone/>
            </a:pPr>
            <a:r>
              <a:rPr lang="en-US"/>
              <a:t>1. Read:</a:t>
            </a:r>
          </a:p>
          <a:p>
            <a:pPr>
              <a:buNone/>
            </a:pPr>
            <a:r>
              <a:rPr lang="en-US"/>
              <a:t>Grants the capability to read </a:t>
            </a:r>
            <a:r>
              <a:rPr lang="en-US" err="1"/>
              <a:t>ie</a:t>
            </a:r>
            <a:r>
              <a:rPr lang="en-US"/>
              <a:t>. view the contents of the file.</a:t>
            </a:r>
          </a:p>
          <a:p>
            <a:pPr>
              <a:buNone/>
            </a:pPr>
            <a:r>
              <a:rPr lang="en-US"/>
              <a:t> </a:t>
            </a:r>
          </a:p>
          <a:p>
            <a:pPr>
              <a:buNone/>
            </a:pPr>
            <a:r>
              <a:rPr lang="en-US"/>
              <a:t>2. Write:</a:t>
            </a:r>
          </a:p>
          <a:p>
            <a:pPr>
              <a:buNone/>
            </a:pPr>
            <a:r>
              <a:rPr lang="en-US"/>
              <a:t>Grants the capability to modify, or remove the content of the file.</a:t>
            </a:r>
          </a:p>
          <a:p>
            <a:pPr>
              <a:buNone/>
            </a:pPr>
            <a:r>
              <a:rPr lang="en-US"/>
              <a:t> </a:t>
            </a:r>
          </a:p>
          <a:p>
            <a:pPr>
              <a:buNone/>
            </a:pPr>
            <a:r>
              <a:rPr lang="en-US"/>
              <a:t>3. Execute:</a:t>
            </a:r>
          </a:p>
          <a:p>
            <a:pPr>
              <a:buNone/>
            </a:pPr>
            <a:r>
              <a:rPr lang="en-US"/>
              <a:t>User with execute permissions can run a file as a program.</a:t>
            </a:r>
          </a:p>
          <a:p>
            <a:pPr>
              <a:buNone/>
            </a:pPr>
            <a:r>
              <a:rPr lang="en-US"/>
              <a:t> </a:t>
            </a:r>
          </a:p>
          <a:p>
            <a:pPr>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Directory Access Modes:</a:t>
            </a:r>
            <a:br>
              <a:rPr lang="en-US"/>
            </a:br>
            <a:endParaRPr lang="en-US"/>
          </a:p>
        </p:txBody>
      </p:sp>
      <p:sp>
        <p:nvSpPr>
          <p:cNvPr id="3" name="Content Placeholder 2"/>
          <p:cNvSpPr>
            <a:spLocks noGrp="1"/>
          </p:cNvSpPr>
          <p:nvPr>
            <p:ph idx="1"/>
          </p:nvPr>
        </p:nvSpPr>
        <p:spPr/>
        <p:txBody>
          <a:bodyPr>
            <a:normAutofit fontScale="77500" lnSpcReduction="20000"/>
          </a:bodyPr>
          <a:lstStyle/>
          <a:p>
            <a:pPr>
              <a:buNone/>
            </a:pPr>
            <a:r>
              <a:rPr lang="en-US"/>
              <a:t>Directory access modes are listed and organized in the same manner as any other file. There are a few differences that need to be mentioned:</a:t>
            </a:r>
          </a:p>
          <a:p>
            <a:pPr>
              <a:buNone/>
            </a:pPr>
            <a:r>
              <a:rPr lang="en-US"/>
              <a:t> </a:t>
            </a:r>
          </a:p>
          <a:p>
            <a:pPr>
              <a:buNone/>
            </a:pPr>
            <a:r>
              <a:rPr lang="en-US"/>
              <a:t>1. Read:</a:t>
            </a:r>
          </a:p>
          <a:p>
            <a:pPr>
              <a:buNone/>
            </a:pPr>
            <a:r>
              <a:rPr lang="en-US"/>
              <a:t>Access to a directory means that the user can read the contents. The user can look at the filenames inside the directory.</a:t>
            </a:r>
          </a:p>
          <a:p>
            <a:pPr>
              <a:buNone/>
            </a:pPr>
            <a:r>
              <a:rPr lang="en-US"/>
              <a:t> </a:t>
            </a:r>
          </a:p>
          <a:p>
            <a:pPr>
              <a:buNone/>
            </a:pPr>
            <a:r>
              <a:rPr lang="en-US"/>
              <a:t>2. Write:</a:t>
            </a:r>
          </a:p>
          <a:p>
            <a:pPr>
              <a:buNone/>
            </a:pPr>
            <a:r>
              <a:rPr lang="en-US"/>
              <a:t>Access means that the user can add or delete files to the contents of the directory.</a:t>
            </a:r>
          </a:p>
          <a:p>
            <a:pPr>
              <a:buNone/>
            </a:pPr>
            <a:r>
              <a:rPr lang="en-US"/>
              <a:t> </a:t>
            </a:r>
          </a:p>
          <a:p>
            <a:pPr>
              <a:buNone/>
            </a:pPr>
            <a:r>
              <a:rPr lang="en-US"/>
              <a:t>3. Execute:</a:t>
            </a:r>
          </a:p>
          <a:p>
            <a:pPr>
              <a:buNone/>
            </a:pPr>
            <a:r>
              <a:rPr lang="en-US"/>
              <a:t>Executing a directory doesn't really make a lot of sense so think of this as a traverse permission.</a:t>
            </a:r>
          </a:p>
          <a:p>
            <a:pPr>
              <a:buNone/>
            </a:pPr>
            <a:r>
              <a:rPr lang="en-US"/>
              <a:t> </a:t>
            </a:r>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6172200" cy="421556"/>
          </a:xfrm>
        </p:spPr>
        <p:txBody>
          <a:bodyPr>
            <a:normAutofit fontScale="90000"/>
          </a:bodyPr>
          <a:lstStyle/>
          <a:p>
            <a:r>
              <a:rPr lang="en-US"/>
              <a:t>Changing file permission(</a:t>
            </a:r>
            <a:r>
              <a:rPr lang="en-US" err="1"/>
              <a:t>chmod</a:t>
            </a:r>
            <a:r>
              <a:rPr lang="en-US"/>
              <a:t> command)</a:t>
            </a:r>
            <a:endParaRPr lang="en-IN"/>
          </a:p>
        </p:txBody>
      </p:sp>
      <p:sp>
        <p:nvSpPr>
          <p:cNvPr id="3" name="Content Placeholder 2"/>
          <p:cNvSpPr>
            <a:spLocks noGrp="1"/>
          </p:cNvSpPr>
          <p:nvPr>
            <p:ph idx="1"/>
          </p:nvPr>
        </p:nvSpPr>
        <p:spPr>
          <a:xfrm>
            <a:off x="890346" y="1093050"/>
            <a:ext cx="6272454" cy="4050450"/>
          </a:xfrm>
        </p:spPr>
        <p:txBody>
          <a:bodyPr/>
          <a:lstStyle/>
          <a:p>
            <a:pPr>
              <a:buNone/>
            </a:pPr>
            <a:r>
              <a:rPr lang="nl-NL"/>
              <a:t>[root@localhost ~]# ls -l stu3.txt</a:t>
            </a:r>
          </a:p>
          <a:p>
            <a:pPr>
              <a:buNone/>
            </a:pPr>
            <a:r>
              <a:rPr lang="nl-NL"/>
              <a:t>-rw-r--r-- 1 root root 72 Mar 12 12:07 stu3.txt</a:t>
            </a:r>
          </a:p>
          <a:p>
            <a:pPr>
              <a:buNone/>
            </a:pPr>
            <a:r>
              <a:rPr lang="nl-NL"/>
              <a:t>[root@localhost ~]# </a:t>
            </a:r>
          </a:p>
          <a:p>
            <a:pPr>
              <a:buNone/>
            </a:pPr>
            <a:r>
              <a:rPr lang="nl-NL"/>
              <a:t>Whenever a file is created by default the file doesnot have execute permission.</a:t>
            </a:r>
          </a:p>
          <a:p>
            <a:pPr>
              <a:buNone/>
            </a:pPr>
            <a:r>
              <a:rPr lang="nl-NL"/>
              <a:t>To do that permission of the file need to be changed.</a:t>
            </a:r>
          </a:p>
          <a:p>
            <a:pPr>
              <a:buNone/>
            </a:pPr>
            <a:r>
              <a:rPr lang="nl-NL"/>
              <a:t>This is done through chmod command</a:t>
            </a:r>
          </a:p>
          <a:p>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421556"/>
          </a:xfrm>
        </p:spPr>
        <p:txBody>
          <a:bodyPr>
            <a:normAutofit fontScale="90000"/>
          </a:bodyPr>
          <a:lstStyle/>
          <a:p>
            <a:r>
              <a:rPr lang="en-US" err="1"/>
              <a:t>chmod</a:t>
            </a:r>
            <a:endParaRPr lang="en-IN"/>
          </a:p>
        </p:txBody>
      </p:sp>
      <p:sp>
        <p:nvSpPr>
          <p:cNvPr id="3" name="Content Placeholder 2"/>
          <p:cNvSpPr>
            <a:spLocks noGrp="1"/>
          </p:cNvSpPr>
          <p:nvPr>
            <p:ph idx="1"/>
          </p:nvPr>
        </p:nvSpPr>
        <p:spPr>
          <a:xfrm>
            <a:off x="685800" y="1047750"/>
            <a:ext cx="6172200" cy="3751064"/>
          </a:xfrm>
        </p:spPr>
        <p:txBody>
          <a:bodyPr>
            <a:normAutofit/>
          </a:bodyPr>
          <a:lstStyle/>
          <a:p>
            <a:r>
              <a:rPr lang="en-US"/>
              <a:t>The </a:t>
            </a:r>
            <a:r>
              <a:rPr lang="en-US" err="1"/>
              <a:t>chmod</a:t>
            </a:r>
            <a:r>
              <a:rPr lang="en-US"/>
              <a:t> (change mod) is used to set the permission of one or more files for all  categories(user/group).</a:t>
            </a:r>
          </a:p>
          <a:p>
            <a:r>
              <a:rPr lang="en-US"/>
              <a:t>It can be run only by the user and the </a:t>
            </a:r>
            <a:r>
              <a:rPr lang="en-US" err="1"/>
              <a:t>superuser</a:t>
            </a:r>
            <a:r>
              <a:rPr lang="en-US"/>
              <a:t>.</a:t>
            </a:r>
          </a:p>
          <a:p>
            <a:r>
              <a:rPr lang="en-US"/>
              <a:t>The command can be used in two ways</a:t>
            </a:r>
          </a:p>
          <a:p>
            <a:pPr>
              <a:buNone/>
            </a:pPr>
            <a:r>
              <a:rPr lang="en-US"/>
              <a:t>1.Relative permission: by specifying the changes to the current permissions</a:t>
            </a:r>
          </a:p>
          <a:p>
            <a:pPr>
              <a:buNone/>
            </a:pPr>
            <a:r>
              <a:rPr lang="en-US"/>
              <a:t>2. Absolute permission: by specifying the final permission</a:t>
            </a:r>
          </a:p>
          <a:p>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421556"/>
          </a:xfrm>
        </p:spPr>
        <p:txBody>
          <a:bodyPr>
            <a:normAutofit fontScale="90000"/>
          </a:bodyPr>
          <a:lstStyle/>
          <a:p>
            <a:r>
              <a:rPr lang="en-US"/>
              <a:t>Relative permission</a:t>
            </a:r>
            <a:endParaRPr lang="en-IN"/>
          </a:p>
        </p:txBody>
      </p:sp>
      <p:sp>
        <p:nvSpPr>
          <p:cNvPr id="3" name="Content Placeholder 2"/>
          <p:cNvSpPr>
            <a:spLocks noGrp="1"/>
          </p:cNvSpPr>
          <p:nvPr>
            <p:ph idx="1"/>
          </p:nvPr>
        </p:nvSpPr>
        <p:spPr>
          <a:xfrm>
            <a:off x="1331640" y="789552"/>
            <a:ext cx="6326460" cy="4158462"/>
          </a:xfrm>
        </p:spPr>
        <p:txBody>
          <a:bodyPr/>
          <a:lstStyle/>
          <a:p>
            <a:r>
              <a:rPr lang="en-US"/>
              <a:t>In relative manner, </a:t>
            </a:r>
            <a:r>
              <a:rPr lang="en-US" err="1"/>
              <a:t>chmod</a:t>
            </a:r>
            <a:r>
              <a:rPr lang="en-US"/>
              <a:t> only changes the permission specified in the command line and leaves other permissions unchanged</a:t>
            </a:r>
          </a:p>
          <a:p>
            <a:r>
              <a:rPr lang="en-US"/>
              <a:t>Syntax:</a:t>
            </a:r>
          </a:p>
          <a:p>
            <a:pPr>
              <a:buNone/>
            </a:pPr>
            <a:r>
              <a:rPr lang="en-US" sz="1800" i="1" err="1"/>
              <a:t>Chmod</a:t>
            </a:r>
            <a:r>
              <a:rPr lang="en-US" sz="1800" i="1"/>
              <a:t>  category </a:t>
            </a:r>
            <a:r>
              <a:rPr lang="en-US" sz="1800" i="1" err="1"/>
              <a:t>operartion</a:t>
            </a:r>
            <a:r>
              <a:rPr lang="en-US" sz="1800" i="1"/>
              <a:t> permission filenames(s)</a:t>
            </a:r>
          </a:p>
          <a:p>
            <a:r>
              <a:rPr lang="en-US"/>
              <a:t>User category(</a:t>
            </a:r>
            <a:r>
              <a:rPr lang="en-US" err="1"/>
              <a:t>user,group,others</a:t>
            </a:r>
            <a:r>
              <a:rPr lang="en-US"/>
              <a:t>)</a:t>
            </a:r>
          </a:p>
          <a:p>
            <a:r>
              <a:rPr lang="en-US"/>
              <a:t>The operation to be performed(Assign or remove a permission)</a:t>
            </a:r>
          </a:p>
          <a:p>
            <a:r>
              <a:rPr lang="en-US"/>
              <a:t>The type of permission(</a:t>
            </a:r>
            <a:r>
              <a:rPr lang="en-US" err="1"/>
              <a:t>read,write,execute</a:t>
            </a:r>
            <a:r>
              <a:rPr lang="en-US"/>
              <a:t>)</a:t>
            </a: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72262"/>
            <a:ext cx="8229600" cy="857250"/>
          </a:xfrm>
        </p:spPr>
        <p:txBody>
          <a:bodyPr/>
          <a:lstStyle/>
          <a:p>
            <a:r>
              <a:rPr lang="en-US"/>
              <a:t>Abbreviations used by </a:t>
            </a:r>
            <a:r>
              <a:rPr lang="en-US" err="1"/>
              <a:t>chmod</a:t>
            </a:r>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1601670" y="1815666"/>
            <a:ext cx="6040551" cy="194421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3518"/>
            <a:ext cx="6172200" cy="529568"/>
          </a:xfrm>
        </p:spPr>
        <p:txBody>
          <a:bodyPr>
            <a:normAutofit/>
          </a:bodyPr>
          <a:lstStyle/>
          <a:p>
            <a:r>
              <a:rPr lang="en-US" sz="2100">
                <a:solidFill>
                  <a:srgbClr val="002060"/>
                </a:solidFill>
                <a:cs typeface="Arial" pitchFamily="34" charset="0"/>
              </a:rPr>
              <a:t>The shell</a:t>
            </a:r>
            <a:endParaRPr lang="en-IN" sz="2100">
              <a:solidFill>
                <a:srgbClr val="002060"/>
              </a:solidFill>
              <a:cs typeface="Arial" pitchFamily="34" charset="0"/>
            </a:endParaRPr>
          </a:p>
        </p:txBody>
      </p:sp>
      <p:sp>
        <p:nvSpPr>
          <p:cNvPr id="3" name="Content Placeholder 2"/>
          <p:cNvSpPr>
            <a:spLocks noGrp="1"/>
          </p:cNvSpPr>
          <p:nvPr>
            <p:ph idx="1"/>
          </p:nvPr>
        </p:nvSpPr>
        <p:spPr>
          <a:xfrm>
            <a:off x="914400" y="971550"/>
            <a:ext cx="6172200" cy="3888432"/>
          </a:xfrm>
        </p:spPr>
        <p:txBody>
          <a:bodyPr>
            <a:normAutofit fontScale="92500" lnSpcReduction="10000"/>
          </a:bodyPr>
          <a:lstStyle/>
          <a:p>
            <a:pPr>
              <a:spcBef>
                <a:spcPts val="0"/>
              </a:spcBef>
              <a:spcAft>
                <a:spcPts val="900"/>
              </a:spcAft>
              <a:buFont typeface="Wingdings" panose="05000000000000000000" pitchFamily="2" charset="2"/>
              <a:buChar char="Ø"/>
            </a:pPr>
            <a:r>
              <a:rPr lang="en-US" sz="1500">
                <a:latin typeface="+mj-lt"/>
                <a:cs typeface="Arial" pitchFamily="34" charset="0"/>
              </a:rPr>
              <a:t>The shell acts as an interface between the user and the kernel. </a:t>
            </a:r>
          </a:p>
          <a:p>
            <a:pPr>
              <a:spcBef>
                <a:spcPts val="0"/>
              </a:spcBef>
              <a:spcAft>
                <a:spcPts val="900"/>
              </a:spcAft>
              <a:buFont typeface="Wingdings" panose="05000000000000000000" pitchFamily="2" charset="2"/>
              <a:buChar char="Ø"/>
            </a:pPr>
            <a:r>
              <a:rPr lang="en-US" sz="1500">
                <a:latin typeface="+mj-lt"/>
                <a:cs typeface="Arial" pitchFamily="34" charset="0"/>
              </a:rPr>
              <a:t>The shell is a command line interpreter (CLI). </a:t>
            </a:r>
          </a:p>
          <a:p>
            <a:pPr>
              <a:spcBef>
                <a:spcPts val="0"/>
              </a:spcBef>
              <a:spcAft>
                <a:spcPts val="900"/>
              </a:spcAft>
              <a:buFont typeface="Wingdings" panose="05000000000000000000" pitchFamily="2" charset="2"/>
              <a:buChar char="Ø"/>
            </a:pPr>
            <a:r>
              <a:rPr lang="en-US" sz="1500">
                <a:latin typeface="+mj-lt"/>
                <a:cs typeface="Arial" pitchFamily="34" charset="0"/>
              </a:rPr>
              <a:t>It interprets the commands the user types in and arranges for them to be carried out. </a:t>
            </a:r>
          </a:p>
          <a:p>
            <a:pPr>
              <a:lnSpc>
                <a:spcPct val="150000"/>
              </a:lnSpc>
              <a:spcBef>
                <a:spcPts val="0"/>
              </a:spcBef>
              <a:spcAft>
                <a:spcPts val="900"/>
              </a:spcAft>
              <a:buFont typeface="Wingdings" panose="05000000000000000000" pitchFamily="2" charset="2"/>
              <a:buChar char="Ø"/>
            </a:pPr>
            <a:r>
              <a:rPr lang="en-US" sz="1500">
                <a:latin typeface="+mj-lt"/>
                <a:cs typeface="Arial" pitchFamily="34" charset="0"/>
              </a:rPr>
              <a:t>The most common ones are </a:t>
            </a:r>
            <a:r>
              <a:rPr lang="en-US" sz="1500" err="1">
                <a:latin typeface="+mj-lt"/>
                <a:cs typeface="Arial" pitchFamily="34" charset="0"/>
              </a:rPr>
              <a:t>sh</a:t>
            </a:r>
            <a:r>
              <a:rPr lang="en-US" sz="1500">
                <a:latin typeface="+mj-lt"/>
                <a:cs typeface="Arial" pitchFamily="34" charset="0"/>
              </a:rPr>
              <a:t>, </a:t>
            </a:r>
            <a:r>
              <a:rPr lang="en-US" sz="1500" err="1">
                <a:latin typeface="+mj-lt"/>
                <a:cs typeface="Arial" pitchFamily="34" charset="0"/>
              </a:rPr>
              <a:t>csh</a:t>
            </a:r>
            <a:r>
              <a:rPr lang="en-US" sz="1500">
                <a:latin typeface="+mj-lt"/>
                <a:cs typeface="Arial" pitchFamily="34" charset="0"/>
              </a:rPr>
              <a:t>, </a:t>
            </a:r>
            <a:r>
              <a:rPr lang="en-US" sz="1500" err="1">
                <a:latin typeface="+mj-lt"/>
                <a:cs typeface="Arial" pitchFamily="34" charset="0"/>
              </a:rPr>
              <a:t>tcsh</a:t>
            </a:r>
            <a:r>
              <a:rPr lang="en-US" sz="1500">
                <a:latin typeface="+mj-lt"/>
                <a:cs typeface="Arial" pitchFamily="34" charset="0"/>
              </a:rPr>
              <a:t>, </a:t>
            </a:r>
            <a:r>
              <a:rPr lang="en-US" sz="1500" err="1">
                <a:latin typeface="+mj-lt"/>
                <a:cs typeface="Arial" pitchFamily="34" charset="0"/>
              </a:rPr>
              <a:t>ksh</a:t>
            </a:r>
            <a:r>
              <a:rPr lang="en-US" sz="1500">
                <a:latin typeface="+mj-lt"/>
                <a:cs typeface="Arial" pitchFamily="34" charset="0"/>
              </a:rPr>
              <a:t>, bash, and </a:t>
            </a:r>
            <a:r>
              <a:rPr lang="en-US" sz="1500" err="1">
                <a:latin typeface="+mj-lt"/>
                <a:cs typeface="Arial" pitchFamily="34" charset="0"/>
              </a:rPr>
              <a:t>zsh</a:t>
            </a:r>
            <a:r>
              <a:rPr lang="en-US" sz="1500">
                <a:latin typeface="+mj-lt"/>
                <a:cs typeface="Arial" pitchFamily="34" charset="0"/>
              </a:rPr>
              <a:t>.</a:t>
            </a:r>
          </a:p>
          <a:p>
            <a:pPr>
              <a:lnSpc>
                <a:spcPct val="150000"/>
              </a:lnSpc>
              <a:spcBef>
                <a:spcPts val="0"/>
              </a:spcBef>
              <a:spcAft>
                <a:spcPts val="900"/>
              </a:spcAft>
              <a:buFont typeface="Wingdings" panose="05000000000000000000" pitchFamily="2" charset="2"/>
              <a:buChar char="Ø"/>
            </a:pPr>
            <a:r>
              <a:rPr lang="en-US" sz="1500" err="1">
                <a:latin typeface="+mj-lt"/>
                <a:cs typeface="Arial" pitchFamily="34" charset="0"/>
              </a:rPr>
              <a:t>Sh</a:t>
            </a:r>
            <a:r>
              <a:rPr lang="en-US" sz="1500">
                <a:latin typeface="+mj-lt"/>
                <a:cs typeface="Arial" pitchFamily="34" charset="0"/>
              </a:rPr>
              <a:t> is the </a:t>
            </a:r>
            <a:r>
              <a:rPr lang="en-US" sz="1500" err="1">
                <a:latin typeface="+mj-lt"/>
                <a:cs typeface="Arial" pitchFamily="34" charset="0"/>
              </a:rPr>
              <a:t>bourne</a:t>
            </a:r>
            <a:r>
              <a:rPr lang="en-US" sz="1500">
                <a:latin typeface="+mj-lt"/>
                <a:cs typeface="Arial" pitchFamily="34" charset="0"/>
              </a:rPr>
              <a:t> shell.  Which is the default shell</a:t>
            </a:r>
            <a:endParaRPr lang="en-IN" sz="1500">
              <a:latin typeface="+mj-lt"/>
              <a:cs typeface="Arial" pitchFamily="34" charset="0"/>
            </a:endParaRPr>
          </a:p>
          <a:p>
            <a:pPr>
              <a:spcBef>
                <a:spcPts val="0"/>
              </a:spcBef>
              <a:spcAft>
                <a:spcPts val="900"/>
              </a:spcAft>
              <a:buFont typeface="Wingdings" panose="05000000000000000000" pitchFamily="2" charset="2"/>
              <a:buChar char="Ø"/>
            </a:pPr>
            <a:r>
              <a:rPr lang="en-US" sz="1500">
                <a:latin typeface="+mj-lt"/>
                <a:cs typeface="Arial" pitchFamily="34" charset="0"/>
              </a:rPr>
              <a:t>The main functions of the shell are:</a:t>
            </a:r>
            <a:endParaRPr lang="en-IN" sz="1500">
              <a:latin typeface="+mj-lt"/>
              <a:cs typeface="Arial" pitchFamily="34" charset="0"/>
            </a:endParaRPr>
          </a:p>
          <a:p>
            <a:pPr lvl="1">
              <a:spcBef>
                <a:spcPts val="0"/>
              </a:spcBef>
              <a:spcAft>
                <a:spcPts val="900"/>
              </a:spcAft>
              <a:buFont typeface="Wingdings" panose="05000000000000000000" pitchFamily="2" charset="2"/>
              <a:buChar char="Ø"/>
            </a:pPr>
            <a:r>
              <a:rPr lang="en-US" sz="1500">
                <a:latin typeface="+mj-lt"/>
                <a:cs typeface="Arial" pitchFamily="34" charset="0"/>
              </a:rPr>
              <a:t>Presents each user with a prompt.</a:t>
            </a:r>
            <a:endParaRPr lang="en-IN" sz="1500">
              <a:latin typeface="+mj-lt"/>
              <a:cs typeface="Arial" pitchFamily="34" charset="0"/>
            </a:endParaRPr>
          </a:p>
          <a:p>
            <a:pPr lvl="1">
              <a:spcBef>
                <a:spcPts val="0"/>
              </a:spcBef>
              <a:spcAft>
                <a:spcPts val="900"/>
              </a:spcAft>
              <a:buFont typeface="Wingdings" panose="05000000000000000000" pitchFamily="2" charset="2"/>
              <a:buChar char="Ø"/>
            </a:pPr>
            <a:r>
              <a:rPr lang="en-US" sz="1500">
                <a:latin typeface="+mj-lt"/>
                <a:cs typeface="Arial" pitchFamily="34" charset="0"/>
              </a:rPr>
              <a:t>Interprets commands types by a user.</a:t>
            </a:r>
            <a:endParaRPr lang="en-IN" sz="1500">
              <a:latin typeface="+mj-lt"/>
              <a:cs typeface="Arial" pitchFamily="34" charset="0"/>
            </a:endParaRPr>
          </a:p>
          <a:p>
            <a:pPr lvl="1">
              <a:spcBef>
                <a:spcPts val="0"/>
              </a:spcBef>
              <a:spcAft>
                <a:spcPts val="900"/>
              </a:spcAft>
              <a:buFont typeface="Wingdings" panose="05000000000000000000" pitchFamily="2" charset="2"/>
              <a:buChar char="Ø"/>
            </a:pPr>
            <a:r>
              <a:rPr lang="en-US" sz="1500">
                <a:latin typeface="+mj-lt"/>
                <a:cs typeface="Arial" pitchFamily="34" charset="0"/>
              </a:rPr>
              <a:t>Executes user commands.</a:t>
            </a:r>
            <a:endParaRPr lang="en-IN" sz="1500">
              <a:latin typeface="+mj-lt"/>
              <a:cs typeface="Arial" pitchFamily="34" charset="0"/>
            </a:endParaRPr>
          </a:p>
          <a:p>
            <a:pPr lvl="1">
              <a:spcBef>
                <a:spcPts val="0"/>
              </a:spcBef>
              <a:spcAft>
                <a:spcPts val="900"/>
              </a:spcAft>
              <a:buFont typeface="Wingdings" panose="05000000000000000000" pitchFamily="2" charset="2"/>
              <a:buChar char="Ø"/>
            </a:pPr>
            <a:r>
              <a:rPr lang="en-US" sz="1500">
                <a:latin typeface="+mj-lt"/>
                <a:cs typeface="Arial" pitchFamily="34" charset="0"/>
              </a:rPr>
              <a:t>Supports a custom environment for each user.</a:t>
            </a:r>
            <a:endParaRPr lang="en-IN" sz="1500">
              <a:latin typeface="+mj-lt"/>
              <a:cs typeface="Arial" pitchFamily="34" charset="0"/>
            </a:endParaRPr>
          </a:p>
          <a:p>
            <a:pPr lvl="1">
              <a:spcBef>
                <a:spcPts val="0"/>
              </a:spcBef>
              <a:spcAft>
                <a:spcPts val="900"/>
              </a:spcAft>
              <a:buFont typeface="Wingdings" panose="05000000000000000000" pitchFamily="2" charset="2"/>
              <a:buChar char="Ø"/>
            </a:pPr>
            <a:r>
              <a:rPr lang="en-US" sz="1500">
                <a:latin typeface="+mj-lt"/>
                <a:cs typeface="Arial" pitchFamily="34" charset="0"/>
              </a:rPr>
              <a:t>It enables users to run application programs </a:t>
            </a:r>
            <a:endParaRPr lang="en-IN" sz="1500">
              <a:latin typeface="+mj-lt"/>
              <a:cs typeface="Arial" pitchFamily="34" charset="0"/>
            </a:endParaRPr>
          </a:p>
          <a:p>
            <a:pPr>
              <a:spcBef>
                <a:spcPts val="0"/>
              </a:spcBef>
              <a:spcAft>
                <a:spcPts val="900"/>
              </a:spcAft>
            </a:pPr>
            <a:endParaRPr lang="en-IN" sz="1350">
              <a:latin typeface="+mj-lt"/>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529568"/>
          </a:xfrm>
        </p:spPr>
        <p:txBody>
          <a:bodyPr>
            <a:normAutofit fontScale="90000"/>
          </a:bodyPr>
          <a:lstStyle/>
          <a:p>
            <a:r>
              <a:rPr lang="en-US"/>
              <a:t>Example</a:t>
            </a:r>
            <a:endParaRPr lang="en-IN"/>
          </a:p>
        </p:txBody>
      </p:sp>
      <p:sp>
        <p:nvSpPr>
          <p:cNvPr id="3" name="Content Placeholder 2"/>
          <p:cNvSpPr>
            <a:spLocks noGrp="1"/>
          </p:cNvSpPr>
          <p:nvPr>
            <p:ph idx="1"/>
          </p:nvPr>
        </p:nvSpPr>
        <p:spPr>
          <a:xfrm>
            <a:off x="1385646" y="843558"/>
            <a:ext cx="6272454" cy="3996444"/>
          </a:xfrm>
        </p:spPr>
        <p:txBody>
          <a:bodyPr>
            <a:normAutofit/>
          </a:bodyPr>
          <a:lstStyle/>
          <a:p>
            <a:r>
              <a:rPr lang="en-IN"/>
              <a:t>[</a:t>
            </a:r>
            <a:r>
              <a:rPr lang="en-IN" err="1"/>
              <a:t>root@localhost</a:t>
            </a:r>
            <a:r>
              <a:rPr lang="en-IN"/>
              <a:t> ~]# </a:t>
            </a:r>
            <a:r>
              <a:rPr lang="en-IN" err="1"/>
              <a:t>ls</a:t>
            </a:r>
            <a:r>
              <a:rPr lang="en-IN"/>
              <a:t> -l stu3.txt</a:t>
            </a:r>
          </a:p>
          <a:p>
            <a:pPr>
              <a:buNone/>
            </a:pPr>
            <a:r>
              <a:rPr lang="en-IN"/>
              <a:t>-</a:t>
            </a:r>
            <a:r>
              <a:rPr lang="en-IN" err="1"/>
              <a:t>rw</a:t>
            </a:r>
            <a:r>
              <a:rPr lang="en-IN"/>
              <a:t>-r--r-- 1 root </a:t>
            </a:r>
            <a:r>
              <a:rPr lang="en-IN" err="1"/>
              <a:t>root</a:t>
            </a:r>
            <a:r>
              <a:rPr lang="en-IN"/>
              <a:t> 72 Mar 12 12:07 stu3.txt</a:t>
            </a:r>
          </a:p>
          <a:p>
            <a:r>
              <a:rPr lang="en-IN"/>
              <a:t>[</a:t>
            </a:r>
            <a:r>
              <a:rPr lang="en-IN" err="1"/>
              <a:t>root@localhost</a:t>
            </a:r>
            <a:r>
              <a:rPr lang="en-IN"/>
              <a:t> ~]# </a:t>
            </a:r>
            <a:r>
              <a:rPr lang="en-IN" err="1"/>
              <a:t>chmod</a:t>
            </a:r>
            <a:r>
              <a:rPr lang="en-IN"/>
              <a:t> </a:t>
            </a:r>
            <a:r>
              <a:rPr lang="en-IN" err="1"/>
              <a:t>u+x</a:t>
            </a:r>
            <a:r>
              <a:rPr lang="en-IN"/>
              <a:t> stu3.txt</a:t>
            </a:r>
          </a:p>
          <a:p>
            <a:r>
              <a:rPr lang="en-IN"/>
              <a:t>[</a:t>
            </a:r>
            <a:r>
              <a:rPr lang="en-IN" err="1"/>
              <a:t>root@localhost</a:t>
            </a:r>
            <a:r>
              <a:rPr lang="en-IN"/>
              <a:t> ~]# </a:t>
            </a:r>
            <a:r>
              <a:rPr lang="en-IN" err="1"/>
              <a:t>ls</a:t>
            </a:r>
            <a:r>
              <a:rPr lang="en-IN"/>
              <a:t> -l stu3.txt</a:t>
            </a:r>
          </a:p>
          <a:p>
            <a:pPr>
              <a:buNone/>
            </a:pPr>
            <a:r>
              <a:rPr lang="en-IN"/>
              <a:t>-</a:t>
            </a:r>
            <a:r>
              <a:rPr lang="en-IN" err="1"/>
              <a:t>rwxr</a:t>
            </a:r>
            <a:r>
              <a:rPr lang="en-IN"/>
              <a:t>--r-- 1 root </a:t>
            </a:r>
            <a:r>
              <a:rPr lang="en-IN" err="1"/>
              <a:t>root</a:t>
            </a:r>
            <a:r>
              <a:rPr lang="en-IN"/>
              <a:t> 72 Mar 12 12:07 stu3.txt</a:t>
            </a:r>
          </a:p>
          <a:p>
            <a:r>
              <a:rPr lang="en-IN"/>
              <a:t>[</a:t>
            </a:r>
            <a:r>
              <a:rPr lang="en-IN" err="1"/>
              <a:t>root@localhost</a:t>
            </a:r>
            <a:r>
              <a:rPr lang="en-IN"/>
              <a:t> ~]# </a:t>
            </a:r>
          </a:p>
          <a:p>
            <a:r>
              <a:rPr lang="en-IN"/>
              <a:t>[</a:t>
            </a:r>
            <a:r>
              <a:rPr lang="en-IN" err="1"/>
              <a:t>root@localhost</a:t>
            </a:r>
            <a:r>
              <a:rPr lang="en-IN"/>
              <a:t> ~]# </a:t>
            </a:r>
            <a:r>
              <a:rPr lang="en-IN" err="1"/>
              <a:t>chmod</a:t>
            </a:r>
            <a:r>
              <a:rPr lang="en-IN"/>
              <a:t> </a:t>
            </a:r>
            <a:r>
              <a:rPr lang="en-IN" err="1"/>
              <a:t>ugo+x</a:t>
            </a:r>
            <a:r>
              <a:rPr lang="en-IN"/>
              <a:t> stu2.txt</a:t>
            </a:r>
          </a:p>
          <a:p>
            <a:r>
              <a:rPr lang="en-IN"/>
              <a:t>[</a:t>
            </a:r>
            <a:r>
              <a:rPr lang="en-IN" err="1"/>
              <a:t>root@localhost</a:t>
            </a:r>
            <a:r>
              <a:rPr lang="en-IN"/>
              <a:t> ~]# </a:t>
            </a:r>
            <a:r>
              <a:rPr lang="en-IN" err="1"/>
              <a:t>ls</a:t>
            </a:r>
            <a:r>
              <a:rPr lang="en-IN"/>
              <a:t> -l stu2.txt</a:t>
            </a:r>
          </a:p>
          <a:p>
            <a:r>
              <a:rPr lang="en-IN"/>
              <a:t>-</a:t>
            </a:r>
            <a:r>
              <a:rPr lang="en-IN" err="1"/>
              <a:t>rwxr</a:t>
            </a:r>
            <a:r>
              <a:rPr lang="en-IN"/>
              <a:t>-</a:t>
            </a:r>
            <a:r>
              <a:rPr lang="en-IN" err="1"/>
              <a:t>xr</a:t>
            </a:r>
            <a:r>
              <a:rPr lang="en-IN"/>
              <a:t>-x 1 root </a:t>
            </a:r>
            <a:r>
              <a:rPr lang="en-IN" err="1"/>
              <a:t>root</a:t>
            </a:r>
            <a:r>
              <a:rPr lang="en-IN"/>
              <a:t> 36 Mar 12 12:21 stu2.txt</a:t>
            </a:r>
          </a:p>
          <a:p>
            <a:r>
              <a:rPr lang="en-IN"/>
              <a:t>[</a:t>
            </a:r>
            <a:r>
              <a:rPr lang="en-IN" err="1"/>
              <a:t>root@localhost</a:t>
            </a:r>
            <a:r>
              <a:rPr lang="en-IN"/>
              <a:t> ~]# </a:t>
            </a:r>
          </a:p>
          <a:p>
            <a:endParaRPr lang="en-IN"/>
          </a:p>
          <a:p>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529568"/>
          </a:xfrm>
        </p:spPr>
        <p:txBody>
          <a:bodyPr>
            <a:normAutofit fontScale="90000"/>
          </a:bodyPr>
          <a:lstStyle/>
          <a:p>
            <a:r>
              <a:rPr lang="en-US"/>
              <a:t>Absolute permission</a:t>
            </a:r>
            <a:endParaRPr lang="en-IN"/>
          </a:p>
        </p:txBody>
      </p:sp>
      <p:sp>
        <p:nvSpPr>
          <p:cNvPr id="3" name="Content Placeholder 2"/>
          <p:cNvSpPr>
            <a:spLocks noGrp="1"/>
          </p:cNvSpPr>
          <p:nvPr>
            <p:ph idx="1"/>
          </p:nvPr>
        </p:nvSpPr>
        <p:spPr>
          <a:xfrm>
            <a:off x="1331640" y="789552"/>
            <a:ext cx="6326460" cy="4158462"/>
          </a:xfrm>
        </p:spPr>
        <p:txBody>
          <a:bodyPr/>
          <a:lstStyle/>
          <a:p>
            <a:r>
              <a:rPr lang="en-US" sz="2100"/>
              <a:t>The syntax used </a:t>
            </a:r>
            <a:r>
              <a:rPr lang="en-US"/>
              <a:t>in </a:t>
            </a:r>
            <a:r>
              <a:rPr lang="en-US" err="1"/>
              <a:t>chmod</a:t>
            </a:r>
            <a:r>
              <a:rPr lang="en-US"/>
              <a:t> is a string of three octal </a:t>
            </a:r>
            <a:r>
              <a:rPr lang="en-US" err="1"/>
              <a:t>numbers.The</a:t>
            </a:r>
            <a:r>
              <a:rPr lang="en-US"/>
              <a:t> octal digits have value 0-7</a:t>
            </a:r>
          </a:p>
          <a:p>
            <a:r>
              <a:rPr lang="en-US" err="1"/>
              <a:t>Chmod</a:t>
            </a:r>
            <a:r>
              <a:rPr lang="en-US"/>
              <a:t> uses three digit string as expression.</a:t>
            </a:r>
          </a:p>
          <a:p>
            <a:r>
              <a:rPr lang="en-US"/>
              <a:t>Here we have three categories and three permissions</a:t>
            </a:r>
          </a:p>
          <a:p>
            <a:r>
              <a:rPr lang="en-US"/>
              <a:t>Categories(</a:t>
            </a:r>
            <a:r>
              <a:rPr lang="en-US" err="1"/>
              <a:t>user,group.other</a:t>
            </a:r>
            <a:r>
              <a:rPr lang="en-US"/>
              <a:t>)</a:t>
            </a:r>
          </a:p>
          <a:p>
            <a:r>
              <a:rPr lang="en-US"/>
              <a:t>Permission(</a:t>
            </a:r>
            <a:r>
              <a:rPr lang="en-US" err="1"/>
              <a:t>read,write,execute</a:t>
            </a:r>
            <a:r>
              <a:rPr lang="en-US"/>
              <a:t>)</a:t>
            </a:r>
          </a:p>
          <a:p>
            <a:pPr>
              <a:buNone/>
            </a:pPr>
            <a:r>
              <a:rPr lang="en-US"/>
              <a:t> </a:t>
            </a: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2332"/>
            <a:ext cx="8229600" cy="857250"/>
          </a:xfrm>
        </p:spPr>
        <p:txBody>
          <a:bodyPr/>
          <a:lstStyle/>
          <a:p>
            <a:r>
              <a:rPr lang="en-US"/>
              <a:t>Absolute permission</a:t>
            </a:r>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1066800" y="1059582"/>
            <a:ext cx="5290709" cy="3709949"/>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421556"/>
          </a:xfrm>
        </p:spPr>
        <p:txBody>
          <a:bodyPr>
            <a:normAutofit fontScale="90000"/>
          </a:bodyPr>
          <a:lstStyle/>
          <a:p>
            <a:r>
              <a:rPr lang="en-US"/>
              <a:t>Example</a:t>
            </a:r>
            <a:endParaRPr lang="en-IN"/>
          </a:p>
        </p:txBody>
      </p:sp>
      <p:sp>
        <p:nvSpPr>
          <p:cNvPr id="3" name="Content Placeholder 2"/>
          <p:cNvSpPr>
            <a:spLocks noGrp="1"/>
          </p:cNvSpPr>
          <p:nvPr>
            <p:ph idx="1"/>
          </p:nvPr>
        </p:nvSpPr>
        <p:spPr>
          <a:xfrm>
            <a:off x="1439652" y="681540"/>
            <a:ext cx="6218448" cy="4266474"/>
          </a:xfrm>
        </p:spPr>
        <p:txBody>
          <a:bodyPr/>
          <a:lstStyle/>
          <a:p>
            <a:r>
              <a:rPr lang="en-US"/>
              <a:t>Suppose you want to assign read and write permission to all three categories.</a:t>
            </a:r>
          </a:p>
          <a:p>
            <a:r>
              <a:rPr lang="en-US"/>
              <a:t>Without octal number</a:t>
            </a:r>
          </a:p>
          <a:p>
            <a:pPr>
              <a:buNone/>
            </a:pPr>
            <a:r>
              <a:rPr lang="en-US" err="1"/>
              <a:t>Chmod</a:t>
            </a:r>
            <a:r>
              <a:rPr lang="en-US"/>
              <a:t> </a:t>
            </a:r>
            <a:r>
              <a:rPr lang="en-US" err="1"/>
              <a:t>a+rw</a:t>
            </a:r>
            <a:r>
              <a:rPr lang="en-US"/>
              <a:t> filename</a:t>
            </a:r>
          </a:p>
          <a:p>
            <a:r>
              <a:rPr lang="en-US"/>
              <a:t>With octal number</a:t>
            </a:r>
            <a:endParaRPr lang="en-IN"/>
          </a:p>
          <a:p>
            <a:pPr>
              <a:buNone/>
            </a:pPr>
            <a:r>
              <a:rPr lang="en-US" err="1"/>
              <a:t>Chmod</a:t>
            </a:r>
            <a:r>
              <a:rPr lang="en-US"/>
              <a:t> 666 filename</a:t>
            </a:r>
          </a:p>
          <a:p>
            <a:pPr>
              <a:buNone/>
            </a:pPr>
            <a:r>
              <a:rPr lang="en-US"/>
              <a:t>Here 6 indicates read and write(4+2)</a:t>
            </a:r>
          </a:p>
          <a:p>
            <a:pPr>
              <a:buNone/>
            </a:pPr>
            <a:r>
              <a:rPr lang="en-US"/>
              <a:t>Ls –l filename</a:t>
            </a:r>
          </a:p>
          <a:p>
            <a:pPr>
              <a:buNone/>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637580"/>
          </a:xfrm>
        </p:spPr>
        <p:txBody>
          <a:bodyPr>
            <a:normAutofit fontScale="90000"/>
          </a:bodyPr>
          <a:lstStyle/>
          <a:p>
            <a:r>
              <a:rPr lang="en-US"/>
              <a:t>Setting default File permission- </a:t>
            </a:r>
            <a:r>
              <a:rPr lang="en-US" err="1"/>
              <a:t>umask</a:t>
            </a:r>
            <a:endParaRPr lang="en-US"/>
          </a:p>
        </p:txBody>
      </p:sp>
      <p:sp>
        <p:nvSpPr>
          <p:cNvPr id="3" name="Content Placeholder 2"/>
          <p:cNvSpPr>
            <a:spLocks noGrp="1"/>
          </p:cNvSpPr>
          <p:nvPr>
            <p:ph idx="1"/>
          </p:nvPr>
        </p:nvSpPr>
        <p:spPr>
          <a:xfrm>
            <a:off x="1485900" y="897565"/>
            <a:ext cx="6172200" cy="3697058"/>
          </a:xfrm>
        </p:spPr>
        <p:txBody>
          <a:bodyPr>
            <a:normAutofit fontScale="92500" lnSpcReduction="10000"/>
          </a:bodyPr>
          <a:lstStyle/>
          <a:p>
            <a:r>
              <a:rPr lang="en-US" sz="1800"/>
              <a:t>When you create a file or a directory, it has a default set of permissions.</a:t>
            </a:r>
          </a:p>
          <a:p>
            <a:r>
              <a:rPr lang="en-US" sz="1800"/>
              <a:t>These are determined by the value of </a:t>
            </a:r>
            <a:r>
              <a:rPr lang="en-US" sz="1800" err="1"/>
              <a:t>umask</a:t>
            </a:r>
            <a:r>
              <a:rPr lang="en-US" sz="1800"/>
              <a:t> variable defined in /etc/profile file. </a:t>
            </a:r>
            <a:r>
              <a:rPr lang="en-US" sz="1800" err="1"/>
              <a:t>Umask</a:t>
            </a:r>
            <a:r>
              <a:rPr lang="en-US" sz="1800"/>
              <a:t> displays the default mask permission.</a:t>
            </a:r>
          </a:p>
          <a:p>
            <a:r>
              <a:rPr lang="en-US" sz="1800"/>
              <a:t>By default each file is assigned 666 permission (</a:t>
            </a:r>
            <a:r>
              <a:rPr lang="en-US" sz="1800" err="1"/>
              <a:t>rw-rw-rw</a:t>
            </a:r>
            <a:r>
              <a:rPr lang="en-US" sz="1800"/>
              <a:t>-)and a directory and an executable file has 777 permission (</a:t>
            </a:r>
            <a:r>
              <a:rPr lang="en-US" sz="1800" err="1"/>
              <a:t>rwxrwxrwx</a:t>
            </a:r>
            <a:r>
              <a:rPr lang="en-US" sz="1800"/>
              <a:t>)..</a:t>
            </a:r>
          </a:p>
          <a:p>
            <a:r>
              <a:rPr lang="en-US" sz="1800"/>
              <a:t>The value assigned to </a:t>
            </a:r>
            <a:r>
              <a:rPr lang="en-US" sz="1800" err="1"/>
              <a:t>umask</a:t>
            </a:r>
            <a:r>
              <a:rPr lang="en-US" sz="1800"/>
              <a:t> is subtracted from the default value to generate new default permission.</a:t>
            </a:r>
          </a:p>
          <a:p>
            <a:r>
              <a:rPr lang="en-US" sz="1800"/>
              <a:t>$ </a:t>
            </a:r>
            <a:r>
              <a:rPr lang="en-US" sz="1800" err="1"/>
              <a:t>umask</a:t>
            </a:r>
            <a:endParaRPr lang="en-US" sz="1800"/>
          </a:p>
          <a:p>
            <a:r>
              <a:rPr lang="en-US" sz="1800"/>
              <a:t>022</a:t>
            </a:r>
          </a:p>
          <a:p>
            <a:r>
              <a:rPr lang="en-US" sz="1800"/>
              <a:t>If the value is subtracted from the default it generates 644(666-022)(-</a:t>
            </a:r>
            <a:r>
              <a:rPr lang="en-US" sz="1800" err="1"/>
              <a:t>rwr</a:t>
            </a:r>
            <a:r>
              <a:rPr lang="en-US" sz="1800"/>
              <a:t>—r--)</a:t>
            </a:r>
          </a:p>
          <a:p>
            <a:endParaRPr lang="en-US"/>
          </a:p>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1275606"/>
            <a:ext cx="5829300" cy="1102519"/>
          </a:xfrm>
        </p:spPr>
        <p:txBody>
          <a:bodyPr>
            <a:normAutofit/>
          </a:bodyPr>
          <a:lstStyle/>
          <a:p>
            <a:r>
              <a:rPr lang="en-GB"/>
              <a:t>Linux Users and Groups Management</a:t>
            </a:r>
            <a:endParaRPr lang="en-ZA"/>
          </a:p>
        </p:txBody>
      </p:sp>
      <p:sp>
        <p:nvSpPr>
          <p:cNvPr id="3" name="Subtitle 2"/>
          <p:cNvSpPr>
            <a:spLocks noGrp="1"/>
          </p:cNvSpPr>
          <p:nvPr>
            <p:ph type="subTitle" idx="1"/>
          </p:nvPr>
        </p:nvSpPr>
        <p:spPr>
          <a:xfrm>
            <a:off x="2195736" y="2625756"/>
            <a:ext cx="4800600" cy="1314450"/>
          </a:xfrm>
        </p:spPr>
        <p:txBody>
          <a:bodyPr/>
          <a:lstStyle/>
          <a:p>
            <a:endParaRPr lang="en-ZA"/>
          </a:p>
        </p:txBody>
      </p:sp>
    </p:spTree>
    <p:extLst>
      <p:ext uri="{BB962C8B-B14F-4D97-AF65-F5344CB8AC3E}">
        <p14:creationId xmlns:p14="http://schemas.microsoft.com/office/powerpoint/2010/main" val="35449914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0252"/>
            <a:ext cx="8229600" cy="857250"/>
          </a:xfrm>
        </p:spPr>
        <p:txBody>
          <a:bodyPr/>
          <a:lstStyle/>
          <a:p>
            <a:r>
              <a:rPr lang="en-ZA"/>
              <a:t>Introduction</a:t>
            </a:r>
          </a:p>
        </p:txBody>
      </p:sp>
      <p:sp>
        <p:nvSpPr>
          <p:cNvPr id="3" name="Content Placeholder 2"/>
          <p:cNvSpPr>
            <a:spLocks noGrp="1"/>
          </p:cNvSpPr>
          <p:nvPr>
            <p:ph idx="1"/>
          </p:nvPr>
        </p:nvSpPr>
        <p:spPr>
          <a:xfrm>
            <a:off x="1439652" y="1005577"/>
            <a:ext cx="6218448" cy="3589046"/>
          </a:xfrm>
        </p:spPr>
        <p:txBody>
          <a:bodyPr>
            <a:normAutofit/>
          </a:bodyPr>
          <a:lstStyle/>
          <a:p>
            <a:pPr algn="just"/>
            <a:r>
              <a:rPr lang="en-GB"/>
              <a:t>Linux uses groups to help you manage users, set permissions on those users, and even monitor how much time they are spending in front of the PC. </a:t>
            </a:r>
          </a:p>
          <a:p>
            <a:pPr algn="just"/>
            <a:r>
              <a:rPr lang="en-GB"/>
              <a:t>Normally Linux computers have two user accounts—your own user account, and the root account, which is the super user that can access everything on the PC, make system changes, and administer other users. Ubuntu works a little differently, though—you can’t login directly as root by default, and you use the </a:t>
            </a:r>
            <a:r>
              <a:rPr lang="en-GB" err="1"/>
              <a:t>sudo</a:t>
            </a:r>
            <a:r>
              <a:rPr lang="en-GB"/>
              <a:t> command to switch to root-level access when you need to make a change.</a:t>
            </a:r>
          </a:p>
          <a:p>
            <a:pPr algn="just"/>
            <a:endParaRPr lang="en-ZA"/>
          </a:p>
        </p:txBody>
      </p:sp>
    </p:spTree>
    <p:extLst>
      <p:ext uri="{BB962C8B-B14F-4D97-AF65-F5344CB8AC3E}">
        <p14:creationId xmlns:p14="http://schemas.microsoft.com/office/powerpoint/2010/main" val="2312636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133350"/>
            <a:ext cx="8229600" cy="857250"/>
          </a:xfrm>
        </p:spPr>
        <p:txBody>
          <a:bodyPr/>
          <a:lstStyle/>
          <a:p>
            <a:r>
              <a:rPr lang="ru-RU" b="1"/>
              <a:t>How Linux User Accounts Work</a:t>
            </a:r>
            <a:endParaRPr lang="en-ZA"/>
          </a:p>
        </p:txBody>
      </p:sp>
      <p:sp>
        <p:nvSpPr>
          <p:cNvPr id="3" name="Content Placeholder 2"/>
          <p:cNvSpPr>
            <a:spLocks noGrp="1"/>
          </p:cNvSpPr>
          <p:nvPr>
            <p:ph idx="1"/>
          </p:nvPr>
        </p:nvSpPr>
        <p:spPr/>
        <p:txBody>
          <a:bodyPr>
            <a:normAutofit/>
          </a:bodyPr>
          <a:lstStyle/>
          <a:p>
            <a:pPr algn="just"/>
            <a:r>
              <a:rPr lang="en-GB"/>
              <a:t>Linux stores a list of all users in the ‘/</a:t>
            </a:r>
            <a:r>
              <a:rPr lang="en-GB" err="1"/>
              <a:t>etc</a:t>
            </a:r>
            <a:r>
              <a:rPr lang="en-GB"/>
              <a:t>/groups’ file. You can run this command in the Terminal to </a:t>
            </a:r>
            <a:r>
              <a:rPr lang="en-GB" err="1"/>
              <a:t>to</a:t>
            </a:r>
            <a:r>
              <a:rPr lang="en-GB"/>
              <a:t> view and edit the groups and users in your system:</a:t>
            </a:r>
          </a:p>
          <a:p>
            <a:pPr lvl="1" algn="just"/>
            <a:r>
              <a:rPr lang="en-GB" i="1">
                <a:effectLst>
                  <a:outerShdw blurRad="38100" dist="38100" dir="2700000" algn="tl">
                    <a:srgbClr val="000000">
                      <a:alpha val="43137"/>
                    </a:srgbClr>
                  </a:outerShdw>
                </a:effectLst>
              </a:rPr>
              <a:t>Cat /etc/groups</a:t>
            </a:r>
          </a:p>
          <a:p>
            <a:endParaRPr lang="en-ZA"/>
          </a:p>
        </p:txBody>
      </p:sp>
    </p:spTree>
    <p:extLst>
      <p:ext uri="{BB962C8B-B14F-4D97-AF65-F5344CB8AC3E}">
        <p14:creationId xmlns:p14="http://schemas.microsoft.com/office/powerpoint/2010/main" val="2917084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406"/>
            <a:ext cx="8229600" cy="857250"/>
          </a:xfrm>
        </p:spPr>
        <p:txBody>
          <a:bodyPr/>
          <a:lstStyle/>
          <a:p>
            <a:r>
              <a:rPr lang="ru-RU" sz="2400"/>
              <a:t>User Accounts</a:t>
            </a:r>
            <a:r>
              <a:rPr lang="en-ZA" sz="2400"/>
              <a:t> storage</a:t>
            </a:r>
          </a:p>
        </p:txBody>
      </p:sp>
      <p:sp>
        <p:nvSpPr>
          <p:cNvPr id="3" name="Content Placeholder 2"/>
          <p:cNvSpPr>
            <a:spLocks noGrp="1"/>
          </p:cNvSpPr>
          <p:nvPr>
            <p:ph idx="1"/>
          </p:nvPr>
        </p:nvSpPr>
        <p:spPr/>
        <p:txBody>
          <a:bodyPr>
            <a:normAutofit/>
          </a:bodyPr>
          <a:lstStyle/>
          <a:p>
            <a:pPr marL="257175" lvl="1" indent="-257175">
              <a:buFont typeface="Arial" pitchFamily="34" charset="0"/>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This option stores user accounts in the </a:t>
            </a:r>
            <a:r>
              <a:rPr lang="en-US">
                <a:solidFill>
                  <a:srgbClr val="0000FF"/>
                </a:solidFill>
              </a:rPr>
              <a:t>/</a:t>
            </a:r>
            <a:r>
              <a:rPr lang="en-US" err="1">
                <a:solidFill>
                  <a:srgbClr val="0000FF"/>
                </a:solidFill>
              </a:rPr>
              <a:t>etc</a:t>
            </a:r>
            <a:r>
              <a:rPr lang="en-US">
                <a:solidFill>
                  <a:srgbClr val="0000FF"/>
                </a:solidFill>
              </a:rPr>
              <a:t>/passwd</a:t>
            </a:r>
            <a:r>
              <a:rPr lang="en-US"/>
              <a:t> file. </a:t>
            </a:r>
          </a:p>
          <a:p>
            <a:pPr marL="257175" lvl="1" indent="-257175">
              <a:buFont typeface="Arial" pitchFamily="34" charset="0"/>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This has been the default configuration used by Linux systems for many years.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b="1"/>
              <a:t>/etc/passwd </a:t>
            </a:r>
            <a:r>
              <a:rPr lang="ru-RU"/>
              <a:t>This file contains the user account information for your system.</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b="1"/>
              <a:t>/etc/shadow </a:t>
            </a:r>
            <a:r>
              <a:rPr lang="ru-RU"/>
              <a:t>This file contains passwords for your user accounts.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b="1"/>
              <a:t>/etc/group </a:t>
            </a:r>
            <a:r>
              <a:rPr lang="ru-RU"/>
              <a:t>This file contains your system’s groups</a:t>
            </a:r>
            <a:endParaRPr lang="en-ZA"/>
          </a:p>
        </p:txBody>
      </p:sp>
    </p:spTree>
    <p:extLst>
      <p:ext uri="{BB962C8B-B14F-4D97-AF65-F5344CB8AC3E}">
        <p14:creationId xmlns:p14="http://schemas.microsoft.com/office/powerpoint/2010/main" val="1685187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1"/>
              <a:t>Creating and Managing User Accounts</a:t>
            </a:r>
            <a:endParaRPr lang="en-ZA"/>
          </a:p>
        </p:txBody>
      </p:sp>
      <p:sp>
        <p:nvSpPr>
          <p:cNvPr id="3" name="Content Placeholder 2"/>
          <p:cNvSpPr>
            <a:spLocks noGrp="1"/>
          </p:cNvSpPr>
          <p:nvPr>
            <p:ph idx="1"/>
          </p:nvPr>
        </p:nvSpPr>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 useradd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 passwd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a:t>
            </a:r>
            <a:r>
              <a:rPr lang="en-US"/>
              <a:t> </a:t>
            </a:r>
            <a:r>
              <a:rPr lang="ru-RU"/>
              <a:t>usermod</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 userdel</a:t>
            </a:r>
          </a:p>
          <a:p>
            <a:endParaRPr lang="en-ZA"/>
          </a:p>
        </p:txBody>
      </p:sp>
    </p:spTree>
    <p:extLst>
      <p:ext uri="{BB962C8B-B14F-4D97-AF65-F5344CB8AC3E}">
        <p14:creationId xmlns:p14="http://schemas.microsoft.com/office/powerpoint/2010/main" val="395988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691586"/>
          </a:xfrm>
        </p:spPr>
        <p:txBody>
          <a:bodyPr>
            <a:normAutofit/>
          </a:bodyPr>
          <a:lstStyle/>
          <a:p>
            <a:r>
              <a:rPr lang="en-US" sz="2100">
                <a:solidFill>
                  <a:srgbClr val="002060"/>
                </a:solidFill>
                <a:cs typeface="Arial" pitchFamily="34" charset="0"/>
              </a:rPr>
              <a:t>Features of  LINUX SHELL</a:t>
            </a:r>
            <a:endParaRPr lang="en-IN" sz="2100">
              <a:solidFill>
                <a:srgbClr val="002060"/>
              </a:solidFill>
              <a:cs typeface="Arial" pitchFamily="34" charset="0"/>
            </a:endParaRPr>
          </a:p>
        </p:txBody>
      </p:sp>
      <p:sp>
        <p:nvSpPr>
          <p:cNvPr id="3" name="Content Placeholder 2"/>
          <p:cNvSpPr>
            <a:spLocks noGrp="1"/>
          </p:cNvSpPr>
          <p:nvPr>
            <p:ph idx="1"/>
          </p:nvPr>
        </p:nvSpPr>
        <p:spPr/>
        <p:txBody>
          <a:bodyPr>
            <a:normAutofit/>
          </a:bodyPr>
          <a:lstStyle/>
          <a:p>
            <a:pPr>
              <a:spcBef>
                <a:spcPts val="0"/>
              </a:spcBef>
              <a:spcAft>
                <a:spcPts val="1350"/>
              </a:spcAft>
              <a:buFont typeface="Wingdings" panose="05000000000000000000" pitchFamily="2" charset="2"/>
              <a:buChar char="Ø"/>
            </a:pPr>
            <a:r>
              <a:rPr lang="en-US" sz="1500">
                <a:latin typeface="+mj-lt"/>
                <a:cs typeface="Arial" pitchFamily="34" charset="0"/>
              </a:rPr>
              <a:t>Command line interpretation</a:t>
            </a:r>
            <a:endParaRPr lang="en-IN" sz="1500">
              <a:latin typeface="+mj-lt"/>
              <a:cs typeface="Arial" pitchFamily="34" charset="0"/>
            </a:endParaRPr>
          </a:p>
          <a:p>
            <a:pPr>
              <a:spcBef>
                <a:spcPts val="0"/>
              </a:spcBef>
              <a:spcAft>
                <a:spcPts val="1350"/>
              </a:spcAft>
              <a:buFont typeface="Wingdings" panose="05000000000000000000" pitchFamily="2" charset="2"/>
              <a:buChar char="Ø"/>
            </a:pPr>
            <a:r>
              <a:rPr lang="en-US" sz="1500">
                <a:latin typeface="+mj-lt"/>
                <a:cs typeface="Arial" pitchFamily="34" charset="0"/>
              </a:rPr>
              <a:t>Establishes user environment</a:t>
            </a:r>
            <a:endParaRPr lang="en-IN" sz="1500">
              <a:latin typeface="+mj-lt"/>
              <a:cs typeface="Arial" pitchFamily="34" charset="0"/>
            </a:endParaRPr>
          </a:p>
          <a:p>
            <a:pPr>
              <a:spcBef>
                <a:spcPts val="0"/>
              </a:spcBef>
              <a:spcAft>
                <a:spcPts val="1350"/>
              </a:spcAft>
              <a:buFont typeface="Wingdings" panose="05000000000000000000" pitchFamily="2" charset="2"/>
              <a:buChar char="Ø"/>
            </a:pPr>
            <a:r>
              <a:rPr lang="en-US" sz="1500">
                <a:latin typeface="+mj-lt"/>
                <a:cs typeface="Arial" pitchFamily="34" charset="0"/>
              </a:rPr>
              <a:t>File History generation</a:t>
            </a:r>
            <a:endParaRPr lang="en-IN" sz="1500">
              <a:latin typeface="+mj-lt"/>
              <a:cs typeface="Arial" pitchFamily="34" charset="0"/>
            </a:endParaRPr>
          </a:p>
          <a:p>
            <a:pPr>
              <a:spcBef>
                <a:spcPts val="0"/>
              </a:spcBef>
              <a:spcAft>
                <a:spcPts val="1350"/>
              </a:spcAft>
              <a:buFont typeface="Wingdings" panose="05000000000000000000" pitchFamily="2" charset="2"/>
              <a:buChar char="Ø"/>
            </a:pPr>
            <a:r>
              <a:rPr lang="en-US" sz="1500">
                <a:latin typeface="+mj-lt"/>
                <a:cs typeface="Arial" pitchFamily="34" charset="0"/>
              </a:rPr>
              <a:t>Input/output redirection</a:t>
            </a:r>
            <a:endParaRPr lang="en-IN" sz="1500">
              <a:latin typeface="+mj-lt"/>
              <a:cs typeface="Arial" pitchFamily="34" charset="0"/>
            </a:endParaRPr>
          </a:p>
          <a:p>
            <a:pPr>
              <a:spcBef>
                <a:spcPts val="0"/>
              </a:spcBef>
              <a:spcAft>
                <a:spcPts val="1350"/>
              </a:spcAft>
              <a:buFont typeface="Wingdings" panose="05000000000000000000" pitchFamily="2" charset="2"/>
              <a:buChar char="Ø"/>
            </a:pPr>
            <a:r>
              <a:rPr lang="en-US" sz="1500">
                <a:latin typeface="+mj-lt"/>
                <a:cs typeface="Arial" pitchFamily="34" charset="0"/>
              </a:rPr>
              <a:t>Pipeline connections</a:t>
            </a:r>
            <a:endParaRPr lang="en-IN" sz="1500">
              <a:latin typeface="+mj-lt"/>
              <a:cs typeface="Arial" pitchFamily="34" charset="0"/>
            </a:endParaRPr>
          </a:p>
          <a:p>
            <a:pPr>
              <a:spcBef>
                <a:spcPts val="0"/>
              </a:spcBef>
              <a:spcAft>
                <a:spcPts val="1350"/>
              </a:spcAft>
              <a:buFont typeface="Wingdings" panose="05000000000000000000" pitchFamily="2" charset="2"/>
              <a:buChar char="Ø"/>
            </a:pPr>
            <a:r>
              <a:rPr lang="en-US" sz="1500">
                <a:latin typeface="+mj-lt"/>
                <a:cs typeface="Arial" pitchFamily="34" charset="0"/>
              </a:rPr>
              <a:t>Programming language</a:t>
            </a:r>
            <a:endParaRPr lang="en-IN" sz="1500">
              <a:latin typeface="+mj-lt"/>
              <a:cs typeface="Arial" pitchFamily="34" charset="0"/>
            </a:endParaRPr>
          </a:p>
          <a:p>
            <a:endParaRPr lang="en-IN" sz="1350">
              <a:latin typeface="+mj-lt"/>
              <a:cs typeface="Arial"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a:t>Using </a:t>
            </a:r>
            <a:r>
              <a:rPr lang="en-ZA" err="1"/>
              <a:t>useradd</a:t>
            </a:r>
            <a:endParaRPr lang="en-ZA"/>
          </a:p>
        </p:txBody>
      </p:sp>
      <p:sp>
        <p:nvSpPr>
          <p:cNvPr id="3" name="Content Placeholder 2"/>
          <p:cNvSpPr>
            <a:spLocks noGrp="1"/>
          </p:cNvSpPr>
          <p:nvPr>
            <p:ph idx="1"/>
          </p:nvPr>
        </p:nvSpPr>
        <p:spPr/>
        <p:txBody>
          <a:bodyPr>
            <a:normAutofit/>
          </a:bodyPr>
          <a:lstStyle/>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Syntax:  </a:t>
            </a:r>
            <a:r>
              <a:rPr lang="en-US" b="1"/>
              <a:t>				</a:t>
            </a:r>
            <a:r>
              <a:rPr lang="en-US" b="1" err="1"/>
              <a:t>useradd</a:t>
            </a:r>
            <a:r>
              <a:rPr lang="en-US"/>
              <a:t> </a:t>
            </a:r>
            <a:r>
              <a:rPr lang="en-US">
                <a:solidFill>
                  <a:srgbClr val="800000"/>
                </a:solidFill>
              </a:rPr>
              <a:t> options</a:t>
            </a:r>
            <a:r>
              <a:rPr lang="en-US"/>
              <a:t>  </a:t>
            </a:r>
            <a:r>
              <a:rPr lang="en-US">
                <a:solidFill>
                  <a:srgbClr val="0000FF"/>
                </a:solidFill>
              </a:rPr>
              <a:t>username</a:t>
            </a: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solidFill>
                  <a:srgbClr val="0000FF"/>
                </a:solidFill>
              </a:rPr>
              <a:t>example:				</a:t>
            </a:r>
            <a:r>
              <a:rPr lang="en-US" b="1" err="1"/>
              <a:t>useradd</a:t>
            </a:r>
            <a:r>
              <a:rPr lang="en-US">
                <a:solidFill>
                  <a:srgbClr val="0000FF"/>
                </a:solidFill>
              </a:rPr>
              <a:t>  </a:t>
            </a:r>
            <a:r>
              <a:rPr lang="en-US">
                <a:solidFill>
                  <a:srgbClr val="DC2300"/>
                </a:solidFill>
              </a:rPr>
              <a:t>ken</a:t>
            </a: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solidFill>
                  <a:srgbClr val="DC2300"/>
                </a:solidFill>
              </a:rPr>
              <a:t>ken </a:t>
            </a:r>
            <a:r>
              <a:rPr lang="en-US"/>
              <a:t>account is created using the default parameters contained in the following configuration files:   </a:t>
            </a:r>
            <a:r>
              <a:rPr lang="en-US">
                <a:solidFill>
                  <a:srgbClr val="008000"/>
                </a:solidFill>
              </a:rPr>
              <a:t>/</a:t>
            </a:r>
            <a:r>
              <a:rPr lang="en-US" err="1">
                <a:solidFill>
                  <a:srgbClr val="008000"/>
                </a:solidFill>
              </a:rPr>
              <a:t>etc</a:t>
            </a:r>
            <a:r>
              <a:rPr lang="en-US">
                <a:solidFill>
                  <a:srgbClr val="008000"/>
                </a:solidFill>
              </a:rPr>
              <a:t>/default/</a:t>
            </a:r>
            <a:r>
              <a:rPr lang="en-US" err="1">
                <a:solidFill>
                  <a:srgbClr val="008000"/>
                </a:solidFill>
              </a:rPr>
              <a:t>useradd</a:t>
            </a:r>
            <a:endParaRPr lang="en-US">
              <a:solidFill>
                <a:srgbClr val="008000"/>
              </a:solidFill>
            </a:endParaRP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It also contains defaults for creating passwords in /</a:t>
            </a:r>
            <a:r>
              <a:rPr lang="en-US" err="1"/>
              <a:t>etc</a:t>
            </a:r>
            <a:r>
              <a:rPr lang="en-US"/>
              <a:t>/shadow.</a:t>
            </a:r>
          </a:p>
          <a:p>
            <a:endParaRPr lang="en-ZA"/>
          </a:p>
        </p:txBody>
      </p:sp>
    </p:spTree>
    <p:extLst>
      <p:ext uri="{BB962C8B-B14F-4D97-AF65-F5344CB8AC3E}">
        <p14:creationId xmlns:p14="http://schemas.microsoft.com/office/powerpoint/2010/main" val="1311570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9406"/>
            <a:ext cx="8229600" cy="857250"/>
          </a:xfrm>
        </p:spPr>
        <p:txBody>
          <a:bodyPr/>
          <a:lstStyle/>
          <a:p>
            <a:r>
              <a:rPr lang="ru-RU" b="1"/>
              <a:t>Using userdel</a:t>
            </a:r>
            <a:endParaRPr lang="en-ZA"/>
          </a:p>
        </p:txBody>
      </p:sp>
      <p:sp>
        <p:nvSpPr>
          <p:cNvPr id="3" name="Content Placeholder 2"/>
          <p:cNvSpPr>
            <a:spLocks noGrp="1"/>
          </p:cNvSpPr>
          <p:nvPr>
            <p:ph idx="1"/>
          </p:nvPr>
        </p:nvSpPr>
        <p:spPr/>
        <p:txBody>
          <a:bodyPr>
            <a:normAutofit/>
          </a:bodyPr>
          <a:lstStyle/>
          <a:p>
            <a:pPr>
              <a:lnSpc>
                <a:spcPct val="98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b="1" i="1"/>
              <a:t>Syntax:			</a:t>
            </a:r>
            <a:r>
              <a:rPr lang="ru-RU" b="1">
                <a:solidFill>
                  <a:srgbClr val="FF3333"/>
                </a:solidFill>
              </a:rPr>
              <a:t>userdel </a:t>
            </a:r>
            <a:r>
              <a:rPr lang="ru-RU" b="1"/>
              <a:t>username</a:t>
            </a:r>
            <a:endParaRPr lang="en-ZA" b="1"/>
          </a:p>
          <a:p>
            <a:pPr>
              <a:lnSpc>
                <a:spcPct val="98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ru-RU" b="1" i="1"/>
              <a:t>ex</a:t>
            </a:r>
            <a:r>
              <a:rPr lang="en-ZA" b="1" i="1"/>
              <a:t>ample</a:t>
            </a:r>
            <a:r>
              <a:rPr lang="ru-RU" b="1" i="1"/>
              <a:t>:        </a:t>
            </a:r>
            <a:r>
              <a:rPr lang="ru-RU" b="1" i="1">
                <a:solidFill>
                  <a:srgbClr val="B84700"/>
                </a:solidFill>
              </a:rPr>
              <a:t>  </a:t>
            </a:r>
            <a:r>
              <a:rPr lang="ru-RU" b="1">
                <a:solidFill>
                  <a:srgbClr val="FF0000"/>
                </a:solidFill>
              </a:rPr>
              <a:t>userdel</a:t>
            </a:r>
            <a:r>
              <a:rPr lang="en-ZA" b="1">
                <a:solidFill>
                  <a:srgbClr val="B84700"/>
                </a:solidFill>
              </a:rPr>
              <a:t> </a:t>
            </a:r>
            <a:r>
              <a:rPr lang="en-ZA" b="1"/>
              <a:t>ken</a:t>
            </a:r>
            <a:endParaRPr lang="ru-RU"/>
          </a:p>
          <a:p>
            <a:endParaRPr lang="en-ZA"/>
          </a:p>
        </p:txBody>
      </p:sp>
    </p:spTree>
    <p:extLst>
      <p:ext uri="{BB962C8B-B14F-4D97-AF65-F5344CB8AC3E}">
        <p14:creationId xmlns:p14="http://schemas.microsoft.com/office/powerpoint/2010/main" val="41149086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9406"/>
            <a:ext cx="8229600" cy="857250"/>
          </a:xfrm>
        </p:spPr>
        <p:txBody>
          <a:bodyPr/>
          <a:lstStyle/>
          <a:p>
            <a:r>
              <a:rPr lang="en-GB"/>
              <a:t>Managing groups</a:t>
            </a:r>
            <a:endParaRPr lang="en-ZA"/>
          </a:p>
        </p:txBody>
      </p:sp>
      <p:sp>
        <p:nvSpPr>
          <p:cNvPr id="3" name="Content Placeholder 2"/>
          <p:cNvSpPr>
            <a:spLocks noGrp="1"/>
          </p:cNvSpPr>
          <p:nvPr>
            <p:ph idx="1"/>
          </p:nvPr>
        </p:nvSpPr>
        <p:spPr/>
        <p:txBody>
          <a:bodyPr>
            <a:normAutofit/>
          </a:bodyPr>
          <a:lstStyle/>
          <a:p>
            <a:r>
              <a:rPr lang="en-GB"/>
              <a:t>Using </a:t>
            </a:r>
            <a:r>
              <a:rPr lang="en-GB" err="1"/>
              <a:t>groupadd</a:t>
            </a:r>
            <a:endParaRPr lang="en-GB"/>
          </a:p>
          <a:p>
            <a:r>
              <a:rPr lang="en-GB"/>
              <a:t>Using </a:t>
            </a:r>
            <a:r>
              <a:rPr lang="en-GB" err="1"/>
              <a:t>groupmod</a:t>
            </a:r>
            <a:endParaRPr lang="en-GB"/>
          </a:p>
          <a:p>
            <a:r>
              <a:rPr lang="en-GB"/>
              <a:t>Using </a:t>
            </a:r>
            <a:r>
              <a:rPr lang="en-GB" err="1"/>
              <a:t>groupdel</a:t>
            </a:r>
            <a:endParaRPr lang="en-GB"/>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groups are defined in the </a:t>
            </a:r>
            <a:r>
              <a:rPr lang="ru-RU" b="1">
                <a:solidFill>
                  <a:srgbClr val="FF0000"/>
                </a:solidFill>
              </a:rPr>
              <a:t>/etc/group</a:t>
            </a:r>
            <a:r>
              <a:rPr lang="ru-RU"/>
              <a:t> file. Each record is composed of the following four fields:   </a:t>
            </a:r>
          </a:p>
          <a:p>
            <a:pPr algn="ct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solidFill>
                  <a:srgbClr val="008000"/>
                </a:solidFill>
              </a:rPr>
              <a:t>Group</a:t>
            </a:r>
            <a:r>
              <a:rPr lang="ru-RU"/>
              <a:t>:</a:t>
            </a:r>
            <a:r>
              <a:rPr lang="ru-RU">
                <a:solidFill>
                  <a:srgbClr val="4C1900"/>
                </a:solidFill>
              </a:rPr>
              <a:t>Password</a:t>
            </a:r>
            <a:r>
              <a:rPr lang="ru-RU"/>
              <a:t>:</a:t>
            </a:r>
            <a:r>
              <a:rPr lang="ru-RU">
                <a:solidFill>
                  <a:srgbClr val="FF0000"/>
                </a:solidFill>
              </a:rPr>
              <a:t>GID</a:t>
            </a:r>
            <a:r>
              <a:rPr lang="ru-RU"/>
              <a:t>:</a:t>
            </a:r>
            <a:r>
              <a:rPr lang="ru-RU">
                <a:solidFill>
                  <a:srgbClr val="355E00"/>
                </a:solidFill>
              </a:rPr>
              <a:t>Users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solidFill>
                  <a:srgbClr val="FF0000"/>
                </a:solidFill>
              </a:rPr>
              <a:t>Group</a:t>
            </a:r>
            <a:r>
              <a:rPr lang="ru-RU"/>
              <a:t> Specifies the name of the group. In the example above, the name of the group is video.</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solidFill>
                  <a:srgbClr val="6B0094"/>
                </a:solidFill>
              </a:rPr>
              <a:t>Password</a:t>
            </a:r>
            <a:r>
              <a:rPr lang="ru-RU"/>
              <a:t>  Specifies the group password.</a:t>
            </a:r>
          </a:p>
          <a:p>
            <a:endParaRPr lang="en-GB"/>
          </a:p>
          <a:p>
            <a:endParaRPr lang="en-ZA"/>
          </a:p>
        </p:txBody>
      </p:sp>
    </p:spTree>
    <p:extLst>
      <p:ext uri="{BB962C8B-B14F-4D97-AF65-F5344CB8AC3E}">
        <p14:creationId xmlns:p14="http://schemas.microsoft.com/office/powerpoint/2010/main" val="26080478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150"/>
            <a:ext cx="8229600" cy="857250"/>
          </a:xfrm>
        </p:spPr>
        <p:txBody>
          <a:bodyPr/>
          <a:lstStyle/>
          <a:p>
            <a:r>
              <a:rPr lang="en-GB"/>
              <a:t>Managing groups</a:t>
            </a:r>
            <a:endParaRPr lang="en-ZA"/>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solidFill>
                  <a:srgbClr val="800000"/>
                </a:solidFill>
              </a:rPr>
              <a:t>GID</a:t>
            </a:r>
            <a:r>
              <a:rPr lang="en-US"/>
              <a:t> Specifies the group ID (GID) number of the group.</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solidFill>
                  <a:srgbClr val="DC2300"/>
                </a:solidFill>
              </a:rPr>
              <a:t>Users</a:t>
            </a:r>
            <a:r>
              <a:rPr lang="en-US"/>
              <a:t> Lists the members of the group.</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As with /</a:t>
            </a:r>
            <a:r>
              <a:rPr lang="en-US" err="1"/>
              <a:t>etc</a:t>
            </a:r>
            <a:r>
              <a:rPr lang="en-US"/>
              <a:t>/shadow, each line in /</a:t>
            </a:r>
            <a:r>
              <a:rPr lang="en-US" err="1"/>
              <a:t>etc</a:t>
            </a:r>
            <a:r>
              <a:rPr lang="en-US"/>
              <a:t>/</a:t>
            </a:r>
            <a:r>
              <a:rPr lang="en-US" err="1"/>
              <a:t>gshadow</a:t>
            </a:r>
            <a:r>
              <a:rPr lang="en-US"/>
              <a:t> represents a record for a single group. Each record is composed of the following fields: </a:t>
            </a:r>
            <a:r>
              <a:rPr lang="en-US" b="1" err="1">
                <a:solidFill>
                  <a:srgbClr val="008000"/>
                </a:solidFill>
              </a:rPr>
              <a:t>Group_Name</a:t>
            </a:r>
            <a:r>
              <a:rPr lang="en-US" err="1"/>
              <a:t>:</a:t>
            </a:r>
            <a:r>
              <a:rPr lang="en-US" b="1" err="1"/>
              <a:t>Password</a:t>
            </a:r>
            <a:r>
              <a:rPr lang="en-US" err="1"/>
              <a:t>:</a:t>
            </a:r>
            <a:r>
              <a:rPr lang="en-US" err="1">
                <a:solidFill>
                  <a:srgbClr val="B80047"/>
                </a:solidFill>
              </a:rPr>
              <a:t>Group_Admins</a:t>
            </a:r>
            <a:r>
              <a:rPr lang="en-US" err="1"/>
              <a:t>:</a:t>
            </a:r>
            <a:r>
              <a:rPr lang="en-US" err="1">
                <a:solidFill>
                  <a:srgbClr val="0000FF"/>
                </a:solidFill>
              </a:rPr>
              <a:t>Group_Members</a:t>
            </a:r>
            <a:endParaRPr lang="en-US">
              <a:solidFill>
                <a:srgbClr val="0000FF"/>
              </a:solidFill>
            </a:endParaRPr>
          </a:p>
          <a:p>
            <a:endParaRPr lang="en-ZA"/>
          </a:p>
        </p:txBody>
      </p:sp>
    </p:spTree>
    <p:extLst>
      <p:ext uri="{BB962C8B-B14F-4D97-AF65-F5344CB8AC3E}">
        <p14:creationId xmlns:p14="http://schemas.microsoft.com/office/powerpoint/2010/main" val="1676807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441"/>
            <a:ext cx="8229600" cy="857250"/>
          </a:xfrm>
        </p:spPr>
        <p:txBody>
          <a:bodyPr>
            <a:normAutofit/>
          </a:bodyPr>
          <a:lstStyle/>
          <a:p>
            <a:r>
              <a:rPr lang="ru-RU" b="1"/>
              <a:t>Using groupadd</a:t>
            </a:r>
            <a:endParaRPr lang="en-ZA"/>
          </a:p>
        </p:txBody>
      </p:sp>
      <p:sp>
        <p:nvSpPr>
          <p:cNvPr id="3" name="Content Placeholder 2"/>
          <p:cNvSpPr>
            <a:spLocks noGrp="1"/>
          </p:cNvSpPr>
          <p:nvPr>
            <p:ph idx="1"/>
          </p:nvPr>
        </p:nvSpPr>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b="1"/>
              <a:t>Syntax:</a:t>
            </a:r>
          </a:p>
          <a:p>
            <a:pPr algn="ct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b="1"/>
              <a:t>groupadd</a:t>
            </a:r>
            <a:r>
              <a:rPr lang="ru-RU"/>
              <a:t>  </a:t>
            </a:r>
            <a:r>
              <a:rPr lang="ru-RU" i="1">
                <a:solidFill>
                  <a:srgbClr val="FF0000"/>
                </a:solidFill>
              </a:rPr>
              <a:t>options</a:t>
            </a:r>
            <a:r>
              <a:rPr lang="ru-RU" i="1"/>
              <a:t>  </a:t>
            </a:r>
            <a:r>
              <a:rPr lang="ru-RU" i="1">
                <a:solidFill>
                  <a:srgbClr val="008000"/>
                </a:solidFill>
              </a:rPr>
              <a:t>groupname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en-US" b="1" i="1"/>
          </a:p>
        </p:txBody>
      </p:sp>
    </p:spTree>
    <p:extLst>
      <p:ext uri="{BB962C8B-B14F-4D97-AF65-F5344CB8AC3E}">
        <p14:creationId xmlns:p14="http://schemas.microsoft.com/office/powerpoint/2010/main" val="39669314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8229600" cy="857250"/>
          </a:xfrm>
        </p:spPr>
        <p:txBody>
          <a:bodyPr>
            <a:normAutofit/>
          </a:bodyPr>
          <a:lstStyle/>
          <a:p>
            <a:r>
              <a:rPr lang="ru-RU" b="1"/>
              <a:t>Using groupdel</a:t>
            </a:r>
            <a:endParaRPr lang="en-ZA"/>
          </a:p>
        </p:txBody>
      </p:sp>
      <p:sp>
        <p:nvSpPr>
          <p:cNvPr id="3" name="Content Placeholder 2"/>
          <p:cNvSpPr>
            <a:spLocks noGrp="1"/>
          </p:cNvSpPr>
          <p:nvPr>
            <p:ph idx="1"/>
          </p:nvPr>
        </p:nvSpPr>
        <p:spPr/>
        <p:txBody>
          <a:bodyPr/>
          <a:lstStyle/>
          <a:p>
            <a:pPr marL="0" indent="0">
              <a:buNone/>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en-US" b="1"/>
              <a:t>Syntax:				</a:t>
            </a:r>
            <a:r>
              <a:rPr lang="ru-RU" b="1">
                <a:solidFill>
                  <a:srgbClr val="C00000"/>
                </a:solidFill>
              </a:rPr>
              <a:t>groupdel</a:t>
            </a:r>
            <a:r>
              <a:rPr lang="ru-RU">
                <a:solidFill>
                  <a:srgbClr val="C00000"/>
                </a:solidFill>
              </a:rPr>
              <a:t>   </a:t>
            </a:r>
            <a:r>
              <a:rPr lang="ru-RU" b="1" i="1">
                <a:solidFill>
                  <a:srgbClr val="C00000"/>
                </a:solidFill>
                <a:effectLst>
                  <a:outerShdw blurRad="38100" dist="38100" dir="2700000" algn="tl">
                    <a:srgbClr val="000000">
                      <a:alpha val="43137"/>
                    </a:srgbClr>
                  </a:outerShdw>
                </a:effectLst>
              </a:rPr>
              <a:t>group_name</a:t>
            </a:r>
          </a:p>
          <a:p>
            <a:pPr marL="422672" indent="-422672">
              <a:buNone/>
              <a:tabLst>
                <a:tab pos="511969" algn="l"/>
                <a:tab pos="854869" algn="l"/>
                <a:tab pos="1197769" algn="l"/>
                <a:tab pos="1540669" algn="l"/>
                <a:tab pos="1883569" algn="l"/>
                <a:tab pos="2226469" algn="l"/>
                <a:tab pos="2569369" algn="l"/>
                <a:tab pos="2912269" algn="l"/>
                <a:tab pos="3255169" algn="l"/>
                <a:tab pos="3598069" algn="l"/>
                <a:tab pos="3940969" algn="l"/>
                <a:tab pos="4283869" algn="l"/>
                <a:tab pos="4626769" algn="l"/>
                <a:tab pos="4969669" algn="l"/>
                <a:tab pos="5312569" algn="l"/>
                <a:tab pos="5655469" algn="l"/>
                <a:tab pos="5998369" algn="l"/>
                <a:tab pos="6341269" algn="l"/>
                <a:tab pos="6684169" algn="l"/>
                <a:tab pos="7027069" algn="l"/>
              </a:tabLst>
            </a:pPr>
            <a:r>
              <a:rPr lang="ru-RU" b="1"/>
              <a:t>ex</a:t>
            </a:r>
            <a:r>
              <a:rPr lang="en-ZA" b="1"/>
              <a:t>ample</a:t>
            </a:r>
            <a:r>
              <a:rPr lang="ru-RU" b="1"/>
              <a:t>:</a:t>
            </a:r>
            <a:r>
              <a:rPr lang="ru-RU" b="1">
                <a:solidFill>
                  <a:srgbClr val="DC2300"/>
                </a:solidFill>
              </a:rPr>
              <a:t>             </a:t>
            </a:r>
            <a:r>
              <a:rPr lang="en-ZA" b="1">
                <a:solidFill>
                  <a:srgbClr val="DC2300"/>
                </a:solidFill>
              </a:rPr>
              <a:t>	</a:t>
            </a:r>
            <a:r>
              <a:rPr lang="ru-RU" b="1">
                <a:solidFill>
                  <a:srgbClr val="C00000"/>
                </a:solidFill>
              </a:rPr>
              <a:t>groupdel</a:t>
            </a:r>
            <a:r>
              <a:rPr lang="en-ZA" b="1">
                <a:solidFill>
                  <a:srgbClr val="C00000"/>
                </a:solidFill>
              </a:rPr>
              <a:t>	</a:t>
            </a:r>
            <a:r>
              <a:rPr lang="ru-RU" b="1" i="1">
                <a:solidFill>
                  <a:srgbClr val="C00000"/>
                </a:solidFill>
                <a:effectLst>
                  <a:outerShdw blurRad="38100" dist="38100" dir="2700000" algn="tl">
                    <a:srgbClr val="000000">
                      <a:alpha val="43137"/>
                    </a:srgbClr>
                  </a:outerShdw>
                </a:effectLst>
              </a:rPr>
              <a:t>student</a:t>
            </a:r>
          </a:p>
          <a:p>
            <a:endParaRPr lang="en-ZA"/>
          </a:p>
        </p:txBody>
      </p:sp>
    </p:spTree>
    <p:extLst>
      <p:ext uri="{BB962C8B-B14F-4D97-AF65-F5344CB8AC3E}">
        <p14:creationId xmlns:p14="http://schemas.microsoft.com/office/powerpoint/2010/main" val="16553384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150"/>
            <a:ext cx="8229600" cy="857250"/>
          </a:xfrm>
        </p:spPr>
        <p:txBody>
          <a:bodyPr>
            <a:normAutofit/>
          </a:bodyPr>
          <a:lstStyle/>
          <a:p>
            <a:r>
              <a:rPr lang="ru-RU" b="1"/>
              <a:t>How ownership works</a:t>
            </a:r>
            <a:endParaRPr lang="en-ZA"/>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sz="2175"/>
              <a:t>You can specify a different user and/or group as the owner of a given file or directory. To change the user who owns a file, you must be logged in as root. To change the group that owns a file, you must be logged in as root or as the user who currently owns the file.</a:t>
            </a:r>
          </a:p>
          <a:p>
            <a:pPr>
              <a:buSzPct val="45000"/>
              <a:buFont typeface="Wingdings" charset="2"/>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  </a:t>
            </a:r>
            <a:r>
              <a:rPr lang="ru-RU" b="1">
                <a:solidFill>
                  <a:srgbClr val="0000FF"/>
                </a:solidFill>
              </a:rPr>
              <a:t>chown</a:t>
            </a:r>
          </a:p>
          <a:p>
            <a:pPr>
              <a:buSzPct val="45000"/>
              <a:buFont typeface="Wingdings" charset="2"/>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ru-RU"/>
              <a:t>Using  </a:t>
            </a:r>
            <a:r>
              <a:rPr lang="ru-RU" b="1">
                <a:solidFill>
                  <a:srgbClr val="B84700"/>
                </a:solidFill>
              </a:rPr>
              <a:t>chgrp</a:t>
            </a:r>
            <a:endParaRPr lang="en-ZA" b="1">
              <a:solidFill>
                <a:srgbClr val="B84700"/>
              </a:solidFill>
            </a:endParaRPr>
          </a:p>
          <a:p>
            <a:pPr marL="257175" lvl="1" indent="-257175">
              <a:buSzPct val="45000"/>
              <a:buFont typeface="Wingdings" charset="2"/>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You can also view file ownership from the command line using the</a:t>
            </a:r>
            <a:r>
              <a:rPr lang="en-US" b="1"/>
              <a:t>  </a:t>
            </a:r>
            <a:r>
              <a:rPr lang="en-US" sz="2550" b="1" err="1">
                <a:solidFill>
                  <a:srgbClr val="008000"/>
                </a:solidFill>
              </a:rPr>
              <a:t>ls</a:t>
            </a:r>
            <a:r>
              <a:rPr lang="en-US" sz="2550" b="1"/>
              <a:t>  </a:t>
            </a:r>
            <a:r>
              <a:rPr lang="en-US" sz="2550" b="1">
                <a:solidFill>
                  <a:srgbClr val="FF0000"/>
                </a:solidFill>
              </a:rPr>
              <a:t>–</a:t>
            </a:r>
            <a:r>
              <a:rPr lang="en-US" sz="2550">
                <a:solidFill>
                  <a:srgbClr val="FF0000"/>
                </a:solidFill>
              </a:rPr>
              <a:t>l </a:t>
            </a:r>
            <a:r>
              <a:rPr lang="en-US" sz="2550"/>
              <a:t> </a:t>
            </a:r>
            <a:r>
              <a:rPr lang="en-US"/>
              <a:t>command</a:t>
            </a:r>
          </a:p>
          <a:p>
            <a:pPr>
              <a:buSzPct val="45000"/>
              <a:buFont typeface="Wingdings" charset="2"/>
              <a:buChar cha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b="1">
              <a:solidFill>
                <a:srgbClr val="B84700"/>
              </a:solidFill>
            </a:endParaRPr>
          </a:p>
          <a:p>
            <a:pPr marL="252413" lvl="1" indent="0" algn="just">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endParaRPr lang="en-US"/>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endParaRPr lang="en-US"/>
          </a:p>
          <a:p>
            <a:endParaRPr lang="en-ZA"/>
          </a:p>
        </p:txBody>
      </p:sp>
    </p:spTree>
    <p:extLst>
      <p:ext uri="{BB962C8B-B14F-4D97-AF65-F5344CB8AC3E}">
        <p14:creationId xmlns:p14="http://schemas.microsoft.com/office/powerpoint/2010/main" val="3381702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1"/>
              <a:t>Using chown</a:t>
            </a:r>
            <a:endParaRPr lang="en-ZA"/>
          </a:p>
        </p:txBody>
      </p:sp>
      <p:sp>
        <p:nvSpPr>
          <p:cNvPr id="3" name="Content Placeholder 2"/>
          <p:cNvSpPr>
            <a:spLocks noGrp="1"/>
          </p:cNvSpPr>
          <p:nvPr>
            <p:ph idx="1"/>
          </p:nvPr>
        </p:nvSpPr>
        <p:spPr/>
        <p:txBody>
          <a:bodyPr>
            <a:normAutofit fontScale="85000" lnSpcReduction="10000"/>
          </a:bodyPr>
          <a:lstStyle/>
          <a:p>
            <a:pPr>
              <a:lnSpc>
                <a:spcPct val="98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t>The </a:t>
            </a:r>
            <a:r>
              <a:rPr lang="en-US" err="1"/>
              <a:t>chown</a:t>
            </a:r>
            <a:r>
              <a:rPr lang="en-US"/>
              <a:t> utility can be used to change the </a:t>
            </a:r>
            <a:r>
              <a:rPr lang="en-US" b="1">
                <a:solidFill>
                  <a:srgbClr val="FF0000"/>
                </a:solidFill>
              </a:rPr>
              <a:t>user</a:t>
            </a:r>
            <a:r>
              <a:rPr lang="en-US"/>
              <a:t> or </a:t>
            </a:r>
            <a:r>
              <a:rPr lang="en-US" b="1">
                <a:solidFill>
                  <a:srgbClr val="FF0000"/>
                </a:solidFill>
              </a:rPr>
              <a:t>group</a:t>
            </a:r>
            <a:r>
              <a:rPr lang="en-US"/>
              <a:t> that owns a file or </a:t>
            </a:r>
            <a:r>
              <a:rPr lang="en-US" b="1">
                <a:solidFill>
                  <a:srgbClr val="FF0000"/>
                </a:solidFill>
              </a:rPr>
              <a:t>directory</a:t>
            </a:r>
            <a:r>
              <a:rPr lang="en-US"/>
              <a:t>. </a:t>
            </a:r>
          </a:p>
          <a:p>
            <a:pPr marL="252413" lvl="1" indent="0" algn="just">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i="1" u="sng"/>
              <a:t>Syntax</a:t>
            </a:r>
            <a:r>
              <a:rPr lang="en-US"/>
              <a:t>     </a:t>
            </a:r>
            <a:r>
              <a:rPr lang="en-US" b="1" err="1">
                <a:solidFill>
                  <a:srgbClr val="5E11A6"/>
                </a:solidFill>
              </a:rPr>
              <a:t>chown</a:t>
            </a:r>
            <a:r>
              <a:rPr lang="en-US"/>
              <a:t>   </a:t>
            </a:r>
            <a:r>
              <a:rPr lang="en-US" err="1"/>
              <a:t>user.group</a:t>
            </a:r>
            <a:r>
              <a:rPr lang="en-US"/>
              <a:t> file or directory.</a:t>
            </a:r>
          </a:p>
          <a:p>
            <a:pPr marL="252413" lvl="1" indent="0" algn="just">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Example:  If I wanted to change the file’s owner to the</a:t>
            </a:r>
            <a:r>
              <a:rPr lang="en-US" b="1">
                <a:solidFill>
                  <a:srgbClr val="008000"/>
                </a:solidFill>
              </a:rPr>
              <a:t> ken1</a:t>
            </a:r>
            <a:r>
              <a:rPr lang="en-US"/>
              <a:t> user, I would enter </a:t>
            </a:r>
          </a:p>
          <a:p>
            <a:pPr marL="252413" lvl="1" indent="0" algn="ctr">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b="1" err="1">
                <a:solidFill>
                  <a:srgbClr val="FF0000"/>
                </a:solidFill>
              </a:rPr>
              <a:t>chown</a:t>
            </a:r>
            <a:r>
              <a:rPr lang="en-US"/>
              <a:t>  </a:t>
            </a:r>
            <a:r>
              <a:rPr lang="en-US">
                <a:solidFill>
                  <a:srgbClr val="0000FF"/>
                </a:solidFill>
              </a:rPr>
              <a:t>ken1  </a:t>
            </a:r>
            <a:r>
              <a:rPr lang="en-US">
                <a:solidFill>
                  <a:srgbClr val="800000"/>
                </a:solidFill>
              </a:rPr>
              <a:t>/</a:t>
            </a:r>
            <a:r>
              <a:rPr lang="en-US" err="1">
                <a:solidFill>
                  <a:srgbClr val="800000"/>
                </a:solidFill>
              </a:rPr>
              <a:t>tmp</a:t>
            </a:r>
            <a:r>
              <a:rPr lang="en-US">
                <a:solidFill>
                  <a:srgbClr val="800000"/>
                </a:solidFill>
              </a:rPr>
              <a:t>/myfile.txt</a:t>
            </a:r>
          </a:p>
          <a:p>
            <a:pPr marL="252413" lvl="1" indent="0">
              <a:spcBef>
                <a:spcPts val="525"/>
              </a:spcBef>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If I wanted to change this to the users group, of which </a:t>
            </a:r>
            <a:r>
              <a:rPr lang="en-US" b="1">
                <a:solidFill>
                  <a:srgbClr val="008000"/>
                </a:solidFill>
              </a:rPr>
              <a:t>users</a:t>
            </a:r>
            <a:r>
              <a:rPr lang="en-US"/>
              <a:t> is a member, I would enter </a:t>
            </a: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b="1">
                <a:solidFill>
                  <a:srgbClr val="800000"/>
                </a:solidFill>
              </a:rPr>
              <a:t>          </a:t>
            </a:r>
            <a:r>
              <a:rPr lang="en-US" b="1" err="1">
                <a:solidFill>
                  <a:srgbClr val="800000"/>
                </a:solidFill>
              </a:rPr>
              <a:t>chown</a:t>
            </a:r>
            <a:r>
              <a:rPr lang="en-US"/>
              <a:t> </a:t>
            </a:r>
            <a:r>
              <a:rPr lang="en-US" sz="3000">
                <a:solidFill>
                  <a:srgbClr val="FF3333"/>
                </a:solidFill>
              </a:rPr>
              <a:t>.</a:t>
            </a:r>
            <a:r>
              <a:rPr lang="en-US">
                <a:solidFill>
                  <a:srgbClr val="FF3333"/>
                </a:solidFill>
              </a:rPr>
              <a:t>users</a:t>
            </a:r>
            <a:r>
              <a:rPr lang="en-US"/>
              <a:t> </a:t>
            </a:r>
            <a:r>
              <a:rPr lang="en-US">
                <a:solidFill>
                  <a:srgbClr val="808000"/>
                </a:solidFill>
              </a:rPr>
              <a:t>/</a:t>
            </a:r>
            <a:r>
              <a:rPr lang="en-US" err="1">
                <a:solidFill>
                  <a:srgbClr val="808000"/>
                </a:solidFill>
              </a:rPr>
              <a:t>tmp</a:t>
            </a:r>
            <a:r>
              <a:rPr lang="en-US">
                <a:solidFill>
                  <a:srgbClr val="808000"/>
                </a:solidFill>
              </a:rPr>
              <a:t>/myfile.txt</a:t>
            </a: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Notice that I used a period </a:t>
            </a:r>
            <a:r>
              <a:rPr lang="en-US" b="1">
                <a:solidFill>
                  <a:srgbClr val="FF3366"/>
                </a:solidFill>
              </a:rPr>
              <a:t>(.)</a:t>
            </a:r>
            <a:r>
              <a:rPr lang="en-US"/>
              <a:t> before the group name to tell </a:t>
            </a:r>
            <a:r>
              <a:rPr lang="en-US" err="1"/>
              <a:t>chown</a:t>
            </a:r>
            <a:r>
              <a:rPr lang="en-US"/>
              <a:t> that the entity specified is a group, not a user account.</a:t>
            </a:r>
          </a:p>
          <a:p>
            <a:pPr marL="252413" lvl="1" indent="0">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a:t>Ex:   </a:t>
            </a:r>
            <a:r>
              <a:rPr lang="en-US" b="1" err="1"/>
              <a:t>chown</a:t>
            </a:r>
            <a:r>
              <a:rPr lang="en-US"/>
              <a:t>  </a:t>
            </a:r>
            <a:r>
              <a:rPr lang="en-US" err="1">
                <a:solidFill>
                  <a:srgbClr val="800000"/>
                </a:solidFill>
              </a:rPr>
              <a:t>student.users</a:t>
            </a:r>
            <a:r>
              <a:rPr lang="en-US"/>
              <a:t>  </a:t>
            </a:r>
            <a:r>
              <a:rPr lang="en-US">
                <a:solidFill>
                  <a:srgbClr val="00B8FF"/>
                </a:solidFill>
              </a:rPr>
              <a:t>/</a:t>
            </a:r>
            <a:r>
              <a:rPr lang="en-US" err="1">
                <a:solidFill>
                  <a:srgbClr val="00B8FF"/>
                </a:solidFill>
              </a:rPr>
              <a:t>tmp</a:t>
            </a:r>
            <a:r>
              <a:rPr lang="en-US">
                <a:solidFill>
                  <a:srgbClr val="00B8FF"/>
                </a:solidFill>
              </a:rPr>
              <a:t>/myfile.txt</a:t>
            </a:r>
          </a:p>
          <a:p>
            <a:pPr marL="252413" lvl="1" indent="0" algn="just">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r>
              <a:rPr lang="en-US" b="1" i="1"/>
              <a:t>Note</a:t>
            </a:r>
            <a:r>
              <a:rPr lang="en-US"/>
              <a:t>: You can use the </a:t>
            </a:r>
            <a:r>
              <a:rPr lang="en-US">
                <a:solidFill>
                  <a:srgbClr val="800000"/>
                </a:solidFill>
              </a:rPr>
              <a:t>–R</a:t>
            </a:r>
            <a:r>
              <a:rPr lang="en-US"/>
              <a:t> option with </a:t>
            </a:r>
            <a:r>
              <a:rPr lang="en-US" err="1"/>
              <a:t>chown</a:t>
            </a:r>
            <a:r>
              <a:rPr lang="en-US"/>
              <a:t> to change ownership on many files at once recursively.</a:t>
            </a:r>
          </a:p>
          <a:p>
            <a:pPr marL="252413" lvl="1" indent="0" algn="ctr">
              <a:spcBef>
                <a:spcPts val="525"/>
              </a:spcBef>
              <a:buNone/>
              <a:tabLst>
                <a:tab pos="252413" algn="l"/>
                <a:tab pos="595313" algn="l"/>
                <a:tab pos="938213" algn="l"/>
                <a:tab pos="1281113" algn="l"/>
                <a:tab pos="1624013" algn="l"/>
                <a:tab pos="1966913" algn="l"/>
                <a:tab pos="2309813" algn="l"/>
                <a:tab pos="2652713" algn="l"/>
                <a:tab pos="2995613" algn="l"/>
                <a:tab pos="3338513" algn="l"/>
                <a:tab pos="3681413" algn="l"/>
                <a:tab pos="4024313" algn="l"/>
                <a:tab pos="4367213" algn="l"/>
                <a:tab pos="4710113" algn="l"/>
                <a:tab pos="5053013" algn="l"/>
                <a:tab pos="5395913" algn="l"/>
                <a:tab pos="5738813" algn="l"/>
                <a:tab pos="6081713" algn="l"/>
                <a:tab pos="6424613" algn="l"/>
                <a:tab pos="6767513" algn="l"/>
                <a:tab pos="7110413" algn="l"/>
              </a:tabLst>
            </a:pPr>
            <a:endParaRPr lang="en-US">
              <a:solidFill>
                <a:srgbClr val="800000"/>
              </a:solidFill>
            </a:endParaRPr>
          </a:p>
          <a:p>
            <a:endParaRPr lang="en-ZA"/>
          </a:p>
        </p:txBody>
      </p:sp>
    </p:spTree>
    <p:extLst>
      <p:ext uri="{BB962C8B-B14F-4D97-AF65-F5344CB8AC3E}">
        <p14:creationId xmlns:p14="http://schemas.microsoft.com/office/powerpoint/2010/main" val="28061517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36" y="133350"/>
            <a:ext cx="8229600" cy="857250"/>
          </a:xfrm>
        </p:spPr>
        <p:txBody>
          <a:bodyPr/>
          <a:lstStyle/>
          <a:p>
            <a:r>
              <a:rPr lang="ru-RU" b="1"/>
              <a:t>Using chgrp</a:t>
            </a:r>
            <a:endParaRPr lang="en-ZA"/>
          </a:p>
        </p:txBody>
      </p:sp>
      <p:sp>
        <p:nvSpPr>
          <p:cNvPr id="3" name="Content Placeholder 2"/>
          <p:cNvSpPr>
            <a:spLocks noGrp="1"/>
          </p:cNvSpPr>
          <p:nvPr>
            <p:ph idx="1"/>
          </p:nvPr>
        </p:nvSpPr>
        <p:spPr>
          <a:xfrm>
            <a:off x="1485900" y="1200150"/>
            <a:ext cx="6326460" cy="3477834"/>
          </a:xfrm>
        </p:spPr>
        <p:txBody>
          <a:bodyPr>
            <a:normAutofit/>
          </a:bodyPr>
          <a:lstStyle/>
          <a:p>
            <a:pPr algn="just">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In addition to </a:t>
            </a:r>
            <a:r>
              <a:rPr lang="en-US" err="1"/>
              <a:t>chown</a:t>
            </a:r>
            <a:r>
              <a:rPr lang="en-US"/>
              <a:t>, you can also use </a:t>
            </a:r>
            <a:r>
              <a:rPr lang="en-US" b="1" err="1">
                <a:solidFill>
                  <a:srgbClr val="FF0000"/>
                </a:solidFill>
              </a:rPr>
              <a:t>chgrp</a:t>
            </a:r>
            <a:r>
              <a:rPr lang="en-US"/>
              <a:t> to change the group that owns a file or directory.</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Syntax: </a:t>
            </a:r>
            <a:r>
              <a:rPr lang="en-US" b="1"/>
              <a:t>		</a:t>
            </a:r>
            <a:r>
              <a:rPr lang="ru-RU" b="1"/>
              <a:t>chgrp   </a:t>
            </a:r>
            <a:r>
              <a:rPr lang="ru-RU" b="1">
                <a:solidFill>
                  <a:srgbClr val="008080"/>
                </a:solidFill>
              </a:rPr>
              <a:t>group</a:t>
            </a:r>
            <a:r>
              <a:rPr lang="ru-RU" b="1"/>
              <a:t>  </a:t>
            </a:r>
            <a:r>
              <a:rPr lang="ru-RU" b="1">
                <a:solidFill>
                  <a:srgbClr val="B84747"/>
                </a:solidFill>
              </a:rPr>
              <a:t>file (or directory)</a:t>
            </a:r>
            <a:r>
              <a:rPr lang="ar-SA" b="1">
                <a:solidFill>
                  <a:srgbClr val="B84747"/>
                </a:solidFill>
                <a:cs typeface="Arial" charset="0"/>
              </a:rPr>
              <a:t>‏</a:t>
            </a:r>
            <a:endParaRPr lang="ru-RU" b="1">
              <a:solidFill>
                <a:srgbClr val="B84747"/>
              </a:solidFill>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US"/>
              <a:t>Example: 	</a:t>
            </a:r>
            <a:r>
              <a:rPr lang="ru-RU" b="1"/>
              <a:t>chgrp </a:t>
            </a:r>
            <a:r>
              <a:rPr lang="ru-RU" b="1">
                <a:solidFill>
                  <a:srgbClr val="0000FF"/>
                </a:solidFill>
              </a:rPr>
              <a:t>student</a:t>
            </a:r>
            <a:r>
              <a:rPr lang="ru-RU" b="1"/>
              <a:t> </a:t>
            </a:r>
            <a:r>
              <a:rPr lang="ru-RU" b="1">
                <a:solidFill>
                  <a:srgbClr val="FF3366"/>
                </a:solidFill>
              </a:rPr>
              <a:t> /tmp/newfile.txt</a:t>
            </a:r>
            <a:r>
              <a:rPr lang="ru-RU">
                <a:solidFill>
                  <a:srgbClr val="FF3366"/>
                </a:solidFill>
              </a:rPr>
              <a:t>.</a:t>
            </a:r>
          </a:p>
          <a:p>
            <a:pPr>
              <a:buNone/>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endParaRPr lang="ru-RU">
              <a:solidFill>
                <a:srgbClr val="FF3366"/>
              </a:solidFill>
            </a:endParaRPr>
          </a:p>
          <a:p>
            <a:endParaRPr lang="en-ZA"/>
          </a:p>
        </p:txBody>
      </p:sp>
    </p:spTree>
    <p:extLst>
      <p:ext uri="{BB962C8B-B14F-4D97-AF65-F5344CB8AC3E}">
        <p14:creationId xmlns:p14="http://schemas.microsoft.com/office/powerpoint/2010/main" val="28987679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8229600" cy="857250"/>
          </a:xfrm>
        </p:spPr>
        <p:txBody>
          <a:bodyPr/>
          <a:lstStyle/>
          <a:p>
            <a:r>
              <a:rPr lang="en-US"/>
              <a:t>Changing file ownership</a:t>
            </a:r>
            <a:endParaRPr lang="en-IN"/>
          </a:p>
        </p:txBody>
      </p:sp>
      <p:sp>
        <p:nvSpPr>
          <p:cNvPr id="3" name="Content Placeholder 2"/>
          <p:cNvSpPr>
            <a:spLocks noGrp="1"/>
          </p:cNvSpPr>
          <p:nvPr>
            <p:ph idx="1"/>
          </p:nvPr>
        </p:nvSpPr>
        <p:spPr/>
        <p:txBody>
          <a:bodyPr/>
          <a:lstStyle/>
          <a:p>
            <a:r>
              <a:rPr lang="en-US"/>
              <a:t>There are two commands meant to change the ownership of a file or directory</a:t>
            </a:r>
          </a:p>
          <a:p>
            <a:r>
              <a:rPr lang="en-US" err="1"/>
              <a:t>Chown</a:t>
            </a:r>
            <a:r>
              <a:rPr lang="en-US"/>
              <a:t>(change owner)</a:t>
            </a:r>
          </a:p>
          <a:p>
            <a:r>
              <a:rPr lang="en-US" err="1"/>
              <a:t>Chgrp</a:t>
            </a:r>
            <a:r>
              <a:rPr lang="en-US"/>
              <a:t>(change group)</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C3695A-305C-47B7-9A49-D6EBC358417C}">
  <ds:schemaRefs>
    <ds:schemaRef ds:uri="http://schemas.microsoft.com/sharepoint/v3/contenttype/forms"/>
  </ds:schemaRefs>
</ds:datastoreItem>
</file>

<file path=customXml/itemProps2.xml><?xml version="1.0" encoding="utf-8"?>
<ds:datastoreItem xmlns:ds="http://schemas.openxmlformats.org/officeDocument/2006/customXml" ds:itemID="{76BC5778-E5A8-46F9-AADB-23CA3D642FE8}"/>
</file>

<file path=customXml/itemProps3.xml><?xml version="1.0" encoding="utf-8"?>
<ds:datastoreItem xmlns:ds="http://schemas.openxmlformats.org/officeDocument/2006/customXml" ds:itemID="{98EB4517-AA54-4684-937B-37E252DAD6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115</Slides>
  <Notes>2</Notes>
  <HiddenSlides>0</HiddenSlide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Concourse</vt:lpstr>
      <vt:lpstr>       </vt:lpstr>
      <vt:lpstr> What is an Operating System?</vt:lpstr>
      <vt:lpstr>Overview of the LINUX</vt:lpstr>
      <vt:lpstr>Versions</vt:lpstr>
      <vt:lpstr>Features of Linux</vt:lpstr>
      <vt:lpstr>Responsibilities of LINUX</vt:lpstr>
      <vt:lpstr>Block Diagram of Linux Kernel</vt:lpstr>
      <vt:lpstr>The shell</vt:lpstr>
      <vt:lpstr>Features of  LINUX SHELL</vt:lpstr>
      <vt:lpstr>The File system</vt:lpstr>
      <vt:lpstr>PowerPoint Presentation</vt:lpstr>
      <vt:lpstr>Linux Directory Structure</vt:lpstr>
      <vt:lpstr>The LINUX File System</vt:lpstr>
      <vt:lpstr>The Root Directory</vt:lpstr>
      <vt:lpstr>BIN Directory</vt:lpstr>
      <vt:lpstr>/etc</vt:lpstr>
      <vt:lpstr>/user</vt:lpstr>
      <vt:lpstr>/dev &amp; /proc</vt:lpstr>
      <vt:lpstr>/var &amp; /tmp</vt:lpstr>
      <vt:lpstr>PowerPoint Presentation</vt:lpstr>
      <vt:lpstr>PowerPoint Presentation</vt:lpstr>
      <vt:lpstr>Basic Commands</vt:lpstr>
      <vt:lpstr>Basic Commands</vt:lpstr>
      <vt:lpstr>PowerPoint Presentation</vt:lpstr>
      <vt:lpstr>uname</vt:lpstr>
      <vt:lpstr>man</vt:lpstr>
      <vt:lpstr>pwd</vt:lpstr>
      <vt:lpstr>calendar</vt:lpstr>
      <vt:lpstr>clear</vt:lpstr>
      <vt:lpstr>Tty and stty</vt:lpstr>
      <vt:lpstr>      w command</vt:lpstr>
      <vt:lpstr>Who command</vt:lpstr>
      <vt:lpstr>whoami</vt:lpstr>
      <vt:lpstr>last</vt:lpstr>
      <vt:lpstr>du</vt:lpstr>
      <vt:lpstr>df Command: </vt:lpstr>
      <vt:lpstr>Top command</vt:lpstr>
      <vt:lpstr>Ps command</vt:lpstr>
      <vt:lpstr>kill</vt:lpstr>
      <vt:lpstr>echo command</vt:lpstr>
      <vt:lpstr>echo for editing</vt:lpstr>
      <vt:lpstr>File management commands </vt:lpstr>
      <vt:lpstr>File Management</vt:lpstr>
      <vt:lpstr>ls</vt:lpstr>
      <vt:lpstr>mkdir/cd </vt:lpstr>
      <vt:lpstr>cat</vt:lpstr>
      <vt:lpstr>Creating a file </vt:lpstr>
      <vt:lpstr>Touch command</vt:lpstr>
      <vt:lpstr>Concatenate two files</vt:lpstr>
      <vt:lpstr>Head/tail</vt:lpstr>
      <vt:lpstr>more</vt:lpstr>
      <vt:lpstr>cp</vt:lpstr>
      <vt:lpstr>mv</vt:lpstr>
      <vt:lpstr>rm</vt:lpstr>
      <vt:lpstr>rmdir</vt:lpstr>
      <vt:lpstr>Standard LINUX Streams </vt:lpstr>
      <vt:lpstr>Date</vt:lpstr>
      <vt:lpstr>PowerPoint Presentation</vt:lpstr>
      <vt:lpstr>editor</vt:lpstr>
      <vt:lpstr>Vi editor</vt:lpstr>
      <vt:lpstr>filters</vt:lpstr>
      <vt:lpstr>wc</vt:lpstr>
      <vt:lpstr>Sort Command</vt:lpstr>
      <vt:lpstr>Sort : example</vt:lpstr>
      <vt:lpstr>uniq command</vt:lpstr>
      <vt:lpstr>Grep command</vt:lpstr>
      <vt:lpstr>Grep options</vt:lpstr>
      <vt:lpstr>Ls command</vt:lpstr>
      <vt:lpstr>PowerPoint Presentation</vt:lpstr>
      <vt:lpstr>PowerPoint Presentation</vt:lpstr>
      <vt:lpstr>File ownership</vt:lpstr>
      <vt:lpstr>id command</vt:lpstr>
      <vt:lpstr>File Permission</vt:lpstr>
      <vt:lpstr>File Access Modes: </vt:lpstr>
      <vt:lpstr>Directory Access Modes: </vt:lpstr>
      <vt:lpstr>Changing file permission(chmod command)</vt:lpstr>
      <vt:lpstr>chmod</vt:lpstr>
      <vt:lpstr>Relative permission</vt:lpstr>
      <vt:lpstr>Abbreviations used by chmod</vt:lpstr>
      <vt:lpstr>Example</vt:lpstr>
      <vt:lpstr>Absolute permission</vt:lpstr>
      <vt:lpstr>Absolute permission</vt:lpstr>
      <vt:lpstr>Example</vt:lpstr>
      <vt:lpstr>Setting default File permission- umask</vt:lpstr>
      <vt:lpstr>Linux Users and Groups Management</vt:lpstr>
      <vt:lpstr>Introduction</vt:lpstr>
      <vt:lpstr>How Linux User Accounts Work</vt:lpstr>
      <vt:lpstr>User Accounts storage</vt:lpstr>
      <vt:lpstr>Creating and Managing User Accounts</vt:lpstr>
      <vt:lpstr>Using useradd</vt:lpstr>
      <vt:lpstr>Using userdel</vt:lpstr>
      <vt:lpstr>Managing groups</vt:lpstr>
      <vt:lpstr>Managing groups</vt:lpstr>
      <vt:lpstr>Using groupadd</vt:lpstr>
      <vt:lpstr>Using groupdel</vt:lpstr>
      <vt:lpstr>How ownership works</vt:lpstr>
      <vt:lpstr>Using chown</vt:lpstr>
      <vt:lpstr>Using chgrp</vt:lpstr>
      <vt:lpstr>Changing file ownership</vt:lpstr>
      <vt:lpstr>chown</vt:lpstr>
      <vt:lpstr>example</vt:lpstr>
      <vt:lpstr>chgrp</vt:lpstr>
      <vt:lpstr>Find command</vt:lpstr>
      <vt:lpstr>Find example</vt:lpstr>
      <vt:lpstr>PowerPoint Presentation</vt:lpstr>
      <vt:lpstr>PowerPoint Presentation</vt:lpstr>
      <vt:lpstr>Awk command</vt:lpstr>
      <vt:lpstr>Syntax: Awk command</vt:lpstr>
      <vt:lpstr>Examples: AWK command</vt:lpstr>
      <vt:lpstr>Awk Example 1. Default behavior of Awk</vt:lpstr>
      <vt:lpstr>Awk Example 2. Print only specific field. </vt:lpstr>
      <vt:lpstr>PowerPoint Presentation</vt:lpstr>
      <vt:lpstr>Print the list of employees in Technology department </vt:lpstr>
      <vt:lpstr>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 noida</dc:creator>
  <cp:revision>1</cp:revision>
  <dcterms:created xsi:type="dcterms:W3CDTF">2020-10-07T12:27:13Z</dcterms:created>
  <dcterms:modified xsi:type="dcterms:W3CDTF">2021-11-10T07:38:51Z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