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4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3.xml" ContentType="application/vnd.openxmlformats-officedocument.presentationml.slide+xml"/>
  <Override PartName="/ppt/slides/slide56.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85"/>
  </p:notesMasterIdLst>
  <p:sldIdLst>
    <p:sldId id="326" r:id="rId2"/>
    <p:sldId id="374" r:id="rId3"/>
    <p:sldId id="335" r:id="rId4"/>
    <p:sldId id="319" r:id="rId5"/>
    <p:sldId id="325" r:id="rId6"/>
    <p:sldId id="257" r:id="rId7"/>
    <p:sldId id="320" r:id="rId8"/>
    <p:sldId id="294" r:id="rId9"/>
    <p:sldId id="321" r:id="rId10"/>
    <p:sldId id="262" r:id="rId11"/>
    <p:sldId id="324" r:id="rId12"/>
    <p:sldId id="264" r:id="rId13"/>
    <p:sldId id="265" r:id="rId14"/>
    <p:sldId id="269" r:id="rId15"/>
    <p:sldId id="360" r:id="rId16"/>
    <p:sldId id="361" r:id="rId17"/>
    <p:sldId id="375" r:id="rId18"/>
    <p:sldId id="376" r:id="rId19"/>
    <p:sldId id="327" r:id="rId20"/>
    <p:sldId id="328" r:id="rId21"/>
    <p:sldId id="329" r:id="rId22"/>
    <p:sldId id="330" r:id="rId23"/>
    <p:sldId id="331" r:id="rId24"/>
    <p:sldId id="332" r:id="rId25"/>
    <p:sldId id="333" r:id="rId26"/>
    <p:sldId id="334" r:id="rId27"/>
    <p:sldId id="377" r:id="rId28"/>
    <p:sldId id="413" r:id="rId29"/>
    <p:sldId id="412" r:id="rId30"/>
    <p:sldId id="337" r:id="rId31"/>
    <p:sldId id="379" r:id="rId32"/>
    <p:sldId id="340" r:id="rId33"/>
    <p:sldId id="341" r:id="rId34"/>
    <p:sldId id="343" r:id="rId35"/>
    <p:sldId id="378" r:id="rId36"/>
    <p:sldId id="344" r:id="rId37"/>
    <p:sldId id="346" r:id="rId38"/>
    <p:sldId id="347" r:id="rId39"/>
    <p:sldId id="348" r:id="rId40"/>
    <p:sldId id="380" r:id="rId41"/>
    <p:sldId id="381" r:id="rId42"/>
    <p:sldId id="349" r:id="rId43"/>
    <p:sldId id="350" r:id="rId44"/>
    <p:sldId id="351" r:id="rId45"/>
    <p:sldId id="352" r:id="rId46"/>
    <p:sldId id="353" r:id="rId47"/>
    <p:sldId id="354" r:id="rId48"/>
    <p:sldId id="356" r:id="rId49"/>
    <p:sldId id="357" r:id="rId50"/>
    <p:sldId id="414" r:id="rId51"/>
    <p:sldId id="415" r:id="rId52"/>
    <p:sldId id="358" r:id="rId53"/>
    <p:sldId id="396" r:id="rId54"/>
    <p:sldId id="386" r:id="rId55"/>
    <p:sldId id="397" r:id="rId56"/>
    <p:sldId id="394" r:id="rId57"/>
    <p:sldId id="398" r:id="rId58"/>
    <p:sldId id="359" r:id="rId59"/>
    <p:sldId id="399" r:id="rId60"/>
    <p:sldId id="383" r:id="rId61"/>
    <p:sldId id="400" r:id="rId62"/>
    <p:sldId id="382" r:id="rId63"/>
    <p:sldId id="411" r:id="rId64"/>
    <p:sldId id="384" r:id="rId65"/>
    <p:sldId id="410" r:id="rId66"/>
    <p:sldId id="385" r:id="rId67"/>
    <p:sldId id="401" r:id="rId68"/>
    <p:sldId id="387" r:id="rId69"/>
    <p:sldId id="402" r:id="rId70"/>
    <p:sldId id="388" r:id="rId71"/>
    <p:sldId id="403" r:id="rId72"/>
    <p:sldId id="389" r:id="rId73"/>
    <p:sldId id="404" r:id="rId74"/>
    <p:sldId id="390" r:id="rId75"/>
    <p:sldId id="405" r:id="rId76"/>
    <p:sldId id="391" r:id="rId77"/>
    <p:sldId id="407" r:id="rId78"/>
    <p:sldId id="392" r:id="rId79"/>
    <p:sldId id="406" r:id="rId80"/>
    <p:sldId id="393" r:id="rId81"/>
    <p:sldId id="408" r:id="rId82"/>
    <p:sldId id="395" r:id="rId83"/>
    <p:sldId id="40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94690" autoAdjust="0"/>
  </p:normalViewPr>
  <p:slideViewPr>
    <p:cSldViewPr>
      <p:cViewPr varScale="1">
        <p:scale>
          <a:sx n="82" d="100"/>
          <a:sy n="82" d="100"/>
        </p:scale>
        <p:origin x="-1500" y="-96"/>
      </p:cViewPr>
      <p:guideLst>
        <p:guide orient="horz" pos="2160"/>
        <p:guide pos="2880"/>
      </p:guideLst>
    </p:cSldViewPr>
  </p:slideViewPr>
  <p:outlineViewPr>
    <p:cViewPr>
      <p:scale>
        <a:sx n="33" d="100"/>
        <a:sy n="33" d="100"/>
      </p:scale>
      <p:origin x="48" y="681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81631E-8FD4-46E2-AF4C-775899B49EE5}" type="datetimeFigureOut">
              <a:rPr lang="en-US" smtClean="0"/>
              <a:pPr/>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D6454-CD75-47B1-9FDF-5ECC2EBC89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9A972-8AA2-49A7-B548-C6C2EB503E3F}"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1D6454-CD75-47B1-9FDF-5ECC2EBC899B}"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FB2CB-7439-4809-A5ED-49BA47977968}" type="datetimeFigureOut">
              <a:rPr lang="en-IN" smtClean="0"/>
              <a:pPr/>
              <a:t>30-08-2016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9848B-5DB5-4EB8-9CE0-684B0C694D2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FB2CB-7439-4809-A5ED-49BA47977968}" type="datetimeFigureOut">
              <a:rPr lang="en-IN" smtClean="0"/>
              <a:pPr/>
              <a:t>30-08-2016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9848B-5DB5-4EB8-9CE0-684B0C694D2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5"/>
          <p:cNvPicPr>
            <a:picLocks noChangeAspect="1" noChangeArrowheads="1"/>
          </p:cNvPicPr>
          <p:nvPr/>
        </p:nvPicPr>
        <p:blipFill>
          <a:blip r:embed="rId2" cstate="print"/>
          <a:srcRect/>
          <a:stretch>
            <a:fillRect/>
          </a:stretch>
        </p:blipFill>
        <p:spPr bwMode="auto">
          <a:xfrm>
            <a:off x="3059832" y="2204864"/>
            <a:ext cx="2562225" cy="3392487"/>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2800" b="1" dirty="0" smtClean="0">
                <a:solidFill>
                  <a:srgbClr val="002060"/>
                </a:solidFill>
                <a:cs typeface="Arial" pitchFamily="34" charset="0"/>
              </a:rPr>
              <a:t>Architecture of Linux</a:t>
            </a:r>
            <a:endParaRPr lang="en-IN" sz="2800" b="1" dirty="0">
              <a:solidFill>
                <a:srgbClr val="002060"/>
              </a:solidFill>
              <a:cs typeface="Arial" pitchFamily="34" charset="0"/>
            </a:endParaRPr>
          </a:p>
        </p:txBody>
      </p:sp>
      <p:sp>
        <p:nvSpPr>
          <p:cNvPr id="5" name="Content Placeholder 2"/>
          <p:cNvSpPr>
            <a:spLocks noGrp="1"/>
          </p:cNvSpPr>
          <p:nvPr>
            <p:ph idx="1"/>
          </p:nvPr>
        </p:nvSpPr>
        <p:spPr>
          <a:xfrm>
            <a:off x="214282" y="1600200"/>
            <a:ext cx="4258816" cy="4525963"/>
          </a:xfrm>
        </p:spPr>
        <p:txBody>
          <a:bodyPr>
            <a:normAutofit/>
          </a:bodyPr>
          <a:lstStyle/>
          <a:p>
            <a:pPr lvl="0">
              <a:spcBef>
                <a:spcPts val="0"/>
              </a:spcBef>
              <a:spcAft>
                <a:spcPts val="2400"/>
              </a:spcAft>
              <a:buFont typeface="Wingdings" pitchFamily="2" charset="2"/>
              <a:buChar char="v"/>
            </a:pPr>
            <a:r>
              <a:rPr lang="en-US" sz="2000" dirty="0" smtClean="0">
                <a:latin typeface="+mj-lt"/>
                <a:cs typeface="Arial" pitchFamily="34" charset="0"/>
              </a:rPr>
              <a:t>Kernel schedules tasks.</a:t>
            </a:r>
            <a:endParaRPr lang="en-IN" sz="2000" dirty="0" smtClean="0">
              <a:latin typeface="+mj-lt"/>
              <a:cs typeface="Arial" pitchFamily="34" charset="0"/>
            </a:endParaRPr>
          </a:p>
          <a:p>
            <a:pPr lvl="0">
              <a:spcBef>
                <a:spcPts val="0"/>
              </a:spcBef>
              <a:spcAft>
                <a:spcPts val="2400"/>
              </a:spcAft>
              <a:buFont typeface="Wingdings" pitchFamily="2" charset="2"/>
              <a:buChar char="v"/>
            </a:pPr>
            <a:r>
              <a:rPr lang="en-US" sz="2000" dirty="0" smtClean="0">
                <a:latin typeface="+mj-lt"/>
                <a:cs typeface="Arial" pitchFamily="34" charset="0"/>
              </a:rPr>
              <a:t>Manages data/file access and storage.</a:t>
            </a:r>
            <a:endParaRPr lang="en-IN" sz="2000" dirty="0" smtClean="0">
              <a:latin typeface="+mj-lt"/>
              <a:cs typeface="Arial" pitchFamily="34" charset="0"/>
            </a:endParaRPr>
          </a:p>
          <a:p>
            <a:pPr lvl="0">
              <a:spcBef>
                <a:spcPts val="0"/>
              </a:spcBef>
              <a:spcAft>
                <a:spcPts val="2400"/>
              </a:spcAft>
              <a:buFont typeface="Wingdings" pitchFamily="2" charset="2"/>
              <a:buChar char="v"/>
            </a:pPr>
            <a:r>
              <a:rPr lang="en-US" sz="2000" dirty="0" smtClean="0">
                <a:latin typeface="+mj-lt"/>
                <a:cs typeface="Arial" pitchFamily="34" charset="0"/>
              </a:rPr>
              <a:t>Enforces security mechanisms.</a:t>
            </a:r>
            <a:endParaRPr lang="en-IN" sz="2000" dirty="0" smtClean="0">
              <a:latin typeface="+mj-lt"/>
              <a:cs typeface="Arial" pitchFamily="34" charset="0"/>
            </a:endParaRPr>
          </a:p>
          <a:p>
            <a:pPr lvl="0">
              <a:spcBef>
                <a:spcPts val="0"/>
              </a:spcBef>
              <a:spcAft>
                <a:spcPts val="2400"/>
              </a:spcAft>
              <a:buFont typeface="Wingdings" pitchFamily="2" charset="2"/>
              <a:buChar char="v"/>
            </a:pPr>
            <a:r>
              <a:rPr lang="en-US" sz="2000" dirty="0" smtClean="0">
                <a:latin typeface="+mj-lt"/>
                <a:cs typeface="Arial" pitchFamily="34" charset="0"/>
              </a:rPr>
              <a:t>Performs all hardware access.</a:t>
            </a:r>
            <a:endParaRPr lang="en-IN" sz="2000" dirty="0" smtClean="0">
              <a:latin typeface="+mj-lt"/>
              <a:cs typeface="Arial" pitchFamily="34" charset="0"/>
            </a:endParaRPr>
          </a:p>
          <a:p>
            <a:pPr lvl="0">
              <a:spcBef>
                <a:spcPts val="0"/>
              </a:spcBef>
              <a:spcAft>
                <a:spcPts val="2400"/>
              </a:spcAft>
              <a:buFont typeface="Wingdings" pitchFamily="2" charset="2"/>
              <a:buChar char="v"/>
            </a:pPr>
            <a:r>
              <a:rPr lang="en-US" sz="2000" dirty="0" smtClean="0">
                <a:latin typeface="+mj-lt"/>
                <a:cs typeface="Arial" pitchFamily="34" charset="0"/>
              </a:rPr>
              <a:t>memory and processor management</a:t>
            </a:r>
            <a:endParaRPr lang="en-IN" sz="2000" dirty="0" smtClean="0">
              <a:latin typeface="+mj-lt"/>
              <a:cs typeface="Arial" pitchFamily="34" charset="0"/>
            </a:endParaRPr>
          </a:p>
          <a:p>
            <a:pPr>
              <a:spcBef>
                <a:spcPts val="0"/>
              </a:spcBef>
              <a:spcAft>
                <a:spcPts val="2400"/>
              </a:spcAft>
              <a:buFont typeface="Wingdings" pitchFamily="2" charset="2"/>
              <a:buChar char="v"/>
            </a:pPr>
            <a:r>
              <a:rPr lang="en-US" sz="2000" dirty="0" smtClean="0">
                <a:latin typeface="+mj-lt"/>
                <a:cs typeface="Arial" pitchFamily="34" charset="0"/>
              </a:rPr>
              <a:t>sharing the processor among multiple programs</a:t>
            </a:r>
            <a:endParaRPr lang="en-IN" sz="2000" dirty="0">
              <a:latin typeface="+mj-lt"/>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458965" y="1500174"/>
            <a:ext cx="4599853"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Kernel</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1547664" y="1916832"/>
            <a:ext cx="5772150" cy="4010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b="1" dirty="0" smtClean="0">
                <a:solidFill>
                  <a:srgbClr val="002060"/>
                </a:solidFill>
                <a:cs typeface="Arial" pitchFamily="34" charset="0"/>
              </a:rPr>
              <a:t>The shell</a:t>
            </a:r>
            <a:endParaRPr lang="en-IN" sz="2800" dirty="0">
              <a:solidFill>
                <a:srgbClr val="002060"/>
              </a:solidFill>
              <a:cs typeface="Arial" pitchFamily="34" charset="0"/>
            </a:endParaRPr>
          </a:p>
        </p:txBody>
      </p:sp>
      <p:sp>
        <p:nvSpPr>
          <p:cNvPr id="3" name="Content Placeholder 2"/>
          <p:cNvSpPr>
            <a:spLocks noGrp="1"/>
          </p:cNvSpPr>
          <p:nvPr>
            <p:ph idx="1"/>
          </p:nvPr>
        </p:nvSpPr>
        <p:spPr>
          <a:xfrm>
            <a:off x="642910" y="1071546"/>
            <a:ext cx="8229600" cy="5184576"/>
          </a:xfrm>
        </p:spPr>
        <p:txBody>
          <a:bodyPr>
            <a:normAutofit/>
          </a:bodyPr>
          <a:lstStyle/>
          <a:p>
            <a:pPr>
              <a:spcBef>
                <a:spcPts val="0"/>
              </a:spcBef>
              <a:spcAft>
                <a:spcPts val="1200"/>
              </a:spcAft>
              <a:buFont typeface="Wingdings" pitchFamily="2" charset="2"/>
              <a:buChar char="v"/>
            </a:pPr>
            <a:r>
              <a:rPr lang="en-US" sz="2000" dirty="0" smtClean="0">
                <a:latin typeface="+mj-lt"/>
                <a:cs typeface="Arial" pitchFamily="34" charset="0"/>
              </a:rPr>
              <a:t>The shell acts as an interface between the user and the kernel. </a:t>
            </a:r>
          </a:p>
          <a:p>
            <a:pPr>
              <a:spcBef>
                <a:spcPts val="0"/>
              </a:spcBef>
              <a:spcAft>
                <a:spcPts val="1200"/>
              </a:spcAft>
              <a:buFont typeface="Wingdings" pitchFamily="2" charset="2"/>
              <a:buChar char="v"/>
            </a:pPr>
            <a:r>
              <a:rPr lang="en-US" sz="2000" dirty="0" smtClean="0">
                <a:latin typeface="+mj-lt"/>
                <a:cs typeface="Arial" pitchFamily="34" charset="0"/>
              </a:rPr>
              <a:t>The shell is a command line interpreter (CLI). </a:t>
            </a:r>
          </a:p>
          <a:p>
            <a:pPr>
              <a:spcBef>
                <a:spcPts val="0"/>
              </a:spcBef>
              <a:spcAft>
                <a:spcPts val="1200"/>
              </a:spcAft>
              <a:buFont typeface="Wingdings" pitchFamily="2" charset="2"/>
              <a:buChar char="v"/>
            </a:pPr>
            <a:r>
              <a:rPr lang="en-US" sz="2000" dirty="0" smtClean="0">
                <a:latin typeface="+mj-lt"/>
                <a:cs typeface="Arial" pitchFamily="34" charset="0"/>
              </a:rPr>
              <a:t>It interprets the commands the user types in and arranges for them to be carried out. </a:t>
            </a:r>
          </a:p>
          <a:p>
            <a:pPr>
              <a:spcBef>
                <a:spcPts val="0"/>
              </a:spcBef>
              <a:spcAft>
                <a:spcPts val="1200"/>
              </a:spcAft>
              <a:buFont typeface="Wingdings" pitchFamily="2" charset="2"/>
              <a:buChar char="v"/>
            </a:pPr>
            <a:r>
              <a:rPr lang="en-US" sz="2000" dirty="0" smtClean="0">
                <a:latin typeface="+mj-lt"/>
                <a:cs typeface="Arial" pitchFamily="34" charset="0"/>
              </a:rPr>
              <a:t>The main functions of the shell are:</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Presents each user with a prompt.</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Interprets commands types by a user.</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Executes user commands.</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Supports a custom environment for each user.</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It enables users to run application programs </a:t>
            </a:r>
            <a:endParaRPr lang="en-IN" sz="2000" dirty="0" smtClean="0">
              <a:latin typeface="+mj-lt"/>
              <a:cs typeface="Arial" pitchFamily="34" charset="0"/>
            </a:endParaRPr>
          </a:p>
          <a:p>
            <a:pPr>
              <a:spcBef>
                <a:spcPts val="0"/>
              </a:spcBef>
              <a:spcAft>
                <a:spcPts val="1200"/>
              </a:spcAft>
            </a:pPr>
            <a:endParaRPr lang="en-IN" sz="1800" dirty="0">
              <a:latin typeface="+mj-lt"/>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US" sz="2800" b="1" dirty="0" smtClean="0">
                <a:solidFill>
                  <a:srgbClr val="002060"/>
                </a:solidFill>
                <a:cs typeface="Arial" pitchFamily="34" charset="0"/>
              </a:rPr>
              <a:t>Shell Offerings</a:t>
            </a:r>
            <a:r>
              <a:rPr lang="en-IN" sz="2800" dirty="0" smtClean="0">
                <a:solidFill>
                  <a:srgbClr val="002060"/>
                </a:solidFill>
                <a:cs typeface="Arial" pitchFamily="34" charset="0"/>
              </a:rPr>
              <a:t/>
            </a:r>
            <a:br>
              <a:rPr lang="en-IN" sz="2800" dirty="0" smtClean="0">
                <a:solidFill>
                  <a:srgbClr val="002060"/>
                </a:solidFill>
                <a:cs typeface="Arial" pitchFamily="34" charset="0"/>
              </a:rPr>
            </a:br>
            <a:endParaRPr lang="en-IN" sz="2800" dirty="0">
              <a:solidFill>
                <a:srgbClr val="002060"/>
              </a:solidFill>
              <a:cs typeface="Arial" pitchFamily="34" charset="0"/>
            </a:endParaRPr>
          </a:p>
        </p:txBody>
      </p:sp>
      <p:sp>
        <p:nvSpPr>
          <p:cNvPr id="3" name="Content Placeholder 2"/>
          <p:cNvSpPr>
            <a:spLocks noGrp="1"/>
          </p:cNvSpPr>
          <p:nvPr>
            <p:ph idx="1"/>
          </p:nvPr>
        </p:nvSpPr>
        <p:spPr>
          <a:xfrm>
            <a:off x="323528" y="692696"/>
            <a:ext cx="8229600" cy="5616624"/>
          </a:xfrm>
        </p:spPr>
        <p:txBody>
          <a:bodyPr>
            <a:normAutofit/>
          </a:bodyPr>
          <a:lstStyle/>
          <a:p>
            <a:pPr>
              <a:spcBef>
                <a:spcPts val="0"/>
              </a:spcBef>
              <a:spcAft>
                <a:spcPts val="1200"/>
              </a:spcAft>
              <a:buNone/>
            </a:pPr>
            <a:r>
              <a:rPr lang="en-US" sz="2000" dirty="0" smtClean="0">
                <a:latin typeface="+mj-lt"/>
                <a:cs typeface="Arial" pitchFamily="34" charset="0"/>
              </a:rPr>
              <a:t> </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smtClean="0">
                <a:latin typeface="+mj-lt"/>
                <a:cs typeface="Arial" pitchFamily="34" charset="0"/>
              </a:rPr>
              <a:t>The most common ones are </a:t>
            </a:r>
            <a:r>
              <a:rPr lang="en-US" sz="2000" dirty="0" err="1" smtClean="0">
                <a:latin typeface="+mj-lt"/>
                <a:cs typeface="Arial" pitchFamily="34" charset="0"/>
              </a:rPr>
              <a:t>sh</a:t>
            </a:r>
            <a:r>
              <a:rPr lang="en-US" sz="2000" dirty="0" smtClean="0">
                <a:latin typeface="+mj-lt"/>
                <a:cs typeface="Arial" pitchFamily="34" charset="0"/>
              </a:rPr>
              <a:t>, </a:t>
            </a:r>
            <a:r>
              <a:rPr lang="en-US" sz="2000" dirty="0" err="1" smtClean="0">
                <a:latin typeface="+mj-lt"/>
                <a:cs typeface="Arial" pitchFamily="34" charset="0"/>
              </a:rPr>
              <a:t>csh</a:t>
            </a:r>
            <a:r>
              <a:rPr lang="en-US" sz="2000" dirty="0" smtClean="0">
                <a:latin typeface="+mj-lt"/>
                <a:cs typeface="Arial" pitchFamily="34" charset="0"/>
              </a:rPr>
              <a:t>, </a:t>
            </a:r>
            <a:r>
              <a:rPr lang="en-US" sz="2000" dirty="0" err="1" smtClean="0">
                <a:latin typeface="+mj-lt"/>
                <a:cs typeface="Arial" pitchFamily="34" charset="0"/>
              </a:rPr>
              <a:t>tcsh</a:t>
            </a:r>
            <a:r>
              <a:rPr lang="en-US" sz="2000" dirty="0" smtClean="0">
                <a:latin typeface="+mj-lt"/>
                <a:cs typeface="Arial" pitchFamily="34" charset="0"/>
              </a:rPr>
              <a:t>, </a:t>
            </a:r>
            <a:r>
              <a:rPr lang="en-US" sz="2000" dirty="0" err="1" smtClean="0">
                <a:latin typeface="+mj-lt"/>
                <a:cs typeface="Arial" pitchFamily="34" charset="0"/>
              </a:rPr>
              <a:t>ksh</a:t>
            </a:r>
            <a:r>
              <a:rPr lang="en-US" sz="2000" dirty="0" smtClean="0">
                <a:latin typeface="+mj-lt"/>
                <a:cs typeface="Arial" pitchFamily="34" charset="0"/>
              </a:rPr>
              <a:t>, bash, and </a:t>
            </a:r>
            <a:r>
              <a:rPr lang="en-US" sz="2000" dirty="0" err="1" smtClean="0">
                <a:latin typeface="+mj-lt"/>
                <a:cs typeface="Arial" pitchFamily="34" charset="0"/>
              </a:rPr>
              <a:t>zsh</a:t>
            </a:r>
            <a:r>
              <a:rPr lang="en-US" sz="2000" dirty="0" smtClean="0">
                <a:latin typeface="+mj-lt"/>
                <a:cs typeface="Arial" pitchFamily="34" charset="0"/>
              </a:rPr>
              <a:t>.</a:t>
            </a: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Sh</a:t>
            </a:r>
            <a:r>
              <a:rPr lang="en-US" sz="2000" dirty="0" smtClean="0">
                <a:latin typeface="+mj-lt"/>
                <a:cs typeface="Arial" pitchFamily="34" charset="0"/>
              </a:rPr>
              <a:t> is the </a:t>
            </a:r>
            <a:r>
              <a:rPr lang="en-US" sz="2000" dirty="0" err="1" smtClean="0">
                <a:latin typeface="+mj-lt"/>
                <a:cs typeface="Arial" pitchFamily="34" charset="0"/>
              </a:rPr>
              <a:t>bourne</a:t>
            </a:r>
            <a:r>
              <a:rPr lang="en-US" sz="2000" dirty="0" smtClean="0">
                <a:latin typeface="+mj-lt"/>
                <a:cs typeface="Arial" pitchFamily="34" charset="0"/>
              </a:rPr>
              <a:t> shell.  Which is the </a:t>
            </a:r>
            <a:r>
              <a:rPr lang="en-US" sz="2000" dirty="0" err="1" smtClean="0">
                <a:latin typeface="+mj-lt"/>
                <a:cs typeface="Arial" pitchFamily="34" charset="0"/>
              </a:rPr>
              <a:t>defaul</a:t>
            </a:r>
            <a:r>
              <a:rPr lang="en-US" sz="2000" dirty="0" smtClean="0">
                <a:latin typeface="+mj-lt"/>
                <a:cs typeface="Arial" pitchFamily="34" charset="0"/>
              </a:rPr>
              <a:t> </a:t>
            </a:r>
            <a:r>
              <a:rPr lang="en-US" sz="2000" dirty="0" err="1" smtClean="0">
                <a:latin typeface="+mj-lt"/>
                <a:cs typeface="Arial" pitchFamily="34" charset="0"/>
              </a:rPr>
              <a:t>tshell</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Ksh</a:t>
            </a:r>
            <a:r>
              <a:rPr lang="en-US" sz="2000" dirty="0" smtClean="0">
                <a:latin typeface="+mj-lt"/>
                <a:cs typeface="Arial" pitchFamily="34" charset="0"/>
              </a:rPr>
              <a:t> is very similar in syntax and features as bash however </a:t>
            </a:r>
            <a:r>
              <a:rPr lang="en-US" sz="2000" dirty="0" err="1" smtClean="0">
                <a:latin typeface="+mj-lt"/>
                <a:cs typeface="Arial" pitchFamily="34" charset="0"/>
              </a:rPr>
              <a:t>ksh</a:t>
            </a:r>
            <a:r>
              <a:rPr lang="en-US" sz="2000" dirty="0" smtClean="0">
                <a:latin typeface="+mj-lt"/>
                <a:cs typeface="Arial" pitchFamily="34" charset="0"/>
              </a:rPr>
              <a:t> is not free while bash is free. Bash is licensed under the Free Software Foundation. </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csh</a:t>
            </a:r>
            <a:r>
              <a:rPr lang="en-US" sz="2000" dirty="0" smtClean="0">
                <a:latin typeface="+mj-lt"/>
                <a:cs typeface="Arial" pitchFamily="34" charset="0"/>
              </a:rPr>
              <a:t> and </a:t>
            </a:r>
            <a:r>
              <a:rPr lang="en-US" sz="2000" dirty="0" err="1" smtClean="0">
                <a:latin typeface="+mj-lt"/>
                <a:cs typeface="Arial" pitchFamily="34" charset="0"/>
              </a:rPr>
              <a:t>tcsh</a:t>
            </a:r>
            <a:r>
              <a:rPr lang="en-US" sz="2000" dirty="0" smtClean="0">
                <a:latin typeface="+mj-lt"/>
                <a:cs typeface="Arial" pitchFamily="34" charset="0"/>
              </a:rPr>
              <a:t> are both based on the c language and makes writing shell scripts easier if you know the language. Both have similar features with </a:t>
            </a:r>
            <a:r>
              <a:rPr lang="en-US" sz="2000" dirty="0" err="1" smtClean="0">
                <a:latin typeface="+mj-lt"/>
                <a:cs typeface="Arial" pitchFamily="34" charset="0"/>
              </a:rPr>
              <a:t>tcsh</a:t>
            </a:r>
            <a:r>
              <a:rPr lang="en-US" sz="2000" dirty="0" smtClean="0">
                <a:latin typeface="+mj-lt"/>
                <a:cs typeface="Arial" pitchFamily="34" charset="0"/>
              </a:rPr>
              <a:t> having a few more. </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Zsh</a:t>
            </a:r>
            <a:r>
              <a:rPr lang="en-US" sz="2000" dirty="0" smtClean="0">
                <a:latin typeface="+mj-lt"/>
                <a:cs typeface="Arial" pitchFamily="34" charset="0"/>
              </a:rPr>
              <a:t> is the Z shell. It most closely resembles </a:t>
            </a:r>
            <a:r>
              <a:rPr lang="en-US" sz="2000" dirty="0" err="1" smtClean="0">
                <a:latin typeface="+mj-lt"/>
                <a:cs typeface="Arial" pitchFamily="34" charset="0"/>
              </a:rPr>
              <a:t>ksh</a:t>
            </a:r>
            <a:endParaRPr lang="en-IN" sz="2000" dirty="0">
              <a:latin typeface="+mj-lt"/>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800" b="1" dirty="0" smtClean="0">
                <a:solidFill>
                  <a:srgbClr val="002060"/>
                </a:solidFill>
                <a:cs typeface="Arial" pitchFamily="34" charset="0"/>
              </a:rPr>
              <a:t>Features of  LINUX SHELL</a:t>
            </a:r>
            <a:endParaRPr lang="en-IN" sz="2800" dirty="0">
              <a:solidFill>
                <a:srgbClr val="002060"/>
              </a:solidFill>
              <a:cs typeface="Arial" pitchFamily="34" charset="0"/>
            </a:endParaRPr>
          </a:p>
        </p:txBody>
      </p:sp>
      <p:sp>
        <p:nvSpPr>
          <p:cNvPr id="3" name="Content Placeholder 2"/>
          <p:cNvSpPr>
            <a:spLocks noGrp="1"/>
          </p:cNvSpPr>
          <p:nvPr>
            <p:ph idx="1"/>
          </p:nvPr>
        </p:nvSpPr>
        <p:spPr/>
        <p:txBody>
          <a:bodyPr>
            <a:normAutofit/>
          </a:bodyPr>
          <a:lstStyle/>
          <a:p>
            <a:pPr>
              <a:spcBef>
                <a:spcPts val="0"/>
              </a:spcBef>
              <a:spcAft>
                <a:spcPts val="1800"/>
              </a:spcAft>
              <a:buFont typeface="Wingdings" pitchFamily="2" charset="2"/>
              <a:buChar char="v"/>
            </a:pPr>
            <a:r>
              <a:rPr lang="en-US" sz="2000" dirty="0" smtClean="0">
                <a:latin typeface="+mj-lt"/>
                <a:cs typeface="Arial" pitchFamily="34" charset="0"/>
              </a:rPr>
              <a:t>Command line interpretation</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Establishes user environment</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File History generation:</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Input/output redirection</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Pipeline connections</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Programming language:</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Job control:</a:t>
            </a:r>
            <a:endParaRPr lang="en-IN" sz="2000" dirty="0" smtClean="0">
              <a:latin typeface="+mj-lt"/>
              <a:cs typeface="Arial" pitchFamily="34" charset="0"/>
            </a:endParaRPr>
          </a:p>
          <a:p>
            <a:endParaRPr lang="en-IN" sz="1800" dirty="0">
              <a:latin typeface="+mj-lt"/>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endParaRPr lang="en-US" smtClean="0"/>
          </a:p>
        </p:txBody>
      </p:sp>
      <p:sp>
        <p:nvSpPr>
          <p:cNvPr id="25603" name="Rectangle 3"/>
          <p:cNvSpPr>
            <a:spLocks noGrp="1" noChangeArrowheads="1"/>
          </p:cNvSpPr>
          <p:nvPr>
            <p:ph idx="1"/>
          </p:nvPr>
        </p:nvSpPr>
        <p:spPr/>
        <p:txBody>
          <a:bodyPr/>
          <a:lstStyle/>
          <a:p>
            <a:pPr eaLnBrk="1" hangingPunct="1">
              <a:buFont typeface="Arial" charset="0"/>
              <a:buNone/>
            </a:pPr>
            <a:r>
              <a:rPr lang="en-US" sz="5400" smtClean="0"/>
              <a:t>LINUX VS WINDOWS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endParaRPr lang="en-US" smtClean="0"/>
          </a:p>
        </p:txBody>
      </p:sp>
      <p:sp>
        <p:nvSpPr>
          <p:cNvPr id="26627" name="Rectangle 3"/>
          <p:cNvSpPr>
            <a:spLocks noGrp="1" noChangeArrowheads="1"/>
          </p:cNvSpPr>
          <p:nvPr>
            <p:ph idx="1"/>
          </p:nvPr>
        </p:nvSpPr>
        <p:spPr/>
        <p:txBody>
          <a:bodyPr/>
          <a:lstStyle/>
          <a:p>
            <a:pPr eaLnBrk="1" hangingPunct="1">
              <a:buClr>
                <a:schemeClr val="tx1"/>
              </a:buClr>
            </a:pPr>
            <a:r>
              <a:rPr lang="en-US" smtClean="0"/>
              <a:t>Financial Differences</a:t>
            </a:r>
          </a:p>
          <a:p>
            <a:pPr eaLnBrk="1" hangingPunct="1">
              <a:buClr>
                <a:schemeClr val="tx1"/>
              </a:buClr>
            </a:pPr>
            <a:r>
              <a:rPr lang="en-US" smtClean="0"/>
              <a:t>Technical Differences </a:t>
            </a:r>
          </a:p>
          <a:p>
            <a:pPr eaLnBrk="1" hangingPunct="1">
              <a:buClr>
                <a:schemeClr val="tx1"/>
              </a:buClr>
            </a:pPr>
            <a:r>
              <a:rPr lang="en-US" smtClean="0"/>
              <a:t>End-User Differences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smtClean="0"/>
              <a:t>The File system</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file system is a logical collection of files on a partition or disk. A partition is a container for information and can span an entire hard drive if desired.</a:t>
            </a:r>
          </a:p>
          <a:p>
            <a:pPr algn="just"/>
            <a:r>
              <a:rPr lang="en-US" dirty="0" smtClean="0"/>
              <a:t>Your hard drive can have various partitions which usually contains only one file system, such as one file system housing the / file system or another containing the /home file system.</a:t>
            </a:r>
          </a:p>
          <a:p>
            <a:pPr algn="just"/>
            <a:r>
              <a:rPr lang="en-US" dirty="0" smtClean="0"/>
              <a:t>One file system per partition allows for the logical maintenance and management of differing file systems.</a:t>
            </a:r>
          </a:p>
          <a:p>
            <a:pPr algn="just"/>
            <a:r>
              <a:rPr lang="en-US" dirty="0" smtClean="0"/>
              <a:t>Everything in Unix is considered to be a file, including physical devices such as DVD-ROMs, USB devices, floppy drives, and so forth.</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Unix Directory Structure</a:t>
            </a:r>
            <a:endParaRPr lang="en-US" dirty="0"/>
          </a:p>
        </p:txBody>
      </p:sp>
      <p:sp>
        <p:nvSpPr>
          <p:cNvPr id="3" name="Content Placeholder 2"/>
          <p:cNvSpPr>
            <a:spLocks noGrp="1"/>
          </p:cNvSpPr>
          <p:nvPr>
            <p:ph idx="1"/>
          </p:nvPr>
        </p:nvSpPr>
        <p:spPr>
          <a:xfrm>
            <a:off x="457200" y="1071546"/>
            <a:ext cx="8258204" cy="5572164"/>
          </a:xfrm>
        </p:spPr>
        <p:txBody>
          <a:bodyPr>
            <a:normAutofit fontScale="70000" lnSpcReduction="20000"/>
          </a:bodyPr>
          <a:lstStyle/>
          <a:p>
            <a:pPr algn="just"/>
            <a:r>
              <a:rPr lang="en-US" dirty="0" smtClean="0"/>
              <a:t>Unix uses a hierarchical file system structure, much like an upside-down tree, with root (/) at the base of the file system and all other directories spreading from there.</a:t>
            </a:r>
          </a:p>
          <a:p>
            <a:pPr algn="just"/>
            <a:r>
              <a:rPr lang="en-US" dirty="0" smtClean="0"/>
              <a:t>A UNIX </a:t>
            </a:r>
            <a:r>
              <a:rPr lang="en-US" dirty="0" err="1" smtClean="0"/>
              <a:t>filesystem</a:t>
            </a:r>
            <a:r>
              <a:rPr lang="en-US" dirty="0" smtClean="0"/>
              <a:t> is a collection of files and directories that has the following properties:</a:t>
            </a:r>
          </a:p>
          <a:p>
            <a:pPr algn="just"/>
            <a:r>
              <a:rPr lang="en-US" dirty="0" smtClean="0"/>
              <a:t>It has a root directory (/) that contains other files and directories.</a:t>
            </a:r>
          </a:p>
          <a:p>
            <a:pPr algn="just"/>
            <a:r>
              <a:rPr lang="en-US" dirty="0" smtClean="0"/>
              <a:t>Each file or directory is uniquely identified by its name, the directory in which it resides, and a unique identifier, typically called an </a:t>
            </a:r>
            <a:r>
              <a:rPr lang="en-US" dirty="0" err="1" smtClean="0"/>
              <a:t>inode</a:t>
            </a:r>
            <a:r>
              <a:rPr lang="en-US" dirty="0" smtClean="0"/>
              <a:t>.</a:t>
            </a:r>
          </a:p>
          <a:p>
            <a:pPr algn="just"/>
            <a:r>
              <a:rPr lang="en-US" dirty="0" smtClean="0"/>
              <a:t>By convention, the root directory has an </a:t>
            </a:r>
            <a:r>
              <a:rPr lang="en-US" dirty="0" err="1" smtClean="0"/>
              <a:t>inode</a:t>
            </a:r>
            <a:r>
              <a:rPr lang="en-US" dirty="0" smtClean="0"/>
              <a:t> number of 2 and the </a:t>
            </a:r>
            <a:r>
              <a:rPr lang="en-US" dirty="0" err="1" smtClean="0"/>
              <a:t>lost+found</a:t>
            </a:r>
            <a:r>
              <a:rPr lang="en-US" dirty="0" smtClean="0"/>
              <a:t> directory has an </a:t>
            </a:r>
            <a:r>
              <a:rPr lang="en-US" dirty="0" err="1" smtClean="0"/>
              <a:t>inode</a:t>
            </a:r>
            <a:r>
              <a:rPr lang="en-US" dirty="0" smtClean="0"/>
              <a:t> number of 3. </a:t>
            </a:r>
            <a:r>
              <a:rPr lang="en-US" dirty="0" err="1" smtClean="0"/>
              <a:t>Inode</a:t>
            </a:r>
            <a:r>
              <a:rPr lang="en-US" dirty="0" smtClean="0"/>
              <a:t> numbers 0 and 1 are not used. File </a:t>
            </a:r>
            <a:r>
              <a:rPr lang="en-US" dirty="0" err="1" smtClean="0"/>
              <a:t>inode</a:t>
            </a:r>
            <a:r>
              <a:rPr lang="en-US" dirty="0" smtClean="0"/>
              <a:t> numbers can be seen by specifying the -</a:t>
            </a:r>
            <a:r>
              <a:rPr lang="en-US" dirty="0" err="1" smtClean="0"/>
              <a:t>i</a:t>
            </a:r>
            <a:r>
              <a:rPr lang="en-US" dirty="0" smtClean="0"/>
              <a:t> option to </a:t>
            </a:r>
            <a:r>
              <a:rPr lang="en-US" dirty="0" err="1" smtClean="0"/>
              <a:t>ls</a:t>
            </a:r>
            <a:r>
              <a:rPr lang="en-US" dirty="0" smtClean="0"/>
              <a:t> command.</a:t>
            </a:r>
          </a:p>
          <a:p>
            <a:pPr algn="just"/>
            <a:r>
              <a:rPr lang="en-US" dirty="0" smtClean="0"/>
              <a:t>It is self contained. There are no dependencies between one </a:t>
            </a:r>
            <a:r>
              <a:rPr lang="en-US" dirty="0" err="1" smtClean="0"/>
              <a:t>filesystem</a:t>
            </a:r>
            <a:r>
              <a:rPr lang="en-US" dirty="0" smtClean="0"/>
              <a:t> and any other.</a:t>
            </a:r>
          </a:p>
          <a:p>
            <a:pPr algn="just"/>
            <a:r>
              <a:rPr lang="en-US" dirty="0" smtClean="0"/>
              <a:t>The directories have specific purposes and generally hold the same types of information for easily locating files. Following are the directories that exist on the major versions of Unix:</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The LINUX File System</a:t>
            </a:r>
            <a:endParaRPr lang="en-IN" dirty="0"/>
          </a:p>
        </p:txBody>
      </p:sp>
      <p:sp>
        <p:nvSpPr>
          <p:cNvPr id="3" name="Content Placeholder 2"/>
          <p:cNvSpPr>
            <a:spLocks noGrp="1"/>
          </p:cNvSpPr>
          <p:nvPr>
            <p:ph idx="1"/>
          </p:nvPr>
        </p:nvSpPr>
        <p:spPr>
          <a:xfrm>
            <a:off x="251520" y="1124744"/>
            <a:ext cx="8435280" cy="5400600"/>
          </a:xfrm>
        </p:spPr>
        <p:txBody>
          <a:bodyPr/>
          <a:lstStyle/>
          <a:p>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2483768" y="1412776"/>
            <a:ext cx="383857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a:t>What is an Operating System?</a:t>
            </a:r>
          </a:p>
        </p:txBody>
      </p:sp>
      <p:sp>
        <p:nvSpPr>
          <p:cNvPr id="3075" name="Rectangle 3"/>
          <p:cNvSpPr>
            <a:spLocks noGrp="1" noChangeArrowheads="1"/>
          </p:cNvSpPr>
          <p:nvPr>
            <p:ph idx="1"/>
          </p:nvPr>
        </p:nvSpPr>
        <p:spPr/>
        <p:txBody>
          <a:bodyPr>
            <a:normAutofit fontScale="92500" lnSpcReduction="20000"/>
          </a:bodyPr>
          <a:lstStyle/>
          <a:p>
            <a:pPr marL="336550" indent="-336550">
              <a:spcBef>
                <a:spcPts val="800"/>
              </a:spcBef>
              <a:buClr>
                <a:srgbClr val="6F89F7"/>
              </a:buClr>
              <a:buSzPct val="110000"/>
              <a:buFont typeface="Times New Roman" pitchFamily="16" charset="0"/>
              <a:buBlip>
                <a:blip r:embed="rId3"/>
              </a:buBlip>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A system software .</a:t>
            </a:r>
          </a:p>
          <a:p>
            <a:pPr marL="336550" indent="-336550">
              <a:spcBef>
                <a:spcPts val="800"/>
              </a:spcBef>
              <a:buClr>
                <a:srgbClr val="6F89F7"/>
              </a:buClr>
              <a:buSzPct val="110000"/>
              <a:buFont typeface="Times New Roman" pitchFamily="16" charset="0"/>
              <a:buBlip>
                <a:blip r:embed="rId3"/>
              </a:buBlip>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An operating system is a </a:t>
            </a:r>
            <a:r>
              <a:rPr lang="en-US" i="1" dirty="0" smtClean="0"/>
              <a:t>resource allocator</a:t>
            </a:r>
            <a:r>
              <a:rPr lang="en-US" dirty="0" smtClean="0"/>
              <a:t>.</a:t>
            </a:r>
          </a:p>
          <a:p>
            <a:pPr marL="336550" indent="-336550">
              <a:spcBef>
                <a:spcPts val="800"/>
              </a:spcBef>
              <a:buClr>
                <a:srgbClr val="6F89F7"/>
              </a:buClr>
              <a:buSzPct val="110000"/>
              <a:buFont typeface="Times New Roman" pitchFamily="16" charset="0"/>
              <a:buBlip>
                <a:blip r:embed="rId3"/>
              </a:buBlip>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An Operating System controls (manages) hardware and software.</a:t>
            </a:r>
          </a:p>
          <a:p>
            <a:pPr marL="736600" lvl="1" indent="-279400">
              <a:spcBef>
                <a:spcPts val="700"/>
              </a:spcBef>
              <a:buClr>
                <a:srgbClr val="40458C"/>
              </a:buClr>
              <a:buSzPct val="60000"/>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provides support for peripherals such as keyboard, mouse, screen, disk drives, …</a:t>
            </a:r>
          </a:p>
          <a:p>
            <a:pPr marL="736600" lvl="1" indent="-279400">
              <a:spcBef>
                <a:spcPts val="700"/>
              </a:spcBef>
              <a:buClr>
                <a:srgbClr val="40458C"/>
              </a:buClr>
              <a:buSzPct val="60000"/>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software applications use the OS to communicate with peripherals.</a:t>
            </a:r>
          </a:p>
          <a:p>
            <a:pPr marL="736600" lvl="1" indent="-279400">
              <a:spcBef>
                <a:spcPts val="700"/>
              </a:spcBef>
              <a:buClr>
                <a:srgbClr val="40458C"/>
              </a:buClr>
              <a:buSzPct val="60000"/>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The OS typically manages (starts, stops, pauses, etc) applications</a:t>
            </a:r>
            <a:r>
              <a:rPr lang="en-US" sz="2400" dirty="0" smtClean="0"/>
              <a:t>.</a:t>
            </a:r>
            <a:endParaRPr lang="en-US" sz="2400" dirty="0"/>
          </a:p>
          <a:p>
            <a:pPr>
              <a:lnSpc>
                <a:spcPct val="80000"/>
              </a:lnSpc>
            </a:pPr>
            <a:r>
              <a:rPr lang="en-US" sz="2000" dirty="0" smtClean="0"/>
              <a:t>-</a:t>
            </a:r>
            <a:endParaRPr lang="en-US" sz="24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dirty="0" smtClean="0"/>
              <a:t>The Root Directory</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&lt; / &gt; Root</a:t>
            </a:r>
          </a:p>
          <a:p>
            <a:pPr algn="just"/>
            <a:r>
              <a:rPr lang="en-IN" dirty="0" smtClean="0"/>
              <a:t>The root directory. The starting point of your directory structure. This is where the Linux system begins. Every other file and directory on your system is under the root directory. Usually the root directory contains only subdirectories, so it's a bad idea to store single files directly under root.</a:t>
            </a:r>
          </a:p>
          <a:p>
            <a:pPr algn="just"/>
            <a:r>
              <a:rPr lang="en-IN" dirty="0" smtClean="0"/>
              <a:t>Every single file and directory starts from the root directory.</a:t>
            </a:r>
          </a:p>
          <a:p>
            <a:pPr algn="just"/>
            <a:r>
              <a:rPr lang="en-IN" dirty="0" smtClean="0"/>
              <a:t>Only root user has write privilege under this directory.</a:t>
            </a:r>
          </a:p>
          <a:p>
            <a:pPr algn="just"/>
            <a:r>
              <a:rPr lang="en-IN" dirty="0" smtClean="0"/>
              <a:t>Don't confuse the </a:t>
            </a:r>
            <a:r>
              <a:rPr lang="en-IN" i="1" dirty="0" smtClean="0"/>
              <a:t>root directory</a:t>
            </a:r>
            <a:r>
              <a:rPr lang="en-IN" dirty="0" smtClean="0"/>
              <a:t> with the root user account, root password (which obviously is the root user's password) or root user's home directory.</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BIN Directory</a:t>
            </a:r>
            <a:endParaRPr lang="en-IN" dirty="0"/>
          </a:p>
        </p:txBody>
      </p:sp>
      <p:sp>
        <p:nvSpPr>
          <p:cNvPr id="3" name="Content Placeholder 2"/>
          <p:cNvSpPr>
            <a:spLocks noGrp="1"/>
          </p:cNvSpPr>
          <p:nvPr>
            <p:ph idx="1"/>
          </p:nvPr>
        </p:nvSpPr>
        <p:spPr>
          <a:xfrm>
            <a:off x="457200" y="980728"/>
            <a:ext cx="8229600" cy="5472608"/>
          </a:xfrm>
        </p:spPr>
        <p:txBody>
          <a:bodyPr>
            <a:normAutofit fontScale="85000" lnSpcReduction="20000"/>
          </a:bodyPr>
          <a:lstStyle/>
          <a:p>
            <a:pPr>
              <a:buNone/>
            </a:pPr>
            <a:r>
              <a:rPr lang="en-IN" dirty="0" smtClean="0"/>
              <a:t> </a:t>
            </a:r>
            <a:r>
              <a:rPr lang="en-IN" b="1" dirty="0" smtClean="0"/>
              <a:t>/bin – User Binaries</a:t>
            </a:r>
          </a:p>
          <a:p>
            <a:pPr algn="just"/>
            <a:r>
              <a:rPr lang="en-IN" dirty="0" smtClean="0"/>
              <a:t>Contains binary executables.</a:t>
            </a:r>
          </a:p>
          <a:p>
            <a:pPr algn="just"/>
            <a:r>
              <a:rPr lang="en-IN" dirty="0" smtClean="0"/>
              <a:t>Common </a:t>
            </a:r>
            <a:r>
              <a:rPr lang="en-IN" dirty="0" err="1" smtClean="0"/>
              <a:t>linux</a:t>
            </a:r>
            <a:r>
              <a:rPr lang="en-IN" dirty="0" smtClean="0"/>
              <a:t> commands you need to use in single-user modes are located under this directory.</a:t>
            </a:r>
          </a:p>
          <a:p>
            <a:pPr algn="just"/>
            <a:r>
              <a:rPr lang="en-IN" dirty="0" smtClean="0"/>
              <a:t>Commands used by all the users of the system are located here.</a:t>
            </a:r>
          </a:p>
          <a:p>
            <a:pPr algn="just"/>
            <a:r>
              <a:rPr lang="en-IN" dirty="0" smtClean="0"/>
              <a:t>For example: </a:t>
            </a:r>
            <a:r>
              <a:rPr lang="en-IN" dirty="0" err="1" smtClean="0"/>
              <a:t>ps</a:t>
            </a:r>
            <a:r>
              <a:rPr lang="en-IN" dirty="0" smtClean="0"/>
              <a:t>, </a:t>
            </a:r>
            <a:r>
              <a:rPr lang="en-IN" dirty="0" err="1" smtClean="0"/>
              <a:t>ls</a:t>
            </a:r>
            <a:r>
              <a:rPr lang="en-IN" dirty="0" smtClean="0"/>
              <a:t>, ping, </a:t>
            </a:r>
            <a:r>
              <a:rPr lang="en-IN" dirty="0" err="1" smtClean="0"/>
              <a:t>grep</a:t>
            </a:r>
            <a:r>
              <a:rPr lang="en-IN" dirty="0" smtClean="0"/>
              <a:t>, cp.</a:t>
            </a:r>
          </a:p>
          <a:p>
            <a:pPr algn="just">
              <a:buNone/>
            </a:pPr>
            <a:r>
              <a:rPr lang="en-IN" b="1" dirty="0" smtClean="0"/>
              <a:t> /</a:t>
            </a:r>
            <a:r>
              <a:rPr lang="en-IN" b="1" dirty="0" err="1" smtClean="0"/>
              <a:t>sbin</a:t>
            </a:r>
            <a:r>
              <a:rPr lang="en-IN" b="1" dirty="0" smtClean="0"/>
              <a:t> – System Binaries</a:t>
            </a:r>
          </a:p>
          <a:p>
            <a:pPr algn="just"/>
            <a:r>
              <a:rPr lang="en-IN" dirty="0" smtClean="0"/>
              <a:t>Just like /bin, /</a:t>
            </a:r>
            <a:r>
              <a:rPr lang="en-IN" dirty="0" err="1" smtClean="0"/>
              <a:t>sbin</a:t>
            </a:r>
            <a:r>
              <a:rPr lang="en-IN" dirty="0" smtClean="0"/>
              <a:t> also contains binary executables.</a:t>
            </a:r>
          </a:p>
          <a:p>
            <a:pPr algn="just"/>
            <a:r>
              <a:rPr lang="en-IN" dirty="0" smtClean="0"/>
              <a:t>But, the </a:t>
            </a:r>
            <a:r>
              <a:rPr lang="en-IN" dirty="0" err="1" smtClean="0"/>
              <a:t>linux</a:t>
            </a:r>
            <a:r>
              <a:rPr lang="en-IN" dirty="0" smtClean="0"/>
              <a:t> commands located under this directory are used typically by system </a:t>
            </a:r>
            <a:r>
              <a:rPr lang="en-IN" dirty="0" err="1" smtClean="0"/>
              <a:t>aministrator</a:t>
            </a:r>
            <a:r>
              <a:rPr lang="en-IN" dirty="0" smtClean="0"/>
              <a:t>, for system maintenance purpose.</a:t>
            </a:r>
          </a:p>
          <a:p>
            <a:pPr algn="just"/>
            <a:r>
              <a:rPr lang="en-IN" dirty="0" smtClean="0"/>
              <a:t>For example: </a:t>
            </a:r>
            <a:r>
              <a:rPr lang="en-IN" dirty="0" err="1" smtClean="0"/>
              <a:t>iptables</a:t>
            </a:r>
            <a:r>
              <a:rPr lang="en-IN" dirty="0" smtClean="0"/>
              <a:t>, reboot, </a:t>
            </a:r>
            <a:r>
              <a:rPr lang="en-IN" dirty="0" err="1" smtClean="0"/>
              <a:t>fdisk</a:t>
            </a:r>
            <a:r>
              <a:rPr lang="en-IN" dirty="0" smtClean="0"/>
              <a:t>, </a:t>
            </a:r>
            <a:r>
              <a:rPr lang="en-IN" dirty="0" err="1" smtClean="0"/>
              <a:t>ifconfig</a:t>
            </a:r>
            <a:r>
              <a:rPr lang="en-IN" dirty="0" smtClean="0"/>
              <a:t>, </a:t>
            </a:r>
            <a:r>
              <a:rPr lang="en-IN" dirty="0" err="1" smtClean="0"/>
              <a:t>swapon</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/etc</a:t>
            </a:r>
            <a:endParaRPr lang="en-IN" dirty="0"/>
          </a:p>
        </p:txBody>
      </p:sp>
      <p:sp>
        <p:nvSpPr>
          <p:cNvPr id="3" name="Content Placeholder 2"/>
          <p:cNvSpPr>
            <a:spLocks noGrp="1"/>
          </p:cNvSpPr>
          <p:nvPr>
            <p:ph idx="1"/>
          </p:nvPr>
        </p:nvSpPr>
        <p:spPr>
          <a:xfrm>
            <a:off x="457200" y="980728"/>
            <a:ext cx="8229600" cy="5145435"/>
          </a:xfrm>
        </p:spPr>
        <p:txBody>
          <a:bodyPr>
            <a:normAutofit fontScale="70000" lnSpcReduction="20000"/>
          </a:bodyPr>
          <a:lstStyle/>
          <a:p>
            <a:r>
              <a:rPr lang="en-IN" b="1" dirty="0" smtClean="0"/>
              <a:t>&lt; /etc &gt;</a:t>
            </a:r>
          </a:p>
          <a:p>
            <a:pPr algn="just"/>
            <a:r>
              <a:rPr lang="en-IN" dirty="0" smtClean="0"/>
              <a:t>The configuration files for the Linux system. Most of these files are text files and can be edited by hand. Some interesting stuff in this directory:</a:t>
            </a:r>
          </a:p>
          <a:p>
            <a:pPr algn="just">
              <a:buNone/>
            </a:pPr>
            <a:r>
              <a:rPr lang="en-IN" b="1" dirty="0" smtClean="0">
                <a:solidFill>
                  <a:srgbClr val="FFFF00"/>
                </a:solidFill>
              </a:rPr>
              <a:t>/etc/</a:t>
            </a:r>
            <a:r>
              <a:rPr lang="en-IN" b="1" dirty="0" err="1" smtClean="0">
                <a:solidFill>
                  <a:srgbClr val="FFFF00"/>
                </a:solidFill>
              </a:rPr>
              <a:t>inittab</a:t>
            </a:r>
            <a:r>
              <a:rPr lang="en-IN" dirty="0" smtClean="0"/>
              <a:t/>
            </a:r>
            <a:br>
              <a:rPr lang="en-IN" dirty="0" smtClean="0"/>
            </a:br>
            <a:r>
              <a:rPr lang="en-IN" dirty="0" smtClean="0"/>
              <a:t>A text file that describes what processes are started at system </a:t>
            </a:r>
            <a:r>
              <a:rPr lang="en-IN" dirty="0" err="1" smtClean="0"/>
              <a:t>bootup</a:t>
            </a:r>
            <a:r>
              <a:rPr lang="en-IN" dirty="0" smtClean="0"/>
              <a:t> and during normal operation. For example, here you can determine if you want the X Window System to start automatically at </a:t>
            </a:r>
            <a:r>
              <a:rPr lang="en-IN" dirty="0" err="1" smtClean="0"/>
              <a:t>bootup</a:t>
            </a:r>
            <a:r>
              <a:rPr lang="en-IN" dirty="0" smtClean="0"/>
              <a:t>, and configure what happens when a user presses </a:t>
            </a:r>
            <a:r>
              <a:rPr lang="en-IN" dirty="0" err="1" smtClean="0"/>
              <a:t>Ctrl+Alt+Del</a:t>
            </a:r>
            <a:endParaRPr lang="en-IN" dirty="0" smtClean="0"/>
          </a:p>
          <a:p>
            <a:pPr algn="just">
              <a:buNone/>
            </a:pPr>
            <a:r>
              <a:rPr lang="en-IN" b="1" dirty="0" smtClean="0">
                <a:solidFill>
                  <a:srgbClr val="FFFF00"/>
                </a:solidFill>
              </a:rPr>
              <a:t>/etc/</a:t>
            </a:r>
            <a:r>
              <a:rPr lang="en-IN" b="1" dirty="0" err="1" smtClean="0">
                <a:solidFill>
                  <a:srgbClr val="FFFF00"/>
                </a:solidFill>
              </a:rPr>
              <a:t>fstab</a:t>
            </a:r>
            <a:r>
              <a:rPr lang="en-IN" dirty="0" smtClean="0"/>
              <a:t/>
            </a:r>
            <a:br>
              <a:rPr lang="en-IN" dirty="0" smtClean="0"/>
            </a:br>
            <a:r>
              <a:rPr lang="en-IN" dirty="0" smtClean="0"/>
              <a:t>This file contains descriptive information about the various file systems and their mount points, like floppies, </a:t>
            </a:r>
            <a:r>
              <a:rPr lang="en-IN" dirty="0" err="1" smtClean="0"/>
              <a:t>cdroms</a:t>
            </a:r>
            <a:r>
              <a:rPr lang="en-IN" dirty="0" smtClean="0"/>
              <a:t>, and so on.</a:t>
            </a:r>
          </a:p>
          <a:p>
            <a:pPr algn="just">
              <a:buNone/>
            </a:pPr>
            <a:r>
              <a:rPr lang="en-IN" b="1" dirty="0" smtClean="0">
                <a:solidFill>
                  <a:srgbClr val="FFFF00"/>
                </a:solidFill>
              </a:rPr>
              <a:t>/etc/</a:t>
            </a:r>
            <a:r>
              <a:rPr lang="en-IN" b="1" dirty="0" err="1" smtClean="0">
                <a:solidFill>
                  <a:srgbClr val="FFFF00"/>
                </a:solidFill>
              </a:rPr>
              <a:t>passwd</a:t>
            </a:r>
            <a:r>
              <a:rPr lang="en-IN" dirty="0" smtClean="0"/>
              <a:t/>
            </a:r>
            <a:br>
              <a:rPr lang="en-IN" dirty="0" smtClean="0"/>
            </a:br>
            <a:r>
              <a:rPr lang="en-IN" dirty="0" smtClean="0"/>
              <a:t>A file that contains various pieces of information for each user account. This is where the users are defined.</a:t>
            </a:r>
          </a:p>
          <a:p>
            <a:pPr algn="just"/>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fontScale="90000"/>
          </a:bodyPr>
          <a:lstStyle/>
          <a:p>
            <a:r>
              <a:rPr lang="en-US" dirty="0" smtClean="0"/>
              <a:t>/user</a:t>
            </a:r>
            <a:endParaRPr lang="en-IN" dirty="0"/>
          </a:p>
        </p:txBody>
      </p:sp>
      <p:sp>
        <p:nvSpPr>
          <p:cNvPr id="3" name="Content Placeholder 2"/>
          <p:cNvSpPr>
            <a:spLocks noGrp="1"/>
          </p:cNvSpPr>
          <p:nvPr>
            <p:ph idx="1"/>
          </p:nvPr>
        </p:nvSpPr>
        <p:spPr>
          <a:xfrm>
            <a:off x="251520" y="764704"/>
            <a:ext cx="8435280" cy="6093296"/>
          </a:xfrm>
        </p:spPr>
        <p:txBody>
          <a:bodyPr>
            <a:noAutofit/>
          </a:bodyPr>
          <a:lstStyle/>
          <a:p>
            <a:r>
              <a:rPr lang="en-IN" sz="1600" b="1" dirty="0" smtClean="0"/>
              <a:t>&lt; /</a:t>
            </a:r>
            <a:r>
              <a:rPr lang="en-IN" sz="1600" b="1" dirty="0" err="1" smtClean="0"/>
              <a:t>usr</a:t>
            </a:r>
            <a:r>
              <a:rPr lang="en-IN" sz="1600" b="1" dirty="0" smtClean="0"/>
              <a:t> &gt;</a:t>
            </a:r>
          </a:p>
          <a:p>
            <a:r>
              <a:rPr lang="en-IN" sz="1600" dirty="0" smtClean="0"/>
              <a:t>This directory contains user applications and a variety of other things for them, like their source codes, and pictures, docs, or </a:t>
            </a:r>
            <a:r>
              <a:rPr lang="en-IN" sz="1600" dirty="0" err="1" smtClean="0"/>
              <a:t>config</a:t>
            </a:r>
            <a:r>
              <a:rPr lang="en-IN" sz="1600" dirty="0" smtClean="0"/>
              <a:t> files they use. /</a:t>
            </a:r>
            <a:r>
              <a:rPr lang="en-IN" sz="1600" dirty="0" err="1" smtClean="0"/>
              <a:t>usr</a:t>
            </a:r>
            <a:r>
              <a:rPr lang="en-IN" sz="1600" dirty="0" smtClean="0"/>
              <a:t> is the largest directory on a Linux system, and some people like to have it on a separate partition. Some interesting stuff in /</a:t>
            </a:r>
            <a:r>
              <a:rPr lang="en-IN" sz="1600" dirty="0" err="1" smtClean="0"/>
              <a:t>usr</a:t>
            </a:r>
            <a:r>
              <a:rPr lang="en-IN" sz="1600" dirty="0" smtClean="0"/>
              <a:t>:</a:t>
            </a:r>
          </a:p>
          <a:p>
            <a:r>
              <a:rPr lang="en-IN" sz="1600" dirty="0" smtClean="0"/>
              <a:t>/</a:t>
            </a:r>
            <a:r>
              <a:rPr lang="en-IN" sz="1600" dirty="0" err="1" smtClean="0"/>
              <a:t>usr</a:t>
            </a:r>
            <a:r>
              <a:rPr lang="en-IN" sz="1600" dirty="0" smtClean="0"/>
              <a:t>/doc</a:t>
            </a:r>
            <a:br>
              <a:rPr lang="en-IN" sz="1600" dirty="0" smtClean="0"/>
            </a:br>
            <a:r>
              <a:rPr lang="en-IN" sz="1600" dirty="0" smtClean="0"/>
              <a:t>Documentation for the user apps, in many file formats.</a:t>
            </a:r>
          </a:p>
          <a:p>
            <a:r>
              <a:rPr lang="en-IN" sz="1600" dirty="0" smtClean="0"/>
              <a:t>/</a:t>
            </a:r>
            <a:r>
              <a:rPr lang="en-IN" sz="1600" dirty="0" err="1" smtClean="0"/>
              <a:t>usr</a:t>
            </a:r>
            <a:r>
              <a:rPr lang="en-IN" sz="1600" dirty="0" smtClean="0"/>
              <a:t>/share</a:t>
            </a:r>
            <a:br>
              <a:rPr lang="en-IN" sz="1600" dirty="0" smtClean="0"/>
            </a:br>
            <a:r>
              <a:rPr lang="en-IN" sz="1600" dirty="0" err="1" smtClean="0"/>
              <a:t>Config</a:t>
            </a:r>
            <a:r>
              <a:rPr lang="en-IN" sz="1600" dirty="0" smtClean="0"/>
              <a:t> files and graphics for many user apps.</a:t>
            </a:r>
          </a:p>
          <a:p>
            <a:r>
              <a:rPr lang="en-IN" sz="1600" dirty="0" smtClean="0"/>
              <a:t>/</a:t>
            </a:r>
            <a:r>
              <a:rPr lang="en-IN" sz="1600" dirty="0" err="1" smtClean="0"/>
              <a:t>usr</a:t>
            </a:r>
            <a:r>
              <a:rPr lang="en-IN" sz="1600" dirty="0" smtClean="0"/>
              <a:t>/</a:t>
            </a:r>
            <a:r>
              <a:rPr lang="en-IN" sz="1600" dirty="0" err="1" smtClean="0"/>
              <a:t>src</a:t>
            </a:r>
            <a:r>
              <a:rPr lang="en-IN" sz="1600" dirty="0" smtClean="0"/>
              <a:t/>
            </a:r>
            <a:br>
              <a:rPr lang="en-IN" sz="1600" dirty="0" smtClean="0"/>
            </a:br>
            <a:r>
              <a:rPr lang="en-IN" sz="1600" dirty="0" smtClean="0"/>
              <a:t>Source code files for the system's software, including the Linux kernel.</a:t>
            </a:r>
          </a:p>
          <a:p>
            <a:r>
              <a:rPr lang="en-IN" sz="1600" dirty="0" smtClean="0"/>
              <a:t>/</a:t>
            </a:r>
            <a:r>
              <a:rPr lang="en-IN" sz="1600" dirty="0" err="1" smtClean="0"/>
              <a:t>usr</a:t>
            </a:r>
            <a:r>
              <a:rPr lang="en-IN" sz="1600" dirty="0" smtClean="0"/>
              <a:t>/include</a:t>
            </a:r>
            <a:br>
              <a:rPr lang="en-IN" sz="1600" dirty="0" smtClean="0"/>
            </a:br>
            <a:r>
              <a:rPr lang="en-IN" sz="1600" dirty="0" smtClean="0"/>
              <a:t>Header files for the C compiler. The header files define structures and constants that are needed for building most standard programs. A subdirectory under /</a:t>
            </a:r>
            <a:r>
              <a:rPr lang="en-IN" sz="1600" dirty="0" err="1" smtClean="0"/>
              <a:t>usr</a:t>
            </a:r>
            <a:r>
              <a:rPr lang="en-IN" sz="1600" dirty="0" smtClean="0"/>
              <a:t>/include contains headers for the C++ compiler.</a:t>
            </a:r>
          </a:p>
          <a:p>
            <a:r>
              <a:rPr lang="en-IN" sz="1600" b="1" dirty="0" smtClean="0"/>
              <a:t>&lt; /</a:t>
            </a:r>
            <a:r>
              <a:rPr lang="en-IN" sz="1600" b="1" dirty="0" err="1" smtClean="0"/>
              <a:t>usr</a:t>
            </a:r>
            <a:r>
              <a:rPr lang="en-IN" sz="1600" b="1" dirty="0" smtClean="0"/>
              <a:t>/local &gt;</a:t>
            </a:r>
          </a:p>
          <a:p>
            <a:r>
              <a:rPr lang="en-IN" sz="1600" dirty="0" smtClean="0"/>
              <a:t>This is where you install apps and other files for use on the local machine. If your machine is a part of a network, the /</a:t>
            </a:r>
            <a:r>
              <a:rPr lang="en-IN" sz="1600" dirty="0" err="1" smtClean="0"/>
              <a:t>usr</a:t>
            </a:r>
            <a:r>
              <a:rPr lang="en-IN" sz="1600" dirty="0" smtClean="0"/>
              <a:t> directory may physically be on another machine and can be shared by many networked Linux workstations. On this kind of a network, the /</a:t>
            </a:r>
            <a:r>
              <a:rPr lang="en-IN" sz="1600" dirty="0" err="1" smtClean="0"/>
              <a:t>usr</a:t>
            </a:r>
            <a:r>
              <a:rPr lang="en-IN" sz="1600" dirty="0" smtClean="0"/>
              <a:t>/local directory contains only stuff that is not supposed to be used on many machines and is intended for use at the local machine only.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/dev &amp; /proc</a:t>
            </a:r>
            <a:endParaRPr lang="en-IN"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buNone/>
            </a:pPr>
            <a:r>
              <a:rPr lang="en-IN" dirty="0" smtClean="0"/>
              <a:t>/dev – Device Files</a:t>
            </a:r>
          </a:p>
          <a:p>
            <a:r>
              <a:rPr lang="en-IN" dirty="0" smtClean="0"/>
              <a:t>Contains device files.</a:t>
            </a:r>
          </a:p>
          <a:p>
            <a:r>
              <a:rPr lang="en-IN" dirty="0" smtClean="0"/>
              <a:t>These include terminal devices, </a:t>
            </a:r>
            <a:r>
              <a:rPr lang="en-IN" dirty="0" err="1" smtClean="0"/>
              <a:t>usb</a:t>
            </a:r>
            <a:r>
              <a:rPr lang="en-IN" dirty="0" smtClean="0"/>
              <a:t>, or any device attached to the system.</a:t>
            </a:r>
          </a:p>
          <a:p>
            <a:r>
              <a:rPr lang="en-IN" dirty="0" smtClean="0"/>
              <a:t>For example: /dev/tty1, /dev/usbmon0</a:t>
            </a:r>
          </a:p>
          <a:p>
            <a:pPr>
              <a:buNone/>
            </a:pPr>
            <a:r>
              <a:rPr lang="en-IN" dirty="0" smtClean="0"/>
              <a:t>/proc – Process Information</a:t>
            </a:r>
          </a:p>
          <a:p>
            <a:r>
              <a:rPr lang="en-IN" dirty="0" smtClean="0"/>
              <a:t>Contains information about system process.</a:t>
            </a:r>
          </a:p>
          <a:p>
            <a:r>
              <a:rPr lang="en-IN" dirty="0" smtClean="0"/>
              <a:t>This is a pseudo </a:t>
            </a:r>
            <a:r>
              <a:rPr lang="en-IN" dirty="0" err="1" smtClean="0"/>
              <a:t>filesystem</a:t>
            </a:r>
            <a:r>
              <a:rPr lang="en-IN" dirty="0" smtClean="0"/>
              <a:t> contains information about running process. For example: /proc/{</a:t>
            </a:r>
            <a:r>
              <a:rPr lang="en-IN" dirty="0" err="1" smtClean="0"/>
              <a:t>pid</a:t>
            </a:r>
            <a:r>
              <a:rPr lang="en-IN" dirty="0" smtClean="0"/>
              <a:t>} directory contains information about the process with that particular </a:t>
            </a:r>
            <a:r>
              <a:rPr lang="en-IN" dirty="0" err="1" smtClean="0"/>
              <a:t>pid</a:t>
            </a:r>
            <a:r>
              <a:rPr lang="en-IN" dirty="0" smtClean="0"/>
              <a:t>.</a:t>
            </a:r>
          </a:p>
          <a:p>
            <a:r>
              <a:rPr lang="en-IN" dirty="0" smtClean="0"/>
              <a:t>This is a virtual </a:t>
            </a:r>
            <a:r>
              <a:rPr lang="en-IN" dirty="0" err="1" smtClean="0"/>
              <a:t>filesystem</a:t>
            </a:r>
            <a:r>
              <a:rPr lang="en-IN" dirty="0" smtClean="0"/>
              <a:t> with text information about system resources. For example: /proc/uptime</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var</a:t>
            </a:r>
            <a:r>
              <a:rPr lang="en-US" dirty="0" smtClean="0"/>
              <a:t> &amp; /</a:t>
            </a:r>
            <a:r>
              <a:rPr lang="en-US" dirty="0" err="1" smtClean="0"/>
              <a:t>tmp</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a:t>
            </a:r>
            <a:r>
              <a:rPr lang="en-IN" dirty="0" err="1" smtClean="0"/>
              <a:t>var</a:t>
            </a:r>
            <a:r>
              <a:rPr lang="en-IN" dirty="0" smtClean="0"/>
              <a:t> – Variable Files</a:t>
            </a:r>
          </a:p>
          <a:p>
            <a:r>
              <a:rPr lang="en-IN" dirty="0" err="1" smtClean="0"/>
              <a:t>var</a:t>
            </a:r>
            <a:r>
              <a:rPr lang="en-IN" dirty="0" smtClean="0"/>
              <a:t> stands for variable files.</a:t>
            </a:r>
          </a:p>
          <a:p>
            <a:r>
              <a:rPr lang="en-IN" dirty="0" smtClean="0"/>
              <a:t>Content of the files that are expected to grow can be found under this directory.</a:t>
            </a:r>
          </a:p>
          <a:p>
            <a:r>
              <a:rPr lang="en-IN" dirty="0" smtClean="0"/>
              <a:t>This includes — system log files (/</a:t>
            </a:r>
            <a:r>
              <a:rPr lang="en-IN" dirty="0" err="1" smtClean="0"/>
              <a:t>var</a:t>
            </a:r>
            <a:r>
              <a:rPr lang="en-IN" dirty="0" smtClean="0"/>
              <a:t>/log); packages and database files (/</a:t>
            </a:r>
            <a:r>
              <a:rPr lang="en-IN" dirty="0" err="1" smtClean="0"/>
              <a:t>var</a:t>
            </a:r>
            <a:r>
              <a:rPr lang="en-IN" dirty="0" smtClean="0"/>
              <a:t>/lib); emails (/</a:t>
            </a:r>
            <a:r>
              <a:rPr lang="en-IN" dirty="0" err="1" smtClean="0"/>
              <a:t>var</a:t>
            </a:r>
            <a:r>
              <a:rPr lang="en-IN" dirty="0" smtClean="0"/>
              <a:t>/mail); print queues (/</a:t>
            </a:r>
            <a:r>
              <a:rPr lang="en-IN" dirty="0" err="1" smtClean="0"/>
              <a:t>var</a:t>
            </a:r>
            <a:r>
              <a:rPr lang="en-IN" dirty="0" smtClean="0"/>
              <a:t>/spool); lock files (/</a:t>
            </a:r>
            <a:r>
              <a:rPr lang="en-IN" dirty="0" err="1" smtClean="0"/>
              <a:t>var</a:t>
            </a:r>
            <a:r>
              <a:rPr lang="en-IN" dirty="0" smtClean="0"/>
              <a:t>/lock); temp files needed across reboots (/</a:t>
            </a:r>
            <a:r>
              <a:rPr lang="en-IN" dirty="0" err="1" smtClean="0"/>
              <a:t>var</a:t>
            </a:r>
            <a:r>
              <a:rPr lang="en-IN" dirty="0" smtClean="0"/>
              <a:t>/</a:t>
            </a:r>
            <a:r>
              <a:rPr lang="en-IN" dirty="0" err="1" smtClean="0"/>
              <a:t>tmp</a:t>
            </a:r>
            <a:r>
              <a:rPr lang="en-IN" dirty="0" smtClean="0"/>
              <a:t>);</a:t>
            </a:r>
          </a:p>
          <a:p>
            <a:pPr>
              <a:buNone/>
            </a:pPr>
            <a:r>
              <a:rPr lang="en-IN" dirty="0" smtClean="0"/>
              <a:t> /</a:t>
            </a:r>
            <a:r>
              <a:rPr lang="en-IN" dirty="0" err="1" smtClean="0"/>
              <a:t>tmp</a:t>
            </a:r>
            <a:r>
              <a:rPr lang="en-IN" dirty="0" smtClean="0"/>
              <a:t> – Temporary Files</a:t>
            </a:r>
          </a:p>
          <a:p>
            <a:r>
              <a:rPr lang="en-IN" dirty="0" smtClean="0"/>
              <a:t>Directory that contains temporary files created by system and users.</a:t>
            </a:r>
          </a:p>
          <a:p>
            <a:r>
              <a:rPr lang="en-IN" dirty="0" smtClean="0"/>
              <a:t>Files under this directory are deleted when system is rebooted</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0"/>
            <a:ext cx="8229600" cy="6126163"/>
          </a:xfrm>
        </p:spPr>
        <p:txBody>
          <a:bodyPr>
            <a:normAutofit fontScale="55000" lnSpcReduction="20000"/>
          </a:bodyPr>
          <a:lstStyle/>
          <a:p>
            <a:endParaRPr lang="en-IN" dirty="0" smtClean="0"/>
          </a:p>
          <a:p>
            <a:r>
              <a:rPr lang="en-IN" dirty="0" smtClean="0"/>
              <a:t>/lib – System Libraries</a:t>
            </a:r>
          </a:p>
          <a:p>
            <a:r>
              <a:rPr lang="en-IN" dirty="0" smtClean="0"/>
              <a:t>Contains library files that supports the binaries located under /bin and /</a:t>
            </a:r>
            <a:r>
              <a:rPr lang="en-IN" dirty="0" err="1" smtClean="0"/>
              <a:t>sbin</a:t>
            </a:r>
            <a:endParaRPr lang="en-IN" dirty="0" smtClean="0"/>
          </a:p>
          <a:p>
            <a:r>
              <a:rPr lang="en-IN" dirty="0" smtClean="0"/>
              <a:t>Library filenames are either ld* or lib*.so.*</a:t>
            </a:r>
          </a:p>
          <a:p>
            <a:r>
              <a:rPr lang="en-IN" dirty="0" smtClean="0"/>
              <a:t>For example: ld-2.11.1.so, libncurses.so.5.7</a:t>
            </a:r>
          </a:p>
          <a:p>
            <a:pPr>
              <a:buNone/>
            </a:pPr>
            <a:r>
              <a:rPr lang="en-IN" dirty="0" smtClean="0"/>
              <a:t>/opt – Optional add-on Applications</a:t>
            </a:r>
          </a:p>
          <a:p>
            <a:r>
              <a:rPr lang="en-IN" dirty="0" smtClean="0"/>
              <a:t>opt stands for optional.</a:t>
            </a:r>
          </a:p>
          <a:p>
            <a:r>
              <a:rPr lang="en-IN" dirty="0" smtClean="0"/>
              <a:t>Contains add-on applications from individual vendors.</a:t>
            </a:r>
          </a:p>
          <a:p>
            <a:r>
              <a:rPr lang="en-IN" dirty="0" smtClean="0"/>
              <a:t>add-on applications should be installed under either /opt/ or /opt/ sub-directory.</a:t>
            </a:r>
          </a:p>
          <a:p>
            <a:pPr>
              <a:buNone/>
            </a:pPr>
            <a:r>
              <a:rPr lang="en-IN" dirty="0" smtClean="0"/>
              <a:t> /</a:t>
            </a:r>
            <a:r>
              <a:rPr lang="en-IN" dirty="0" err="1" smtClean="0"/>
              <a:t>mnt</a:t>
            </a:r>
            <a:r>
              <a:rPr lang="en-IN" dirty="0" smtClean="0"/>
              <a:t> – Mount Directory</a:t>
            </a:r>
          </a:p>
          <a:p>
            <a:r>
              <a:rPr lang="en-IN" dirty="0" smtClean="0"/>
              <a:t>Temporary mount directory where </a:t>
            </a:r>
            <a:r>
              <a:rPr lang="en-IN" dirty="0" err="1" smtClean="0"/>
              <a:t>sysadmins</a:t>
            </a:r>
            <a:r>
              <a:rPr lang="en-IN" dirty="0" smtClean="0"/>
              <a:t> can mount </a:t>
            </a:r>
            <a:r>
              <a:rPr lang="en-IN" dirty="0" err="1" smtClean="0"/>
              <a:t>filesystems</a:t>
            </a:r>
            <a:r>
              <a:rPr lang="en-IN" dirty="0" smtClean="0"/>
              <a:t>.</a:t>
            </a:r>
          </a:p>
          <a:p>
            <a:pPr>
              <a:buNone/>
            </a:pPr>
            <a:r>
              <a:rPr lang="en-IN" dirty="0" smtClean="0"/>
              <a:t>/media – Removable Media Devices</a:t>
            </a:r>
          </a:p>
          <a:p>
            <a:r>
              <a:rPr lang="en-IN" dirty="0" smtClean="0"/>
              <a:t>Temporary mount directory for removable devices.</a:t>
            </a:r>
          </a:p>
          <a:p>
            <a:r>
              <a:rPr lang="en-IN" dirty="0" smtClean="0"/>
              <a:t>For examples, /media/</a:t>
            </a:r>
            <a:r>
              <a:rPr lang="en-IN" dirty="0" err="1" smtClean="0"/>
              <a:t>cdrom</a:t>
            </a:r>
            <a:r>
              <a:rPr lang="en-IN" dirty="0" smtClean="0"/>
              <a:t> for CD-ROM; /media/floppy for floppy drives; /media/</a:t>
            </a:r>
            <a:r>
              <a:rPr lang="en-IN" dirty="0" err="1" smtClean="0"/>
              <a:t>cdrecorder</a:t>
            </a:r>
            <a:r>
              <a:rPr lang="en-IN" dirty="0" smtClean="0"/>
              <a:t> for CD writer</a:t>
            </a:r>
          </a:p>
          <a:p>
            <a:pPr>
              <a:buNone/>
            </a:pPr>
            <a:r>
              <a:rPr lang="en-IN" dirty="0" smtClean="0"/>
              <a:t>/</a:t>
            </a:r>
            <a:r>
              <a:rPr lang="en-IN" dirty="0" err="1" smtClean="0"/>
              <a:t>srv</a:t>
            </a:r>
            <a:r>
              <a:rPr lang="en-IN" dirty="0" smtClean="0"/>
              <a:t> – Service Data</a:t>
            </a:r>
          </a:p>
          <a:p>
            <a:r>
              <a:rPr lang="en-IN" dirty="0" err="1" smtClean="0"/>
              <a:t>srv</a:t>
            </a:r>
            <a:r>
              <a:rPr lang="en-IN" dirty="0" smtClean="0"/>
              <a:t> stands for service.</a:t>
            </a:r>
          </a:p>
          <a:p>
            <a:r>
              <a:rPr lang="en-IN" dirty="0" smtClean="0"/>
              <a:t>Contains server specific services related data.</a:t>
            </a:r>
          </a:p>
          <a:p>
            <a:r>
              <a:rPr lang="en-IN" dirty="0" smtClean="0"/>
              <a:t>For example, /</a:t>
            </a:r>
            <a:r>
              <a:rPr lang="en-IN" dirty="0" err="1" smtClean="0"/>
              <a:t>srv</a:t>
            </a:r>
            <a:r>
              <a:rPr lang="en-IN" dirty="0" smtClean="0"/>
              <a:t>/</a:t>
            </a:r>
            <a:r>
              <a:rPr lang="en-IN" dirty="0" err="1" smtClean="0"/>
              <a:t>cvs</a:t>
            </a:r>
            <a:r>
              <a:rPr lang="en-IN" dirty="0" smtClean="0"/>
              <a:t> contains CVS related data.</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en-US" sz="5400" dirty="0" smtClean="0"/>
              <a:t>LINUX COMMANDS</a:t>
            </a:r>
            <a:endParaRPr lang="en-US" sz="5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Type command</a:t>
            </a:r>
          </a:p>
          <a:p>
            <a:r>
              <a:rPr lang="en-US" dirty="0" smtClean="0"/>
              <a:t>To check a command is internal or external</a:t>
            </a:r>
          </a:p>
          <a:p>
            <a:pPr algn="just"/>
            <a:r>
              <a:rPr lang="en-US" dirty="0" smtClean="0"/>
              <a:t>Internal commands are the built in commands of the shell. Which means that when you execute an internal command, no process will be launched to execute the command. Therefore the speed of executing an internal command will be very high. Example – </a:t>
            </a:r>
            <a:r>
              <a:rPr lang="en-US" dirty="0" err="1" smtClean="0"/>
              <a:t>cd,pwd,echotc</a:t>
            </a:r>
            <a:r>
              <a:rPr lang="en-US" dirty="0" smtClean="0"/>
              <a:t>.</a:t>
            </a:r>
            <a:br>
              <a:rPr lang="en-US" dirty="0" smtClean="0"/>
            </a:br>
            <a:r>
              <a:rPr lang="en-US" dirty="0" smtClean="0"/>
              <a:t/>
            </a:r>
            <a:br>
              <a:rPr lang="en-US" dirty="0" smtClean="0"/>
            </a:br>
            <a:r>
              <a:rPr lang="en-US" dirty="0" smtClean="0"/>
              <a:t>External commands are those command which are stored as a separate binaries. Shell starts separate sub-process to execute them. Most external commands are stored in the form of binaries in /bin directory. To execute external command shell check $PATH variable . If command present in the location mentioned in $PATH variable shell will execute it , otherwise it will give error.</a:t>
            </a:r>
            <a:br>
              <a:rPr lang="en-US" dirty="0" smtClean="0"/>
            </a:br>
            <a:r>
              <a:rPr lang="en-US" dirty="0" smtClean="0"/>
              <a:t>example –	 </a:t>
            </a:r>
            <a:r>
              <a:rPr lang="en-US" dirty="0" err="1" smtClean="0"/>
              <a:t>ls,mv,cat</a:t>
            </a:r>
            <a:r>
              <a:rPr lang="en-US" dirty="0" smtClean="0"/>
              <a:t> etc.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Uname</a:t>
            </a:r>
            <a:endParaRPr lang="en-US" dirty="0" smtClean="0"/>
          </a:p>
          <a:p>
            <a:r>
              <a:rPr lang="en-US" dirty="0" smtClean="0"/>
              <a:t>The </a:t>
            </a:r>
            <a:r>
              <a:rPr lang="en-US" dirty="0" err="1" smtClean="0"/>
              <a:t>Uname</a:t>
            </a:r>
            <a:r>
              <a:rPr lang="en-US" dirty="0" smtClean="0"/>
              <a:t> command lists the name of the current system you are logged into</a:t>
            </a:r>
          </a:p>
          <a:p>
            <a:r>
              <a:rPr lang="en-US" dirty="0" err="1" smtClean="0"/>
              <a:t>Uname</a:t>
            </a:r>
            <a:r>
              <a:rPr lang="en-US" dirty="0" smtClean="0"/>
              <a:t> –s    gives the </a:t>
            </a:r>
            <a:r>
              <a:rPr lang="en-US" dirty="0" err="1" smtClean="0"/>
              <a:t>os</a:t>
            </a:r>
            <a:r>
              <a:rPr lang="en-US" dirty="0" smtClean="0"/>
              <a:t> name</a:t>
            </a:r>
          </a:p>
          <a:p>
            <a:r>
              <a:rPr lang="en-US" dirty="0" err="1" smtClean="0"/>
              <a:t>Uname</a:t>
            </a:r>
            <a:r>
              <a:rPr lang="en-US" dirty="0" smtClean="0"/>
              <a:t> –r gives the version of </a:t>
            </a:r>
            <a:r>
              <a:rPr lang="en-US" dirty="0" err="1" smtClean="0"/>
              <a:t>os</a:t>
            </a:r>
            <a:endParaRPr lang="en-US" dirty="0" smtClean="0"/>
          </a:p>
          <a:p>
            <a:r>
              <a:rPr lang="en-US" dirty="0" err="1" smtClean="0"/>
              <a:t>Uname</a:t>
            </a:r>
            <a:r>
              <a:rPr lang="en-US" dirty="0" smtClean="0"/>
              <a:t> –x gives the detail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UNIX/LINUX</a:t>
            </a:r>
            <a:endParaRPr lang="en-IN" dirty="0"/>
          </a:p>
        </p:txBody>
      </p:sp>
      <p:sp>
        <p:nvSpPr>
          <p:cNvPr id="3" name="Content Placeholder 2"/>
          <p:cNvSpPr>
            <a:spLocks noGrp="1"/>
          </p:cNvSpPr>
          <p:nvPr>
            <p:ph idx="1"/>
          </p:nvPr>
        </p:nvSpPr>
        <p:spPr/>
        <p:txBody>
          <a:bodyPr>
            <a:normAutofit lnSpcReduction="10000"/>
          </a:bodyPr>
          <a:lstStyle/>
          <a:p>
            <a:pPr>
              <a:buNone/>
            </a:pPr>
            <a:r>
              <a:rPr lang="en-IN" b="1" dirty="0" smtClean="0"/>
              <a:t>What is UNIX?</a:t>
            </a:r>
            <a:endParaRPr lang="en-IN" dirty="0" smtClean="0"/>
          </a:p>
          <a:p>
            <a:pPr algn="just"/>
            <a:r>
              <a:rPr lang="en-IN" dirty="0" smtClean="0"/>
              <a:t>The </a:t>
            </a:r>
            <a:r>
              <a:rPr lang="en-IN" b="1" dirty="0" smtClean="0"/>
              <a:t>UNIX</a:t>
            </a:r>
            <a:r>
              <a:rPr lang="en-IN" dirty="0" smtClean="0"/>
              <a:t>  is a multiuser, multitasking operating system. </a:t>
            </a:r>
          </a:p>
          <a:p>
            <a:pPr algn="just"/>
            <a:r>
              <a:rPr lang="en-IN" dirty="0" smtClean="0"/>
              <a:t>operating system was originally developed at Bell Laboratories, in the 1970's, for the Digital Equipment PDP computers. </a:t>
            </a:r>
          </a:p>
          <a:p>
            <a:pPr>
              <a:buNone/>
            </a:pPr>
            <a:r>
              <a:rPr lang="en-IN" b="1" dirty="0" smtClean="0"/>
              <a:t>What is Linux?</a:t>
            </a:r>
            <a:endParaRPr lang="en-IN" dirty="0" smtClean="0"/>
          </a:p>
          <a:p>
            <a:r>
              <a:rPr lang="en-IN" b="1" dirty="0" smtClean="0"/>
              <a:t>Linux</a:t>
            </a:r>
            <a:r>
              <a:rPr lang="en-IN" dirty="0" smtClean="0"/>
              <a:t> is a freely distributed implementation of a UNIX-like kernel. </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t>
            </a:r>
            <a:endParaRPr lang="en-IN" dirty="0"/>
          </a:p>
        </p:txBody>
      </p:sp>
      <p:sp>
        <p:nvSpPr>
          <p:cNvPr id="3" name="Content Placeholder 2"/>
          <p:cNvSpPr>
            <a:spLocks noGrp="1"/>
          </p:cNvSpPr>
          <p:nvPr>
            <p:ph idx="1"/>
          </p:nvPr>
        </p:nvSpPr>
        <p:spPr/>
        <p:txBody>
          <a:bodyPr>
            <a:normAutofit fontScale="92500"/>
          </a:bodyPr>
          <a:lstStyle/>
          <a:p>
            <a:pPr>
              <a:buNone/>
            </a:pPr>
            <a:r>
              <a:rPr lang="en-IN" b="1" dirty="0" smtClean="0"/>
              <a:t>Man </a:t>
            </a:r>
            <a:r>
              <a:rPr lang="en-IN" b="1" dirty="0" err="1" smtClean="0"/>
              <a:t>ual</a:t>
            </a:r>
            <a:r>
              <a:rPr lang="en-IN" b="1" dirty="0" smtClean="0"/>
              <a:t> </a:t>
            </a:r>
            <a:r>
              <a:rPr lang="en-IN" dirty="0" smtClean="0"/>
              <a:t>command.</a:t>
            </a:r>
            <a:br>
              <a:rPr lang="en-IN" dirty="0" smtClean="0"/>
            </a:br>
            <a:r>
              <a:rPr lang="en-IN" dirty="0" smtClean="0"/>
              <a:t>man </a:t>
            </a:r>
            <a:r>
              <a:rPr lang="en-IN" dirty="0" err="1" smtClean="0"/>
              <a:t>man</a:t>
            </a:r>
            <a:r>
              <a:rPr lang="en-IN" dirty="0" smtClean="0"/>
              <a:t> This is help command, and will explains you about online manual pages you can also use man in conjunction with any command to learn more about that command for example. </a:t>
            </a:r>
          </a:p>
          <a:p>
            <a:pPr lvl="0"/>
            <a:r>
              <a:rPr lang="en-IN" dirty="0" smtClean="0"/>
              <a:t>man </a:t>
            </a:r>
            <a:r>
              <a:rPr lang="en-IN" dirty="0" err="1" smtClean="0"/>
              <a:t>ls</a:t>
            </a:r>
            <a:r>
              <a:rPr lang="en-IN" dirty="0" smtClean="0"/>
              <a:t> will explain about the </a:t>
            </a:r>
            <a:r>
              <a:rPr lang="en-IN" dirty="0" err="1" smtClean="0"/>
              <a:t>ls</a:t>
            </a:r>
            <a:r>
              <a:rPr lang="en-IN" dirty="0" smtClean="0"/>
              <a:t> command and how you can use it.</a:t>
            </a:r>
          </a:p>
          <a:p>
            <a:pPr lvl="0"/>
            <a:r>
              <a:rPr lang="en-IN" dirty="0" smtClean="0"/>
              <a:t>man -k pattern command will search for the pattern in given command.</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pwd</a:t>
            </a:r>
            <a:endParaRPr lang="en-IN" dirty="0"/>
          </a:p>
        </p:txBody>
      </p:sp>
      <p:sp>
        <p:nvSpPr>
          <p:cNvPr id="3" name="Content Placeholder 2"/>
          <p:cNvSpPr>
            <a:spLocks noGrp="1"/>
          </p:cNvSpPr>
          <p:nvPr>
            <p:ph idx="1"/>
          </p:nvPr>
        </p:nvSpPr>
        <p:spPr/>
        <p:txBody>
          <a:bodyPr/>
          <a:lstStyle/>
          <a:p>
            <a:r>
              <a:rPr lang="en-IN" b="1" dirty="0" err="1" smtClean="0"/>
              <a:t>Pwd</a:t>
            </a:r>
            <a:r>
              <a:rPr lang="en-IN" dirty="0" smtClean="0"/>
              <a:t> command. </a:t>
            </a:r>
            <a:br>
              <a:rPr lang="en-IN" dirty="0" smtClean="0"/>
            </a:br>
            <a:r>
              <a:rPr lang="en-IN" dirty="0" err="1" smtClean="0"/>
              <a:t>pwd</a:t>
            </a:r>
            <a:r>
              <a:rPr lang="en-IN" dirty="0" smtClean="0"/>
              <a:t> command will print your home directory on screen, </a:t>
            </a:r>
            <a:r>
              <a:rPr lang="en-IN" dirty="0" err="1" smtClean="0"/>
              <a:t>pwd</a:t>
            </a:r>
            <a:r>
              <a:rPr lang="en-IN" dirty="0" smtClean="0"/>
              <a:t> means present working directory.</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b="1" dirty="0" smtClean="0"/>
              <a:t>Calendar</a:t>
            </a:r>
            <a:r>
              <a:rPr lang="en-IN" dirty="0" smtClean="0"/>
              <a:t> command </a:t>
            </a:r>
            <a:br>
              <a:rPr lang="en-IN" dirty="0" smtClean="0"/>
            </a:br>
            <a:r>
              <a:rPr lang="en-IN" dirty="0" smtClean="0"/>
              <a:t>calendar command reads your calendar file and displays only lines with current day. </a:t>
            </a:r>
            <a:br>
              <a:rPr lang="en-IN" dirty="0" smtClean="0"/>
            </a:br>
            <a:r>
              <a:rPr lang="en-IN" dirty="0" smtClean="0"/>
              <a:t>For example in your calendar file if you have this</a:t>
            </a:r>
          </a:p>
          <a:p>
            <a:r>
              <a:rPr lang="en-IN" dirty="0" smtClean="0"/>
              <a:t>12/20   Test new software.</a:t>
            </a:r>
          </a:p>
          <a:p>
            <a:r>
              <a:rPr lang="en-IN" dirty="0" smtClean="0"/>
              <a:t>1/15    Test newly developed 3270 product.</a:t>
            </a:r>
          </a:p>
          <a:p>
            <a:r>
              <a:rPr lang="en-IN" dirty="0" smtClean="0"/>
              <a:t>1/20    Install memory on HP 9000 machine.</a:t>
            </a:r>
          </a:p>
          <a:p>
            <a:r>
              <a:rPr lang="en-IN" dirty="0" smtClean="0"/>
              <a:t>On </a:t>
            </a:r>
            <a:r>
              <a:rPr lang="en-IN" dirty="0" err="1" smtClean="0"/>
              <a:t>dec</a:t>
            </a:r>
            <a:r>
              <a:rPr lang="en-IN" dirty="0" smtClean="0"/>
              <a:t> 20th the first line will be displayed. you can use this command with your </a:t>
            </a:r>
            <a:r>
              <a:rPr lang="en-IN" dirty="0" err="1" smtClean="0"/>
              <a:t>crontab</a:t>
            </a:r>
            <a:r>
              <a:rPr lang="en-IN" dirty="0" smtClean="0"/>
              <a:t> file or in your login files.</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t>
            </a:r>
            <a:endParaRPr lang="en-IN" dirty="0"/>
          </a:p>
        </p:txBody>
      </p:sp>
      <p:sp>
        <p:nvSpPr>
          <p:cNvPr id="3" name="Content Placeholder 2"/>
          <p:cNvSpPr>
            <a:spLocks noGrp="1"/>
          </p:cNvSpPr>
          <p:nvPr>
            <p:ph idx="1"/>
          </p:nvPr>
        </p:nvSpPr>
        <p:spPr/>
        <p:txBody>
          <a:bodyPr/>
          <a:lstStyle/>
          <a:p>
            <a:pPr>
              <a:buNone/>
            </a:pPr>
            <a:r>
              <a:rPr lang="en-IN" b="1" dirty="0" smtClean="0"/>
              <a:t>Clear</a:t>
            </a:r>
            <a:r>
              <a:rPr lang="en-IN" dirty="0" smtClean="0"/>
              <a:t> command</a:t>
            </a:r>
          </a:p>
          <a:p>
            <a:r>
              <a:rPr lang="en-IN" dirty="0" smtClean="0"/>
              <a:t>clear command clears the screen and puts cursor at beginning of first line.</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Tty</a:t>
            </a:r>
            <a:endParaRPr lang="en-IN" dirty="0"/>
          </a:p>
        </p:txBody>
      </p:sp>
      <p:sp>
        <p:nvSpPr>
          <p:cNvPr id="3" name="Content Placeholder 2"/>
          <p:cNvSpPr>
            <a:spLocks noGrp="1"/>
          </p:cNvSpPr>
          <p:nvPr>
            <p:ph idx="1"/>
          </p:nvPr>
        </p:nvSpPr>
        <p:spPr/>
        <p:txBody>
          <a:bodyPr>
            <a:normAutofit lnSpcReduction="10000"/>
          </a:bodyPr>
          <a:lstStyle/>
          <a:p>
            <a:r>
              <a:rPr lang="en-IN" b="1" dirty="0" err="1" smtClean="0"/>
              <a:t>Tty</a:t>
            </a:r>
            <a:r>
              <a:rPr lang="en-IN" b="1" dirty="0" smtClean="0"/>
              <a:t> </a:t>
            </a:r>
            <a:r>
              <a:rPr lang="en-IN" dirty="0" smtClean="0"/>
              <a:t>command </a:t>
            </a:r>
            <a:br>
              <a:rPr lang="en-IN" dirty="0" smtClean="0"/>
            </a:br>
            <a:r>
              <a:rPr lang="en-IN" dirty="0" err="1" smtClean="0"/>
              <a:t>Tty</a:t>
            </a:r>
            <a:r>
              <a:rPr lang="en-IN" dirty="0" smtClean="0"/>
              <a:t> command will display your terminal. Syntax is</a:t>
            </a:r>
            <a:br>
              <a:rPr lang="en-IN" dirty="0" smtClean="0"/>
            </a:br>
            <a:r>
              <a:rPr lang="en-IN" dirty="0" err="1" smtClean="0"/>
              <a:t>tty</a:t>
            </a:r>
            <a:r>
              <a:rPr lang="en-IN" dirty="0" smtClean="0"/>
              <a:t> </a:t>
            </a:r>
            <a:r>
              <a:rPr lang="en-IN" i="1" dirty="0" smtClean="0"/>
              <a:t>options</a:t>
            </a:r>
            <a:endParaRPr lang="en-IN" dirty="0" smtClean="0"/>
          </a:p>
          <a:p>
            <a:r>
              <a:rPr lang="en-IN" dirty="0" smtClean="0"/>
              <a:t>Options</a:t>
            </a:r>
          </a:p>
          <a:p>
            <a:pPr lvl="0"/>
            <a:r>
              <a:rPr lang="en-IN" dirty="0" smtClean="0"/>
              <a:t>-l will print the synchronous line number.</a:t>
            </a:r>
          </a:p>
          <a:p>
            <a:r>
              <a:rPr lang="en-IN" dirty="0" smtClean="0"/>
              <a:t>-s will return only the codes: 0 (a terminal), 1 (not a terminal), 2 (invalid options) (good for scripts)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management commands</a:t>
            </a:r>
            <a:br>
              <a:rPr lang="en-US" dirty="0" smtClean="0"/>
            </a:b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pPr algn="just"/>
            <a:r>
              <a:rPr lang="en-US" dirty="0" smtClean="0"/>
              <a:t>In UNIX there are three basic types of files:</a:t>
            </a:r>
          </a:p>
          <a:p>
            <a:pPr algn="just"/>
            <a:r>
              <a:rPr lang="en-US" b="1" dirty="0" smtClean="0"/>
              <a:t>Ordinary Files:</a:t>
            </a:r>
            <a:r>
              <a:rPr lang="en-US" dirty="0" smtClean="0"/>
              <a:t> An ordinary file is a file on the system that contains data, text, or program instructions. In this tutorial, you look at working with ordinary files.</a:t>
            </a:r>
          </a:p>
          <a:p>
            <a:pPr algn="just"/>
            <a:r>
              <a:rPr lang="en-US" b="1" dirty="0" smtClean="0"/>
              <a:t>Directories:</a:t>
            </a:r>
            <a:r>
              <a:rPr lang="en-US" dirty="0" smtClean="0"/>
              <a:t> Directories store both special and ordinary files. For users familiar with Windows or Mac OS, UNIX directories are equivalent to folders.</a:t>
            </a:r>
          </a:p>
          <a:p>
            <a:pPr algn="just"/>
            <a:r>
              <a:rPr lang="en-US" b="1" dirty="0" smtClean="0"/>
              <a:t>Special Files:</a:t>
            </a:r>
            <a:r>
              <a:rPr lang="en-US" dirty="0" smtClean="0"/>
              <a:t> Some special files provide access to hardware such as hard drives, CD-ROM drives, modems, and Ethernet adapters. Other special files are similar to aliases or shortcuts and enable you to access a single file using different names.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File Management</a:t>
            </a:r>
            <a:endParaRPr lang="en-IN" dirty="0"/>
          </a:p>
        </p:txBody>
      </p:sp>
      <p:sp>
        <p:nvSpPr>
          <p:cNvPr id="3" name="Content Placeholder 2"/>
          <p:cNvSpPr>
            <a:spLocks noGrp="1"/>
          </p:cNvSpPr>
          <p:nvPr>
            <p:ph idx="1"/>
          </p:nvPr>
        </p:nvSpPr>
        <p:spPr>
          <a:xfrm>
            <a:off x="457200" y="764704"/>
            <a:ext cx="8229600" cy="5832648"/>
          </a:xfrm>
        </p:spPr>
        <p:txBody>
          <a:bodyPr>
            <a:normAutofit fontScale="70000" lnSpcReduction="20000"/>
          </a:bodyPr>
          <a:lstStyle/>
          <a:p>
            <a:r>
              <a:rPr lang="en-IN" dirty="0" smtClean="0">
                <a:solidFill>
                  <a:schemeClr val="bg1">
                    <a:lumMod val="95000"/>
                    <a:lumOff val="5000"/>
                  </a:schemeClr>
                </a:solidFill>
                <a:hlinkClick r:id="rId2"/>
              </a:rPr>
              <a:t>cat</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cd</a:t>
            </a:r>
            <a:r>
              <a:rPr lang="en-IN" dirty="0" smtClean="0">
                <a:solidFill>
                  <a:schemeClr val="bg1">
                    <a:lumMod val="95000"/>
                    <a:lumOff val="5000"/>
                  </a:schemeClr>
                </a:solidFill>
                <a:hlinkClick r:id="rId2"/>
              </a:rPr>
              <a:t> </a:t>
            </a:r>
          </a:p>
          <a:p>
            <a:r>
              <a:rPr lang="en-IN" dirty="0" smtClean="0">
                <a:solidFill>
                  <a:schemeClr val="bg1">
                    <a:lumMod val="95000"/>
                    <a:lumOff val="5000"/>
                  </a:schemeClr>
                </a:solidFill>
                <a:hlinkClick r:id="rId2"/>
              </a:rPr>
              <a:t>Cp</a:t>
            </a:r>
            <a:endParaRPr lang="en-IN" dirty="0" smtClean="0">
              <a:solidFill>
                <a:schemeClr val="bg1">
                  <a:lumMod val="95000"/>
                  <a:lumOff val="5000"/>
                </a:schemeClr>
              </a:solidFill>
            </a:endParaRPr>
          </a:p>
          <a:p>
            <a:r>
              <a:rPr lang="en-IN" dirty="0" smtClean="0">
                <a:solidFill>
                  <a:schemeClr val="bg1">
                    <a:lumMod val="95000"/>
                    <a:lumOff val="5000"/>
                  </a:schemeClr>
                </a:solidFill>
              </a:rPr>
              <a:t> </a:t>
            </a:r>
            <a:r>
              <a:rPr lang="en-IN" dirty="0" smtClean="0">
                <a:solidFill>
                  <a:schemeClr val="bg1">
                    <a:lumMod val="95000"/>
                    <a:lumOff val="5000"/>
                  </a:schemeClr>
                </a:solidFill>
                <a:hlinkClick r:id="rId2"/>
              </a:rPr>
              <a:t>file</a:t>
            </a:r>
            <a:endParaRPr lang="en-IN" dirty="0" smtClean="0">
              <a:solidFill>
                <a:schemeClr val="bg1">
                  <a:lumMod val="95000"/>
                  <a:lumOff val="5000"/>
                </a:schemeClr>
              </a:solidFill>
            </a:endParaRPr>
          </a:p>
          <a:p>
            <a:r>
              <a:rPr lang="en-IN" dirty="0" smtClean="0">
                <a:solidFill>
                  <a:schemeClr val="bg1">
                    <a:lumMod val="95000"/>
                    <a:lumOff val="5000"/>
                  </a:schemeClr>
                </a:solidFill>
                <a:hlinkClick r:id="rId2"/>
              </a:rPr>
              <a:t>Head</a:t>
            </a:r>
            <a:endParaRPr lang="en-IN" dirty="0" smtClean="0">
              <a:solidFill>
                <a:schemeClr val="bg1">
                  <a:lumMod val="95000"/>
                  <a:lumOff val="5000"/>
                </a:schemeClr>
              </a:solidFill>
            </a:endParaRPr>
          </a:p>
          <a:p>
            <a:r>
              <a:rPr lang="en-IN" dirty="0" smtClean="0">
                <a:solidFill>
                  <a:schemeClr val="bg1">
                    <a:lumMod val="95000"/>
                    <a:lumOff val="5000"/>
                  </a:schemeClr>
                </a:solidFill>
                <a:hlinkClick r:id="rId2"/>
              </a:rPr>
              <a:t>Tail</a:t>
            </a:r>
            <a:endParaRPr lang="en-IN" dirty="0" smtClean="0">
              <a:solidFill>
                <a:schemeClr val="bg1">
                  <a:lumMod val="95000"/>
                  <a:lumOff val="5000"/>
                </a:schemeClr>
              </a:solidFill>
            </a:endParaRPr>
          </a:p>
          <a:p>
            <a:r>
              <a:rPr lang="en-IN" dirty="0" smtClean="0">
                <a:solidFill>
                  <a:schemeClr val="bg1">
                    <a:lumMod val="95000"/>
                    <a:lumOff val="5000"/>
                  </a:schemeClr>
                </a:solidFill>
              </a:rPr>
              <a:t> </a:t>
            </a:r>
            <a:r>
              <a:rPr lang="en-IN" dirty="0" err="1" smtClean="0">
                <a:solidFill>
                  <a:schemeClr val="bg1">
                    <a:lumMod val="95000"/>
                    <a:lumOff val="5000"/>
                  </a:schemeClr>
                </a:solidFill>
                <a:hlinkClick r:id="rId2"/>
              </a:rPr>
              <a:t>ln</a:t>
            </a:r>
            <a:endParaRPr lang="en-IN" dirty="0" err="1" smtClean="0">
              <a:solidFill>
                <a:schemeClr val="bg1">
                  <a:lumMod val="95000"/>
                  <a:lumOff val="5000"/>
                </a:schemeClr>
              </a:solidFill>
            </a:endParaRPr>
          </a:p>
          <a:p>
            <a:r>
              <a:rPr lang="en-IN" dirty="0" smtClean="0">
                <a:solidFill>
                  <a:schemeClr val="bg1">
                    <a:lumMod val="95000"/>
                    <a:lumOff val="5000"/>
                  </a:schemeClr>
                </a:solidFill>
                <a:hlinkClick r:id="rId2"/>
              </a:rPr>
              <a:t>Ls</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mkdir</a:t>
            </a:r>
            <a:r>
              <a:rPr lang="en-IN" dirty="0" smtClean="0">
                <a:solidFill>
                  <a:schemeClr val="bg1">
                    <a:lumMod val="95000"/>
                    <a:lumOff val="5000"/>
                  </a:schemeClr>
                </a:solidFill>
              </a:rPr>
              <a:t> </a:t>
            </a:r>
          </a:p>
          <a:p>
            <a:r>
              <a:rPr lang="en-IN" dirty="0" smtClean="0">
                <a:solidFill>
                  <a:schemeClr val="bg1">
                    <a:lumMod val="95000"/>
                    <a:lumOff val="5000"/>
                  </a:schemeClr>
                </a:solidFill>
                <a:hlinkClick r:id="rId2"/>
              </a:rPr>
              <a:t>More</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Mv</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pwd</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Rcp</a:t>
            </a:r>
            <a:endParaRPr lang="en-IN" dirty="0" err="1" smtClean="0">
              <a:solidFill>
                <a:schemeClr val="bg1">
                  <a:lumMod val="95000"/>
                  <a:lumOff val="5000"/>
                </a:schemeClr>
              </a:solidFill>
            </a:endParaRPr>
          </a:p>
          <a:p>
            <a:r>
              <a:rPr lang="en-IN" dirty="0" err="1" smtClean="0">
                <a:solidFill>
                  <a:schemeClr val="bg1">
                    <a:lumMod val="95000"/>
                    <a:lumOff val="5000"/>
                  </a:schemeClr>
                </a:solidFill>
                <a:hlinkClick r:id="rId2"/>
              </a:rPr>
              <a:t>Rm</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rmdir</a:t>
            </a:r>
            <a:endParaRPr lang="en-IN" dirty="0" smtClean="0">
              <a:solidFill>
                <a:schemeClr val="bg1">
                  <a:lumMod val="95000"/>
                  <a:lumOff val="5000"/>
                </a:schemeClr>
              </a:solidFill>
            </a:endParaRPr>
          </a:p>
          <a:p>
            <a:r>
              <a:rPr lang="en-IN" dirty="0" smtClean="0">
                <a:solidFill>
                  <a:schemeClr val="bg1">
                    <a:lumMod val="95000"/>
                    <a:lumOff val="5000"/>
                  </a:schemeClr>
                </a:solidFill>
              </a:rPr>
              <a:t> </a:t>
            </a:r>
            <a:r>
              <a:rPr lang="en-IN" dirty="0" err="1" smtClean="0">
                <a:solidFill>
                  <a:schemeClr val="bg1">
                    <a:lumMod val="95000"/>
                    <a:lumOff val="5000"/>
                  </a:schemeClr>
                </a:solidFill>
                <a:hlinkClick r:id="rId2"/>
              </a:rPr>
              <a:t>wc</a:t>
            </a:r>
            <a:r>
              <a:rPr lang="en-IN" dirty="0" smtClean="0">
                <a:solidFill>
                  <a:schemeClr val="bg1">
                    <a:lumMod val="95000"/>
                    <a:lumOff val="5000"/>
                  </a:schemeClr>
                </a:solidFill>
              </a:rPr>
              <a:t>.</a:t>
            </a:r>
          </a:p>
          <a:p>
            <a:endParaRPr lang="en-IN"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err="1" smtClean="0"/>
              <a:t>ls</a:t>
            </a:r>
            <a:endParaRPr lang="en-IN" dirty="0"/>
          </a:p>
        </p:txBody>
      </p:sp>
      <p:sp>
        <p:nvSpPr>
          <p:cNvPr id="3" name="Content Placeholder 2"/>
          <p:cNvSpPr>
            <a:spLocks noGrp="1"/>
          </p:cNvSpPr>
          <p:nvPr>
            <p:ph idx="1"/>
          </p:nvPr>
        </p:nvSpPr>
        <p:spPr>
          <a:xfrm>
            <a:off x="251520" y="1124744"/>
            <a:ext cx="8435280" cy="5400600"/>
          </a:xfrm>
        </p:spPr>
        <p:txBody>
          <a:bodyPr>
            <a:normAutofit fontScale="70000" lnSpcReduction="20000"/>
          </a:bodyPr>
          <a:lstStyle/>
          <a:p>
            <a:r>
              <a:rPr lang="en-IN" b="1" dirty="0" smtClean="0"/>
              <a:t>Ls</a:t>
            </a:r>
            <a:r>
              <a:rPr lang="en-IN" dirty="0" smtClean="0"/>
              <a:t> command </a:t>
            </a:r>
            <a:br>
              <a:rPr lang="en-IN" dirty="0" smtClean="0"/>
            </a:br>
            <a:r>
              <a:rPr lang="en-IN" dirty="0" err="1" smtClean="0"/>
              <a:t>ls</a:t>
            </a:r>
            <a:r>
              <a:rPr lang="en-IN" dirty="0" smtClean="0"/>
              <a:t> command is most widely used command and it displays the contents of directory. </a:t>
            </a:r>
          </a:p>
          <a:p>
            <a:r>
              <a:rPr lang="en-IN" b="1" dirty="0" smtClean="0"/>
              <a:t>options</a:t>
            </a:r>
            <a:endParaRPr lang="en-IN" dirty="0" smtClean="0"/>
          </a:p>
          <a:p>
            <a:pPr lvl="0"/>
            <a:r>
              <a:rPr lang="en-IN" dirty="0" err="1" smtClean="0"/>
              <a:t>ls</a:t>
            </a:r>
            <a:r>
              <a:rPr lang="en-IN" dirty="0" smtClean="0"/>
              <a:t> will list all the files in your home directory, this command has many options.</a:t>
            </a:r>
          </a:p>
          <a:p>
            <a:pPr lvl="0"/>
            <a:r>
              <a:rPr lang="en-IN" dirty="0" err="1" smtClean="0"/>
              <a:t>ls</a:t>
            </a:r>
            <a:r>
              <a:rPr lang="en-IN" dirty="0" smtClean="0"/>
              <a:t> -l will list all the file names, permissions, group, etc in long format.</a:t>
            </a:r>
          </a:p>
          <a:p>
            <a:pPr lvl="0"/>
            <a:r>
              <a:rPr lang="en-IN" dirty="0" err="1" smtClean="0"/>
              <a:t>ls</a:t>
            </a:r>
            <a:r>
              <a:rPr lang="en-IN" dirty="0" smtClean="0"/>
              <a:t> -a will list all the files including hidden files that start with . .</a:t>
            </a:r>
          </a:p>
          <a:p>
            <a:pPr lvl="0"/>
            <a:r>
              <a:rPr lang="en-IN" dirty="0" err="1" smtClean="0"/>
              <a:t>ls</a:t>
            </a:r>
            <a:r>
              <a:rPr lang="en-IN" dirty="0" smtClean="0"/>
              <a:t> -</a:t>
            </a:r>
            <a:r>
              <a:rPr lang="en-IN" dirty="0" err="1" smtClean="0"/>
              <a:t>lt</a:t>
            </a:r>
            <a:r>
              <a:rPr lang="en-IN" dirty="0" smtClean="0"/>
              <a:t> will list all files names based on the time of creation, newer files bring first.</a:t>
            </a:r>
          </a:p>
          <a:p>
            <a:pPr lvl="0"/>
            <a:r>
              <a:rPr lang="en-IN" dirty="0" err="1" smtClean="0"/>
              <a:t>ls</a:t>
            </a:r>
            <a:r>
              <a:rPr lang="en-IN" dirty="0" smtClean="0"/>
              <a:t> -</a:t>
            </a:r>
            <a:r>
              <a:rPr lang="en-IN" dirty="0" err="1" smtClean="0"/>
              <a:t>Fxwill</a:t>
            </a:r>
            <a:r>
              <a:rPr lang="en-IN" dirty="0" smtClean="0"/>
              <a:t> list files and directory names will be followed by slash.</a:t>
            </a:r>
          </a:p>
          <a:p>
            <a:pPr lvl="0"/>
            <a:r>
              <a:rPr lang="en-IN" dirty="0" err="1" smtClean="0"/>
              <a:t>ls</a:t>
            </a:r>
            <a:r>
              <a:rPr lang="en-IN" dirty="0" smtClean="0"/>
              <a:t> -</a:t>
            </a:r>
            <a:r>
              <a:rPr lang="en-IN" dirty="0" err="1" smtClean="0"/>
              <a:t>Rwill</a:t>
            </a:r>
            <a:r>
              <a:rPr lang="en-IN" dirty="0" smtClean="0"/>
              <a:t> lists all the files and files in the all the directories, recursively.</a:t>
            </a:r>
          </a:p>
          <a:p>
            <a:pPr lvl="0"/>
            <a:r>
              <a:rPr lang="en-IN" dirty="0" err="1" smtClean="0"/>
              <a:t>ls</a:t>
            </a:r>
            <a:r>
              <a:rPr lang="en-IN" dirty="0" smtClean="0"/>
              <a:t> -R | more will list all the files and files in all the directories, one page at a time.</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err="1" smtClean="0"/>
              <a:t>Mkdir</a:t>
            </a:r>
            <a:r>
              <a:rPr lang="en-US" dirty="0" smtClean="0"/>
              <a:t>/</a:t>
            </a:r>
            <a:r>
              <a:rPr lang="en-US" dirty="0" err="1" smtClean="0"/>
              <a:t>cd</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smtClean="0"/>
              <a:t>Mkdir</a:t>
            </a:r>
            <a:r>
              <a:rPr lang="en-IN" b="1" dirty="0" smtClean="0"/>
              <a:t> </a:t>
            </a:r>
            <a:r>
              <a:rPr lang="en-IN" dirty="0" smtClean="0"/>
              <a:t>command. </a:t>
            </a:r>
          </a:p>
          <a:p>
            <a:pPr>
              <a:buNone/>
            </a:pPr>
            <a:r>
              <a:rPr lang="en-IN" dirty="0" smtClean="0"/>
              <a:t/>
            </a:r>
            <a:br>
              <a:rPr lang="en-IN" dirty="0" smtClean="0"/>
            </a:br>
            <a:r>
              <a:rPr lang="en-IN" dirty="0" err="1" smtClean="0"/>
              <a:t>mkdir</a:t>
            </a:r>
            <a:r>
              <a:rPr lang="en-IN" dirty="0" smtClean="0"/>
              <a:t> </a:t>
            </a:r>
            <a:r>
              <a:rPr lang="en-IN" dirty="0" err="1" smtClean="0"/>
              <a:t>cdac</a:t>
            </a:r>
            <a:r>
              <a:rPr lang="en-IN" dirty="0" smtClean="0"/>
              <a:t> </a:t>
            </a:r>
          </a:p>
          <a:p>
            <a:pPr>
              <a:buNone/>
            </a:pPr>
            <a:r>
              <a:rPr lang="en-IN" dirty="0" smtClean="0"/>
              <a:t>     This will create new directory, i.e. here </a:t>
            </a:r>
            <a:r>
              <a:rPr lang="en-IN" dirty="0" err="1" smtClean="0"/>
              <a:t>cdac</a:t>
            </a:r>
            <a:r>
              <a:rPr lang="en-IN" dirty="0" smtClean="0"/>
              <a:t> directory is created.</a:t>
            </a:r>
          </a:p>
          <a:p>
            <a:r>
              <a:rPr lang="en-IN" b="1" dirty="0" err="1" smtClean="0"/>
              <a:t>Cd</a:t>
            </a:r>
            <a:r>
              <a:rPr lang="en-IN" b="1" dirty="0" smtClean="0"/>
              <a:t> </a:t>
            </a:r>
            <a:r>
              <a:rPr lang="en-IN" dirty="0" smtClean="0"/>
              <a:t>command. </a:t>
            </a:r>
            <a:br>
              <a:rPr lang="en-IN" dirty="0" smtClean="0"/>
            </a:br>
            <a:r>
              <a:rPr lang="en-IN" dirty="0" err="1" smtClean="0"/>
              <a:t>cd</a:t>
            </a:r>
            <a:r>
              <a:rPr lang="en-IN" dirty="0" smtClean="0"/>
              <a:t> </a:t>
            </a:r>
            <a:r>
              <a:rPr lang="en-IN" dirty="0" err="1" smtClean="0"/>
              <a:t>cdac</a:t>
            </a:r>
            <a:r>
              <a:rPr lang="en-IN" dirty="0" smtClean="0"/>
              <a:t> </a:t>
            </a:r>
          </a:p>
          <a:p>
            <a:r>
              <a:rPr lang="en-IN" dirty="0" smtClean="0"/>
              <a:t>This will change directory from current directory to </a:t>
            </a:r>
            <a:r>
              <a:rPr lang="en-IN" dirty="0" err="1" smtClean="0"/>
              <a:t>cdac</a:t>
            </a:r>
            <a:r>
              <a:rPr lang="en-IN" dirty="0" smtClean="0"/>
              <a:t> directory. </a:t>
            </a:r>
            <a:br>
              <a:rPr lang="en-IN" dirty="0" smtClean="0"/>
            </a:br>
            <a:r>
              <a:rPr lang="en-IN" dirty="0" smtClean="0"/>
              <a:t>Use </a:t>
            </a:r>
            <a:r>
              <a:rPr lang="en-IN" dirty="0" err="1" smtClean="0"/>
              <a:t>pwd</a:t>
            </a:r>
            <a:r>
              <a:rPr lang="en-IN" dirty="0" smtClean="0"/>
              <a:t> to check your current directory and </a:t>
            </a:r>
            <a:r>
              <a:rPr lang="en-IN" dirty="0" err="1" smtClean="0"/>
              <a:t>ls</a:t>
            </a:r>
            <a:r>
              <a:rPr lang="en-IN" dirty="0" smtClean="0"/>
              <a:t> to see if </a:t>
            </a:r>
            <a:r>
              <a:rPr lang="en-IN" dirty="0" err="1" smtClean="0"/>
              <a:t>cdac</a:t>
            </a:r>
            <a:r>
              <a:rPr lang="en-IN" dirty="0" smtClean="0"/>
              <a:t> directory is there or not. </a:t>
            </a:r>
            <a:br>
              <a:rPr lang="en-IN" dirty="0" smtClean="0"/>
            </a:b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t>
            </a:r>
            <a:endParaRPr lang="en-IN" dirty="0"/>
          </a:p>
        </p:txBody>
      </p:sp>
      <p:sp>
        <p:nvSpPr>
          <p:cNvPr id="3" name="Content Placeholder 2"/>
          <p:cNvSpPr>
            <a:spLocks noGrp="1"/>
          </p:cNvSpPr>
          <p:nvPr>
            <p:ph idx="1"/>
          </p:nvPr>
        </p:nvSpPr>
        <p:spPr/>
        <p:txBody>
          <a:bodyPr/>
          <a:lstStyle/>
          <a:p>
            <a:r>
              <a:rPr lang="en-IN" dirty="0" smtClean="0"/>
              <a:t>Cat command </a:t>
            </a:r>
            <a:br>
              <a:rPr lang="en-IN" dirty="0" smtClean="0"/>
            </a:br>
            <a:r>
              <a:rPr lang="en-IN" dirty="0" smtClean="0"/>
              <a:t>cat cal.txt cat command displays the contents of a file here </a:t>
            </a:r>
            <a:r>
              <a:rPr lang="en-IN" b="1" dirty="0" smtClean="0"/>
              <a:t>cal.txt </a:t>
            </a:r>
            <a:r>
              <a:rPr lang="en-IN" dirty="0" smtClean="0"/>
              <a:t>on screen (or standard out).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634082"/>
          </a:xfrm>
        </p:spPr>
        <p:txBody>
          <a:bodyPr>
            <a:normAutofit fontScale="90000"/>
          </a:bodyPr>
          <a:lstStyle/>
          <a:p>
            <a:r>
              <a:rPr lang="en-US" dirty="0" smtClean="0"/>
              <a:t>Overview of the LINUX</a:t>
            </a:r>
            <a:endParaRPr lang="en-IN" dirty="0"/>
          </a:p>
        </p:txBody>
      </p:sp>
      <p:sp>
        <p:nvSpPr>
          <p:cNvPr id="3" name="Content Placeholder 2"/>
          <p:cNvSpPr>
            <a:spLocks noGrp="1"/>
          </p:cNvSpPr>
          <p:nvPr>
            <p:ph idx="1"/>
          </p:nvPr>
        </p:nvSpPr>
        <p:spPr>
          <a:xfrm>
            <a:off x="395536" y="836712"/>
            <a:ext cx="8496944" cy="5688632"/>
          </a:xfrm>
        </p:spPr>
        <p:txBody>
          <a:bodyPr>
            <a:normAutofit/>
          </a:bodyPr>
          <a:lstStyle/>
          <a:p>
            <a:pPr algn="just"/>
            <a:r>
              <a:rPr lang="en-GB" dirty="0" smtClean="0"/>
              <a:t>Linux is multitasking, multiuser operating system. </a:t>
            </a:r>
          </a:p>
          <a:p>
            <a:pPr algn="just"/>
            <a:r>
              <a:rPr lang="en-US" dirty="0" smtClean="0"/>
              <a:t>Created in the 1990s by </a:t>
            </a:r>
            <a:r>
              <a:rPr lang="en-US" dirty="0" err="1" smtClean="0"/>
              <a:t>Linus</a:t>
            </a:r>
            <a:r>
              <a:rPr lang="en-US" dirty="0" smtClean="0"/>
              <a:t> </a:t>
            </a:r>
            <a:r>
              <a:rPr lang="en-US" dirty="0" err="1" smtClean="0"/>
              <a:t>Torvalds</a:t>
            </a:r>
            <a:endParaRPr lang="en-IN" dirty="0" smtClean="0"/>
          </a:p>
          <a:p>
            <a:pPr algn="just"/>
            <a:r>
              <a:rPr lang="en-GB" dirty="0" smtClean="0"/>
              <a:t>Linux is inspired by the UNIX operating system which first appeared in 1969-70, in AT &amp; T Bell Labs.</a:t>
            </a:r>
          </a:p>
          <a:p>
            <a:pPr algn="just"/>
            <a:r>
              <a:rPr lang="en-GB" dirty="0" smtClean="0"/>
              <a:t>conventions behind UNIX also exist in Linux and are central to understanding the basics of the system. </a:t>
            </a:r>
            <a:endParaRPr lang="en-IN"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file</a:t>
            </a:r>
            <a:br>
              <a:rPr lang="en-US" dirty="0" smtClean="0"/>
            </a:br>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10000"/>
          </a:bodyPr>
          <a:lstStyle/>
          <a:p>
            <a:r>
              <a:rPr lang="en-US" dirty="0" smtClean="0"/>
              <a:t>CAT command is used to create a file</a:t>
            </a:r>
          </a:p>
          <a:p>
            <a:r>
              <a:rPr lang="en-US" dirty="0" smtClean="0"/>
              <a:t>Example</a:t>
            </a:r>
          </a:p>
          <a:p>
            <a:pPr>
              <a:buNone/>
            </a:pPr>
            <a:r>
              <a:rPr lang="en-US" dirty="0" smtClean="0"/>
              <a:t>$ Cat &gt; file name</a:t>
            </a:r>
          </a:p>
          <a:p>
            <a:pPr>
              <a:buNone/>
            </a:pPr>
            <a:r>
              <a:rPr lang="en-US" dirty="0" smtClean="0"/>
              <a:t>Enter your text</a:t>
            </a:r>
          </a:p>
          <a:p>
            <a:pPr>
              <a:buNone/>
            </a:pPr>
            <a:r>
              <a:rPr lang="en-US" dirty="0" smtClean="0"/>
              <a:t>Press </a:t>
            </a:r>
            <a:r>
              <a:rPr lang="en-US" dirty="0" err="1" smtClean="0"/>
              <a:t>ctrl+d</a:t>
            </a:r>
            <a:r>
              <a:rPr lang="en-US" dirty="0" smtClean="0"/>
              <a:t>, then the contents will be saved to that file</a:t>
            </a:r>
          </a:p>
          <a:p>
            <a:r>
              <a:rPr lang="en-US" dirty="0" smtClean="0"/>
              <a:t>To see the contents of that file </a:t>
            </a:r>
          </a:p>
          <a:p>
            <a:pPr>
              <a:buNone/>
            </a:pPr>
            <a:r>
              <a:rPr lang="en-US" dirty="0" smtClean="0"/>
              <a:t>$ cat filename</a:t>
            </a:r>
          </a:p>
          <a:p>
            <a:r>
              <a:rPr lang="en-US" dirty="0" smtClean="0"/>
              <a:t>To append some text to that existing file</a:t>
            </a:r>
          </a:p>
          <a:p>
            <a:pPr>
              <a:buNone/>
            </a:pPr>
            <a:r>
              <a:rPr lang="en-US" dirty="0" smtClean="0"/>
              <a:t>$ cat &gt;&gt; file name</a:t>
            </a:r>
          </a:p>
          <a:p>
            <a:pPr>
              <a:buNone/>
            </a:pPr>
            <a:r>
              <a:rPr lang="en-US" dirty="0" smtClean="0"/>
              <a:t>Enter text you want to enter</a:t>
            </a:r>
          </a:p>
          <a:p>
            <a:pPr>
              <a:buNone/>
            </a:pPr>
            <a:r>
              <a:rPr lang="en-US" dirty="0" smtClean="0"/>
              <a:t>Press </a:t>
            </a:r>
            <a:r>
              <a:rPr lang="en-US" dirty="0" err="1" smtClean="0"/>
              <a:t>ctrl+d</a:t>
            </a:r>
            <a:r>
              <a:rPr lang="en-US" dirty="0" smtClean="0"/>
              <a:t> ,then the text will be appended to that file</a:t>
            </a:r>
          </a:p>
          <a:p>
            <a:pPr>
              <a:buNone/>
            </a:pPr>
            <a:endParaRPr lang="en-US" dirty="0" smtClean="0"/>
          </a:p>
          <a:p>
            <a:pPr>
              <a:buNone/>
            </a:pPr>
            <a:endParaRPr lang="en-US"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two files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You can concatenate two file in to another file</a:t>
            </a:r>
          </a:p>
          <a:p>
            <a:pPr>
              <a:buNone/>
            </a:pPr>
            <a:r>
              <a:rPr lang="en-US" dirty="0" smtClean="0"/>
              <a:t>$ Cat file1 file2 &gt; file 3</a:t>
            </a:r>
          </a:p>
          <a:p>
            <a:r>
              <a:rPr lang="en-US" dirty="0" smtClean="0"/>
              <a:t>Here the contents of file 1 and file2 will be </a:t>
            </a:r>
            <a:r>
              <a:rPr lang="en-US" dirty="0" err="1" smtClean="0"/>
              <a:t>concatented</a:t>
            </a:r>
            <a:r>
              <a:rPr lang="en-US" dirty="0" smtClean="0"/>
              <a:t> and the contents will be saved in file3</a:t>
            </a:r>
          </a:p>
          <a:p>
            <a:r>
              <a:rPr lang="en-US" dirty="0" smtClean="0"/>
              <a:t>You can append the contents of one file or two file into another file</a:t>
            </a:r>
          </a:p>
          <a:p>
            <a:pPr>
              <a:buNone/>
            </a:pPr>
            <a:r>
              <a:rPr lang="en-US" dirty="0" smtClean="0"/>
              <a:t>$ cat file1&gt;&gt; file2</a:t>
            </a:r>
          </a:p>
          <a:p>
            <a:pPr>
              <a:buNone/>
            </a:pPr>
            <a:r>
              <a:rPr lang="en-US" dirty="0" smtClean="0"/>
              <a:t>$cat file1 file2 &gt;&gt; file3</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Head/tail</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Head</a:t>
            </a:r>
            <a:r>
              <a:rPr lang="en-IN" dirty="0" smtClean="0"/>
              <a:t> command. </a:t>
            </a:r>
            <a:br>
              <a:rPr lang="en-IN" dirty="0" smtClean="0"/>
            </a:br>
            <a:r>
              <a:rPr lang="en-IN" dirty="0" smtClean="0"/>
              <a:t>head filename by default will display the first 10 lines of a file. </a:t>
            </a:r>
            <a:br>
              <a:rPr lang="en-IN" dirty="0" smtClean="0"/>
            </a:br>
            <a:r>
              <a:rPr lang="en-IN" dirty="0" smtClean="0"/>
              <a:t>If you want first 50 lines you can use head -50 filename or for 37 lines head -37 filename and so forth.</a:t>
            </a:r>
          </a:p>
          <a:p>
            <a:r>
              <a:rPr lang="en-IN" b="1" dirty="0" smtClean="0"/>
              <a:t>Tail</a:t>
            </a:r>
            <a:r>
              <a:rPr lang="en-IN" dirty="0" smtClean="0"/>
              <a:t> command. 	</a:t>
            </a:r>
            <a:br>
              <a:rPr lang="en-IN" dirty="0" smtClean="0"/>
            </a:br>
            <a:r>
              <a:rPr lang="en-IN" dirty="0" smtClean="0"/>
              <a:t>tail filename by default will display the last 10 lines of a file. </a:t>
            </a:r>
            <a:br>
              <a:rPr lang="en-IN" dirty="0" smtClean="0"/>
            </a:br>
            <a:r>
              <a:rPr lang="en-IN" dirty="0" smtClean="0"/>
              <a:t>If you want last 50 lines then you can use tail -50 filename.</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IN" dirty="0"/>
          </a:p>
        </p:txBody>
      </p:sp>
      <p:sp>
        <p:nvSpPr>
          <p:cNvPr id="3" name="Content Placeholder 2"/>
          <p:cNvSpPr>
            <a:spLocks noGrp="1"/>
          </p:cNvSpPr>
          <p:nvPr>
            <p:ph idx="1"/>
          </p:nvPr>
        </p:nvSpPr>
        <p:spPr/>
        <p:txBody>
          <a:bodyPr/>
          <a:lstStyle/>
          <a:p>
            <a:r>
              <a:rPr lang="en-IN" b="1" dirty="0" smtClean="0"/>
              <a:t>More</a:t>
            </a:r>
            <a:r>
              <a:rPr lang="en-IN" dirty="0" smtClean="0"/>
              <a:t> command. more command will display a page at a time and then wait for input which is spacebar. For example if you have a file which is 500 lines and you want to read it all. So you can use</a:t>
            </a:r>
          </a:p>
          <a:p>
            <a:r>
              <a:rPr lang="en-IN" dirty="0" smtClean="0"/>
              <a:t>more filename</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wc</a:t>
            </a: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smtClean="0"/>
              <a:t>Wc</a:t>
            </a:r>
            <a:r>
              <a:rPr lang="en-IN" dirty="0" smtClean="0"/>
              <a:t> command </a:t>
            </a:r>
            <a:br>
              <a:rPr lang="en-IN" dirty="0" smtClean="0"/>
            </a:br>
            <a:r>
              <a:rPr lang="en-IN" dirty="0" err="1" smtClean="0"/>
              <a:t>wc</a:t>
            </a:r>
            <a:r>
              <a:rPr lang="en-IN" dirty="0" smtClean="0"/>
              <a:t> command counts the characters, words or lines in a file depending upon the option.</a:t>
            </a:r>
          </a:p>
          <a:p>
            <a:r>
              <a:rPr lang="en-IN" b="1" dirty="0" smtClean="0"/>
              <a:t>Options</a:t>
            </a:r>
            <a:endParaRPr lang="en-IN" dirty="0" smtClean="0"/>
          </a:p>
          <a:p>
            <a:pPr lvl="0"/>
            <a:r>
              <a:rPr lang="en-IN" dirty="0" err="1" smtClean="0"/>
              <a:t>wc</a:t>
            </a:r>
            <a:r>
              <a:rPr lang="en-IN" dirty="0" smtClean="0"/>
              <a:t> -l filename will print total number of lines in a file.</a:t>
            </a:r>
          </a:p>
          <a:p>
            <a:pPr lvl="0"/>
            <a:r>
              <a:rPr lang="en-IN" dirty="0" err="1" smtClean="0"/>
              <a:t>wc</a:t>
            </a:r>
            <a:r>
              <a:rPr lang="en-IN" dirty="0" smtClean="0"/>
              <a:t> -w filename will print total number of words in a file.</a:t>
            </a:r>
          </a:p>
          <a:p>
            <a:pPr lvl="0"/>
            <a:r>
              <a:rPr lang="en-IN" dirty="0" err="1" smtClean="0"/>
              <a:t>wc</a:t>
            </a:r>
            <a:r>
              <a:rPr lang="en-IN" dirty="0" smtClean="0"/>
              <a:t> -c filename will print total number of characters in a file.</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cp</a:t>
            </a:r>
            <a:endParaRPr lang="en-IN" dirty="0"/>
          </a:p>
        </p:txBody>
      </p:sp>
      <p:sp>
        <p:nvSpPr>
          <p:cNvPr id="3" name="Content Placeholder 2"/>
          <p:cNvSpPr>
            <a:spLocks noGrp="1"/>
          </p:cNvSpPr>
          <p:nvPr>
            <p:ph idx="1"/>
          </p:nvPr>
        </p:nvSpPr>
        <p:spPr>
          <a:xfrm>
            <a:off x="428596" y="1000108"/>
            <a:ext cx="8258204" cy="5572164"/>
          </a:xfrm>
        </p:spPr>
        <p:txBody>
          <a:bodyPr>
            <a:normAutofit fontScale="77500" lnSpcReduction="20000"/>
          </a:bodyPr>
          <a:lstStyle/>
          <a:p>
            <a:r>
              <a:rPr lang="en-IN" b="1" dirty="0" smtClean="0"/>
              <a:t>Cp</a:t>
            </a:r>
            <a:r>
              <a:rPr lang="en-IN" dirty="0" smtClean="0"/>
              <a:t> command. </a:t>
            </a:r>
            <a:br>
              <a:rPr lang="en-IN" dirty="0" smtClean="0"/>
            </a:br>
            <a:endParaRPr lang="en-IN" dirty="0" smtClean="0"/>
          </a:p>
          <a:p>
            <a:r>
              <a:rPr lang="en-IN" dirty="0" smtClean="0"/>
              <a:t>cp command copies a file. If I want to copy a file named </a:t>
            </a:r>
            <a:r>
              <a:rPr lang="en-IN" dirty="0" err="1" smtClean="0"/>
              <a:t>oldfile</a:t>
            </a:r>
            <a:r>
              <a:rPr lang="en-IN" dirty="0" smtClean="0"/>
              <a:t> in a current directory to a file named </a:t>
            </a:r>
            <a:r>
              <a:rPr lang="en-IN" dirty="0" err="1" smtClean="0"/>
              <a:t>newfile</a:t>
            </a:r>
            <a:r>
              <a:rPr lang="en-IN" dirty="0" smtClean="0"/>
              <a:t> in a current directory. </a:t>
            </a:r>
            <a:br>
              <a:rPr lang="en-IN" dirty="0" smtClean="0"/>
            </a:br>
            <a:endParaRPr lang="en-IN" dirty="0" smtClean="0"/>
          </a:p>
          <a:p>
            <a:r>
              <a:rPr lang="en-IN" dirty="0" smtClean="0">
                <a:solidFill>
                  <a:srgbClr val="FFFF00"/>
                </a:solidFill>
              </a:rPr>
              <a:t>cp </a:t>
            </a:r>
            <a:r>
              <a:rPr lang="en-IN" dirty="0" err="1" smtClean="0">
                <a:solidFill>
                  <a:srgbClr val="FFFF00"/>
                </a:solidFill>
              </a:rPr>
              <a:t>oldfile</a:t>
            </a:r>
            <a:r>
              <a:rPr lang="en-IN" dirty="0" smtClean="0">
                <a:solidFill>
                  <a:srgbClr val="FFFF00"/>
                </a:solidFill>
              </a:rPr>
              <a:t> </a:t>
            </a:r>
            <a:r>
              <a:rPr lang="en-IN" dirty="0" err="1" smtClean="0">
                <a:solidFill>
                  <a:srgbClr val="FFFF00"/>
                </a:solidFill>
              </a:rPr>
              <a:t>newfile</a:t>
            </a:r>
            <a:r>
              <a:rPr lang="en-IN" dirty="0" smtClean="0">
                <a:solidFill>
                  <a:srgbClr val="FFFF00"/>
                </a:solidFill>
              </a:rPr>
              <a:t/>
            </a:r>
            <a:br>
              <a:rPr lang="en-IN" dirty="0" smtClean="0">
                <a:solidFill>
                  <a:srgbClr val="FFFF00"/>
                </a:solidFill>
              </a:rPr>
            </a:br>
            <a:endParaRPr lang="en-IN" dirty="0" smtClean="0">
              <a:solidFill>
                <a:srgbClr val="FFFF00"/>
              </a:solidFill>
            </a:endParaRPr>
          </a:p>
          <a:p>
            <a:r>
              <a:rPr lang="en-IN" dirty="0" smtClean="0"/>
              <a:t>If I want to copy </a:t>
            </a:r>
            <a:r>
              <a:rPr lang="en-IN" dirty="0" err="1" smtClean="0"/>
              <a:t>oldfile</a:t>
            </a:r>
            <a:r>
              <a:rPr lang="en-IN" dirty="0" smtClean="0"/>
              <a:t> to other directory for example /</a:t>
            </a:r>
            <a:r>
              <a:rPr lang="en-IN" dirty="0" err="1" smtClean="0"/>
              <a:t>tmp</a:t>
            </a:r>
            <a:r>
              <a:rPr lang="en-IN" dirty="0" smtClean="0"/>
              <a:t> then</a:t>
            </a:r>
            <a:br>
              <a:rPr lang="en-IN" dirty="0" smtClean="0"/>
            </a:br>
            <a:r>
              <a:rPr lang="en-IN" dirty="0" smtClean="0">
                <a:solidFill>
                  <a:srgbClr val="FFFF00"/>
                </a:solidFill>
              </a:rPr>
              <a:t>cp </a:t>
            </a:r>
            <a:r>
              <a:rPr lang="en-IN" dirty="0" err="1" smtClean="0">
                <a:solidFill>
                  <a:srgbClr val="FFFF00"/>
                </a:solidFill>
              </a:rPr>
              <a:t>oldfile</a:t>
            </a:r>
            <a:r>
              <a:rPr lang="en-IN" dirty="0" smtClean="0">
                <a:solidFill>
                  <a:srgbClr val="FFFF00"/>
                </a:solidFill>
              </a:rPr>
              <a:t> /</a:t>
            </a:r>
            <a:r>
              <a:rPr lang="en-IN" dirty="0" err="1" smtClean="0">
                <a:solidFill>
                  <a:srgbClr val="FFFF00"/>
                </a:solidFill>
              </a:rPr>
              <a:t>tmp</a:t>
            </a:r>
            <a:r>
              <a:rPr lang="en-IN" dirty="0" smtClean="0">
                <a:solidFill>
                  <a:srgbClr val="FFFF00"/>
                </a:solidFill>
              </a:rPr>
              <a:t>/</a:t>
            </a:r>
            <a:r>
              <a:rPr lang="en-IN" dirty="0" err="1" smtClean="0">
                <a:solidFill>
                  <a:srgbClr val="FFFF00"/>
                </a:solidFill>
              </a:rPr>
              <a:t>newfile</a:t>
            </a:r>
            <a:r>
              <a:rPr lang="en-IN" dirty="0" smtClean="0">
                <a:solidFill>
                  <a:srgbClr val="FFFF00"/>
                </a:solidFill>
              </a:rPr>
              <a:t>. </a:t>
            </a:r>
          </a:p>
          <a:p>
            <a:endParaRPr lang="en-IN" dirty="0" smtClean="0"/>
          </a:p>
          <a:p>
            <a:r>
              <a:rPr lang="en-IN" dirty="0" smtClean="0"/>
              <a:t>Useful options available with cp are </a:t>
            </a:r>
            <a:r>
              <a:rPr lang="en-IN" b="1" dirty="0" smtClean="0"/>
              <a:t>-p and -r</a:t>
            </a:r>
            <a:r>
              <a:rPr lang="en-IN" dirty="0" smtClean="0"/>
              <a:t> . -p options preserves the modification time and permissions, -r recursively copy a directory and its files, duplicating the tree structure.</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err="1" smtClean="0"/>
              <a:t>rcp</a:t>
            </a:r>
            <a:endParaRPr lang="en-IN" dirty="0"/>
          </a:p>
        </p:txBody>
      </p:sp>
      <p:sp>
        <p:nvSpPr>
          <p:cNvPr id="3" name="Content Placeholder 2"/>
          <p:cNvSpPr>
            <a:spLocks noGrp="1"/>
          </p:cNvSpPr>
          <p:nvPr>
            <p:ph idx="1"/>
          </p:nvPr>
        </p:nvSpPr>
        <p:spPr>
          <a:xfrm>
            <a:off x="457200" y="1000108"/>
            <a:ext cx="8229600" cy="5572164"/>
          </a:xfrm>
        </p:spPr>
        <p:txBody>
          <a:bodyPr>
            <a:normAutofit fontScale="92500" lnSpcReduction="10000"/>
          </a:bodyPr>
          <a:lstStyle/>
          <a:p>
            <a:r>
              <a:rPr lang="en-IN" b="1" dirty="0" err="1" smtClean="0"/>
              <a:t>Rcp</a:t>
            </a:r>
            <a:r>
              <a:rPr lang="en-IN" b="1" dirty="0" smtClean="0"/>
              <a:t> </a:t>
            </a:r>
            <a:r>
              <a:rPr lang="en-IN" dirty="0" smtClean="0"/>
              <a:t>command. </a:t>
            </a:r>
            <a:br>
              <a:rPr lang="en-IN" dirty="0" smtClean="0"/>
            </a:br>
            <a:r>
              <a:rPr lang="en-IN" dirty="0" err="1" smtClean="0"/>
              <a:t>rcp</a:t>
            </a:r>
            <a:r>
              <a:rPr lang="en-IN" dirty="0" smtClean="0"/>
              <a:t> command will copy files between two </a:t>
            </a:r>
            <a:r>
              <a:rPr lang="en-IN" dirty="0" err="1" smtClean="0"/>
              <a:t>unix</a:t>
            </a:r>
            <a:r>
              <a:rPr lang="en-IN" dirty="0" smtClean="0"/>
              <a:t> systems and works just like cp command (-p and -</a:t>
            </a:r>
            <a:r>
              <a:rPr lang="en-IN" dirty="0" err="1" smtClean="0"/>
              <a:t>i</a:t>
            </a:r>
            <a:r>
              <a:rPr lang="en-IN" dirty="0" smtClean="0"/>
              <a:t> options too). </a:t>
            </a:r>
            <a:br>
              <a:rPr lang="en-IN" dirty="0" smtClean="0"/>
            </a:br>
            <a:r>
              <a:rPr lang="en-IN" dirty="0" smtClean="0"/>
              <a:t>For example you are on a </a:t>
            </a:r>
            <a:r>
              <a:rPr lang="en-IN" dirty="0" err="1" smtClean="0"/>
              <a:t>unix</a:t>
            </a:r>
            <a:r>
              <a:rPr lang="en-IN" dirty="0" smtClean="0"/>
              <a:t> system that is called </a:t>
            </a:r>
            <a:r>
              <a:rPr lang="en-IN" i="1" dirty="0" smtClean="0"/>
              <a:t>Cheetah </a:t>
            </a:r>
            <a:r>
              <a:rPr lang="en-IN" dirty="0" smtClean="0"/>
              <a:t>and want to copy a file which is in current directory to a system that is called </a:t>
            </a:r>
            <a:r>
              <a:rPr lang="en-IN" i="1" dirty="0" smtClean="0"/>
              <a:t>lion</a:t>
            </a:r>
            <a:r>
              <a:rPr lang="en-IN" dirty="0" smtClean="0"/>
              <a:t> in </a:t>
            </a:r>
            <a:r>
              <a:rPr lang="en-IN" i="1" dirty="0" smtClean="0"/>
              <a:t>/</a:t>
            </a:r>
            <a:r>
              <a:rPr lang="en-IN" i="1" dirty="0" err="1" smtClean="0"/>
              <a:t>usr</a:t>
            </a:r>
            <a:r>
              <a:rPr lang="en-IN" i="1" dirty="0" smtClean="0"/>
              <a:t>/john/</a:t>
            </a:r>
            <a:r>
              <a:rPr lang="en-IN" dirty="0" smtClean="0"/>
              <a:t> directory then you can use </a:t>
            </a:r>
            <a:r>
              <a:rPr lang="en-IN" dirty="0" err="1" smtClean="0"/>
              <a:t>rcp</a:t>
            </a:r>
            <a:r>
              <a:rPr lang="en-IN" dirty="0" smtClean="0"/>
              <a:t> command </a:t>
            </a:r>
            <a:br>
              <a:rPr lang="en-IN" dirty="0" smtClean="0"/>
            </a:br>
            <a:r>
              <a:rPr lang="en-IN" b="1" dirty="0" err="1" smtClean="0">
                <a:solidFill>
                  <a:srgbClr val="FFFF00"/>
                </a:solidFill>
              </a:rPr>
              <a:t>rcp</a:t>
            </a:r>
            <a:r>
              <a:rPr lang="en-IN" b="1" dirty="0" smtClean="0">
                <a:solidFill>
                  <a:srgbClr val="FFFF00"/>
                </a:solidFill>
              </a:rPr>
              <a:t> filename lion:/</a:t>
            </a:r>
            <a:r>
              <a:rPr lang="en-IN" b="1" dirty="0" err="1" smtClean="0">
                <a:solidFill>
                  <a:srgbClr val="FFFF00"/>
                </a:solidFill>
              </a:rPr>
              <a:t>usr</a:t>
            </a:r>
            <a:r>
              <a:rPr lang="en-IN" b="1" dirty="0" smtClean="0">
                <a:solidFill>
                  <a:srgbClr val="FFFF00"/>
                </a:solidFill>
              </a:rPr>
              <a:t>/john </a:t>
            </a:r>
            <a:r>
              <a:rPr lang="en-IN" dirty="0" smtClean="0"/>
              <a:t/>
            </a:r>
            <a:br>
              <a:rPr lang="en-IN" dirty="0" smtClean="0"/>
            </a:br>
            <a:r>
              <a:rPr lang="en-IN" dirty="0" smtClean="0"/>
              <a:t>You will also need permissions between the two machines. For more </a:t>
            </a:r>
            <a:r>
              <a:rPr lang="en-IN" dirty="0" err="1" smtClean="0"/>
              <a:t>infor</a:t>
            </a:r>
            <a:r>
              <a:rPr lang="en-IN" dirty="0" smtClean="0"/>
              <a:t> type man </a:t>
            </a:r>
            <a:r>
              <a:rPr lang="en-IN" dirty="0" err="1" smtClean="0"/>
              <a:t>rcp</a:t>
            </a:r>
            <a:r>
              <a:rPr lang="en-IN" dirty="0" smtClean="0"/>
              <a:t> at command line.</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a:t>
            </a:r>
            <a:endParaRPr lang="en-IN" dirty="0"/>
          </a:p>
        </p:txBody>
      </p:sp>
      <p:sp>
        <p:nvSpPr>
          <p:cNvPr id="3" name="Content Placeholder 2"/>
          <p:cNvSpPr>
            <a:spLocks noGrp="1"/>
          </p:cNvSpPr>
          <p:nvPr>
            <p:ph idx="1"/>
          </p:nvPr>
        </p:nvSpPr>
        <p:spPr/>
        <p:txBody>
          <a:bodyPr>
            <a:normAutofit fontScale="85000" lnSpcReduction="10000"/>
          </a:bodyPr>
          <a:lstStyle/>
          <a:p>
            <a:r>
              <a:rPr lang="en-IN" b="1" dirty="0" err="1" smtClean="0"/>
              <a:t>Mv</a:t>
            </a:r>
            <a:r>
              <a:rPr lang="en-IN" dirty="0" smtClean="0"/>
              <a:t> command. </a:t>
            </a:r>
            <a:br>
              <a:rPr lang="en-IN" dirty="0" smtClean="0"/>
            </a:br>
            <a:r>
              <a:rPr lang="en-IN" dirty="0" err="1" smtClean="0"/>
              <a:t>mv</a:t>
            </a:r>
            <a:r>
              <a:rPr lang="en-IN" dirty="0" smtClean="0"/>
              <a:t> command is used to move a file from one directory to another directory or to rename a file. </a:t>
            </a:r>
          </a:p>
          <a:p>
            <a:r>
              <a:rPr lang="en-IN" b="1" dirty="0" smtClean="0"/>
              <a:t>Some examples:</a:t>
            </a:r>
            <a:endParaRPr lang="en-IN" dirty="0" smtClean="0"/>
          </a:p>
          <a:p>
            <a:pPr lvl="0"/>
            <a:r>
              <a:rPr lang="en-IN" dirty="0" err="1" smtClean="0"/>
              <a:t>mv</a:t>
            </a:r>
            <a:r>
              <a:rPr lang="en-IN" dirty="0" smtClean="0"/>
              <a:t> </a:t>
            </a:r>
            <a:r>
              <a:rPr lang="en-IN" dirty="0" err="1" smtClean="0"/>
              <a:t>oldfile</a:t>
            </a:r>
            <a:r>
              <a:rPr lang="en-IN" dirty="0" smtClean="0"/>
              <a:t> </a:t>
            </a:r>
            <a:r>
              <a:rPr lang="en-IN" dirty="0" err="1" smtClean="0"/>
              <a:t>newfile</a:t>
            </a:r>
            <a:r>
              <a:rPr lang="en-IN" dirty="0" smtClean="0"/>
              <a:t> will rename </a:t>
            </a:r>
            <a:r>
              <a:rPr lang="en-IN" dirty="0" err="1" smtClean="0"/>
              <a:t>oldfile</a:t>
            </a:r>
            <a:r>
              <a:rPr lang="en-IN" dirty="0" smtClean="0"/>
              <a:t> to </a:t>
            </a:r>
            <a:r>
              <a:rPr lang="en-IN" dirty="0" err="1" smtClean="0"/>
              <a:t>newfile</a:t>
            </a:r>
            <a:r>
              <a:rPr lang="en-IN" dirty="0" smtClean="0"/>
              <a:t>.</a:t>
            </a:r>
          </a:p>
          <a:p>
            <a:pPr lvl="0"/>
            <a:r>
              <a:rPr lang="en-IN" dirty="0" err="1" smtClean="0"/>
              <a:t>mv</a:t>
            </a:r>
            <a:r>
              <a:rPr lang="en-IN" dirty="0" smtClean="0"/>
              <a:t> -</a:t>
            </a:r>
            <a:r>
              <a:rPr lang="en-IN" dirty="0" err="1" smtClean="0"/>
              <a:t>i</a:t>
            </a:r>
            <a:r>
              <a:rPr lang="en-IN" dirty="0" smtClean="0"/>
              <a:t> </a:t>
            </a:r>
            <a:r>
              <a:rPr lang="en-IN" dirty="0" err="1" smtClean="0"/>
              <a:t>oldfile</a:t>
            </a:r>
            <a:r>
              <a:rPr lang="en-IN" dirty="0" smtClean="0"/>
              <a:t> </a:t>
            </a:r>
            <a:r>
              <a:rPr lang="en-IN" dirty="0" err="1" smtClean="0"/>
              <a:t>newfile</a:t>
            </a:r>
            <a:r>
              <a:rPr lang="en-IN" dirty="0" smtClean="0"/>
              <a:t> with confirmation prompt.</a:t>
            </a:r>
          </a:p>
          <a:p>
            <a:pPr lvl="0"/>
            <a:r>
              <a:rPr lang="en-IN" dirty="0" err="1" smtClean="0"/>
              <a:t>mv</a:t>
            </a:r>
            <a:r>
              <a:rPr lang="en-IN" dirty="0" smtClean="0"/>
              <a:t> -f </a:t>
            </a:r>
            <a:r>
              <a:rPr lang="en-IN" dirty="0" err="1" smtClean="0"/>
              <a:t>oldfile</a:t>
            </a:r>
            <a:r>
              <a:rPr lang="en-IN" dirty="0" smtClean="0"/>
              <a:t> </a:t>
            </a:r>
            <a:r>
              <a:rPr lang="en-IN" dirty="0" err="1" smtClean="0"/>
              <a:t>newfile</a:t>
            </a:r>
            <a:r>
              <a:rPr lang="en-IN" dirty="0" smtClean="0"/>
              <a:t> will force the rename even if target file exists.</a:t>
            </a:r>
          </a:p>
          <a:p>
            <a:pPr lvl="0"/>
            <a:r>
              <a:rPr lang="en-IN" dirty="0" err="1" smtClean="0"/>
              <a:t>mv</a:t>
            </a:r>
            <a:r>
              <a:rPr lang="en-IN" dirty="0" smtClean="0"/>
              <a:t> * destination dir will move all the files in current directory to destination directory.</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a:t>
            </a:r>
            <a:endParaRPr lang="en-IN" dirty="0"/>
          </a:p>
        </p:txBody>
      </p:sp>
      <p:sp>
        <p:nvSpPr>
          <p:cNvPr id="3" name="Content Placeholder 2"/>
          <p:cNvSpPr>
            <a:spLocks noGrp="1"/>
          </p:cNvSpPr>
          <p:nvPr>
            <p:ph idx="1"/>
          </p:nvPr>
        </p:nvSpPr>
        <p:spPr/>
        <p:txBody>
          <a:bodyPr>
            <a:normAutofit lnSpcReduction="10000"/>
          </a:bodyPr>
          <a:lstStyle/>
          <a:p>
            <a:r>
              <a:rPr lang="en-IN" b="1" dirty="0" err="1" smtClean="0"/>
              <a:t>Rm</a:t>
            </a:r>
            <a:r>
              <a:rPr lang="en-IN" dirty="0" smtClean="0"/>
              <a:t> command. </a:t>
            </a:r>
            <a:br>
              <a:rPr lang="en-IN" dirty="0" smtClean="0"/>
            </a:br>
            <a:r>
              <a:rPr lang="en-IN" dirty="0" smtClean="0"/>
              <a:t>To delete files use </a:t>
            </a:r>
            <a:r>
              <a:rPr lang="en-IN" dirty="0" err="1" smtClean="0"/>
              <a:t>rm</a:t>
            </a:r>
            <a:r>
              <a:rPr lang="en-IN" dirty="0" smtClean="0"/>
              <a:t> command.</a:t>
            </a:r>
          </a:p>
          <a:p>
            <a:r>
              <a:rPr lang="en-IN" b="1" dirty="0" smtClean="0"/>
              <a:t>Options:</a:t>
            </a:r>
            <a:endParaRPr lang="en-IN" dirty="0" smtClean="0"/>
          </a:p>
          <a:p>
            <a:pPr lvl="0"/>
            <a:r>
              <a:rPr lang="en-IN" dirty="0" err="1" smtClean="0"/>
              <a:t>rm</a:t>
            </a:r>
            <a:r>
              <a:rPr lang="en-IN" dirty="0" smtClean="0"/>
              <a:t> </a:t>
            </a:r>
            <a:r>
              <a:rPr lang="en-IN" dirty="0" err="1" smtClean="0"/>
              <a:t>oldfile</a:t>
            </a:r>
            <a:r>
              <a:rPr lang="en-IN" dirty="0" smtClean="0"/>
              <a:t> will delete file named </a:t>
            </a:r>
            <a:r>
              <a:rPr lang="en-IN" dirty="0" err="1" smtClean="0"/>
              <a:t>oldfile</a:t>
            </a:r>
            <a:r>
              <a:rPr lang="en-IN" dirty="0" smtClean="0"/>
              <a:t>.</a:t>
            </a:r>
          </a:p>
          <a:p>
            <a:pPr lvl="0"/>
            <a:r>
              <a:rPr lang="en-IN" dirty="0" err="1" smtClean="0"/>
              <a:t>rm</a:t>
            </a:r>
            <a:r>
              <a:rPr lang="en-IN" dirty="0" smtClean="0"/>
              <a:t> -f option will remove write-protected files without prompting.</a:t>
            </a:r>
          </a:p>
          <a:p>
            <a:pPr lvl="0"/>
            <a:r>
              <a:rPr lang="en-IN" dirty="0" err="1" smtClean="0"/>
              <a:t>rm</a:t>
            </a:r>
            <a:r>
              <a:rPr lang="en-IN" dirty="0" smtClean="0"/>
              <a:t> -r option will delete the entire directory as well as all the subdirectories, very dangerous command.</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rmdir</a:t>
            </a: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smtClean="0"/>
              <a:t>Rmdir</a:t>
            </a:r>
            <a:r>
              <a:rPr lang="en-IN" dirty="0" smtClean="0"/>
              <a:t> command. </a:t>
            </a:r>
            <a:br>
              <a:rPr lang="en-IN" dirty="0" smtClean="0"/>
            </a:br>
            <a:r>
              <a:rPr lang="en-IN" dirty="0" err="1" smtClean="0"/>
              <a:t>rmdir</a:t>
            </a:r>
            <a:r>
              <a:rPr lang="en-IN" dirty="0" smtClean="0"/>
              <a:t> command will remove directory or directories</a:t>
            </a:r>
          </a:p>
          <a:p>
            <a:r>
              <a:rPr lang="en-IN" b="1" dirty="0" smtClean="0"/>
              <a:t>Options:</a:t>
            </a:r>
            <a:endParaRPr lang="en-IN" dirty="0" smtClean="0"/>
          </a:p>
          <a:p>
            <a:pPr lvl="0"/>
            <a:r>
              <a:rPr lang="en-IN" dirty="0" err="1" smtClean="0"/>
              <a:t>rm</a:t>
            </a:r>
            <a:r>
              <a:rPr lang="en-IN" dirty="0" smtClean="0"/>
              <a:t> -r </a:t>
            </a:r>
            <a:r>
              <a:rPr lang="en-IN" dirty="0" err="1" smtClean="0"/>
              <a:t>directory_name</a:t>
            </a:r>
            <a:r>
              <a:rPr lang="en-IN" dirty="0" smtClean="0"/>
              <a:t> will remove all files even if directory is not empty.</a:t>
            </a:r>
          </a:p>
          <a:p>
            <a:pPr lvl="0"/>
            <a:r>
              <a:rPr lang="en-IN" dirty="0" err="1" smtClean="0"/>
              <a:t>rmdir</a:t>
            </a:r>
            <a:r>
              <a:rPr lang="en-IN" dirty="0" smtClean="0"/>
              <a:t> </a:t>
            </a:r>
            <a:r>
              <a:rPr lang="en-IN" dirty="0" err="1" smtClean="0"/>
              <a:t>sandeep</a:t>
            </a:r>
            <a:r>
              <a:rPr lang="en-IN" dirty="0" smtClean="0"/>
              <a:t> is how you use it to remove </a:t>
            </a:r>
            <a:r>
              <a:rPr lang="en-IN" dirty="0" err="1" smtClean="0"/>
              <a:t>sandeep</a:t>
            </a:r>
            <a:r>
              <a:rPr lang="en-IN" dirty="0" smtClean="0"/>
              <a:t> directory.</a:t>
            </a:r>
          </a:p>
          <a:p>
            <a:pPr lvl="0"/>
            <a:r>
              <a:rPr lang="en-IN" dirty="0" err="1" smtClean="0"/>
              <a:t>rmdir</a:t>
            </a:r>
            <a:r>
              <a:rPr lang="en-IN" dirty="0" smtClean="0"/>
              <a:t> -p will remove directories and any parent directories that are empty.</a:t>
            </a:r>
          </a:p>
          <a:p>
            <a:pPr lvl="0"/>
            <a:r>
              <a:rPr lang="en-IN" dirty="0" err="1" smtClean="0"/>
              <a:t>rmdir</a:t>
            </a:r>
            <a:r>
              <a:rPr lang="en-IN" dirty="0" smtClean="0"/>
              <a:t> -s will suppress standard error messages caused by -p.</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Versions</a:t>
            </a:r>
            <a:endParaRPr lang="en-IN" dirty="0"/>
          </a:p>
        </p:txBody>
      </p:sp>
      <p:sp>
        <p:nvSpPr>
          <p:cNvPr id="3" name="Content Placeholder 2"/>
          <p:cNvSpPr>
            <a:spLocks noGrp="1"/>
          </p:cNvSpPr>
          <p:nvPr>
            <p:ph idx="1"/>
          </p:nvPr>
        </p:nvSpPr>
        <p:spPr/>
        <p:txBody>
          <a:bodyPr>
            <a:normAutofit lnSpcReduction="10000"/>
          </a:bodyPr>
          <a:lstStyle/>
          <a:p>
            <a:pP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Examples of Linux Operating Systems, called “distributions”:</a:t>
            </a: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Ubuntu</a:t>
            </a:r>
            <a:r>
              <a:rPr lang="en-US" dirty="0" smtClean="0">
                <a:latin typeface="Verdana" pitchFamily="32" charset="0"/>
              </a:rPr>
              <a:t> </a:t>
            </a: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Debian</a:t>
            </a:r>
            <a:endParaRPr lang="en-US" dirty="0" smtClean="0">
              <a:latin typeface="Verdana" pitchFamily="32" charset="0"/>
            </a:endParaRP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Fedora</a:t>
            </a: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Redhat</a:t>
            </a:r>
            <a:endParaRPr lang="en-US" dirty="0" smtClean="0">
              <a:latin typeface="Verdana" pitchFamily="32" charset="0"/>
            </a:endParaRP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CentOS</a:t>
            </a:r>
            <a:endParaRPr lang="en-US" dirty="0" smtClean="0">
              <a:latin typeface="Verdana" pitchFamily="32" charset="0"/>
            </a:endParaRP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SuSE</a:t>
            </a:r>
            <a:endParaRPr lang="en-US" dirty="0" smtClean="0">
              <a:latin typeface="Verdana" pitchFamily="32" charset="0"/>
            </a:endParaRP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file</a:t>
            </a:r>
            <a:br>
              <a:rPr lang="en-US" dirty="0" smtClean="0"/>
            </a:br>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10000"/>
          </a:bodyPr>
          <a:lstStyle/>
          <a:p>
            <a:r>
              <a:rPr lang="en-US" dirty="0" smtClean="0"/>
              <a:t>CAT command is used to create a file</a:t>
            </a:r>
          </a:p>
          <a:p>
            <a:r>
              <a:rPr lang="en-US" dirty="0" smtClean="0"/>
              <a:t>Example</a:t>
            </a:r>
          </a:p>
          <a:p>
            <a:pPr>
              <a:buNone/>
            </a:pPr>
            <a:r>
              <a:rPr lang="en-US" dirty="0" smtClean="0"/>
              <a:t>$ Cat &gt; file name</a:t>
            </a:r>
          </a:p>
          <a:p>
            <a:pPr>
              <a:buNone/>
            </a:pPr>
            <a:r>
              <a:rPr lang="en-US" dirty="0" smtClean="0"/>
              <a:t>Enter your text</a:t>
            </a:r>
          </a:p>
          <a:p>
            <a:pPr>
              <a:buNone/>
            </a:pPr>
            <a:r>
              <a:rPr lang="en-US" dirty="0" smtClean="0"/>
              <a:t>Press </a:t>
            </a:r>
            <a:r>
              <a:rPr lang="en-US" dirty="0" err="1" smtClean="0"/>
              <a:t>ctrl+d</a:t>
            </a:r>
            <a:r>
              <a:rPr lang="en-US" dirty="0" smtClean="0"/>
              <a:t>, then the contents will be saved to that file</a:t>
            </a:r>
          </a:p>
          <a:p>
            <a:r>
              <a:rPr lang="en-US" dirty="0" smtClean="0"/>
              <a:t>To see the contents of that file </a:t>
            </a:r>
          </a:p>
          <a:p>
            <a:pPr>
              <a:buNone/>
            </a:pPr>
            <a:r>
              <a:rPr lang="en-US" dirty="0" smtClean="0"/>
              <a:t>$ cat filename</a:t>
            </a:r>
          </a:p>
          <a:p>
            <a:r>
              <a:rPr lang="en-US" dirty="0" smtClean="0"/>
              <a:t>To append some text to that existing file</a:t>
            </a:r>
          </a:p>
          <a:p>
            <a:pPr>
              <a:buNone/>
            </a:pPr>
            <a:r>
              <a:rPr lang="en-US" dirty="0" smtClean="0"/>
              <a:t>$ cat &gt;&gt; file name</a:t>
            </a:r>
          </a:p>
          <a:p>
            <a:pPr>
              <a:buNone/>
            </a:pPr>
            <a:r>
              <a:rPr lang="en-US" dirty="0" smtClean="0"/>
              <a:t>Enter text you want to enter</a:t>
            </a:r>
          </a:p>
          <a:p>
            <a:pPr>
              <a:buNone/>
            </a:pPr>
            <a:r>
              <a:rPr lang="en-US" dirty="0" smtClean="0"/>
              <a:t>Press </a:t>
            </a:r>
            <a:r>
              <a:rPr lang="en-US" dirty="0" err="1" smtClean="0"/>
              <a:t>ctrl+d</a:t>
            </a:r>
            <a:r>
              <a:rPr lang="en-US" dirty="0" smtClean="0"/>
              <a:t> ,then the text will be appended to that file</a:t>
            </a:r>
          </a:p>
          <a:p>
            <a:pPr>
              <a:buNone/>
            </a:pPr>
            <a:endParaRPr lang="en-US" dirty="0" smtClean="0"/>
          </a:p>
          <a:p>
            <a:pPr>
              <a:buNone/>
            </a:pPr>
            <a:endParaRPr lang="en-US" dirty="0" smtClean="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two files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You can concatenate two file in to another file</a:t>
            </a:r>
          </a:p>
          <a:p>
            <a:pPr>
              <a:buNone/>
            </a:pPr>
            <a:r>
              <a:rPr lang="en-US" dirty="0" smtClean="0"/>
              <a:t>$ Cat file1 file2 &gt; file 3</a:t>
            </a:r>
          </a:p>
          <a:p>
            <a:r>
              <a:rPr lang="en-US" dirty="0" smtClean="0"/>
              <a:t>Here the contents of file 1 and file2 will be </a:t>
            </a:r>
            <a:r>
              <a:rPr lang="en-US" dirty="0" err="1" smtClean="0"/>
              <a:t>concatented</a:t>
            </a:r>
            <a:r>
              <a:rPr lang="en-US" dirty="0" smtClean="0"/>
              <a:t> and the contents will be saved in file3</a:t>
            </a:r>
          </a:p>
          <a:p>
            <a:r>
              <a:rPr lang="en-US" dirty="0" smtClean="0"/>
              <a:t>You can append the contents of one file or two file into another file</a:t>
            </a:r>
          </a:p>
          <a:p>
            <a:pPr>
              <a:buNone/>
            </a:pPr>
            <a:r>
              <a:rPr lang="en-US" dirty="0" smtClean="0"/>
              <a:t>$ cat file1&gt;&gt; file2</a:t>
            </a:r>
          </a:p>
          <a:p>
            <a:pPr>
              <a:buNone/>
            </a:pPr>
            <a:r>
              <a:rPr lang="en-US" dirty="0" smtClean="0"/>
              <a:t>$cat file1 file2 &gt;&gt; file3</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 1</a:t>
            </a:r>
            <a:endParaRPr lang="en-IN" dirty="0"/>
          </a:p>
        </p:txBody>
      </p:sp>
      <p:sp>
        <p:nvSpPr>
          <p:cNvPr id="3" name="Content Placeholder 2"/>
          <p:cNvSpPr>
            <a:spLocks noGrp="1"/>
          </p:cNvSpPr>
          <p:nvPr>
            <p:ph idx="1"/>
          </p:nvPr>
        </p:nvSpPr>
        <p:spPr/>
        <p:txBody>
          <a:bodyPr>
            <a:normAutofit/>
          </a:bodyPr>
          <a:lstStyle/>
          <a:p>
            <a:r>
              <a:rPr lang="en-US" dirty="0" smtClean="0"/>
              <a:t>The commonly used UNIX commands like date, </a:t>
            </a:r>
            <a:r>
              <a:rPr lang="en-US" dirty="0" err="1" smtClean="0"/>
              <a:t>ls</a:t>
            </a:r>
            <a:r>
              <a:rPr lang="en-US" dirty="0" smtClean="0"/>
              <a:t>, cat, etc. are stored in</a:t>
            </a:r>
          </a:p>
          <a:p>
            <a:pPr marL="514350" lvl="0" indent="-514350">
              <a:buFont typeface="+mj-lt"/>
              <a:buAutoNum type="alphaUcPeriod"/>
            </a:pPr>
            <a:r>
              <a:rPr lang="en-US" dirty="0" smtClean="0"/>
              <a:t>/dev directory</a:t>
            </a:r>
          </a:p>
          <a:p>
            <a:pPr marL="514350" lvl="0" indent="-514350">
              <a:buFont typeface="+mj-lt"/>
              <a:buAutoNum type="alphaUcPeriod"/>
            </a:pPr>
            <a:r>
              <a:rPr lang="en-US" dirty="0" smtClean="0"/>
              <a:t>/bin and /</a:t>
            </a:r>
            <a:r>
              <a:rPr lang="en-US" dirty="0" err="1" smtClean="0"/>
              <a:t>usr</a:t>
            </a:r>
            <a:r>
              <a:rPr lang="en-US" dirty="0" smtClean="0"/>
              <a:t>/bin direct</a:t>
            </a:r>
            <a:r>
              <a:rPr lang="en-US" dirty="0" smtClean="0">
                <a:solidFill>
                  <a:schemeClr val="tx1">
                    <a:lumMod val="95000"/>
                  </a:schemeClr>
                </a:solidFill>
              </a:rPr>
              <a:t>ories</a:t>
            </a:r>
          </a:p>
          <a:p>
            <a:pPr marL="514350" lvl="0" indent="-514350">
              <a:buFont typeface="+mj-lt"/>
              <a:buAutoNum type="alphaUcPeriod"/>
            </a:pPr>
            <a:r>
              <a:rPr lang="en-US" dirty="0" smtClean="0"/>
              <a:t>/</a:t>
            </a:r>
            <a:r>
              <a:rPr lang="en-US" dirty="0" err="1" smtClean="0"/>
              <a:t>tmp</a:t>
            </a:r>
            <a:r>
              <a:rPr lang="en-US" dirty="0" smtClean="0"/>
              <a:t> directory</a:t>
            </a:r>
          </a:p>
          <a:p>
            <a:pPr marL="514350" lvl="0" indent="-514350">
              <a:buFont typeface="+mj-lt"/>
              <a:buAutoNum type="alphaUcPeriod"/>
            </a:pPr>
            <a:r>
              <a:rPr lang="en-US" dirty="0" smtClean="0"/>
              <a:t>/</a:t>
            </a:r>
            <a:r>
              <a:rPr lang="en-US" dirty="0" err="1" smtClean="0"/>
              <a:t>unix</a:t>
            </a:r>
            <a:r>
              <a:rPr lang="en-US" dirty="0" smtClean="0"/>
              <a:t> directory</a:t>
            </a:r>
          </a:p>
          <a:p>
            <a:pPr marL="514350" indent="-514350">
              <a:buNone/>
            </a:pPr>
            <a:r>
              <a:rPr lang="en-US" dirty="0" smtClean="0"/>
              <a:t> </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1</a:t>
            </a:r>
            <a:endParaRPr lang="en-US" dirty="0"/>
          </a:p>
        </p:txBody>
      </p:sp>
      <p:sp>
        <p:nvSpPr>
          <p:cNvPr id="3" name="Content Placeholder 2"/>
          <p:cNvSpPr>
            <a:spLocks noGrp="1"/>
          </p:cNvSpPr>
          <p:nvPr>
            <p:ph idx="1"/>
          </p:nvPr>
        </p:nvSpPr>
        <p:spPr/>
        <p:txBody>
          <a:bodyPr/>
          <a:lstStyle/>
          <a:p>
            <a:pPr lvl="0"/>
            <a:r>
              <a:rPr lang="en-US" dirty="0" smtClean="0"/>
              <a:t>/</a:t>
            </a:r>
            <a:r>
              <a:rPr lang="en-US" dirty="0" smtClean="0">
                <a:solidFill>
                  <a:srgbClr val="FF0000"/>
                </a:solidFill>
              </a:rPr>
              <a:t>bin and /</a:t>
            </a:r>
            <a:r>
              <a:rPr lang="en-US" dirty="0" err="1" smtClean="0">
                <a:solidFill>
                  <a:srgbClr val="FF0000"/>
                </a:solidFill>
              </a:rPr>
              <a:t>usr</a:t>
            </a:r>
            <a:r>
              <a:rPr lang="en-US" dirty="0" smtClean="0">
                <a:solidFill>
                  <a:srgbClr val="FF0000"/>
                </a:solidFill>
              </a:rPr>
              <a:t>/bin directories</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en-US" dirty="0"/>
          </a:p>
        </p:txBody>
      </p:sp>
      <p:sp>
        <p:nvSpPr>
          <p:cNvPr id="3" name="Content Placeholder 2"/>
          <p:cNvSpPr>
            <a:spLocks noGrp="1"/>
          </p:cNvSpPr>
          <p:nvPr>
            <p:ph idx="1"/>
          </p:nvPr>
        </p:nvSpPr>
        <p:spPr/>
        <p:txBody>
          <a:bodyPr/>
          <a:lstStyle/>
          <a:p>
            <a:r>
              <a:rPr lang="en-US" dirty="0" smtClean="0"/>
              <a:t>The seventh field of /etc/password is</a:t>
            </a:r>
          </a:p>
          <a:p>
            <a:pPr lvl="0"/>
            <a:r>
              <a:rPr lang="en-US" dirty="0" smtClean="0"/>
              <a:t>password</a:t>
            </a:r>
          </a:p>
          <a:p>
            <a:pPr lvl="0"/>
            <a:r>
              <a:rPr lang="en-US" dirty="0" smtClean="0"/>
              <a:t>l</a:t>
            </a:r>
            <a:r>
              <a:rPr lang="en-US" dirty="0" smtClean="0">
                <a:solidFill>
                  <a:schemeClr val="tx1">
                    <a:lumMod val="95000"/>
                  </a:schemeClr>
                </a:solidFill>
              </a:rPr>
              <a:t>ogin</a:t>
            </a:r>
          </a:p>
          <a:p>
            <a:pPr lvl="0"/>
            <a:r>
              <a:rPr lang="en-US" dirty="0" smtClean="0">
                <a:solidFill>
                  <a:schemeClr val="tx1">
                    <a:lumMod val="95000"/>
                  </a:schemeClr>
                </a:solidFill>
              </a:rPr>
              <a:t>shell</a:t>
            </a:r>
          </a:p>
          <a:p>
            <a:pPr lvl="0"/>
            <a:r>
              <a:rPr lang="en-US" dirty="0" smtClean="0"/>
              <a:t>home</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a:t>
            </a:r>
            <a:endParaRPr lang="en-US" dirty="0"/>
          </a:p>
        </p:txBody>
      </p:sp>
      <p:sp>
        <p:nvSpPr>
          <p:cNvPr id="3" name="Content Placeholder 2"/>
          <p:cNvSpPr>
            <a:spLocks noGrp="1"/>
          </p:cNvSpPr>
          <p:nvPr>
            <p:ph idx="1"/>
          </p:nvPr>
        </p:nvSpPr>
        <p:spPr/>
        <p:txBody>
          <a:bodyPr/>
          <a:lstStyle/>
          <a:p>
            <a:pPr lvl="0"/>
            <a:r>
              <a:rPr lang="en-US" dirty="0" smtClean="0">
                <a:solidFill>
                  <a:schemeClr val="tx1">
                    <a:lumMod val="95000"/>
                  </a:schemeClr>
                </a:solidFill>
              </a:rPr>
              <a:t>shell</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a:t>
            </a:r>
            <a:endParaRPr lang="en-US" dirty="0"/>
          </a:p>
        </p:txBody>
      </p:sp>
      <p:sp>
        <p:nvSpPr>
          <p:cNvPr id="3" name="Content Placeholder 2"/>
          <p:cNvSpPr>
            <a:spLocks noGrp="1"/>
          </p:cNvSpPr>
          <p:nvPr>
            <p:ph idx="1"/>
          </p:nvPr>
        </p:nvSpPr>
        <p:spPr/>
        <p:txBody>
          <a:bodyPr>
            <a:normAutofit lnSpcReduction="10000"/>
          </a:bodyPr>
          <a:lstStyle/>
          <a:p>
            <a:r>
              <a:rPr lang="en-IN" dirty="0" smtClean="0"/>
              <a:t>Which command is used to display the device name of the terminal you are using?</a:t>
            </a:r>
            <a:endParaRPr lang="en-US" dirty="0" smtClean="0"/>
          </a:p>
          <a:p>
            <a:r>
              <a:rPr lang="en-IN" dirty="0" smtClean="0"/>
              <a:t> </a:t>
            </a:r>
            <a:endParaRPr lang="en-US" dirty="0" smtClean="0"/>
          </a:p>
          <a:p>
            <a:r>
              <a:rPr lang="en-IN" dirty="0" smtClean="0"/>
              <a:t>A.	who</a:t>
            </a:r>
            <a:endParaRPr lang="en-US" dirty="0" smtClean="0"/>
          </a:p>
          <a:p>
            <a:r>
              <a:rPr lang="en-IN" dirty="0" smtClean="0"/>
              <a:t>B.	</a:t>
            </a:r>
            <a:r>
              <a:rPr lang="en-IN" dirty="0" err="1" smtClean="0"/>
              <a:t>ls</a:t>
            </a:r>
            <a:endParaRPr lang="en-US" dirty="0" smtClean="0"/>
          </a:p>
          <a:p>
            <a:r>
              <a:rPr lang="en-IN" dirty="0" smtClean="0">
                <a:solidFill>
                  <a:schemeClr val="tx1">
                    <a:lumMod val="95000"/>
                  </a:schemeClr>
                </a:solidFill>
              </a:rPr>
              <a:t>C.	</a:t>
            </a:r>
            <a:r>
              <a:rPr lang="en-IN" dirty="0" err="1" smtClean="0">
                <a:solidFill>
                  <a:schemeClr val="tx1">
                    <a:lumMod val="95000"/>
                  </a:schemeClr>
                </a:solidFill>
              </a:rPr>
              <a:t>tty</a:t>
            </a:r>
            <a:endParaRPr lang="en-US" dirty="0" smtClean="0">
              <a:solidFill>
                <a:schemeClr val="tx1">
                  <a:lumMod val="95000"/>
                </a:schemeClr>
              </a:solidFill>
            </a:endParaRPr>
          </a:p>
          <a:p>
            <a:r>
              <a:rPr lang="en-IN" dirty="0" smtClean="0"/>
              <a:t>D.	</a:t>
            </a:r>
            <a:r>
              <a:rPr lang="en-IN" dirty="0" err="1" smtClean="0"/>
              <a:t>stty</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a:t>
            </a:r>
            <a:endParaRPr lang="en-US" dirty="0"/>
          </a:p>
        </p:txBody>
      </p:sp>
      <p:sp>
        <p:nvSpPr>
          <p:cNvPr id="3" name="Content Placeholder 2"/>
          <p:cNvSpPr>
            <a:spLocks noGrp="1"/>
          </p:cNvSpPr>
          <p:nvPr>
            <p:ph idx="1"/>
          </p:nvPr>
        </p:nvSpPr>
        <p:spPr/>
        <p:txBody>
          <a:bodyPr/>
          <a:lstStyle/>
          <a:p>
            <a:r>
              <a:rPr lang="en-IN" dirty="0" smtClean="0"/>
              <a:t>.</a:t>
            </a:r>
            <a:r>
              <a:rPr lang="en-IN" dirty="0" smtClean="0">
                <a:solidFill>
                  <a:srgbClr val="FF0000"/>
                </a:solidFill>
              </a:rPr>
              <a:t>	</a:t>
            </a:r>
            <a:r>
              <a:rPr lang="en-IN" dirty="0" err="1" smtClean="0">
                <a:solidFill>
                  <a:srgbClr val="FF0000"/>
                </a:solidFill>
              </a:rPr>
              <a:t>tty</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Q4</a:t>
            </a:r>
            <a:endParaRPr lang="en-IN" dirty="0"/>
          </a:p>
        </p:txBody>
      </p:sp>
      <p:sp>
        <p:nvSpPr>
          <p:cNvPr id="3" name="Content Placeholder 2"/>
          <p:cNvSpPr>
            <a:spLocks noGrp="1"/>
          </p:cNvSpPr>
          <p:nvPr>
            <p:ph idx="1"/>
          </p:nvPr>
        </p:nvSpPr>
        <p:spPr/>
        <p:txBody>
          <a:bodyPr/>
          <a:lstStyle/>
          <a:p>
            <a:r>
              <a:rPr lang="en-US" dirty="0" smtClean="0"/>
              <a:t>Which command is used to set terminal IO characteristic?</a:t>
            </a:r>
          </a:p>
          <a:p>
            <a:pPr lvl="0"/>
            <a:r>
              <a:rPr lang="en-US" dirty="0" err="1" smtClean="0"/>
              <a:t>tty</a:t>
            </a:r>
            <a:endParaRPr lang="en-US" dirty="0" smtClean="0"/>
          </a:p>
          <a:p>
            <a:pPr lvl="0"/>
            <a:r>
              <a:rPr lang="en-US" dirty="0" err="1" smtClean="0"/>
              <a:t>ctty</a:t>
            </a:r>
            <a:endParaRPr lang="en-US" dirty="0" smtClean="0"/>
          </a:p>
          <a:p>
            <a:pPr lvl="0"/>
            <a:r>
              <a:rPr lang="en-US" dirty="0" err="1" smtClean="0"/>
              <a:t>ptty</a:t>
            </a:r>
            <a:endParaRPr lang="en-US" dirty="0" smtClean="0"/>
          </a:p>
          <a:p>
            <a:pPr lvl="0"/>
            <a:r>
              <a:rPr lang="en-US" dirty="0" err="1" smtClean="0">
                <a:solidFill>
                  <a:schemeClr val="tx1">
                    <a:lumMod val="95000"/>
                  </a:schemeClr>
                </a:solidFill>
              </a:rPr>
              <a:t>stty</a:t>
            </a:r>
            <a:endParaRPr lang="en-US" dirty="0" smtClean="0">
              <a:solidFill>
                <a:schemeClr val="tx1">
                  <a:lumMod val="95000"/>
                </a:schemeClr>
              </a:solidFill>
            </a:endParaRP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a:t>
            </a:r>
            <a:endParaRPr lang="en-US" dirty="0"/>
          </a:p>
        </p:txBody>
      </p:sp>
      <p:sp>
        <p:nvSpPr>
          <p:cNvPr id="3" name="Content Placeholder 2"/>
          <p:cNvSpPr>
            <a:spLocks noGrp="1"/>
          </p:cNvSpPr>
          <p:nvPr>
            <p:ph idx="1"/>
          </p:nvPr>
        </p:nvSpPr>
        <p:spPr/>
        <p:txBody>
          <a:bodyPr/>
          <a:lstStyle/>
          <a:p>
            <a:pPr lvl="0"/>
            <a:r>
              <a:rPr lang="en-US" dirty="0" err="1" smtClean="0">
                <a:solidFill>
                  <a:srgbClr val="FF0000"/>
                </a:solidFill>
              </a:rPr>
              <a:t>stty</a:t>
            </a:r>
            <a:endParaRPr lang="en-US" dirty="0" smtClean="0">
              <a:solidFill>
                <a:srgbClr val="FF000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2800" b="1" dirty="0" smtClean="0">
                <a:solidFill>
                  <a:srgbClr val="002060"/>
                </a:solidFill>
                <a:cs typeface="Arial" pitchFamily="34" charset="0"/>
              </a:rPr>
              <a:t>Features of Linux</a:t>
            </a:r>
            <a:endParaRPr lang="en-IN" sz="2800" dirty="0">
              <a:solidFill>
                <a:srgbClr val="002060"/>
              </a:solidFill>
              <a:cs typeface="Arial" pitchFamily="34" charset="0"/>
            </a:endParaRPr>
          </a:p>
        </p:txBody>
      </p:sp>
      <p:sp>
        <p:nvSpPr>
          <p:cNvPr id="3" name="Content Placeholder 2"/>
          <p:cNvSpPr>
            <a:spLocks noGrp="1"/>
          </p:cNvSpPr>
          <p:nvPr>
            <p:ph idx="1"/>
          </p:nvPr>
        </p:nvSpPr>
        <p:spPr>
          <a:xfrm>
            <a:off x="467544" y="1268760"/>
            <a:ext cx="8229600" cy="5303512"/>
          </a:xfrm>
        </p:spPr>
        <p:txBody>
          <a:bodyPr>
            <a:normAutofit/>
          </a:bodyPr>
          <a:lstStyle/>
          <a:p>
            <a:pPr>
              <a:lnSpc>
                <a:spcPct val="120000"/>
              </a:lnSpc>
              <a:spcBef>
                <a:spcPts val="0"/>
              </a:spcBef>
              <a:spcAft>
                <a:spcPts val="2400"/>
              </a:spcAft>
            </a:pPr>
            <a:r>
              <a:rPr lang="en-US" sz="2800" dirty="0" smtClean="0">
                <a:latin typeface="+mj-lt"/>
                <a:cs typeface="Arial" pitchFamily="34" charset="0"/>
              </a:rPr>
              <a:t>Multi-tasking operating system</a:t>
            </a:r>
            <a:endParaRPr lang="en-IN" sz="2800" dirty="0" smtClean="0">
              <a:latin typeface="+mj-lt"/>
              <a:cs typeface="Arial" pitchFamily="34" charset="0"/>
            </a:endParaRPr>
          </a:p>
          <a:p>
            <a:pPr>
              <a:lnSpc>
                <a:spcPct val="120000"/>
              </a:lnSpc>
              <a:spcBef>
                <a:spcPts val="0"/>
              </a:spcBef>
              <a:spcAft>
                <a:spcPts val="2400"/>
              </a:spcAft>
            </a:pPr>
            <a:r>
              <a:rPr lang="en-US" sz="2800" dirty="0" smtClean="0">
                <a:latin typeface="+mj-lt"/>
                <a:cs typeface="Arial" pitchFamily="34" charset="0"/>
              </a:rPr>
              <a:t>Multiuser operating system</a:t>
            </a:r>
            <a:endParaRPr lang="en-IN" sz="2800" dirty="0" smtClean="0">
              <a:latin typeface="+mj-lt"/>
              <a:cs typeface="Arial" pitchFamily="34" charset="0"/>
            </a:endParaRPr>
          </a:p>
          <a:p>
            <a:pPr>
              <a:lnSpc>
                <a:spcPct val="120000"/>
              </a:lnSpc>
              <a:spcBef>
                <a:spcPts val="0"/>
              </a:spcBef>
              <a:spcAft>
                <a:spcPts val="2400"/>
              </a:spcAft>
            </a:pPr>
            <a:r>
              <a:rPr lang="en-US" sz="2800" dirty="0" smtClean="0">
                <a:latin typeface="+mj-lt"/>
                <a:cs typeface="Arial" pitchFamily="34" charset="0"/>
              </a:rPr>
              <a:t>Linux is free</a:t>
            </a:r>
            <a:endParaRPr lang="en-IN" sz="2800" dirty="0" smtClean="0">
              <a:latin typeface="+mj-lt"/>
              <a:cs typeface="Arial" pitchFamily="34" charset="0"/>
            </a:endParaRPr>
          </a:p>
          <a:p>
            <a:pPr>
              <a:lnSpc>
                <a:spcPct val="120000"/>
              </a:lnSpc>
              <a:spcBef>
                <a:spcPts val="0"/>
              </a:spcBef>
              <a:spcAft>
                <a:spcPts val="2400"/>
              </a:spcAft>
            </a:pPr>
            <a:r>
              <a:rPr lang="en-US" sz="2800" dirty="0" smtClean="0">
                <a:latin typeface="+mj-lt"/>
                <a:cs typeface="Arial" pitchFamily="34" charset="0"/>
              </a:rPr>
              <a:t>Linux is portable to any hardware platform</a:t>
            </a:r>
          </a:p>
          <a:p>
            <a:pPr>
              <a:lnSpc>
                <a:spcPct val="120000"/>
              </a:lnSpc>
              <a:spcBef>
                <a:spcPts val="0"/>
              </a:spcBef>
              <a:spcAft>
                <a:spcPts val="2400"/>
              </a:spcAft>
            </a:pPr>
            <a:r>
              <a:rPr lang="en-US" sz="2800" dirty="0" smtClean="0">
                <a:latin typeface="+mj-lt"/>
                <a:cs typeface="Arial" pitchFamily="34" charset="0"/>
              </a:rPr>
              <a:t>Linux is secure and versatile:</a:t>
            </a:r>
          </a:p>
          <a:p>
            <a:pPr>
              <a:lnSpc>
                <a:spcPct val="120000"/>
              </a:lnSpc>
              <a:spcBef>
                <a:spcPts val="0"/>
              </a:spcBef>
              <a:spcAft>
                <a:spcPts val="2400"/>
              </a:spcAft>
            </a:pPr>
            <a:r>
              <a:rPr lang="en-US" sz="2800" dirty="0" smtClean="0">
                <a:latin typeface="+mj-lt"/>
                <a:cs typeface="Arial" pitchFamily="34" charset="0"/>
              </a:rPr>
              <a:t>Linux is scalable:</a:t>
            </a:r>
            <a:endParaRPr lang="en-IN" sz="2800" dirty="0" smtClean="0">
              <a:latin typeface="+mj-lt"/>
              <a:cs typeface="Arial" pitchFamily="34" charset="0"/>
            </a:endParaRPr>
          </a:p>
          <a:p>
            <a:endParaRPr lang="en-IN" sz="1800" dirty="0">
              <a:latin typeface="+mj-lt"/>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Q5</a:t>
            </a:r>
            <a:endParaRPr lang="en-US" dirty="0"/>
          </a:p>
        </p:txBody>
      </p:sp>
      <p:sp>
        <p:nvSpPr>
          <p:cNvPr id="3" name="Content Placeholder 2"/>
          <p:cNvSpPr>
            <a:spLocks noGrp="1"/>
          </p:cNvSpPr>
          <p:nvPr>
            <p:ph idx="1"/>
          </p:nvPr>
        </p:nvSpPr>
        <p:spPr/>
        <p:txBody>
          <a:bodyPr/>
          <a:lstStyle/>
          <a:p>
            <a:r>
              <a:rPr lang="en-IN" dirty="0" smtClean="0"/>
              <a:t>Which command is used to change directory to the file beginning with a 'p'?</a:t>
            </a:r>
            <a:endParaRPr lang="en-US" dirty="0" smtClean="0"/>
          </a:p>
          <a:p>
            <a:r>
              <a:rPr lang="en-IN" dirty="0" smtClean="0"/>
              <a:t>A.	</a:t>
            </a:r>
            <a:r>
              <a:rPr lang="en-IN" dirty="0" err="1" smtClean="0"/>
              <a:t>cd</a:t>
            </a:r>
            <a:r>
              <a:rPr lang="en-IN" dirty="0" smtClean="0"/>
              <a:t> p</a:t>
            </a:r>
            <a:endParaRPr lang="en-US" dirty="0" smtClean="0"/>
          </a:p>
          <a:p>
            <a:r>
              <a:rPr lang="en-IN" dirty="0" smtClean="0"/>
              <a:t>B.	</a:t>
            </a:r>
            <a:r>
              <a:rPr lang="en-IN" dirty="0" err="1" smtClean="0"/>
              <a:t>cd</a:t>
            </a:r>
            <a:r>
              <a:rPr lang="en-IN" dirty="0" smtClean="0"/>
              <a:t> p?</a:t>
            </a:r>
            <a:endParaRPr lang="en-US" dirty="0" smtClean="0"/>
          </a:p>
          <a:p>
            <a:r>
              <a:rPr lang="en-IN" dirty="0" smtClean="0"/>
              <a:t>C.	</a:t>
            </a:r>
            <a:r>
              <a:rPr lang="en-IN" dirty="0" err="1" smtClean="0">
                <a:solidFill>
                  <a:srgbClr val="FF0000"/>
                </a:solidFill>
              </a:rPr>
              <a:t>cd</a:t>
            </a:r>
            <a:r>
              <a:rPr lang="en-IN" dirty="0" smtClean="0">
                <a:solidFill>
                  <a:srgbClr val="FF0000"/>
                </a:solidFill>
              </a:rPr>
              <a:t> p*</a:t>
            </a:r>
            <a:endParaRPr lang="en-US" dirty="0" smtClean="0">
              <a:solidFill>
                <a:srgbClr val="FF0000"/>
              </a:solidFill>
            </a:endParaRPr>
          </a:p>
          <a:p>
            <a:r>
              <a:rPr lang="en-IN" dirty="0" smtClean="0"/>
              <a:t>D.	</a:t>
            </a:r>
            <a:r>
              <a:rPr lang="en-IN" dirty="0" err="1" smtClean="0"/>
              <a:t>cd</a:t>
            </a:r>
            <a:r>
              <a:rPr lang="en-IN" dirty="0" smtClean="0"/>
              <a:t> [p]</a:t>
            </a:r>
            <a:endParaRPr lang="en-US" dirty="0" smtClean="0"/>
          </a:p>
          <a:p>
            <a:r>
              <a:rPr lang="en-IN" dirty="0" smtClean="0"/>
              <a:t>E.	None of the above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A5</a:t>
            </a:r>
            <a:endParaRPr lang="en-US" dirty="0"/>
          </a:p>
        </p:txBody>
      </p:sp>
      <p:sp>
        <p:nvSpPr>
          <p:cNvPr id="3" name="Content Placeholder 2"/>
          <p:cNvSpPr>
            <a:spLocks noGrp="1"/>
          </p:cNvSpPr>
          <p:nvPr>
            <p:ph idx="1"/>
          </p:nvPr>
        </p:nvSpPr>
        <p:spPr/>
        <p:txBody>
          <a:bodyPr/>
          <a:lstStyle/>
          <a:p>
            <a:r>
              <a:rPr lang="en-IN" dirty="0" err="1" smtClean="0">
                <a:solidFill>
                  <a:srgbClr val="FF0000"/>
                </a:solidFill>
              </a:rPr>
              <a:t>cd</a:t>
            </a:r>
            <a:r>
              <a:rPr lang="en-IN" dirty="0" smtClean="0">
                <a:solidFill>
                  <a:srgbClr val="FF0000"/>
                </a:solidFill>
              </a:rPr>
              <a:t> p*</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Q6</a:t>
            </a:r>
            <a:endParaRPr lang="en-US" dirty="0"/>
          </a:p>
        </p:txBody>
      </p:sp>
      <p:sp>
        <p:nvSpPr>
          <p:cNvPr id="3" name="Content Placeholder 2"/>
          <p:cNvSpPr>
            <a:spLocks noGrp="1"/>
          </p:cNvSpPr>
          <p:nvPr>
            <p:ph idx="1"/>
          </p:nvPr>
        </p:nvSpPr>
        <p:spPr/>
        <p:txBody>
          <a:bodyPr/>
          <a:lstStyle/>
          <a:p>
            <a:r>
              <a:rPr lang="en-US" dirty="0" smtClean="0"/>
              <a:t>. Write the command to display the current date in the form </a:t>
            </a:r>
            <a:r>
              <a:rPr lang="en-US" dirty="0" err="1" smtClean="0"/>
              <a:t>dd</a:t>
            </a:r>
            <a:r>
              <a:rPr lang="en-US" dirty="0" smtClean="0"/>
              <a:t>/mm/</a:t>
            </a:r>
            <a:r>
              <a:rPr lang="en-US" dirty="0" err="1" smtClean="0"/>
              <a:t>yyyy</a:t>
            </a:r>
            <a:r>
              <a:rPr lang="en-US" dirty="0" smtClean="0"/>
              <a:t>.</a:t>
            </a:r>
          </a:p>
          <a:p>
            <a:pPr lvl="0"/>
            <a:r>
              <a:rPr lang="en-US" dirty="0" smtClean="0">
                <a:solidFill>
                  <a:srgbClr val="FF0000"/>
                </a:solidFill>
              </a:rPr>
              <a:t>date +%d/%m/%Y</a:t>
            </a:r>
          </a:p>
          <a:p>
            <a:pPr lvl="0"/>
            <a:r>
              <a:rPr lang="en-US" dirty="0" smtClean="0"/>
              <a:t>date +”%d/%m/%Y”</a:t>
            </a:r>
          </a:p>
          <a:p>
            <a:pPr lvl="0"/>
            <a:r>
              <a:rPr lang="en-US" dirty="0" smtClean="0"/>
              <a:t>date +/%d/%m/20%y</a:t>
            </a:r>
          </a:p>
          <a:p>
            <a:pPr lvl="0"/>
            <a:r>
              <a:rPr lang="en-US" dirty="0" smtClean="0"/>
              <a:t>date +”/%d/%m/20%y”</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A6</a:t>
            </a:r>
            <a:endParaRPr lang="en-US" dirty="0"/>
          </a:p>
        </p:txBody>
      </p:sp>
      <p:sp>
        <p:nvSpPr>
          <p:cNvPr id="3" name="Content Placeholder 2"/>
          <p:cNvSpPr>
            <a:spLocks noGrp="1"/>
          </p:cNvSpPr>
          <p:nvPr>
            <p:ph idx="1"/>
          </p:nvPr>
        </p:nvSpPr>
        <p:spPr/>
        <p:txBody>
          <a:bodyPr/>
          <a:lstStyle/>
          <a:p>
            <a:pPr lvl="0"/>
            <a:r>
              <a:rPr lang="en-US" dirty="0" smtClean="0">
                <a:solidFill>
                  <a:srgbClr val="FF0000"/>
                </a:solidFill>
              </a:rPr>
              <a:t>date +%d/%m/%Y</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Q7</a:t>
            </a:r>
            <a:endParaRPr lang="en-US" dirty="0"/>
          </a:p>
        </p:txBody>
      </p:sp>
      <p:sp>
        <p:nvSpPr>
          <p:cNvPr id="3" name="Content Placeholder 2"/>
          <p:cNvSpPr>
            <a:spLocks noGrp="1"/>
          </p:cNvSpPr>
          <p:nvPr>
            <p:ph idx="1"/>
          </p:nvPr>
        </p:nvSpPr>
        <p:spPr/>
        <p:txBody>
          <a:bodyPr/>
          <a:lstStyle/>
          <a:p>
            <a:r>
              <a:rPr lang="en-IN" dirty="0" smtClean="0"/>
              <a:t>Which command is used to print a file?</a:t>
            </a:r>
            <a:endParaRPr lang="en-US" dirty="0" smtClean="0"/>
          </a:p>
          <a:p>
            <a:r>
              <a:rPr lang="en-IN" dirty="0" smtClean="0"/>
              <a:t>A.	print</a:t>
            </a:r>
            <a:endParaRPr lang="en-US" dirty="0" smtClean="0"/>
          </a:p>
          <a:p>
            <a:r>
              <a:rPr lang="en-IN" dirty="0" smtClean="0"/>
              <a:t>B.	</a:t>
            </a:r>
            <a:r>
              <a:rPr lang="en-IN" dirty="0" err="1" smtClean="0"/>
              <a:t>prn</a:t>
            </a:r>
            <a:endParaRPr lang="en-US" dirty="0" smtClean="0"/>
          </a:p>
          <a:p>
            <a:r>
              <a:rPr lang="en-IN" dirty="0" smtClean="0"/>
              <a:t>C.	pg</a:t>
            </a:r>
            <a:endParaRPr lang="en-US" dirty="0" smtClean="0"/>
          </a:p>
          <a:p>
            <a:r>
              <a:rPr lang="en-IN" dirty="0" smtClean="0"/>
              <a:t>D.</a:t>
            </a:r>
            <a:r>
              <a:rPr lang="en-IN" dirty="0" smtClean="0">
                <a:solidFill>
                  <a:srgbClr val="FF0000"/>
                </a:solidFill>
              </a:rPr>
              <a:t>	</a:t>
            </a:r>
            <a:r>
              <a:rPr lang="en-IN" dirty="0" err="1" smtClean="0">
                <a:solidFill>
                  <a:srgbClr val="FF0000"/>
                </a:solidFill>
              </a:rPr>
              <a:t>lp</a:t>
            </a:r>
            <a:endParaRPr lang="en-US" dirty="0" smtClean="0">
              <a:solidFill>
                <a:srgbClr val="FF0000"/>
              </a:solidFill>
            </a:endParaRPr>
          </a:p>
          <a:p>
            <a:r>
              <a:rPr lang="en-IN" dirty="0" smtClean="0"/>
              <a:t>E.	None of the above</a:t>
            </a: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A7</a:t>
            </a:r>
            <a:endParaRPr lang="en-US" dirty="0"/>
          </a:p>
        </p:txBody>
      </p:sp>
      <p:sp>
        <p:nvSpPr>
          <p:cNvPr id="3" name="Content Placeholder 2"/>
          <p:cNvSpPr>
            <a:spLocks noGrp="1"/>
          </p:cNvSpPr>
          <p:nvPr>
            <p:ph idx="1"/>
          </p:nvPr>
        </p:nvSpPr>
        <p:spPr/>
        <p:txBody>
          <a:bodyPr/>
          <a:lstStyle/>
          <a:p>
            <a:r>
              <a:rPr lang="en-IN" dirty="0" err="1" smtClean="0">
                <a:solidFill>
                  <a:srgbClr val="FF0000"/>
                </a:solidFill>
              </a:rPr>
              <a:t>lp</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Q8</a:t>
            </a:r>
            <a:endParaRPr lang="en-US" dirty="0"/>
          </a:p>
        </p:txBody>
      </p:sp>
      <p:sp>
        <p:nvSpPr>
          <p:cNvPr id="3" name="Content Placeholder 2"/>
          <p:cNvSpPr>
            <a:spLocks noGrp="1"/>
          </p:cNvSpPr>
          <p:nvPr>
            <p:ph idx="1"/>
          </p:nvPr>
        </p:nvSpPr>
        <p:spPr/>
        <p:txBody>
          <a:bodyPr>
            <a:normAutofit lnSpcReduction="10000"/>
          </a:bodyPr>
          <a:lstStyle/>
          <a:p>
            <a:r>
              <a:rPr lang="en-IN" dirty="0" smtClean="0"/>
              <a:t>Which of the following commands is used to get directory one level up?</a:t>
            </a:r>
            <a:endParaRPr lang="en-US" dirty="0" smtClean="0"/>
          </a:p>
          <a:p>
            <a:r>
              <a:rPr lang="en-IN" dirty="0" smtClean="0"/>
              <a:t> </a:t>
            </a:r>
            <a:endParaRPr lang="en-US" dirty="0" smtClean="0"/>
          </a:p>
          <a:p>
            <a:r>
              <a:rPr lang="en-IN" dirty="0" smtClean="0"/>
              <a:t>A.	</a:t>
            </a:r>
            <a:r>
              <a:rPr lang="en-IN" dirty="0" err="1" smtClean="0"/>
              <a:t>cd</a:t>
            </a:r>
            <a:endParaRPr lang="en-US" dirty="0" smtClean="0"/>
          </a:p>
          <a:p>
            <a:r>
              <a:rPr lang="en-IN" dirty="0" smtClean="0"/>
              <a:t>B.</a:t>
            </a:r>
            <a:r>
              <a:rPr lang="en-IN" dirty="0" smtClean="0">
                <a:solidFill>
                  <a:srgbClr val="FF0000"/>
                </a:solidFill>
              </a:rPr>
              <a:t>	</a:t>
            </a:r>
            <a:r>
              <a:rPr lang="en-IN" dirty="0" err="1" smtClean="0">
                <a:solidFill>
                  <a:srgbClr val="FF0000"/>
                </a:solidFill>
              </a:rPr>
              <a:t>cd</a:t>
            </a:r>
            <a:r>
              <a:rPr lang="en-IN" dirty="0" smtClean="0">
                <a:solidFill>
                  <a:srgbClr val="FF0000"/>
                </a:solidFill>
              </a:rPr>
              <a:t> ..</a:t>
            </a:r>
            <a:endParaRPr lang="en-US" dirty="0" smtClean="0">
              <a:solidFill>
                <a:srgbClr val="FF0000"/>
              </a:solidFill>
            </a:endParaRPr>
          </a:p>
          <a:p>
            <a:r>
              <a:rPr lang="en-IN" dirty="0" smtClean="0"/>
              <a:t>C.	</a:t>
            </a:r>
            <a:r>
              <a:rPr lang="en-IN" dirty="0" err="1" smtClean="0"/>
              <a:t>cd</a:t>
            </a:r>
            <a:r>
              <a:rPr lang="en-IN" dirty="0" smtClean="0"/>
              <a:t>/</a:t>
            </a:r>
            <a:endParaRPr lang="en-US" dirty="0" smtClean="0"/>
          </a:p>
          <a:p>
            <a:r>
              <a:rPr lang="en-IN" dirty="0" smtClean="0"/>
              <a:t>D.	</a:t>
            </a:r>
            <a:r>
              <a:rPr lang="en-IN" dirty="0" err="1" smtClean="0"/>
              <a:t>chdir</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A8</a:t>
            </a:r>
            <a:endParaRPr lang="en-US" dirty="0"/>
          </a:p>
        </p:txBody>
      </p:sp>
      <p:sp>
        <p:nvSpPr>
          <p:cNvPr id="3" name="Content Placeholder 2"/>
          <p:cNvSpPr>
            <a:spLocks noGrp="1"/>
          </p:cNvSpPr>
          <p:nvPr>
            <p:ph idx="1"/>
          </p:nvPr>
        </p:nvSpPr>
        <p:spPr/>
        <p:txBody>
          <a:bodyPr/>
          <a:lstStyle/>
          <a:p>
            <a:r>
              <a:rPr lang="en-IN" dirty="0" err="1" smtClean="0">
                <a:solidFill>
                  <a:srgbClr val="FF0000"/>
                </a:solidFill>
              </a:rPr>
              <a:t>cd</a:t>
            </a:r>
            <a:r>
              <a:rPr lang="en-IN" dirty="0" smtClean="0">
                <a:solidFill>
                  <a:srgbClr val="FF0000"/>
                </a:solidFill>
              </a:rPr>
              <a: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Q9</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Which command is used to delete all files in the current directory as well as all files and sub-directories in its subdirectories?</a:t>
            </a:r>
            <a:endParaRPr lang="en-US" dirty="0" smtClean="0"/>
          </a:p>
          <a:p>
            <a:r>
              <a:rPr lang="en-IN" dirty="0" smtClean="0"/>
              <a:t> </a:t>
            </a:r>
            <a:endParaRPr lang="en-US" dirty="0" smtClean="0"/>
          </a:p>
          <a:p>
            <a:r>
              <a:rPr lang="en-IN" dirty="0" smtClean="0"/>
              <a:t>A.	</a:t>
            </a:r>
            <a:r>
              <a:rPr lang="en-IN" dirty="0" err="1" smtClean="0"/>
              <a:t>rm</a:t>
            </a:r>
            <a:r>
              <a:rPr lang="en-IN" dirty="0" smtClean="0"/>
              <a:t> *</a:t>
            </a:r>
            <a:endParaRPr lang="en-US" dirty="0" smtClean="0"/>
          </a:p>
          <a:p>
            <a:r>
              <a:rPr lang="en-IN" dirty="0" smtClean="0"/>
              <a:t>B.	</a:t>
            </a:r>
            <a:r>
              <a:rPr lang="en-IN" dirty="0" err="1" smtClean="0">
                <a:solidFill>
                  <a:schemeClr val="tx1">
                    <a:lumMod val="95000"/>
                  </a:schemeClr>
                </a:solidFill>
              </a:rPr>
              <a:t>rm</a:t>
            </a:r>
            <a:r>
              <a:rPr lang="en-IN" dirty="0" smtClean="0">
                <a:solidFill>
                  <a:schemeClr val="tx1">
                    <a:lumMod val="95000"/>
                  </a:schemeClr>
                </a:solidFill>
              </a:rPr>
              <a:t> -r *</a:t>
            </a:r>
            <a:endParaRPr lang="en-US" dirty="0" smtClean="0">
              <a:solidFill>
                <a:schemeClr val="tx1">
                  <a:lumMod val="95000"/>
                </a:schemeClr>
              </a:solidFill>
            </a:endParaRPr>
          </a:p>
          <a:p>
            <a:r>
              <a:rPr lang="en-IN" dirty="0" smtClean="0"/>
              <a:t>C.	</a:t>
            </a:r>
            <a:r>
              <a:rPr lang="en-IN" dirty="0" err="1" smtClean="0"/>
              <a:t>rm</a:t>
            </a:r>
            <a:r>
              <a:rPr lang="en-IN" dirty="0" smtClean="0"/>
              <a:t> all</a:t>
            </a:r>
            <a:endParaRPr lang="en-US" dirty="0" smtClean="0"/>
          </a:p>
          <a:p>
            <a:r>
              <a:rPr lang="en-IN" dirty="0" smtClean="0"/>
              <a:t>D.	</a:t>
            </a:r>
            <a:r>
              <a:rPr lang="en-IN" dirty="0" err="1" smtClean="0"/>
              <a:t>rm</a:t>
            </a:r>
            <a:r>
              <a:rPr lang="en-IN" dirty="0" smtClean="0"/>
              <a:t> *.*</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A9</a:t>
            </a:r>
            <a:endParaRPr lang="en-US" dirty="0"/>
          </a:p>
        </p:txBody>
      </p:sp>
      <p:sp>
        <p:nvSpPr>
          <p:cNvPr id="3" name="Content Placeholder 2"/>
          <p:cNvSpPr>
            <a:spLocks noGrp="1"/>
          </p:cNvSpPr>
          <p:nvPr>
            <p:ph idx="1"/>
          </p:nvPr>
        </p:nvSpPr>
        <p:spPr/>
        <p:txBody>
          <a:bodyPr/>
          <a:lstStyle/>
          <a:p>
            <a:r>
              <a:rPr lang="en-IN" dirty="0" smtClean="0"/>
              <a:t>	</a:t>
            </a:r>
            <a:r>
              <a:rPr lang="en-IN" dirty="0" err="1" smtClean="0">
                <a:solidFill>
                  <a:srgbClr val="FF0000"/>
                </a:solidFill>
              </a:rPr>
              <a:t>rm</a:t>
            </a:r>
            <a:r>
              <a:rPr lang="en-IN" dirty="0" smtClean="0">
                <a:solidFill>
                  <a:srgbClr val="FF0000"/>
                </a:solidFill>
              </a:rPr>
              <a:t> -r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600" dirty="0" smtClean="0"/>
              <a:t>Responsibilities</a:t>
            </a:r>
            <a:r>
              <a:rPr lang="en-US" dirty="0" smtClean="0"/>
              <a:t> of LINUX</a:t>
            </a:r>
            <a:endParaRPr lang="en-IN" dirty="0"/>
          </a:p>
        </p:txBody>
      </p:sp>
      <p:sp>
        <p:nvSpPr>
          <p:cNvPr id="3" name="Content Placeholder 2"/>
          <p:cNvSpPr>
            <a:spLocks noGrp="1"/>
          </p:cNvSpPr>
          <p:nvPr>
            <p:ph idx="1"/>
          </p:nvPr>
        </p:nvSpPr>
        <p:spPr>
          <a:xfrm>
            <a:off x="395536" y="1340768"/>
            <a:ext cx="8291264" cy="5256584"/>
          </a:xfrm>
        </p:spPr>
        <p:txBody>
          <a:bodyPr/>
          <a:lstStyle/>
          <a:p>
            <a:pPr>
              <a:buNone/>
            </a:pPr>
            <a:r>
              <a:rPr lang="en-US" sz="2400" dirty="0" smtClean="0"/>
              <a:t>The Linux Operating System is responsible for the following functions</a:t>
            </a:r>
            <a:endParaRPr lang="en-IN" sz="2400" dirty="0" smtClean="0"/>
          </a:p>
          <a:p>
            <a:pPr lvl="0"/>
            <a:r>
              <a:rPr lang="en-US" sz="2400" dirty="0" smtClean="0"/>
              <a:t>Process management using processes and threads </a:t>
            </a:r>
            <a:endParaRPr lang="en-IN" sz="2400" dirty="0" smtClean="0"/>
          </a:p>
          <a:p>
            <a:pPr lvl="0"/>
            <a:r>
              <a:rPr lang="en-US" sz="2400" dirty="0" smtClean="0"/>
              <a:t>Inter-process communication </a:t>
            </a:r>
            <a:endParaRPr lang="en-IN" sz="2400" dirty="0" smtClean="0"/>
          </a:p>
          <a:p>
            <a:pPr lvl="0"/>
            <a:r>
              <a:rPr lang="en-US" sz="2400" dirty="0" smtClean="0"/>
              <a:t>Memory management </a:t>
            </a:r>
          </a:p>
          <a:p>
            <a:pPr lvl="0"/>
            <a:r>
              <a:rPr lang="en-US" sz="2400" dirty="0" smtClean="0"/>
              <a:t>Device management using device drivers </a:t>
            </a:r>
            <a:endParaRPr lang="en-IN" sz="2400" dirty="0" smtClean="0"/>
          </a:p>
          <a:p>
            <a:pPr lvl="0"/>
            <a:r>
              <a:rPr lang="en-US" sz="2400" dirty="0" smtClean="0"/>
              <a:t>File systems </a:t>
            </a:r>
            <a:endParaRPr lang="en-IN" sz="2400" dirty="0" smtClean="0"/>
          </a:p>
          <a:p>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Q10</a:t>
            </a:r>
            <a:endParaRPr lang="en-US" dirty="0"/>
          </a:p>
        </p:txBody>
      </p:sp>
      <p:sp>
        <p:nvSpPr>
          <p:cNvPr id="3" name="Content Placeholder 2"/>
          <p:cNvSpPr>
            <a:spLocks noGrp="1"/>
          </p:cNvSpPr>
          <p:nvPr>
            <p:ph idx="1"/>
          </p:nvPr>
        </p:nvSpPr>
        <p:spPr/>
        <p:txBody>
          <a:bodyPr/>
          <a:lstStyle/>
          <a:p>
            <a:r>
              <a:rPr lang="en-IN" dirty="0" smtClean="0"/>
              <a:t>Which of the following commands is used to change the working directory?</a:t>
            </a:r>
            <a:endParaRPr lang="en-US" dirty="0" smtClean="0"/>
          </a:p>
          <a:p>
            <a:r>
              <a:rPr lang="en-IN" dirty="0" smtClean="0"/>
              <a:t>A.	</a:t>
            </a:r>
            <a:r>
              <a:rPr lang="en-IN" dirty="0" err="1" smtClean="0">
                <a:solidFill>
                  <a:schemeClr val="tx1">
                    <a:lumMod val="95000"/>
                  </a:schemeClr>
                </a:solidFill>
              </a:rPr>
              <a:t>cd</a:t>
            </a:r>
            <a:endParaRPr lang="en-US" dirty="0" smtClean="0">
              <a:solidFill>
                <a:schemeClr val="tx1">
                  <a:lumMod val="95000"/>
                </a:schemeClr>
              </a:solidFill>
            </a:endParaRPr>
          </a:p>
          <a:p>
            <a:r>
              <a:rPr lang="en-IN" dirty="0" smtClean="0"/>
              <a:t>B.	</a:t>
            </a:r>
            <a:r>
              <a:rPr lang="en-IN" dirty="0" err="1" smtClean="0"/>
              <a:t>changedir</a:t>
            </a:r>
            <a:endParaRPr lang="en-US" dirty="0" smtClean="0"/>
          </a:p>
          <a:p>
            <a:r>
              <a:rPr lang="en-IN" dirty="0" smtClean="0"/>
              <a:t>C.	</a:t>
            </a:r>
            <a:r>
              <a:rPr lang="en-IN" dirty="0" err="1" smtClean="0"/>
              <a:t>chdir</a:t>
            </a:r>
            <a:endParaRPr lang="en-US" dirty="0" smtClean="0"/>
          </a:p>
          <a:p>
            <a:r>
              <a:rPr lang="en-IN" dirty="0" smtClean="0"/>
              <a:t>D.	</a:t>
            </a:r>
            <a:r>
              <a:rPr lang="en-IN" dirty="0" err="1" smtClean="0"/>
              <a:t>cdir</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A10</a:t>
            </a:r>
            <a:endParaRPr lang="en-US" dirty="0"/>
          </a:p>
        </p:txBody>
      </p:sp>
      <p:sp>
        <p:nvSpPr>
          <p:cNvPr id="3" name="Content Placeholder 2"/>
          <p:cNvSpPr>
            <a:spLocks noGrp="1"/>
          </p:cNvSpPr>
          <p:nvPr>
            <p:ph idx="1"/>
          </p:nvPr>
        </p:nvSpPr>
        <p:spPr/>
        <p:txBody>
          <a:bodyPr/>
          <a:lstStyle/>
          <a:p>
            <a:r>
              <a:rPr lang="en-US" dirty="0" err="1" smtClean="0"/>
              <a:t>cd</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Q11</a:t>
            </a:r>
            <a:endParaRPr lang="en-US" dirty="0"/>
          </a:p>
        </p:txBody>
      </p:sp>
      <p:sp>
        <p:nvSpPr>
          <p:cNvPr id="3" name="Content Placeholder 2"/>
          <p:cNvSpPr>
            <a:spLocks noGrp="1"/>
          </p:cNvSpPr>
          <p:nvPr>
            <p:ph idx="1"/>
          </p:nvPr>
        </p:nvSpPr>
        <p:spPr/>
        <p:txBody>
          <a:bodyPr>
            <a:normAutofit lnSpcReduction="10000"/>
          </a:bodyPr>
          <a:lstStyle/>
          <a:p>
            <a:r>
              <a:rPr lang="en-IN" dirty="0" smtClean="0"/>
              <a:t>Which of the following commands is used to view your file 24 lines at a time?</a:t>
            </a:r>
            <a:endParaRPr lang="en-US" dirty="0" smtClean="0"/>
          </a:p>
          <a:p>
            <a:r>
              <a:rPr lang="en-IN" dirty="0" smtClean="0"/>
              <a:t> </a:t>
            </a:r>
            <a:endParaRPr lang="en-US" dirty="0" smtClean="0"/>
          </a:p>
          <a:p>
            <a:r>
              <a:rPr lang="en-IN" dirty="0" smtClean="0"/>
              <a:t>A.	</a:t>
            </a:r>
            <a:r>
              <a:rPr lang="en-IN" dirty="0" smtClean="0">
                <a:solidFill>
                  <a:schemeClr val="tx1">
                    <a:lumMod val="95000"/>
                  </a:schemeClr>
                </a:solidFill>
              </a:rPr>
              <a:t>pg</a:t>
            </a:r>
            <a:endParaRPr lang="en-US" dirty="0" smtClean="0">
              <a:solidFill>
                <a:schemeClr val="tx1">
                  <a:lumMod val="95000"/>
                </a:schemeClr>
              </a:solidFill>
            </a:endParaRPr>
          </a:p>
          <a:p>
            <a:r>
              <a:rPr lang="en-IN" dirty="0" smtClean="0"/>
              <a:t>B.	cat</a:t>
            </a:r>
            <a:endParaRPr lang="en-US" dirty="0" smtClean="0"/>
          </a:p>
          <a:p>
            <a:r>
              <a:rPr lang="en-IN" dirty="0" smtClean="0"/>
              <a:t>C.	</a:t>
            </a:r>
            <a:r>
              <a:rPr lang="en-IN" dirty="0" err="1" smtClean="0"/>
              <a:t>lp</a:t>
            </a:r>
            <a:endParaRPr lang="en-US" dirty="0" smtClean="0"/>
          </a:p>
          <a:p>
            <a:r>
              <a:rPr lang="en-IN" dirty="0" smtClean="0"/>
              <a:t>D.	/p</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A11</a:t>
            </a:r>
            <a:endParaRPr lang="en-US" dirty="0"/>
          </a:p>
        </p:txBody>
      </p:sp>
      <p:sp>
        <p:nvSpPr>
          <p:cNvPr id="3" name="Content Placeholder 2"/>
          <p:cNvSpPr>
            <a:spLocks noGrp="1"/>
          </p:cNvSpPr>
          <p:nvPr>
            <p:ph idx="1"/>
          </p:nvPr>
        </p:nvSpPr>
        <p:spPr/>
        <p:txBody>
          <a:bodyPr/>
          <a:lstStyle/>
          <a:p>
            <a:r>
              <a:rPr lang="en-IN" dirty="0" smtClean="0"/>
              <a:t>A.	</a:t>
            </a:r>
            <a:r>
              <a:rPr lang="en-IN" dirty="0" smtClean="0">
                <a:solidFill>
                  <a:srgbClr val="FF0000"/>
                </a:solidFill>
              </a:rPr>
              <a:t>pg</a:t>
            </a:r>
            <a:endParaRPr lang="en-US" dirty="0" smtClean="0">
              <a:solidFill>
                <a:srgbClr val="FF0000"/>
              </a:solidFill>
            </a:endParaRP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Q12</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 Which command is used to display the end of the file?</a:t>
            </a:r>
            <a:endParaRPr lang="en-US" dirty="0" smtClean="0"/>
          </a:p>
          <a:p>
            <a:r>
              <a:rPr lang="en-IN" dirty="0" smtClean="0"/>
              <a:t> </a:t>
            </a:r>
            <a:endParaRPr lang="en-US" dirty="0" smtClean="0"/>
          </a:p>
          <a:p>
            <a:r>
              <a:rPr lang="en-IN" dirty="0" smtClean="0"/>
              <a:t>A.	head - r</a:t>
            </a:r>
            <a:endParaRPr lang="en-US" dirty="0" smtClean="0"/>
          </a:p>
          <a:p>
            <a:r>
              <a:rPr lang="en-IN" dirty="0" smtClean="0">
                <a:solidFill>
                  <a:schemeClr val="tx1">
                    <a:lumMod val="95000"/>
                  </a:schemeClr>
                </a:solidFill>
              </a:rPr>
              <a:t>B.	tail</a:t>
            </a:r>
            <a:endParaRPr lang="en-US" dirty="0" smtClean="0">
              <a:solidFill>
                <a:schemeClr val="tx1">
                  <a:lumMod val="95000"/>
                </a:schemeClr>
              </a:solidFill>
            </a:endParaRPr>
          </a:p>
          <a:p>
            <a:r>
              <a:rPr lang="en-IN" dirty="0" smtClean="0"/>
              <a:t>C.	</a:t>
            </a:r>
            <a:r>
              <a:rPr lang="en-IN" dirty="0" err="1" smtClean="0"/>
              <a:t>eof</a:t>
            </a:r>
            <a:endParaRPr lang="en-US" dirty="0" smtClean="0"/>
          </a:p>
          <a:p>
            <a:r>
              <a:rPr lang="en-IN" dirty="0" smtClean="0"/>
              <a:t>D.	</a:t>
            </a:r>
            <a:r>
              <a:rPr lang="en-IN" dirty="0" err="1" smtClean="0"/>
              <a:t>bof</a:t>
            </a:r>
            <a:endParaRPr lang="en-US" dirty="0" smtClean="0"/>
          </a:p>
          <a:p>
            <a:r>
              <a:rPr lang="en-IN" dirty="0" smtClean="0"/>
              <a:t>E.	None of the above</a:t>
            </a:r>
            <a:endParaRPr lang="en-US" dirty="0" smtClean="0"/>
          </a:p>
          <a:p>
            <a:r>
              <a:rPr lang="en-IN" dirty="0" smtClean="0"/>
              <a:t> </a:t>
            </a:r>
            <a:endParaRPr lang="en-US" dirty="0" smtClean="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A12</a:t>
            </a:r>
            <a:endParaRPr lang="en-US" dirty="0"/>
          </a:p>
        </p:txBody>
      </p:sp>
      <p:sp>
        <p:nvSpPr>
          <p:cNvPr id="3" name="Content Placeholder 2"/>
          <p:cNvSpPr>
            <a:spLocks noGrp="1"/>
          </p:cNvSpPr>
          <p:nvPr>
            <p:ph idx="1"/>
          </p:nvPr>
        </p:nvSpPr>
        <p:spPr/>
        <p:txBody>
          <a:bodyPr/>
          <a:lstStyle/>
          <a:p>
            <a:r>
              <a:rPr lang="en-IN" dirty="0" smtClean="0"/>
              <a:t>	</a:t>
            </a:r>
            <a:r>
              <a:rPr lang="en-IN" dirty="0" smtClean="0">
                <a:solidFill>
                  <a:srgbClr val="FF0000"/>
                </a:solidFill>
              </a:rPr>
              <a:t>tail</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Q13</a:t>
            </a:r>
            <a:endParaRPr lang="en-US" dirty="0"/>
          </a:p>
        </p:txBody>
      </p:sp>
      <p:sp>
        <p:nvSpPr>
          <p:cNvPr id="3" name="Content Placeholder 2"/>
          <p:cNvSpPr>
            <a:spLocks noGrp="1"/>
          </p:cNvSpPr>
          <p:nvPr>
            <p:ph idx="1"/>
          </p:nvPr>
        </p:nvSpPr>
        <p:spPr/>
        <p:txBody>
          <a:bodyPr/>
          <a:lstStyle/>
          <a:p>
            <a:r>
              <a:rPr lang="en-IN" dirty="0" smtClean="0"/>
              <a:t>Which command is used to locate all the .profile files in the system?</a:t>
            </a:r>
            <a:endParaRPr lang="en-US" dirty="0" smtClean="0"/>
          </a:p>
          <a:p>
            <a:r>
              <a:rPr lang="en-IN" dirty="0" smtClean="0"/>
              <a:t>A.	</a:t>
            </a:r>
            <a:r>
              <a:rPr lang="en-IN" dirty="0" err="1" smtClean="0"/>
              <a:t>ls</a:t>
            </a:r>
            <a:r>
              <a:rPr lang="en-IN" dirty="0" smtClean="0"/>
              <a:t> profile</a:t>
            </a:r>
            <a:endParaRPr lang="en-US" dirty="0" smtClean="0"/>
          </a:p>
          <a:p>
            <a:r>
              <a:rPr lang="en-IN" dirty="0" smtClean="0"/>
              <a:t>B.	</a:t>
            </a:r>
            <a:r>
              <a:rPr lang="en-IN" dirty="0" smtClean="0">
                <a:solidFill>
                  <a:schemeClr val="tx1">
                    <a:lumMod val="95000"/>
                  </a:schemeClr>
                </a:solidFill>
              </a:rPr>
              <a:t>find /-name profile -print</a:t>
            </a:r>
            <a:endParaRPr lang="en-US" b="1" dirty="0" smtClean="0">
              <a:solidFill>
                <a:schemeClr val="tx1">
                  <a:lumMod val="95000"/>
                </a:schemeClr>
              </a:solidFill>
            </a:endParaRPr>
          </a:p>
          <a:p>
            <a:r>
              <a:rPr lang="en-IN" b="1" dirty="0" smtClean="0"/>
              <a:t>C.</a:t>
            </a:r>
            <a:r>
              <a:rPr lang="en-IN" dirty="0" smtClean="0"/>
              <a:t>	</a:t>
            </a:r>
            <a:r>
              <a:rPr lang="en-IN" dirty="0" err="1" smtClean="0"/>
              <a:t>cd</a:t>
            </a:r>
            <a:r>
              <a:rPr lang="en-IN" dirty="0" smtClean="0"/>
              <a:t> /.profile</a:t>
            </a:r>
            <a:endParaRPr lang="en-US" dirty="0" smtClean="0"/>
          </a:p>
          <a:p>
            <a:r>
              <a:rPr lang="en-IN" dirty="0" smtClean="0"/>
              <a:t>D.	l -u .profile</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A13</a:t>
            </a:r>
            <a:endParaRPr lang="en-US" dirty="0"/>
          </a:p>
        </p:txBody>
      </p:sp>
      <p:sp>
        <p:nvSpPr>
          <p:cNvPr id="3" name="Content Placeholder 2"/>
          <p:cNvSpPr>
            <a:spLocks noGrp="1"/>
          </p:cNvSpPr>
          <p:nvPr>
            <p:ph idx="1"/>
          </p:nvPr>
        </p:nvSpPr>
        <p:spPr/>
        <p:txBody>
          <a:bodyPr/>
          <a:lstStyle/>
          <a:p>
            <a:r>
              <a:rPr lang="en-IN" dirty="0" smtClean="0"/>
              <a:t>B.	</a:t>
            </a:r>
            <a:r>
              <a:rPr lang="en-IN" dirty="0" smtClean="0">
                <a:solidFill>
                  <a:srgbClr val="FF0000"/>
                </a:solidFill>
              </a:rPr>
              <a:t>find /-name profile -print</a:t>
            </a:r>
            <a:endParaRPr lang="en-US" dirty="0" smtClean="0">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Q14</a:t>
            </a:r>
            <a:endParaRPr lang="en-US" dirty="0"/>
          </a:p>
        </p:txBody>
      </p:sp>
      <p:sp>
        <p:nvSpPr>
          <p:cNvPr id="3" name="Content Placeholder 2"/>
          <p:cNvSpPr>
            <a:spLocks noGrp="1"/>
          </p:cNvSpPr>
          <p:nvPr>
            <p:ph idx="1"/>
          </p:nvPr>
        </p:nvSpPr>
        <p:spPr/>
        <p:txBody>
          <a:bodyPr/>
          <a:lstStyle/>
          <a:p>
            <a:r>
              <a:rPr lang="en-IN" dirty="0" smtClean="0"/>
              <a:t>Which command is used to move all files to the bin sub-directory of the parent directory?</a:t>
            </a:r>
            <a:endParaRPr lang="en-US" dirty="0" smtClean="0"/>
          </a:p>
          <a:p>
            <a:r>
              <a:rPr lang="en-IN" dirty="0" smtClean="0"/>
              <a:t>A.	</a:t>
            </a:r>
            <a:r>
              <a:rPr lang="en-IN" dirty="0" err="1" smtClean="0"/>
              <a:t>mv</a:t>
            </a:r>
            <a:r>
              <a:rPr lang="en-IN" dirty="0" smtClean="0"/>
              <a:t> *.* /bin/</a:t>
            </a:r>
            <a:endParaRPr lang="en-US" dirty="0" smtClean="0"/>
          </a:p>
          <a:p>
            <a:r>
              <a:rPr lang="en-IN" dirty="0" smtClean="0"/>
              <a:t>B.	</a:t>
            </a:r>
            <a:r>
              <a:rPr lang="en-IN" dirty="0" err="1" smtClean="0"/>
              <a:t>mv</a:t>
            </a:r>
            <a:r>
              <a:rPr lang="en-IN" dirty="0" smtClean="0"/>
              <a:t> * /bin/*</a:t>
            </a:r>
            <a:endParaRPr lang="en-US" dirty="0" smtClean="0"/>
          </a:p>
          <a:p>
            <a:r>
              <a:rPr lang="en-IN" dirty="0" smtClean="0">
                <a:solidFill>
                  <a:schemeClr val="tx1">
                    <a:lumMod val="95000"/>
                  </a:schemeClr>
                </a:solidFill>
              </a:rPr>
              <a:t>C.	</a:t>
            </a:r>
            <a:r>
              <a:rPr lang="en-IN" dirty="0" err="1" smtClean="0">
                <a:solidFill>
                  <a:schemeClr val="tx1">
                    <a:lumMod val="95000"/>
                  </a:schemeClr>
                </a:solidFill>
              </a:rPr>
              <a:t>mv</a:t>
            </a:r>
            <a:r>
              <a:rPr lang="en-IN" dirty="0" smtClean="0">
                <a:solidFill>
                  <a:schemeClr val="tx1">
                    <a:lumMod val="95000"/>
                  </a:schemeClr>
                </a:solidFill>
              </a:rPr>
              <a:t> * ../bin</a:t>
            </a:r>
            <a:endParaRPr lang="en-US" dirty="0" smtClean="0">
              <a:solidFill>
                <a:schemeClr val="tx1">
                  <a:lumMod val="95000"/>
                </a:schemeClr>
              </a:solidFill>
            </a:endParaRPr>
          </a:p>
          <a:p>
            <a:r>
              <a:rPr lang="en-IN" dirty="0" smtClean="0"/>
              <a:t>D.	</a:t>
            </a:r>
            <a:r>
              <a:rPr lang="en-IN" dirty="0" err="1" smtClean="0"/>
              <a:t>mv</a:t>
            </a:r>
            <a:r>
              <a:rPr lang="en-IN" dirty="0" smtClean="0"/>
              <a:t> * ../bin *.*</a:t>
            </a:r>
            <a:endParaRPr lang="en-US" dirty="0" smtClean="0"/>
          </a:p>
          <a:p>
            <a:r>
              <a:rPr lang="en-IN" dirty="0" smtClean="0"/>
              <a:t>E.	None of the above</a:t>
            </a:r>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A14</a:t>
            </a:r>
            <a:endParaRPr lang="en-US" dirty="0"/>
          </a:p>
        </p:txBody>
      </p:sp>
      <p:sp>
        <p:nvSpPr>
          <p:cNvPr id="3" name="Content Placeholder 2"/>
          <p:cNvSpPr>
            <a:spLocks noGrp="1"/>
          </p:cNvSpPr>
          <p:nvPr>
            <p:ph idx="1"/>
          </p:nvPr>
        </p:nvSpPr>
        <p:spPr/>
        <p:txBody>
          <a:bodyPr/>
          <a:lstStyle/>
          <a:p>
            <a:r>
              <a:rPr lang="en-IN" dirty="0" smtClean="0">
                <a:solidFill>
                  <a:schemeClr val="tx1">
                    <a:lumMod val="95000"/>
                  </a:schemeClr>
                </a:solidFill>
              </a:rPr>
              <a:t>.	</a:t>
            </a:r>
            <a:r>
              <a:rPr lang="en-IN" dirty="0" err="1" smtClean="0">
                <a:solidFill>
                  <a:schemeClr val="tx1">
                    <a:lumMod val="95000"/>
                  </a:schemeClr>
                </a:solidFill>
              </a:rPr>
              <a:t>mv</a:t>
            </a:r>
            <a:r>
              <a:rPr lang="en-IN" dirty="0" smtClean="0">
                <a:solidFill>
                  <a:schemeClr val="tx1">
                    <a:lumMod val="95000"/>
                  </a:schemeClr>
                </a:solidFill>
              </a:rPr>
              <a:t> * ../bin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2060"/>
                </a:solidFill>
              </a:rPr>
              <a:t>The </a:t>
            </a:r>
            <a:r>
              <a:rPr lang="en-US" sz="2800" b="1" dirty="0" smtClean="0">
                <a:solidFill>
                  <a:srgbClr val="002060"/>
                </a:solidFill>
                <a:latin typeface="Arial" pitchFamily="34" charset="0"/>
                <a:cs typeface="Arial" pitchFamily="34" charset="0"/>
              </a:rPr>
              <a:t>Linux</a:t>
            </a:r>
            <a:r>
              <a:rPr lang="en-US" sz="2800" b="1" dirty="0" smtClean="0">
                <a:solidFill>
                  <a:srgbClr val="002060"/>
                </a:solidFill>
              </a:rPr>
              <a:t> subsystem</a:t>
            </a:r>
            <a:endParaRPr lang="en-US" sz="2800" b="1" dirty="0">
              <a:solidFill>
                <a:srgbClr val="002060"/>
              </a:solidFill>
            </a:endParaRPr>
          </a:p>
        </p:txBody>
      </p:sp>
      <p:sp>
        <p:nvSpPr>
          <p:cNvPr id="3" name="Content Placeholder 2"/>
          <p:cNvSpPr>
            <a:spLocks noGrp="1"/>
          </p:cNvSpPr>
          <p:nvPr>
            <p:ph idx="1"/>
          </p:nvPr>
        </p:nvSpPr>
        <p:spPr>
          <a:xfrm>
            <a:off x="457200" y="1214422"/>
            <a:ext cx="8229600" cy="4525963"/>
          </a:xfrm>
        </p:spPr>
        <p:txBody>
          <a:bodyPr>
            <a:noAutofit/>
          </a:bodyPr>
          <a:lstStyle/>
          <a:p>
            <a:pPr>
              <a:buFont typeface="Wingdings" pitchFamily="2" charset="2"/>
              <a:buChar char="v"/>
            </a:pPr>
            <a:r>
              <a:rPr lang="en-US" sz="2000" b="1" dirty="0" smtClean="0">
                <a:latin typeface="+mj-lt"/>
                <a:cs typeface="Arial" pitchFamily="34" charset="0"/>
              </a:rPr>
              <a:t>User Applications</a:t>
            </a:r>
            <a:r>
              <a:rPr lang="en-US" sz="2000" dirty="0" smtClean="0">
                <a:latin typeface="+mj-lt"/>
                <a:cs typeface="Arial" pitchFamily="34" charset="0"/>
              </a:rPr>
              <a:t> </a:t>
            </a:r>
          </a:p>
          <a:p>
            <a:pPr marL="800100" lvl="3" indent="-342900" algn="just">
              <a:buNone/>
            </a:pPr>
            <a:r>
              <a:rPr lang="en-US" dirty="0" smtClean="0">
                <a:latin typeface="+mj-lt"/>
                <a:cs typeface="Arial" pitchFamily="34" charset="0"/>
              </a:rPr>
              <a:t>	The set of applications in use on a particular Linux system will be different depending on what the computer system is used for, but typical examples include a word-processing application and a web-browser</a:t>
            </a:r>
          </a:p>
          <a:p>
            <a:pPr marL="742950" lvl="2" indent="-342900">
              <a:buNone/>
            </a:pPr>
            <a:r>
              <a:rPr lang="en-US" sz="2000" dirty="0" smtClean="0">
                <a:latin typeface="+mj-lt"/>
                <a:cs typeface="Arial" pitchFamily="34" charset="0"/>
              </a:rPr>
              <a:t>	</a:t>
            </a:r>
          </a:p>
          <a:p>
            <a:pPr>
              <a:buFont typeface="Wingdings" pitchFamily="2" charset="2"/>
              <a:buChar char="v"/>
            </a:pPr>
            <a:r>
              <a:rPr lang="en-US" sz="2000" b="1" dirty="0" smtClean="0">
                <a:latin typeface="+mj-lt"/>
              </a:rPr>
              <a:t>O/S Services </a:t>
            </a:r>
          </a:p>
          <a:p>
            <a:pPr lvl="1" algn="just">
              <a:buNone/>
            </a:pPr>
            <a:r>
              <a:rPr lang="en-US" sz="2000" dirty="0" smtClean="0">
                <a:latin typeface="+mj-lt"/>
                <a:cs typeface="Arial" pitchFamily="34" charset="0"/>
              </a:rPr>
              <a:t>    These are services that are typically considered part of the operating system (a windowing system, command shell, etc.); also, the programming interface to the kernel (compiler tool and library) is included in this subsystem</a:t>
            </a:r>
          </a:p>
          <a:p>
            <a:pPr lvl="1"/>
            <a:endParaRPr lang="en-US" sz="2000" b="1" dirty="0" smtClean="0">
              <a:latin typeface="+mj-lt"/>
            </a:endParaRPr>
          </a:p>
          <a:p>
            <a:pPr>
              <a:buFont typeface="Wingdings" pitchFamily="2" charset="2"/>
              <a:buChar char="v"/>
            </a:pPr>
            <a:r>
              <a:rPr lang="en-US" sz="2000" b="1" dirty="0" smtClean="0">
                <a:latin typeface="+mj-lt"/>
              </a:rPr>
              <a:t>Linux Kernel</a:t>
            </a:r>
            <a:r>
              <a:rPr lang="en-US" sz="2000" dirty="0" smtClean="0">
                <a:latin typeface="+mj-lt"/>
              </a:rPr>
              <a:t> </a:t>
            </a:r>
          </a:p>
          <a:p>
            <a:pPr lvl="1" algn="just">
              <a:buNone/>
            </a:pPr>
            <a:r>
              <a:rPr lang="en-US" sz="2000" dirty="0" smtClean="0">
                <a:latin typeface="+mj-lt"/>
                <a:cs typeface="Arial" pitchFamily="34" charset="0"/>
              </a:rPr>
              <a:t>    Kernel is the heart of the operating system. The kernel of Linux is the hub of the operating system. It is loaded into memory when the system is booted and communicates</a:t>
            </a:r>
            <a:endParaRPr lang="en-US" sz="2000" dirty="0">
              <a:latin typeface="+mj-l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Q15</a:t>
            </a:r>
            <a:endParaRPr lang="en-US" dirty="0"/>
          </a:p>
        </p:txBody>
      </p:sp>
      <p:sp>
        <p:nvSpPr>
          <p:cNvPr id="3" name="Content Placeholder 2"/>
          <p:cNvSpPr>
            <a:spLocks noGrp="1"/>
          </p:cNvSpPr>
          <p:nvPr>
            <p:ph idx="1"/>
          </p:nvPr>
        </p:nvSpPr>
        <p:spPr/>
        <p:txBody>
          <a:bodyPr>
            <a:normAutofit lnSpcReduction="10000"/>
          </a:bodyPr>
          <a:lstStyle/>
          <a:p>
            <a:r>
              <a:rPr lang="en-IN" dirty="0" smtClean="0"/>
              <a:t>The command used to remove the directory is;</a:t>
            </a:r>
            <a:endParaRPr lang="en-US" dirty="0" smtClean="0"/>
          </a:p>
          <a:p>
            <a:r>
              <a:rPr lang="en-IN" dirty="0" smtClean="0"/>
              <a:t> </a:t>
            </a:r>
            <a:endParaRPr lang="en-US" dirty="0" smtClean="0"/>
          </a:p>
          <a:p>
            <a:r>
              <a:rPr lang="en-IN" dirty="0" smtClean="0"/>
              <a:t>A</a:t>
            </a:r>
            <a:r>
              <a:rPr lang="en-IN" dirty="0" smtClean="0">
                <a:solidFill>
                  <a:schemeClr val="tx1">
                    <a:lumMod val="95000"/>
                  </a:schemeClr>
                </a:solidFill>
              </a:rPr>
              <a:t>.	</a:t>
            </a:r>
            <a:r>
              <a:rPr lang="en-IN" dirty="0" err="1" smtClean="0">
                <a:solidFill>
                  <a:schemeClr val="tx1">
                    <a:lumMod val="95000"/>
                  </a:schemeClr>
                </a:solidFill>
              </a:rPr>
              <a:t>rmdir</a:t>
            </a:r>
            <a:endParaRPr lang="en-US" dirty="0" smtClean="0">
              <a:solidFill>
                <a:schemeClr val="tx1">
                  <a:lumMod val="95000"/>
                </a:schemeClr>
              </a:solidFill>
            </a:endParaRPr>
          </a:p>
          <a:p>
            <a:r>
              <a:rPr lang="en-IN" dirty="0" smtClean="0"/>
              <a:t>B.	rd</a:t>
            </a:r>
            <a:endParaRPr lang="en-US" dirty="0" smtClean="0"/>
          </a:p>
          <a:p>
            <a:r>
              <a:rPr lang="en-IN" dirty="0" smtClean="0"/>
              <a:t>C.	remove</a:t>
            </a:r>
            <a:endParaRPr lang="en-US" dirty="0" smtClean="0"/>
          </a:p>
          <a:p>
            <a:r>
              <a:rPr lang="en-IN" dirty="0" smtClean="0"/>
              <a:t>D.	</a:t>
            </a:r>
            <a:r>
              <a:rPr lang="en-IN" dirty="0" err="1" smtClean="0"/>
              <a:t>rdir</a:t>
            </a:r>
            <a:endParaRPr lang="en-US" dirty="0" smtClean="0"/>
          </a:p>
          <a:p>
            <a:r>
              <a:rPr lang="en-IN" dirty="0" smtClean="0"/>
              <a:t>E.	None of the above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A15</a:t>
            </a:r>
            <a:endParaRPr lang="en-US" dirty="0"/>
          </a:p>
        </p:txBody>
      </p:sp>
      <p:sp>
        <p:nvSpPr>
          <p:cNvPr id="3" name="Content Placeholder 2"/>
          <p:cNvSpPr>
            <a:spLocks noGrp="1"/>
          </p:cNvSpPr>
          <p:nvPr>
            <p:ph idx="1"/>
          </p:nvPr>
        </p:nvSpPr>
        <p:spPr/>
        <p:txBody>
          <a:bodyPr/>
          <a:lstStyle/>
          <a:p>
            <a:r>
              <a:rPr lang="en-IN" dirty="0" err="1" smtClean="0">
                <a:solidFill>
                  <a:srgbClr val="FF0000"/>
                </a:solidFill>
              </a:rPr>
              <a:t>rmdir</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Q16</a:t>
            </a:r>
            <a:endParaRPr lang="en-US" dirty="0"/>
          </a:p>
        </p:txBody>
      </p:sp>
      <p:sp>
        <p:nvSpPr>
          <p:cNvPr id="3" name="Content Placeholder 2"/>
          <p:cNvSpPr>
            <a:spLocks noGrp="1"/>
          </p:cNvSpPr>
          <p:nvPr>
            <p:ph idx="1"/>
          </p:nvPr>
        </p:nvSpPr>
        <p:spPr/>
        <p:txBody>
          <a:bodyPr>
            <a:normAutofit lnSpcReduction="10000"/>
          </a:bodyPr>
          <a:lstStyle/>
          <a:p>
            <a:r>
              <a:rPr lang="en-IN" dirty="0" smtClean="0"/>
              <a:t>Which of the following commands is used to remove files?</a:t>
            </a:r>
            <a:endParaRPr lang="en-US" dirty="0" smtClean="0"/>
          </a:p>
          <a:p>
            <a:r>
              <a:rPr lang="en-IN" dirty="0" smtClean="0"/>
              <a:t> </a:t>
            </a:r>
            <a:endParaRPr lang="en-US" dirty="0" smtClean="0"/>
          </a:p>
          <a:p>
            <a:r>
              <a:rPr lang="en-IN" dirty="0" smtClean="0"/>
              <a:t>A.	erase</a:t>
            </a:r>
            <a:endParaRPr lang="en-US" dirty="0" smtClean="0"/>
          </a:p>
          <a:p>
            <a:r>
              <a:rPr lang="en-IN" dirty="0" smtClean="0"/>
              <a:t>B.	delete</a:t>
            </a:r>
            <a:endParaRPr lang="en-US" dirty="0" smtClean="0"/>
          </a:p>
          <a:p>
            <a:r>
              <a:rPr lang="en-IN" dirty="0" smtClean="0"/>
              <a:t>C.	</a:t>
            </a:r>
            <a:r>
              <a:rPr lang="en-IN" dirty="0" err="1" smtClean="0">
                <a:solidFill>
                  <a:srgbClr val="FF0000"/>
                </a:solidFill>
              </a:rPr>
              <a:t>rm</a:t>
            </a:r>
            <a:endParaRPr lang="en-US" dirty="0" smtClean="0">
              <a:solidFill>
                <a:srgbClr val="FF0000"/>
              </a:solidFill>
            </a:endParaRPr>
          </a:p>
          <a:p>
            <a:r>
              <a:rPr lang="en-IN" dirty="0" smtClean="0"/>
              <a:t>D.	dm</a:t>
            </a:r>
            <a:endParaRPr lang="en-US" dirty="0" smtClean="0"/>
          </a:p>
          <a:p>
            <a:r>
              <a:rPr lang="en-IN" dirty="0" smtClean="0"/>
              <a:t>E.	. None of the above</a:t>
            </a: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A16</a:t>
            </a:r>
            <a:endParaRPr lang="en-US"/>
          </a:p>
        </p:txBody>
      </p:sp>
      <p:sp>
        <p:nvSpPr>
          <p:cNvPr id="3" name="Content Placeholder 2"/>
          <p:cNvSpPr>
            <a:spLocks noGrp="1"/>
          </p:cNvSpPr>
          <p:nvPr>
            <p:ph idx="1"/>
          </p:nvPr>
        </p:nvSpPr>
        <p:spPr/>
        <p:txBody>
          <a:bodyPr/>
          <a:lstStyle/>
          <a:p>
            <a:r>
              <a:rPr lang="en-IN" dirty="0" smtClean="0"/>
              <a:t>	</a:t>
            </a:r>
            <a:r>
              <a:rPr lang="en-IN" dirty="0" err="1" smtClean="0">
                <a:solidFill>
                  <a:srgbClr val="FF0000"/>
                </a:solidFill>
              </a:rPr>
              <a:t>rm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LINUX Subsystem</a:t>
            </a:r>
            <a:endParaRPr lang="en-IN" sz="3200"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627784" y="1772816"/>
            <a:ext cx="4062909" cy="41123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1BC92D-6301-4A8A-BF68-483D4B9E1435}"/>
</file>

<file path=customXml/itemProps2.xml><?xml version="1.0" encoding="utf-8"?>
<ds:datastoreItem xmlns:ds="http://schemas.openxmlformats.org/officeDocument/2006/customXml" ds:itemID="{147A50BA-301F-4E4B-BEC7-1A8E155A6565}"/>
</file>

<file path=customXml/itemProps3.xml><?xml version="1.0" encoding="utf-8"?>
<ds:datastoreItem xmlns:ds="http://schemas.openxmlformats.org/officeDocument/2006/customXml" ds:itemID="{320724B9-D02A-406E-B674-1E0AD13AC2B2}"/>
</file>

<file path=docProps/app.xml><?xml version="1.0" encoding="utf-8"?>
<Properties xmlns="http://schemas.openxmlformats.org/officeDocument/2006/extended-properties" xmlns:vt="http://schemas.openxmlformats.org/officeDocument/2006/docPropsVTypes">
  <Template/>
  <TotalTime>775</TotalTime>
  <Words>2001</Words>
  <Application>Microsoft Office PowerPoint</Application>
  <PresentationFormat>On-screen Show (4:3)</PresentationFormat>
  <Paragraphs>469</Paragraphs>
  <Slides>83</Slides>
  <Notes>2</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Slide 1</vt:lpstr>
      <vt:lpstr>What is an Operating System?</vt:lpstr>
      <vt:lpstr>UNIX/LINUX</vt:lpstr>
      <vt:lpstr>Overview of the LINUX</vt:lpstr>
      <vt:lpstr>Versions</vt:lpstr>
      <vt:lpstr>Features of Linux</vt:lpstr>
      <vt:lpstr>Responsibilities of LINUX</vt:lpstr>
      <vt:lpstr>The Linux subsystem</vt:lpstr>
      <vt:lpstr>The LINUX Subsystem</vt:lpstr>
      <vt:lpstr>Architecture of Linux</vt:lpstr>
      <vt:lpstr>Block Diagram of Kernel</vt:lpstr>
      <vt:lpstr>The shell</vt:lpstr>
      <vt:lpstr>Shell Offerings </vt:lpstr>
      <vt:lpstr>Features of  LINUX SHELL</vt:lpstr>
      <vt:lpstr>Slide 15</vt:lpstr>
      <vt:lpstr>Slide 16</vt:lpstr>
      <vt:lpstr>The File system</vt:lpstr>
      <vt:lpstr>Unix Directory Structure</vt:lpstr>
      <vt:lpstr>The LINUX File System</vt:lpstr>
      <vt:lpstr>The Root Directory</vt:lpstr>
      <vt:lpstr>BIN Directory</vt:lpstr>
      <vt:lpstr>/etc</vt:lpstr>
      <vt:lpstr>/user</vt:lpstr>
      <vt:lpstr>/dev &amp; /proc</vt:lpstr>
      <vt:lpstr>/var &amp; /tmp</vt:lpstr>
      <vt:lpstr>Slide 26</vt:lpstr>
      <vt:lpstr>Slide 27</vt:lpstr>
      <vt:lpstr>Slide 28</vt:lpstr>
      <vt:lpstr>Slide 29</vt:lpstr>
      <vt:lpstr>man</vt:lpstr>
      <vt:lpstr>pwd</vt:lpstr>
      <vt:lpstr>calendar</vt:lpstr>
      <vt:lpstr>clear</vt:lpstr>
      <vt:lpstr>Tty</vt:lpstr>
      <vt:lpstr>File management commands </vt:lpstr>
      <vt:lpstr>File Management</vt:lpstr>
      <vt:lpstr>ls</vt:lpstr>
      <vt:lpstr>Mkdir/cd </vt:lpstr>
      <vt:lpstr>cat</vt:lpstr>
      <vt:lpstr>Creating a file </vt:lpstr>
      <vt:lpstr>Concatenate two files</vt:lpstr>
      <vt:lpstr>Head/tail</vt:lpstr>
      <vt:lpstr>more</vt:lpstr>
      <vt:lpstr>wc</vt:lpstr>
      <vt:lpstr>cp</vt:lpstr>
      <vt:lpstr>rcp</vt:lpstr>
      <vt:lpstr>mv</vt:lpstr>
      <vt:lpstr>rm</vt:lpstr>
      <vt:lpstr>rmdir</vt:lpstr>
      <vt:lpstr>Creating a file </vt:lpstr>
      <vt:lpstr>Concatenate two files</vt:lpstr>
      <vt:lpstr>Question 1</vt:lpstr>
      <vt:lpstr>Answer 1</vt:lpstr>
      <vt:lpstr>Q2</vt:lpstr>
      <vt:lpstr>A2</vt:lpstr>
      <vt:lpstr>Q3</vt:lpstr>
      <vt:lpstr>A3</vt:lpstr>
      <vt:lpstr>Q4</vt:lpstr>
      <vt:lpstr>A4</vt:lpstr>
      <vt:lpstr>Q5</vt:lpstr>
      <vt:lpstr>A5</vt:lpstr>
      <vt:lpstr>Q6</vt:lpstr>
      <vt:lpstr>A6</vt:lpstr>
      <vt:lpstr>Q7</vt:lpstr>
      <vt:lpstr>A7</vt:lpstr>
      <vt:lpstr>Q8</vt:lpstr>
      <vt:lpstr>A8</vt:lpstr>
      <vt:lpstr>Q9</vt:lpstr>
      <vt:lpstr>A9</vt:lpstr>
      <vt:lpstr>Q10</vt:lpstr>
      <vt:lpstr>A10</vt:lpstr>
      <vt:lpstr>Q11</vt:lpstr>
      <vt:lpstr>A11</vt:lpstr>
      <vt:lpstr>Q12</vt:lpstr>
      <vt:lpstr>A12</vt:lpstr>
      <vt:lpstr>Q13</vt:lpstr>
      <vt:lpstr>A13</vt:lpstr>
      <vt:lpstr>Q14</vt:lpstr>
      <vt:lpstr>A14</vt:lpstr>
      <vt:lpstr>Q15</vt:lpstr>
      <vt:lpstr>A15</vt:lpstr>
      <vt:lpstr>Q16</vt:lpstr>
      <vt:lpstr>A16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harsha</dc:creator>
  <cp:lastModifiedBy>siddi</cp:lastModifiedBy>
  <cp:revision>115</cp:revision>
  <dcterms:created xsi:type="dcterms:W3CDTF">2003-12-01T16:41:24Z</dcterms:created>
  <dcterms:modified xsi:type="dcterms:W3CDTF">2016-08-30T04:56:34Z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