
<file path=[Content_Types].xml><?xml version="1.0" encoding="utf-8"?>
<Types xmlns="http://schemas.openxmlformats.org/package/2006/content-types">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37.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39.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2"/>
  </p:notesMasterIdLst>
  <p:sldIdLst>
    <p:sldId id="256" r:id="rId2"/>
    <p:sldId id="258" r:id="rId3"/>
    <p:sldId id="317" r:id="rId4"/>
    <p:sldId id="318" r:id="rId5"/>
    <p:sldId id="319" r:id="rId6"/>
    <p:sldId id="320" r:id="rId7"/>
    <p:sldId id="321" r:id="rId8"/>
    <p:sldId id="322" r:id="rId9"/>
    <p:sldId id="323" r:id="rId10"/>
    <p:sldId id="324" r:id="rId11"/>
    <p:sldId id="325" r:id="rId12"/>
    <p:sldId id="326" r:id="rId13"/>
    <p:sldId id="327" r:id="rId14"/>
    <p:sldId id="328" r:id="rId15"/>
    <p:sldId id="259" r:id="rId16"/>
    <p:sldId id="329" r:id="rId17"/>
    <p:sldId id="330" r:id="rId18"/>
    <p:sldId id="331" r:id="rId19"/>
    <p:sldId id="260" r:id="rId20"/>
    <p:sldId id="261" r:id="rId21"/>
    <p:sldId id="262" r:id="rId22"/>
    <p:sldId id="270" r:id="rId23"/>
    <p:sldId id="269" r:id="rId24"/>
    <p:sldId id="266" r:id="rId25"/>
    <p:sldId id="268" r:id="rId26"/>
    <p:sldId id="267" r:id="rId27"/>
    <p:sldId id="271" r:id="rId28"/>
    <p:sldId id="272" r:id="rId29"/>
    <p:sldId id="285" r:id="rId30"/>
    <p:sldId id="275" r:id="rId31"/>
    <p:sldId id="276" r:id="rId32"/>
    <p:sldId id="277" r:id="rId33"/>
    <p:sldId id="278" r:id="rId34"/>
    <p:sldId id="279" r:id="rId35"/>
    <p:sldId id="280" r:id="rId36"/>
    <p:sldId id="281" r:id="rId37"/>
    <p:sldId id="282" r:id="rId38"/>
    <p:sldId id="283" r:id="rId39"/>
    <p:sldId id="286" r:id="rId40"/>
    <p:sldId id="284" r:id="rId41"/>
    <p:sldId id="332" r:id="rId42"/>
    <p:sldId id="295" r:id="rId43"/>
    <p:sldId id="305" r:id="rId44"/>
    <p:sldId id="299" r:id="rId45"/>
    <p:sldId id="300" r:id="rId46"/>
    <p:sldId id="301" r:id="rId47"/>
    <p:sldId id="302" r:id="rId48"/>
    <p:sldId id="307" r:id="rId49"/>
    <p:sldId id="303" r:id="rId50"/>
    <p:sldId id="304" r:id="rId51"/>
    <p:sldId id="308" r:id="rId52"/>
    <p:sldId id="309" r:id="rId53"/>
    <p:sldId id="310" r:id="rId54"/>
    <p:sldId id="311" r:id="rId55"/>
    <p:sldId id="312" r:id="rId56"/>
    <p:sldId id="313" r:id="rId57"/>
    <p:sldId id="314" r:id="rId58"/>
    <p:sldId id="315" r:id="rId59"/>
    <p:sldId id="316" r:id="rId60"/>
    <p:sldId id="333"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p:cViewPr varScale="1">
        <p:scale>
          <a:sx n="82" d="100"/>
          <a:sy n="82" d="100"/>
        </p:scale>
        <p:origin x="-152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presProps" Target="presProps.xml"/><Relationship Id="rId68"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69"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015385-7681-42D2-AEAA-DAC23E73AC21}" type="datetimeFigureOut">
              <a:rPr lang="en-US" smtClean="0"/>
              <a:t>9/1/2016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1FE0AF-1B95-4BBB-964B-27A21C00972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51FE0AF-1B95-4BBB-964B-27A21C00972B}" type="slidenum">
              <a:rPr lang="en-US" smtClean="0"/>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D8BD707-D9CF-40AE-B4C6-C98DA3205C09}" type="datetimeFigureOut">
              <a:rPr lang="en-US" smtClean="0"/>
              <a:pPr/>
              <a:t>9/1/2016</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9/1/2016</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D8BD707-D9CF-40AE-B4C6-C98DA3205C09}" type="datetimeFigureOut">
              <a:rPr lang="en-US" smtClean="0"/>
              <a:pPr/>
              <a:t>9/1/2016</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D8BD707-D9CF-40AE-B4C6-C98DA3205C09}" type="datetimeFigureOut">
              <a:rPr lang="en-US" smtClean="0"/>
              <a:pPr/>
              <a:t>9/1/2016</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D8BD707-D9CF-40AE-B4C6-C98DA3205C09}" type="datetimeFigureOut">
              <a:rPr lang="en-US" smtClean="0"/>
              <a:pPr/>
              <a:t>9/1/2016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B6F15528-21DE-4FAA-801E-634DDDAF4B2B}"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9/1/2016</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9/1/2016</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9/1/2016</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9/1/2016</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D8BD707-D9CF-40AE-B4C6-C98DA3205C09}" type="datetimeFigureOut">
              <a:rPr lang="en-US" smtClean="0"/>
              <a:pPr/>
              <a:t>9/1/2016</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6F15528-21DE-4FAA-801E-634DDDAF4B2B}"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sikh-history.com/computers/unix/commands.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www.sikh-history.com/computers/unix/commands.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sikh-history.com/computers/unix/commands.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www.sikh-history.com/computers/unix/commands.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Comparison and Searching</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 files</a:t>
            </a:r>
            <a:endParaRPr lang="en-US" dirty="0"/>
          </a:p>
        </p:txBody>
      </p:sp>
      <p:sp>
        <p:nvSpPr>
          <p:cNvPr id="3" name="Content Placeholder 2"/>
          <p:cNvSpPr>
            <a:spLocks noGrp="1"/>
          </p:cNvSpPr>
          <p:nvPr>
            <p:ph idx="1"/>
          </p:nvPr>
        </p:nvSpPr>
        <p:spPr/>
        <p:txBody>
          <a:bodyPr/>
          <a:lstStyle/>
          <a:p>
            <a:pPr>
              <a:buNone/>
            </a:pPr>
            <a:r>
              <a:rPr lang="en-US" b="1" dirty="0" smtClean="0"/>
              <a:t>11.Find </a:t>
            </a:r>
            <a:r>
              <a:rPr lang="en-US" b="1" dirty="0" smtClean="0"/>
              <a:t>hidden files</a:t>
            </a:r>
          </a:p>
          <a:p>
            <a:r>
              <a:rPr lang="en-US" dirty="0" smtClean="0"/>
              <a:t>Hidden files on </a:t>
            </a:r>
            <a:r>
              <a:rPr lang="en-US" dirty="0" err="1" smtClean="0"/>
              <a:t>linux</a:t>
            </a:r>
            <a:r>
              <a:rPr lang="en-US" dirty="0" smtClean="0"/>
              <a:t> begin with a period. So its easy to mention that in the name criteria and list all hidden files.</a:t>
            </a:r>
          </a:p>
          <a:p>
            <a:r>
              <a:rPr lang="en-US" b="1" dirty="0" smtClean="0">
                <a:solidFill>
                  <a:srgbClr val="FF0000"/>
                </a:solidFill>
              </a:rPr>
              <a:t>$ find ~ -type f -name ".*"</a:t>
            </a:r>
            <a:endParaRPr lang="en-US" b="1"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readonly</a:t>
            </a:r>
            <a:r>
              <a:rPr lang="en-US" b="1" dirty="0" smtClean="0"/>
              <a:t> files</a:t>
            </a:r>
            <a:endParaRPr lang="en-US" dirty="0"/>
          </a:p>
        </p:txBody>
      </p:sp>
      <p:sp>
        <p:nvSpPr>
          <p:cNvPr id="3" name="Content Placeholder 2"/>
          <p:cNvSpPr>
            <a:spLocks noGrp="1"/>
          </p:cNvSpPr>
          <p:nvPr>
            <p:ph idx="1"/>
          </p:nvPr>
        </p:nvSpPr>
        <p:spPr/>
        <p:txBody>
          <a:bodyPr/>
          <a:lstStyle/>
          <a:p>
            <a:pPr>
              <a:buNone/>
            </a:pPr>
            <a:r>
              <a:rPr lang="en-US" b="1" dirty="0" smtClean="0"/>
              <a:t>12. Find </a:t>
            </a:r>
            <a:r>
              <a:rPr lang="en-US" b="1" dirty="0" err="1" smtClean="0"/>
              <a:t>readonly</a:t>
            </a:r>
            <a:r>
              <a:rPr lang="en-US" b="1" dirty="0" smtClean="0"/>
              <a:t> </a:t>
            </a:r>
            <a:r>
              <a:rPr lang="en-US" b="1" dirty="0" smtClean="0"/>
              <a:t>files in etc directory</a:t>
            </a:r>
            <a:endParaRPr lang="en-US" b="1" dirty="0" smtClean="0"/>
          </a:p>
          <a:p>
            <a:r>
              <a:rPr lang="en-US" dirty="0" smtClean="0"/>
              <a:t>Find all Read Only files.</a:t>
            </a:r>
          </a:p>
          <a:p>
            <a:r>
              <a:rPr lang="en-US" b="1" dirty="0" smtClean="0">
                <a:solidFill>
                  <a:srgbClr val="FF0000"/>
                </a:solidFill>
              </a:rPr>
              <a:t>$ find /etc -</a:t>
            </a:r>
            <a:r>
              <a:rPr lang="en-US" b="1" dirty="0" err="1" smtClean="0">
                <a:solidFill>
                  <a:srgbClr val="FF0000"/>
                </a:solidFill>
              </a:rPr>
              <a:t>maxdepth</a:t>
            </a:r>
            <a:r>
              <a:rPr lang="en-US" b="1" dirty="0" smtClean="0">
                <a:solidFill>
                  <a:srgbClr val="FF0000"/>
                </a:solidFill>
              </a:rPr>
              <a:t> 1 -perm /u=r</a:t>
            </a:r>
            <a:r>
              <a:rPr lang="en-US" dirty="0" smtClean="0"/>
              <a:t> </a:t>
            </a:r>
            <a:endParaRPr lang="en-US" dirty="0" smtClean="0"/>
          </a:p>
          <a:p>
            <a:r>
              <a:rPr lang="en-US" dirty="0" smtClean="0"/>
              <a:t>/</a:t>
            </a:r>
            <a:r>
              <a:rPr lang="en-US" dirty="0" smtClean="0"/>
              <a:t>etc /</a:t>
            </a:r>
            <a:r>
              <a:rPr lang="en-US" dirty="0" smtClean="0"/>
              <a:t>etc/thunderbird</a:t>
            </a:r>
          </a:p>
          <a:p>
            <a:r>
              <a:rPr lang="en-US" dirty="0" smtClean="0"/>
              <a:t> </a:t>
            </a:r>
            <a:r>
              <a:rPr lang="en-US" dirty="0" smtClean="0"/>
              <a:t>/etc/</a:t>
            </a:r>
            <a:r>
              <a:rPr lang="en-US" dirty="0" err="1" smtClean="0"/>
              <a:t>brltty</a:t>
            </a:r>
            <a:r>
              <a:rPr lang="en-US" dirty="0" smtClean="0"/>
              <a:t> </a:t>
            </a:r>
            <a:endParaRPr lang="en-US" dirty="0" smtClean="0"/>
          </a:p>
          <a:p>
            <a:r>
              <a:rPr lang="en-US" dirty="0" smtClean="0"/>
              <a:t>/</a:t>
            </a:r>
            <a:r>
              <a:rPr lang="en-US" dirty="0" smtClean="0"/>
              <a:t>etc/</a:t>
            </a:r>
            <a:r>
              <a:rPr lang="en-US" dirty="0" err="1" smtClean="0"/>
              <a:t>dkms</a:t>
            </a:r>
            <a:r>
              <a:rPr lang="en-US" dirty="0" smtClean="0"/>
              <a:t> </a:t>
            </a:r>
            <a:endParaRPr lang="en-US" dirty="0" smtClean="0"/>
          </a:p>
          <a:p>
            <a:r>
              <a:rPr lang="en-US" dirty="0" smtClean="0"/>
              <a:t>/</a:t>
            </a:r>
            <a:r>
              <a:rPr lang="en-US" dirty="0" smtClean="0"/>
              <a:t>etc/</a:t>
            </a:r>
            <a:r>
              <a:rPr lang="en-US" dirty="0" err="1" smtClean="0"/>
              <a:t>phpmyadmin</a:t>
            </a:r>
            <a:r>
              <a:rPr lang="en-US" dirty="0" smtClean="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533400"/>
          </a:xfrm>
        </p:spPr>
        <p:txBody>
          <a:bodyPr>
            <a:normAutofit fontScale="90000"/>
          </a:bodyPr>
          <a:lstStyle/>
          <a:p>
            <a:r>
              <a:rPr lang="en-US" b="1" dirty="0" smtClean="0"/>
              <a:t>files belonging to particular user</a:t>
            </a:r>
            <a:endParaRPr lang="en-US" dirty="0"/>
          </a:p>
        </p:txBody>
      </p:sp>
      <p:sp>
        <p:nvSpPr>
          <p:cNvPr id="3" name="Content Placeholder 2"/>
          <p:cNvSpPr>
            <a:spLocks noGrp="1"/>
          </p:cNvSpPr>
          <p:nvPr>
            <p:ph idx="1"/>
          </p:nvPr>
        </p:nvSpPr>
        <p:spPr>
          <a:xfrm>
            <a:off x="304800" y="1143000"/>
            <a:ext cx="8686800" cy="5486400"/>
          </a:xfrm>
        </p:spPr>
        <p:txBody>
          <a:bodyPr>
            <a:normAutofit fontScale="77500" lnSpcReduction="20000"/>
          </a:bodyPr>
          <a:lstStyle/>
          <a:p>
            <a:pPr>
              <a:buNone/>
            </a:pPr>
            <a:r>
              <a:rPr lang="en-US" b="1" dirty="0" smtClean="0"/>
              <a:t>13. Find </a:t>
            </a:r>
            <a:r>
              <a:rPr lang="en-US" b="1" dirty="0" smtClean="0"/>
              <a:t>files belonging to particular </a:t>
            </a:r>
            <a:r>
              <a:rPr lang="en-US" b="1" dirty="0" smtClean="0"/>
              <a:t>user root</a:t>
            </a:r>
            <a:endParaRPr lang="en-US" b="1" dirty="0" smtClean="0"/>
          </a:p>
          <a:p>
            <a:r>
              <a:rPr lang="en-US" dirty="0" smtClean="0"/>
              <a:t>To find all or single file called tecmint.txt under /root directory of owner root.</a:t>
            </a:r>
          </a:p>
          <a:p>
            <a:pPr>
              <a:buNone/>
            </a:pPr>
            <a:r>
              <a:rPr lang="en-US" b="1" dirty="0" smtClean="0">
                <a:solidFill>
                  <a:srgbClr val="FF0000"/>
                </a:solidFill>
              </a:rPr>
              <a:t>$ find . -user bob </a:t>
            </a:r>
            <a:endParaRPr lang="en-US" b="1" dirty="0" smtClean="0">
              <a:solidFill>
                <a:srgbClr val="FF0000"/>
              </a:solidFill>
            </a:endParaRPr>
          </a:p>
          <a:p>
            <a:pPr>
              <a:buNone/>
            </a:pPr>
            <a:r>
              <a:rPr lang="en-US" dirty="0" smtClean="0"/>
              <a:t>. </a:t>
            </a:r>
          </a:p>
          <a:p>
            <a:pPr>
              <a:buNone/>
            </a:pPr>
            <a:r>
              <a:rPr lang="en-US" dirty="0" smtClean="0"/>
              <a:t>./</a:t>
            </a:r>
            <a:r>
              <a:rPr lang="en-US" dirty="0" smtClean="0"/>
              <a:t>abc.txt </a:t>
            </a:r>
            <a:endParaRPr lang="en-US" dirty="0" smtClean="0"/>
          </a:p>
          <a:p>
            <a:pPr>
              <a:buNone/>
            </a:pPr>
            <a:r>
              <a:rPr lang="en-US" dirty="0" smtClean="0"/>
              <a:t>./</a:t>
            </a:r>
            <a:r>
              <a:rPr lang="en-US" dirty="0" err="1" smtClean="0"/>
              <a:t>abc</a:t>
            </a:r>
            <a:r>
              <a:rPr lang="en-US" dirty="0" smtClean="0"/>
              <a:t> ./</a:t>
            </a:r>
            <a:r>
              <a:rPr lang="en-US" dirty="0" err="1" smtClean="0"/>
              <a:t>subdir</a:t>
            </a:r>
            <a:r>
              <a:rPr lang="en-US" dirty="0" smtClean="0"/>
              <a:t> </a:t>
            </a:r>
            <a:endParaRPr lang="en-US" dirty="0" smtClean="0"/>
          </a:p>
          <a:p>
            <a:pPr>
              <a:buNone/>
            </a:pPr>
            <a:r>
              <a:rPr lang="en-US" dirty="0" smtClean="0"/>
              <a:t>./</a:t>
            </a:r>
            <a:r>
              <a:rPr lang="en-US" dirty="0" err="1" smtClean="0"/>
              <a:t>subdir</a:t>
            </a:r>
            <a:r>
              <a:rPr lang="en-US" dirty="0" smtClean="0"/>
              <a:t>/how.php </a:t>
            </a:r>
            <a:endParaRPr lang="en-US" dirty="0" smtClean="0"/>
          </a:p>
          <a:p>
            <a:pPr>
              <a:buNone/>
            </a:pPr>
            <a:r>
              <a:rPr lang="en-US" dirty="0" smtClean="0"/>
              <a:t>./</a:t>
            </a:r>
            <a:r>
              <a:rPr lang="en-US" dirty="0" smtClean="0"/>
              <a:t>abc.php </a:t>
            </a:r>
            <a:endParaRPr lang="en-US" dirty="0" smtClean="0"/>
          </a:p>
          <a:p>
            <a:pPr>
              <a:buNone/>
            </a:pPr>
            <a:r>
              <a:rPr lang="en-US" dirty="0" smtClean="0"/>
              <a:t>We </a:t>
            </a:r>
            <a:r>
              <a:rPr lang="en-US" dirty="0" smtClean="0"/>
              <a:t>could also specify the name of the file or any name </a:t>
            </a:r>
            <a:r>
              <a:rPr lang="en-US" dirty="0" smtClean="0"/>
              <a:t>related criteria </a:t>
            </a:r>
            <a:r>
              <a:rPr lang="en-US" dirty="0" smtClean="0"/>
              <a:t>along with user criteria</a:t>
            </a:r>
          </a:p>
          <a:p>
            <a:pPr>
              <a:buNone/>
            </a:pPr>
            <a:r>
              <a:rPr lang="en-US" b="1" dirty="0" smtClean="0">
                <a:solidFill>
                  <a:srgbClr val="FF0000"/>
                </a:solidFill>
              </a:rPr>
              <a:t>$ find . -user bob -name '*.php' </a:t>
            </a:r>
            <a:endParaRPr lang="en-US" b="1" dirty="0" smtClean="0">
              <a:solidFill>
                <a:srgbClr val="FF0000"/>
              </a:solidFill>
            </a:endParaRPr>
          </a:p>
          <a:p>
            <a:pPr>
              <a:buNone/>
            </a:pPr>
            <a:r>
              <a:rPr lang="en-US" dirty="0" smtClean="0"/>
              <a:t>Its </a:t>
            </a:r>
            <a:r>
              <a:rPr lang="en-US" dirty="0" smtClean="0"/>
              <a:t>very easy to see, how we can build up criteria after criteria </a:t>
            </a:r>
            <a:r>
              <a:rPr lang="en-US" dirty="0" smtClean="0"/>
              <a:t>to narrow </a:t>
            </a:r>
            <a:r>
              <a:rPr lang="en-US" dirty="0" smtClean="0"/>
              <a:t>down our search for matching files.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modification </a:t>
            </a:r>
            <a:r>
              <a:rPr lang="en-US" b="1" dirty="0" smtClean="0"/>
              <a:t>date and time</a:t>
            </a:r>
            <a:br>
              <a:rPr lang="en-US" b="1" dirty="0" smtClean="0"/>
            </a:br>
            <a:endParaRPr lang="en-US" dirty="0"/>
          </a:p>
        </p:txBody>
      </p:sp>
      <p:sp>
        <p:nvSpPr>
          <p:cNvPr id="3" name="Content Placeholder 2"/>
          <p:cNvSpPr>
            <a:spLocks noGrp="1"/>
          </p:cNvSpPr>
          <p:nvPr>
            <p:ph idx="1"/>
          </p:nvPr>
        </p:nvSpPr>
        <p:spPr>
          <a:xfrm>
            <a:off x="304800" y="1066800"/>
            <a:ext cx="8686800" cy="5638800"/>
          </a:xfrm>
        </p:spPr>
        <p:txBody>
          <a:bodyPr>
            <a:normAutofit fontScale="62500" lnSpcReduction="20000"/>
          </a:bodyPr>
          <a:lstStyle/>
          <a:p>
            <a:pPr>
              <a:buNone/>
            </a:pPr>
            <a:r>
              <a:rPr lang="en-US" b="1" dirty="0" smtClean="0"/>
              <a:t>14. Find </a:t>
            </a:r>
            <a:r>
              <a:rPr lang="en-US" b="1" dirty="0" smtClean="0"/>
              <a:t>files modified N days back</a:t>
            </a:r>
          </a:p>
          <a:p>
            <a:pPr>
              <a:buNone/>
            </a:pPr>
            <a:r>
              <a:rPr lang="en-US" dirty="0" smtClean="0"/>
              <a:t>To find all the files which are modified 50 days back.</a:t>
            </a:r>
          </a:p>
          <a:p>
            <a:pPr>
              <a:buNone/>
            </a:pPr>
            <a:r>
              <a:rPr lang="en-US" dirty="0" smtClean="0">
                <a:solidFill>
                  <a:srgbClr val="FF0000"/>
                </a:solidFill>
              </a:rPr>
              <a:t># find / -</a:t>
            </a:r>
            <a:r>
              <a:rPr lang="en-US" dirty="0" err="1" smtClean="0">
                <a:solidFill>
                  <a:srgbClr val="FF0000"/>
                </a:solidFill>
              </a:rPr>
              <a:t>mtime</a:t>
            </a:r>
            <a:r>
              <a:rPr lang="en-US" dirty="0" smtClean="0">
                <a:solidFill>
                  <a:srgbClr val="FF0000"/>
                </a:solidFill>
              </a:rPr>
              <a:t> </a:t>
            </a:r>
            <a:r>
              <a:rPr lang="en-US" dirty="0" smtClean="0">
                <a:solidFill>
                  <a:srgbClr val="FF0000"/>
                </a:solidFill>
              </a:rPr>
              <a:t> 50 </a:t>
            </a:r>
          </a:p>
          <a:p>
            <a:pPr>
              <a:buNone/>
            </a:pPr>
            <a:r>
              <a:rPr lang="en-US" b="1" dirty="0" smtClean="0"/>
              <a:t>15..Find </a:t>
            </a:r>
            <a:r>
              <a:rPr lang="en-US" b="1" dirty="0" smtClean="0"/>
              <a:t>files accessed in last N days</a:t>
            </a:r>
          </a:p>
          <a:p>
            <a:pPr>
              <a:buNone/>
            </a:pPr>
            <a:r>
              <a:rPr lang="en-US" dirty="0" smtClean="0"/>
              <a:t>Find all files that were accessed in the last 50 days.</a:t>
            </a:r>
          </a:p>
          <a:p>
            <a:pPr>
              <a:buNone/>
            </a:pPr>
            <a:r>
              <a:rPr lang="en-US" dirty="0" smtClean="0">
                <a:solidFill>
                  <a:srgbClr val="FF0000"/>
                </a:solidFill>
              </a:rPr>
              <a:t># find / -</a:t>
            </a:r>
            <a:r>
              <a:rPr lang="en-US" dirty="0" err="1" smtClean="0">
                <a:solidFill>
                  <a:srgbClr val="FF0000"/>
                </a:solidFill>
              </a:rPr>
              <a:t>atime</a:t>
            </a:r>
            <a:r>
              <a:rPr lang="en-US" dirty="0" smtClean="0">
                <a:solidFill>
                  <a:srgbClr val="FF0000"/>
                </a:solidFill>
              </a:rPr>
              <a:t> </a:t>
            </a:r>
            <a:r>
              <a:rPr lang="en-US" dirty="0" smtClean="0">
                <a:solidFill>
                  <a:srgbClr val="FF0000"/>
                </a:solidFill>
              </a:rPr>
              <a:t>50</a:t>
            </a:r>
          </a:p>
          <a:p>
            <a:pPr>
              <a:buNone/>
            </a:pPr>
            <a:r>
              <a:rPr lang="en-US" b="1" dirty="0" smtClean="0"/>
              <a:t>16. </a:t>
            </a:r>
            <a:r>
              <a:rPr lang="en-US" b="1" dirty="0" smtClean="0"/>
              <a:t>Find files modified in a range of days</a:t>
            </a:r>
          </a:p>
          <a:p>
            <a:pPr>
              <a:buNone/>
            </a:pPr>
            <a:r>
              <a:rPr lang="en-US" dirty="0" smtClean="0"/>
              <a:t>Find all files that were modified between 50 to 100 days ago.</a:t>
            </a:r>
          </a:p>
          <a:p>
            <a:pPr>
              <a:buNone/>
            </a:pPr>
            <a:r>
              <a:rPr lang="en-US" dirty="0" smtClean="0">
                <a:solidFill>
                  <a:srgbClr val="FF0000"/>
                </a:solidFill>
              </a:rPr>
              <a:t># find / -</a:t>
            </a:r>
            <a:r>
              <a:rPr lang="en-US" dirty="0" err="1" smtClean="0">
                <a:solidFill>
                  <a:srgbClr val="FF0000"/>
                </a:solidFill>
              </a:rPr>
              <a:t>mtime</a:t>
            </a:r>
            <a:r>
              <a:rPr lang="en-US" dirty="0" smtClean="0">
                <a:solidFill>
                  <a:srgbClr val="FF0000"/>
                </a:solidFill>
              </a:rPr>
              <a:t> +50 –</a:t>
            </a:r>
            <a:r>
              <a:rPr lang="en-US" dirty="0" err="1" smtClean="0">
                <a:solidFill>
                  <a:srgbClr val="FF0000"/>
                </a:solidFill>
              </a:rPr>
              <a:t>mtime</a:t>
            </a:r>
            <a:r>
              <a:rPr lang="en-US" dirty="0" smtClean="0">
                <a:solidFill>
                  <a:srgbClr val="FF0000"/>
                </a:solidFill>
              </a:rPr>
              <a:t> -</a:t>
            </a:r>
            <a:r>
              <a:rPr lang="en-US" dirty="0" smtClean="0">
                <a:solidFill>
                  <a:srgbClr val="FF0000"/>
                </a:solidFill>
              </a:rPr>
              <a:t>100</a:t>
            </a:r>
          </a:p>
          <a:p>
            <a:pPr>
              <a:buNone/>
            </a:pPr>
            <a:r>
              <a:rPr lang="en-US" b="1" dirty="0" smtClean="0"/>
              <a:t>17. </a:t>
            </a:r>
            <a:r>
              <a:rPr lang="en-US" b="1" dirty="0" smtClean="0"/>
              <a:t>Find files changed in last N minutes.</a:t>
            </a:r>
          </a:p>
          <a:p>
            <a:pPr>
              <a:buNone/>
            </a:pPr>
            <a:r>
              <a:rPr lang="en-US" dirty="0" smtClean="0"/>
              <a:t>Find files modified within the last 1 hour.</a:t>
            </a:r>
          </a:p>
          <a:p>
            <a:pPr>
              <a:buNone/>
            </a:pPr>
            <a:r>
              <a:rPr lang="en-US" dirty="0" smtClean="0">
                <a:solidFill>
                  <a:srgbClr val="FF0000"/>
                </a:solidFill>
              </a:rPr>
              <a:t>$ find /home/bob -</a:t>
            </a:r>
            <a:r>
              <a:rPr lang="en-US" dirty="0" err="1" smtClean="0">
                <a:solidFill>
                  <a:srgbClr val="FF0000"/>
                </a:solidFill>
              </a:rPr>
              <a:t>cmin</a:t>
            </a:r>
            <a:r>
              <a:rPr lang="en-US" dirty="0" smtClean="0">
                <a:solidFill>
                  <a:srgbClr val="FF0000"/>
                </a:solidFill>
              </a:rPr>
              <a:t> -60 </a:t>
            </a:r>
            <a:endParaRPr lang="en-US" dirty="0" smtClean="0">
              <a:solidFill>
                <a:srgbClr val="FF0000"/>
              </a:solidFill>
            </a:endParaRPr>
          </a:p>
          <a:p>
            <a:pPr>
              <a:buNone/>
            </a:pPr>
            <a:r>
              <a:rPr lang="en-US" b="1" dirty="0" smtClean="0"/>
              <a:t>18. </a:t>
            </a:r>
            <a:r>
              <a:rPr lang="en-US" b="1" dirty="0" smtClean="0"/>
              <a:t>Files modified in last hour</a:t>
            </a:r>
          </a:p>
          <a:p>
            <a:pPr>
              <a:buNone/>
            </a:pPr>
            <a:r>
              <a:rPr lang="en-US" dirty="0" smtClean="0"/>
              <a:t>To find all the files which are modified in last 1 hour.</a:t>
            </a:r>
          </a:p>
          <a:p>
            <a:pPr>
              <a:buNone/>
            </a:pPr>
            <a:r>
              <a:rPr lang="en-US" dirty="0" smtClean="0">
                <a:solidFill>
                  <a:srgbClr val="FF0000"/>
                </a:solidFill>
              </a:rPr>
              <a:t># find / -</a:t>
            </a:r>
            <a:r>
              <a:rPr lang="en-US" dirty="0" err="1" smtClean="0">
                <a:solidFill>
                  <a:srgbClr val="FF0000"/>
                </a:solidFill>
              </a:rPr>
              <a:t>mmin</a:t>
            </a:r>
            <a:r>
              <a:rPr lang="en-US" dirty="0" smtClean="0">
                <a:solidFill>
                  <a:srgbClr val="FF0000"/>
                </a:solidFill>
              </a:rPr>
              <a:t> -60 </a:t>
            </a:r>
            <a:endParaRPr lang="en-US" dirty="0" smtClean="0">
              <a:solidFill>
                <a:srgbClr val="FF0000"/>
              </a:solidFill>
            </a:endParaRPr>
          </a:p>
          <a:p>
            <a:pPr>
              <a:buNone/>
            </a:pPr>
            <a:r>
              <a:rPr lang="en-US" b="1" dirty="0" smtClean="0"/>
              <a:t>19. </a:t>
            </a:r>
            <a:r>
              <a:rPr lang="en-US" b="1" dirty="0" smtClean="0"/>
              <a:t>Find Accessed Files in Last 1 Hour</a:t>
            </a:r>
          </a:p>
          <a:p>
            <a:pPr>
              <a:buNone/>
            </a:pPr>
            <a:r>
              <a:rPr lang="en-US" dirty="0" smtClean="0"/>
              <a:t>To find all the files which are accessed in last 1 hour.</a:t>
            </a:r>
          </a:p>
          <a:p>
            <a:pPr>
              <a:buNone/>
            </a:pPr>
            <a:r>
              <a:rPr lang="en-US" dirty="0" smtClean="0">
                <a:solidFill>
                  <a:srgbClr val="FF0000"/>
                </a:solidFill>
              </a:rPr>
              <a:t># find / -</a:t>
            </a:r>
            <a:r>
              <a:rPr lang="en-US" dirty="0" err="1" smtClean="0">
                <a:solidFill>
                  <a:srgbClr val="FF0000"/>
                </a:solidFill>
              </a:rPr>
              <a:t>amin</a:t>
            </a:r>
            <a:r>
              <a:rPr lang="en-US" dirty="0" smtClean="0">
                <a:solidFill>
                  <a:srgbClr val="FF0000"/>
                </a:solidFill>
              </a:rPr>
              <a:t> -60</a:t>
            </a:r>
            <a:endParaRPr lang="en-US"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533400"/>
          </a:xfrm>
        </p:spPr>
        <p:txBody>
          <a:bodyPr>
            <a:normAutofit fontScale="90000"/>
          </a:bodyPr>
          <a:lstStyle/>
          <a:p>
            <a:r>
              <a:rPr lang="en-US" b="1" dirty="0" smtClean="0"/>
              <a:t>Search files and directories based on size</a:t>
            </a:r>
            <a:br>
              <a:rPr lang="en-US" b="1" dirty="0" smtClean="0"/>
            </a:br>
            <a:endParaRPr lang="en-US" dirty="0"/>
          </a:p>
        </p:txBody>
      </p:sp>
      <p:sp>
        <p:nvSpPr>
          <p:cNvPr id="3" name="Content Placeholder 2"/>
          <p:cNvSpPr>
            <a:spLocks noGrp="1"/>
          </p:cNvSpPr>
          <p:nvPr>
            <p:ph idx="1"/>
          </p:nvPr>
        </p:nvSpPr>
        <p:spPr>
          <a:xfrm>
            <a:off x="304800" y="1143000"/>
            <a:ext cx="8686800" cy="5715000"/>
          </a:xfrm>
        </p:spPr>
        <p:txBody>
          <a:bodyPr/>
          <a:lstStyle/>
          <a:p>
            <a:pPr>
              <a:buNone/>
            </a:pPr>
            <a:r>
              <a:rPr lang="en-US" b="1" dirty="0" smtClean="0"/>
              <a:t>20. Find </a:t>
            </a:r>
            <a:r>
              <a:rPr lang="en-US" b="1" dirty="0" smtClean="0"/>
              <a:t>files of given size</a:t>
            </a:r>
          </a:p>
          <a:p>
            <a:pPr>
              <a:buNone/>
            </a:pPr>
            <a:r>
              <a:rPr lang="en-US" dirty="0" smtClean="0"/>
              <a:t>To find all 50MB files, use.</a:t>
            </a:r>
          </a:p>
          <a:p>
            <a:pPr>
              <a:buNone/>
            </a:pPr>
            <a:r>
              <a:rPr lang="en-US" b="1" dirty="0" smtClean="0">
                <a:solidFill>
                  <a:srgbClr val="FF0000"/>
                </a:solidFill>
              </a:rPr>
              <a:t>$find </a:t>
            </a:r>
            <a:r>
              <a:rPr lang="en-US" b="1" dirty="0" smtClean="0">
                <a:solidFill>
                  <a:srgbClr val="FF0000"/>
                </a:solidFill>
              </a:rPr>
              <a:t>/ -size 50M </a:t>
            </a:r>
            <a:endParaRPr lang="en-US" b="1" dirty="0" smtClean="0">
              <a:solidFill>
                <a:srgbClr val="FF0000"/>
              </a:solidFill>
            </a:endParaRPr>
          </a:p>
          <a:p>
            <a:pPr>
              <a:buNone/>
            </a:pPr>
            <a:r>
              <a:rPr lang="en-US" b="1" dirty="0" smtClean="0"/>
              <a:t>21. </a:t>
            </a:r>
            <a:r>
              <a:rPr lang="en-US" b="1" dirty="0" smtClean="0"/>
              <a:t>Find files in a size range</a:t>
            </a:r>
          </a:p>
          <a:p>
            <a:pPr>
              <a:buNone/>
            </a:pPr>
            <a:r>
              <a:rPr lang="en-US" dirty="0" smtClean="0"/>
              <a:t>To find all the files which are greater than 50MB and less than 100MB.</a:t>
            </a:r>
          </a:p>
          <a:p>
            <a:pPr>
              <a:buNone/>
            </a:pPr>
            <a:r>
              <a:rPr lang="en-US" b="1" dirty="0" smtClean="0">
                <a:solidFill>
                  <a:srgbClr val="FF0000"/>
                </a:solidFill>
              </a:rPr>
              <a:t>$ find / -size +50M -size -100M</a:t>
            </a:r>
            <a:endParaRPr lang="en-US" b="1"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838200"/>
          </a:xfrm>
        </p:spPr>
        <p:txBody>
          <a:bodyPr/>
          <a:lstStyle/>
          <a:p>
            <a:r>
              <a:rPr lang="en-US" dirty="0" smtClean="0"/>
              <a:t>Diff Command</a:t>
            </a:r>
            <a:endParaRPr lang="en-IN" dirty="0"/>
          </a:p>
        </p:txBody>
      </p:sp>
      <p:sp>
        <p:nvSpPr>
          <p:cNvPr id="3" name="Content Placeholder 2"/>
          <p:cNvSpPr>
            <a:spLocks noGrp="1"/>
          </p:cNvSpPr>
          <p:nvPr>
            <p:ph idx="1"/>
          </p:nvPr>
        </p:nvSpPr>
        <p:spPr>
          <a:xfrm>
            <a:off x="228600" y="914400"/>
            <a:ext cx="8686800" cy="5715000"/>
          </a:xfrm>
        </p:spPr>
        <p:txBody>
          <a:bodyPr>
            <a:normAutofit fontScale="32500" lnSpcReduction="20000"/>
          </a:bodyPr>
          <a:lstStyle/>
          <a:p>
            <a:pPr>
              <a:buNone/>
            </a:pPr>
            <a:r>
              <a:rPr lang="en-US" b="1" dirty="0" smtClean="0"/>
              <a:t>diff </a:t>
            </a:r>
            <a:r>
              <a:rPr lang="en-US" b="1" dirty="0" smtClean="0"/>
              <a:t>[options] file1 </a:t>
            </a:r>
            <a:r>
              <a:rPr lang="en-US" b="1" dirty="0" smtClean="0"/>
              <a:t>file2</a:t>
            </a:r>
          </a:p>
          <a:p>
            <a:pPr>
              <a:buNone/>
            </a:pPr>
            <a:endParaRPr lang="en-IN" dirty="0" smtClean="0"/>
          </a:p>
          <a:p>
            <a:pPr>
              <a:buNone/>
            </a:pPr>
            <a:r>
              <a:rPr lang="en-US" dirty="0" smtClean="0"/>
              <a:t>The UNIX diff command compares the contents of two text files and outputs a list of </a:t>
            </a:r>
            <a:r>
              <a:rPr lang="en-US" dirty="0" smtClean="0"/>
              <a:t>differences. </a:t>
            </a:r>
            <a:endParaRPr lang="en-IN" dirty="0" smtClean="0"/>
          </a:p>
          <a:p>
            <a:pPr>
              <a:buNone/>
            </a:pPr>
            <a:r>
              <a:rPr lang="en-IN" dirty="0" smtClean="0"/>
              <a:t>diff </a:t>
            </a:r>
            <a:r>
              <a:rPr lang="en-IN" dirty="0" smtClean="0"/>
              <a:t>command will compare the two files and print out the differences between. </a:t>
            </a:r>
          </a:p>
          <a:p>
            <a:pPr>
              <a:buNone/>
            </a:pPr>
            <a:r>
              <a:rPr lang="en-IN" dirty="0" smtClean="0"/>
              <a:t>It tells you which lines in one file have to be changed to make the two files </a:t>
            </a:r>
            <a:r>
              <a:rPr lang="en-IN" dirty="0" smtClean="0"/>
              <a:t>identical.</a:t>
            </a:r>
          </a:p>
          <a:p>
            <a:pPr>
              <a:buNone/>
            </a:pPr>
            <a:r>
              <a:rPr lang="en-IN" dirty="0" smtClean="0"/>
              <a:t>Here </a:t>
            </a:r>
            <a:r>
              <a:rPr lang="en-IN" dirty="0" smtClean="0"/>
              <a:t>I have two </a:t>
            </a:r>
            <a:r>
              <a:rPr lang="en-IN" dirty="0" err="1" smtClean="0"/>
              <a:t>ascii</a:t>
            </a:r>
            <a:r>
              <a:rPr lang="en-IN" dirty="0" smtClean="0"/>
              <a:t> text files. </a:t>
            </a:r>
            <a:r>
              <a:rPr lang="en-IN" dirty="0" err="1" smtClean="0"/>
              <a:t>fileone</a:t>
            </a:r>
            <a:r>
              <a:rPr lang="en-IN" dirty="0" smtClean="0"/>
              <a:t> and file two. </a:t>
            </a:r>
          </a:p>
          <a:p>
            <a:pPr>
              <a:buNone/>
            </a:pPr>
            <a:r>
              <a:rPr lang="en-IN" b="1" dirty="0" smtClean="0"/>
              <a:t>Contents of </a:t>
            </a:r>
            <a:r>
              <a:rPr lang="en-IN" b="1" dirty="0" err="1" smtClean="0"/>
              <a:t>fileone</a:t>
            </a:r>
            <a:r>
              <a:rPr lang="en-IN" b="1" dirty="0" smtClean="0"/>
              <a:t> are</a:t>
            </a:r>
            <a:endParaRPr lang="en-IN" dirty="0" smtClean="0"/>
          </a:p>
          <a:p>
            <a:pPr>
              <a:buNone/>
            </a:pPr>
            <a:r>
              <a:rPr lang="en-IN" dirty="0" smtClean="0"/>
              <a:t>This is first file </a:t>
            </a:r>
          </a:p>
          <a:p>
            <a:pPr>
              <a:buNone/>
            </a:pPr>
            <a:r>
              <a:rPr lang="en-IN" dirty="0" smtClean="0"/>
              <a:t>this is second line</a:t>
            </a:r>
          </a:p>
          <a:p>
            <a:pPr>
              <a:buNone/>
            </a:pPr>
            <a:r>
              <a:rPr lang="en-IN" dirty="0" smtClean="0"/>
              <a:t>this is third line</a:t>
            </a:r>
          </a:p>
          <a:p>
            <a:pPr>
              <a:buNone/>
            </a:pPr>
            <a:r>
              <a:rPr lang="en-IN" dirty="0" smtClean="0"/>
              <a:t>this is different    </a:t>
            </a:r>
            <a:r>
              <a:rPr lang="en-IN" dirty="0" err="1" smtClean="0"/>
              <a:t>as;lkdjf</a:t>
            </a:r>
            <a:r>
              <a:rPr lang="en-IN" dirty="0" smtClean="0"/>
              <a:t> </a:t>
            </a:r>
          </a:p>
          <a:p>
            <a:pPr>
              <a:buNone/>
            </a:pPr>
            <a:r>
              <a:rPr lang="en-IN" dirty="0" smtClean="0"/>
              <a:t>this is not different</a:t>
            </a:r>
          </a:p>
          <a:p>
            <a:pPr>
              <a:buNone/>
            </a:pPr>
            <a:endParaRPr lang="en-IN" b="1" dirty="0" smtClean="0"/>
          </a:p>
          <a:p>
            <a:pPr>
              <a:buNone/>
            </a:pPr>
            <a:r>
              <a:rPr lang="en-IN" b="1" dirty="0" err="1" smtClean="0"/>
              <a:t>filetwo</a:t>
            </a:r>
            <a:r>
              <a:rPr lang="en-IN" b="1" dirty="0" smtClean="0"/>
              <a:t> </a:t>
            </a:r>
            <a:r>
              <a:rPr lang="en-IN" b="1" dirty="0" smtClean="0"/>
              <a:t>contains</a:t>
            </a:r>
            <a:endParaRPr lang="en-IN" dirty="0" smtClean="0"/>
          </a:p>
          <a:p>
            <a:pPr>
              <a:buNone/>
            </a:pPr>
            <a:r>
              <a:rPr lang="en-IN" dirty="0" smtClean="0"/>
              <a:t>This is first file</a:t>
            </a:r>
          </a:p>
          <a:p>
            <a:pPr>
              <a:buNone/>
            </a:pPr>
            <a:r>
              <a:rPr lang="en-IN" dirty="0" smtClean="0"/>
              <a:t>this is second line</a:t>
            </a:r>
          </a:p>
          <a:p>
            <a:pPr>
              <a:buNone/>
            </a:pPr>
            <a:r>
              <a:rPr lang="en-IN" dirty="0" smtClean="0"/>
              <a:t>this is third line</a:t>
            </a:r>
          </a:p>
          <a:p>
            <a:pPr>
              <a:buNone/>
            </a:pPr>
            <a:r>
              <a:rPr lang="en-IN" dirty="0" smtClean="0"/>
              <a:t>this is different    </a:t>
            </a:r>
            <a:r>
              <a:rPr lang="en-IN" dirty="0" err="1" smtClean="0"/>
              <a:t>xxxxxxxas;lkdjf</a:t>
            </a:r>
            <a:endParaRPr lang="en-IN" dirty="0" smtClean="0"/>
          </a:p>
          <a:p>
            <a:pPr>
              <a:buNone/>
            </a:pPr>
            <a:r>
              <a:rPr lang="en-IN" dirty="0" smtClean="0"/>
              <a:t>this is not different</a:t>
            </a:r>
          </a:p>
          <a:p>
            <a:pPr>
              <a:buNone/>
            </a:pPr>
            <a:r>
              <a:rPr lang="en-IN" dirty="0" smtClean="0"/>
              <a:t/>
            </a:r>
            <a:br>
              <a:rPr lang="en-IN" dirty="0" smtClean="0"/>
            </a:br>
            <a:r>
              <a:rPr lang="en-IN" b="1" dirty="0" smtClean="0"/>
              <a:t>diff </a:t>
            </a:r>
            <a:r>
              <a:rPr lang="en-IN" b="1" dirty="0" err="1" smtClean="0"/>
              <a:t>fileone</a:t>
            </a:r>
            <a:r>
              <a:rPr lang="en-IN" b="1" dirty="0" smtClean="0"/>
              <a:t> </a:t>
            </a:r>
            <a:r>
              <a:rPr lang="en-IN" b="1" dirty="0" err="1" smtClean="0"/>
              <a:t>filetwo</a:t>
            </a:r>
            <a:r>
              <a:rPr lang="en-IN" dirty="0" smtClean="0"/>
              <a:t> </a:t>
            </a:r>
            <a:endParaRPr lang="en-IN" dirty="0" smtClean="0"/>
          </a:p>
          <a:p>
            <a:pPr>
              <a:buNone/>
            </a:pPr>
            <a:endParaRPr lang="en-IN" dirty="0" smtClean="0"/>
          </a:p>
          <a:p>
            <a:pPr>
              <a:buNone/>
            </a:pPr>
            <a:r>
              <a:rPr lang="en-US" dirty="0" smtClean="0"/>
              <a:t>A greater-than or less-than symbol appears at the beginning of each line. "&lt;" means that the text appears in file1, and "&gt;" indicates that it comes from file2.</a:t>
            </a:r>
            <a:endParaRPr lang="en-IN" dirty="0" smtClean="0"/>
          </a:p>
          <a:p>
            <a:pPr>
              <a:buNone/>
            </a:pPr>
            <a:endParaRPr lang="en-IN" dirty="0" smtClean="0"/>
          </a:p>
          <a:p>
            <a:pPr>
              <a:buNone/>
            </a:pPr>
            <a:r>
              <a:rPr lang="en-IN" dirty="0" smtClean="0"/>
              <a:t>This will </a:t>
            </a:r>
            <a:r>
              <a:rPr lang="en-IN" dirty="0" smtClean="0"/>
              <a:t> </a:t>
            </a:r>
            <a:r>
              <a:rPr lang="en-IN" dirty="0" smtClean="0"/>
              <a:t>give following output</a:t>
            </a:r>
          </a:p>
          <a:p>
            <a:pPr>
              <a:buNone/>
            </a:pPr>
            <a:endParaRPr lang="en-IN" dirty="0" smtClean="0"/>
          </a:p>
          <a:p>
            <a:pPr>
              <a:buNone/>
            </a:pPr>
            <a:r>
              <a:rPr lang="en-IN" dirty="0" smtClean="0"/>
              <a:t> </a:t>
            </a:r>
            <a:r>
              <a:rPr lang="en-IN" dirty="0" smtClean="0"/>
              <a:t>4c4</a:t>
            </a:r>
          </a:p>
          <a:p>
            <a:pPr>
              <a:buNone/>
            </a:pPr>
            <a:endParaRPr lang="en-IN" dirty="0" smtClean="0"/>
          </a:p>
          <a:p>
            <a:pPr>
              <a:buNone/>
            </a:pPr>
            <a:r>
              <a:rPr lang="en-IN" dirty="0" smtClean="0"/>
              <a:t>&lt; </a:t>
            </a:r>
            <a:r>
              <a:rPr lang="en-IN" dirty="0" smtClean="0"/>
              <a:t>this is different    </a:t>
            </a:r>
            <a:r>
              <a:rPr lang="en-IN" dirty="0" err="1" smtClean="0"/>
              <a:t>as;lkdjf</a:t>
            </a:r>
            <a:endParaRPr lang="en-IN" dirty="0" smtClean="0"/>
          </a:p>
          <a:p>
            <a:pPr>
              <a:buNone/>
            </a:pPr>
            <a:r>
              <a:rPr lang="en-IN" dirty="0" smtClean="0"/>
              <a:t>---</a:t>
            </a:r>
          </a:p>
          <a:p>
            <a:pPr>
              <a:buNone/>
            </a:pPr>
            <a:endParaRPr lang="en-IN" dirty="0" smtClean="0"/>
          </a:p>
          <a:p>
            <a:pPr>
              <a:buNone/>
            </a:pPr>
            <a:r>
              <a:rPr lang="en-IN" dirty="0" smtClean="0"/>
              <a:t>&gt; </a:t>
            </a:r>
            <a:r>
              <a:rPr lang="en-IN" dirty="0" smtClean="0"/>
              <a:t>this is different    </a:t>
            </a:r>
            <a:r>
              <a:rPr lang="en-IN" dirty="0" err="1" smtClean="0"/>
              <a:t>xxxxxxxas;lkdjf</a:t>
            </a:r>
            <a:endParaRPr lang="en-IN" dirty="0" smtClean="0"/>
          </a:p>
          <a:p>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b="1" dirty="0" smtClean="0"/>
              <a:t># diff file1 file2 </a:t>
            </a:r>
            <a:r>
              <a:rPr lang="en-US" dirty="0" smtClean="0"/>
              <a:t/>
            </a:r>
            <a:br>
              <a:rPr lang="en-US" dirty="0" smtClean="0"/>
            </a:br>
            <a:r>
              <a:rPr lang="en-US" dirty="0" smtClean="0"/>
              <a:t>1,5c1,5 </a:t>
            </a:r>
            <a:br>
              <a:rPr lang="en-US" dirty="0" smtClean="0"/>
            </a:br>
            <a:r>
              <a:rPr lang="en-US" dirty="0" smtClean="0"/>
              <a:t>&lt; this is line 1 The UNIX diff command is used to compare (find the differences) between two files. </a:t>
            </a:r>
            <a:br>
              <a:rPr lang="en-US" dirty="0" smtClean="0"/>
            </a:br>
            <a:r>
              <a:rPr lang="en-US" dirty="0" smtClean="0"/>
              <a:t>&lt; this is line 2 This line demonstrates how the diff command handles white space </a:t>
            </a:r>
            <a:br>
              <a:rPr lang="en-US" dirty="0" smtClean="0"/>
            </a:br>
            <a:r>
              <a:rPr lang="en-US" dirty="0" smtClean="0"/>
              <a:t>&lt; this is line 3 if ( a == b ) </a:t>
            </a:r>
            <a:br>
              <a:rPr lang="en-US" dirty="0" smtClean="0"/>
            </a:br>
            <a:r>
              <a:rPr lang="en-US" dirty="0" smtClean="0"/>
              <a:t>&lt; this is line 4 THE DIFF COMMAND IS HELPFUL WHEN COMPARING SOURCE CODE FILES </a:t>
            </a:r>
            <a:br>
              <a:rPr lang="en-US" dirty="0" smtClean="0"/>
            </a:br>
            <a:r>
              <a:rPr lang="en-US" dirty="0" smtClean="0"/>
              <a:t>&lt; this is line 5 </a:t>
            </a:r>
            <a:br>
              <a:rPr lang="en-US" dirty="0" smtClean="0"/>
            </a:br>
            <a:r>
              <a:rPr lang="en-US" dirty="0" smtClean="0"/>
              <a:t>--- </a:t>
            </a:r>
            <a:br>
              <a:rPr lang="en-US" dirty="0" smtClean="0"/>
            </a:br>
            <a:r>
              <a:rPr lang="en-US" dirty="0" smtClean="0"/>
              <a:t>&gt; this is line 1 </a:t>
            </a:r>
            <a:br>
              <a:rPr lang="en-US" dirty="0" smtClean="0"/>
            </a:br>
            <a:r>
              <a:rPr lang="en-US" dirty="0" smtClean="0"/>
              <a:t>&gt; this is line 2 This line demonstrates how the diff command handles white     space </a:t>
            </a:r>
            <a:br>
              <a:rPr lang="en-US" dirty="0" smtClean="0"/>
            </a:br>
            <a:r>
              <a:rPr lang="en-US" dirty="0" smtClean="0"/>
              <a:t>&gt; this is line 3 if(a==b) </a:t>
            </a:r>
            <a:br>
              <a:rPr lang="en-US" dirty="0" smtClean="0"/>
            </a:br>
            <a:r>
              <a:rPr lang="en-US" dirty="0" smtClean="0"/>
              <a:t>&gt; this is line 4 The diff Command is Helpful When Comparing Source Code Files </a:t>
            </a:r>
            <a:br>
              <a:rPr lang="en-US" dirty="0" smtClean="0"/>
            </a:br>
            <a:r>
              <a:rPr lang="en-US" dirty="0" smtClean="0"/>
              <a:t>&gt; this is line 5 The UNIX diff command is used to compare (find the differences) between two files. Before listing lines of text, this tool shows you how to eliminate all of the differences. It supplies Ed line editor commands, such as "1,5c1,5." This means that you could make the files match by modifying lines one through five. The letter "c" stands for "change." </a:t>
            </a:r>
            <a:r>
              <a:rPr lang="en-US" dirty="0" err="1" smtClean="0"/>
              <a:t>Diff's</a:t>
            </a:r>
            <a:r>
              <a:rPr lang="en-US" dirty="0" smtClean="0"/>
              <a:t> directions may also contain "a" for "append" or "d" for "delete."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t>This command has a variety of helpful options. If you use the "-b" setting, it skips over minor spacing differences. This UNIX diff example shows that "-b" instructs the system to ignore extra spaces and tabs:</a:t>
            </a:r>
            <a:endParaRPr lang="en-US" sz="2000" dirty="0"/>
          </a:p>
        </p:txBody>
      </p:sp>
      <p:sp>
        <p:nvSpPr>
          <p:cNvPr id="3" name="Content Placeholder 2"/>
          <p:cNvSpPr>
            <a:spLocks noGrp="1"/>
          </p:cNvSpPr>
          <p:nvPr>
            <p:ph idx="1"/>
          </p:nvPr>
        </p:nvSpPr>
        <p:spPr/>
        <p:txBody>
          <a:bodyPr>
            <a:normAutofit fontScale="62500" lnSpcReduction="20000"/>
          </a:bodyPr>
          <a:lstStyle/>
          <a:p>
            <a:r>
              <a:rPr lang="en-US" b="1" dirty="0" smtClean="0"/>
              <a:t># diff -b file1 file2 </a:t>
            </a:r>
            <a:r>
              <a:rPr lang="en-US" dirty="0" smtClean="0"/>
              <a:t/>
            </a:r>
            <a:br>
              <a:rPr lang="en-US" dirty="0" smtClean="0"/>
            </a:br>
            <a:r>
              <a:rPr lang="en-US" dirty="0" smtClean="0"/>
              <a:t>1c1 </a:t>
            </a:r>
            <a:br>
              <a:rPr lang="en-US" dirty="0" smtClean="0"/>
            </a:br>
            <a:r>
              <a:rPr lang="en-US" dirty="0" smtClean="0"/>
              <a:t>&lt; this is line 1 The UNIX diff command is used to compare (find the differences) between two files. </a:t>
            </a:r>
            <a:br>
              <a:rPr lang="en-US" dirty="0" smtClean="0"/>
            </a:br>
            <a:r>
              <a:rPr lang="en-US" dirty="0" smtClean="0"/>
              <a:t>--- </a:t>
            </a:r>
            <a:br>
              <a:rPr lang="en-US" dirty="0" smtClean="0"/>
            </a:br>
            <a:r>
              <a:rPr lang="en-US" dirty="0" smtClean="0"/>
              <a:t>&gt; this is line 1 </a:t>
            </a:r>
            <a:br>
              <a:rPr lang="en-US" dirty="0" smtClean="0"/>
            </a:br>
            <a:r>
              <a:rPr lang="en-US" dirty="0" smtClean="0"/>
              <a:t>3,5c3,5 </a:t>
            </a:r>
            <a:br>
              <a:rPr lang="en-US" dirty="0" smtClean="0"/>
            </a:br>
            <a:r>
              <a:rPr lang="en-US" dirty="0" smtClean="0"/>
              <a:t>&lt; this is line 3 if ( a == b ) </a:t>
            </a:r>
            <a:br>
              <a:rPr lang="en-US" dirty="0" smtClean="0"/>
            </a:br>
            <a:r>
              <a:rPr lang="en-US" dirty="0" smtClean="0"/>
              <a:t>&lt; this is line 4 THE DIFF COMMAND IS HELPFUL WHEN COMPARING SOURCE CODE FILES </a:t>
            </a:r>
            <a:br>
              <a:rPr lang="en-US" dirty="0" smtClean="0"/>
            </a:br>
            <a:r>
              <a:rPr lang="en-US" dirty="0" smtClean="0"/>
              <a:t>&lt; this is line 5 </a:t>
            </a:r>
            <a:br>
              <a:rPr lang="en-US" dirty="0" smtClean="0"/>
            </a:br>
            <a:r>
              <a:rPr lang="en-US" dirty="0" smtClean="0"/>
              <a:t>--- </a:t>
            </a:r>
            <a:br>
              <a:rPr lang="en-US" dirty="0" smtClean="0"/>
            </a:br>
            <a:r>
              <a:rPr lang="en-US" dirty="0" smtClean="0"/>
              <a:t>&gt; this is line 3 if(a==b) </a:t>
            </a:r>
            <a:br>
              <a:rPr lang="en-US" dirty="0" smtClean="0"/>
            </a:br>
            <a:r>
              <a:rPr lang="en-US" dirty="0" smtClean="0"/>
              <a:t>&gt; this is line 4 The diff Command is Helpful When Comparing Source Code Files </a:t>
            </a:r>
            <a:br>
              <a:rPr lang="en-US" dirty="0" smtClean="0"/>
            </a:br>
            <a:r>
              <a:rPr lang="en-US" dirty="0" smtClean="0"/>
              <a:t>&gt; this is line 5 The UNIX diff command is used to compare (find the differences) between two files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To disregard case differences, add the "-</a:t>
            </a:r>
            <a:r>
              <a:rPr lang="en-US" dirty="0" err="1" smtClean="0"/>
              <a:t>i</a:t>
            </a:r>
            <a:r>
              <a:rPr lang="en-US" dirty="0" smtClean="0"/>
              <a:t>" option. You can use it to check for mistakes after converting an uppercase document to mixed-case characters. It works the same way as it does with the UNIX </a:t>
            </a:r>
            <a:r>
              <a:rPr lang="en-US" dirty="0" err="1" smtClean="0"/>
              <a:t>grep</a:t>
            </a:r>
            <a:r>
              <a:rPr lang="en-US" dirty="0" smtClean="0"/>
              <a:t> command: </a:t>
            </a:r>
            <a:br>
              <a:rPr lang="en-US" dirty="0" smtClean="0"/>
            </a:br>
            <a:r>
              <a:rPr lang="en-US" dirty="0" smtClean="0"/>
              <a:t/>
            </a:r>
            <a:br>
              <a:rPr lang="en-US" dirty="0" smtClean="0"/>
            </a:br>
            <a:r>
              <a:rPr lang="en-US" b="1" dirty="0" smtClean="0"/>
              <a:t># diff -</a:t>
            </a:r>
            <a:r>
              <a:rPr lang="en-US" b="1" dirty="0" err="1" smtClean="0"/>
              <a:t>i</a:t>
            </a:r>
            <a:r>
              <a:rPr lang="en-US" b="1" dirty="0" smtClean="0"/>
              <a:t> file1 file2 </a:t>
            </a:r>
            <a:r>
              <a:rPr lang="en-US" dirty="0" smtClean="0"/>
              <a:t/>
            </a:r>
            <a:br>
              <a:rPr lang="en-US" dirty="0" smtClean="0"/>
            </a:br>
            <a:r>
              <a:rPr lang="en-US" dirty="0" smtClean="0"/>
              <a:t>1,3c1,3 </a:t>
            </a:r>
            <a:br>
              <a:rPr lang="en-US" dirty="0" smtClean="0"/>
            </a:br>
            <a:r>
              <a:rPr lang="en-US" dirty="0" smtClean="0"/>
              <a:t>&lt; this is line 1 The UNIX diff command is used to compare (find the differences) between two files. </a:t>
            </a:r>
            <a:br>
              <a:rPr lang="en-US" dirty="0" smtClean="0"/>
            </a:br>
            <a:r>
              <a:rPr lang="en-US" dirty="0" smtClean="0"/>
              <a:t>&lt; this is line 2 This line demonstrates how the diff command handles white space </a:t>
            </a:r>
            <a:br>
              <a:rPr lang="en-US" dirty="0" smtClean="0"/>
            </a:br>
            <a:r>
              <a:rPr lang="en-US" dirty="0" smtClean="0"/>
              <a:t>&lt; this is line 3 if ( a == b ) </a:t>
            </a:r>
            <a:br>
              <a:rPr lang="en-US" dirty="0" smtClean="0"/>
            </a:br>
            <a:r>
              <a:rPr lang="en-US" dirty="0" smtClean="0"/>
              <a:t>--- </a:t>
            </a:r>
            <a:br>
              <a:rPr lang="en-US" dirty="0" smtClean="0"/>
            </a:br>
            <a:r>
              <a:rPr lang="en-US" dirty="0" smtClean="0"/>
              <a:t>&gt; this is line 1 </a:t>
            </a:r>
            <a:br>
              <a:rPr lang="en-US" dirty="0" smtClean="0"/>
            </a:br>
            <a:r>
              <a:rPr lang="en-US" dirty="0" smtClean="0"/>
              <a:t>&gt; this is line 2 This line demonstrates how the diff command handles white     space </a:t>
            </a:r>
            <a:br>
              <a:rPr lang="en-US" dirty="0" smtClean="0"/>
            </a:br>
            <a:r>
              <a:rPr lang="en-US" dirty="0" smtClean="0"/>
              <a:t>&gt; this is line 3 if(a==b) </a:t>
            </a:r>
            <a:br>
              <a:rPr lang="en-US" dirty="0" smtClean="0"/>
            </a:br>
            <a:r>
              <a:rPr lang="en-US" dirty="0" smtClean="0"/>
              <a:t>5c5 </a:t>
            </a:r>
            <a:br>
              <a:rPr lang="en-US" dirty="0" smtClean="0"/>
            </a:br>
            <a:r>
              <a:rPr lang="en-US" dirty="0" smtClean="0"/>
              <a:t>&lt; this is line 5 </a:t>
            </a:r>
            <a:br>
              <a:rPr lang="en-US" dirty="0" smtClean="0"/>
            </a:br>
            <a:r>
              <a:rPr lang="en-US" dirty="0" smtClean="0"/>
              <a:t>--- </a:t>
            </a:r>
            <a:br>
              <a:rPr lang="en-US" dirty="0" smtClean="0"/>
            </a:br>
            <a:r>
              <a:rPr lang="en-US" dirty="0" smtClean="0"/>
              <a:t>&gt; this is line 5 The UNIX diff command is used to compare (find the differences) between two files.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838200"/>
          </a:xfrm>
        </p:spPr>
        <p:txBody>
          <a:bodyPr/>
          <a:lstStyle/>
          <a:p>
            <a:r>
              <a:rPr lang="en-US" dirty="0" err="1" smtClean="0"/>
              <a:t>Cmp</a:t>
            </a:r>
            <a:r>
              <a:rPr lang="en-US" dirty="0" smtClean="0"/>
              <a:t> &amp; </a:t>
            </a:r>
            <a:r>
              <a:rPr lang="en-US" dirty="0" err="1" smtClean="0"/>
              <a:t>dircmp</a:t>
            </a:r>
            <a:r>
              <a:rPr lang="en-US" dirty="0" smtClean="0"/>
              <a:t> command</a:t>
            </a:r>
            <a:endParaRPr lang="en-IN" dirty="0"/>
          </a:p>
        </p:txBody>
      </p:sp>
      <p:sp>
        <p:nvSpPr>
          <p:cNvPr id="3" name="Content Placeholder 2"/>
          <p:cNvSpPr>
            <a:spLocks noGrp="1"/>
          </p:cNvSpPr>
          <p:nvPr>
            <p:ph idx="1"/>
          </p:nvPr>
        </p:nvSpPr>
        <p:spPr>
          <a:xfrm>
            <a:off x="228600" y="1295400"/>
            <a:ext cx="8763000" cy="5334000"/>
          </a:xfrm>
        </p:spPr>
        <p:txBody>
          <a:bodyPr>
            <a:normAutofit fontScale="47500" lnSpcReduction="20000"/>
          </a:bodyPr>
          <a:lstStyle/>
          <a:p>
            <a:pPr>
              <a:buNone/>
            </a:pPr>
            <a:r>
              <a:rPr lang="en-IN" dirty="0" err="1" smtClean="0"/>
              <a:t>Cmp</a:t>
            </a:r>
            <a:r>
              <a:rPr lang="en-IN" dirty="0" smtClean="0"/>
              <a:t> command. </a:t>
            </a:r>
            <a:br>
              <a:rPr lang="en-IN" dirty="0" smtClean="0"/>
            </a:br>
            <a:r>
              <a:rPr lang="en-IN" dirty="0" err="1" smtClean="0"/>
              <a:t>cmp</a:t>
            </a:r>
            <a:r>
              <a:rPr lang="en-IN" dirty="0" smtClean="0"/>
              <a:t> command compares the two files. For </a:t>
            </a:r>
            <a:r>
              <a:rPr lang="en-IN" dirty="0" err="1" smtClean="0"/>
              <a:t>exmaple</a:t>
            </a:r>
            <a:r>
              <a:rPr lang="en-IN" dirty="0" smtClean="0"/>
              <a:t> I have two different files </a:t>
            </a:r>
            <a:r>
              <a:rPr lang="en-IN" dirty="0" err="1" smtClean="0"/>
              <a:t>fileone</a:t>
            </a:r>
            <a:r>
              <a:rPr lang="en-IN" dirty="0" smtClean="0"/>
              <a:t> and </a:t>
            </a:r>
            <a:r>
              <a:rPr lang="en-IN" dirty="0" err="1" smtClean="0"/>
              <a:t>filetwo</a:t>
            </a:r>
            <a:r>
              <a:rPr lang="en-IN" dirty="0" smtClean="0"/>
              <a:t>. </a:t>
            </a:r>
            <a:br>
              <a:rPr lang="en-IN" dirty="0" smtClean="0"/>
            </a:br>
            <a:r>
              <a:rPr lang="en-IN" dirty="0" err="1" smtClean="0"/>
              <a:t>cmp</a:t>
            </a:r>
            <a:r>
              <a:rPr lang="en-IN" dirty="0" smtClean="0"/>
              <a:t> </a:t>
            </a:r>
            <a:r>
              <a:rPr lang="en-IN" dirty="0" err="1" smtClean="0"/>
              <a:t>fileone</a:t>
            </a:r>
            <a:r>
              <a:rPr lang="en-IN" dirty="0" smtClean="0"/>
              <a:t> </a:t>
            </a:r>
            <a:r>
              <a:rPr lang="en-IN" dirty="0" err="1" smtClean="0"/>
              <a:t>filetwo</a:t>
            </a:r>
            <a:r>
              <a:rPr lang="en-IN" dirty="0" smtClean="0"/>
              <a:t> will give me</a:t>
            </a:r>
          </a:p>
          <a:p>
            <a:pPr>
              <a:buNone/>
            </a:pPr>
            <a:r>
              <a:rPr lang="en-IN" dirty="0" err="1" smtClean="0"/>
              <a:t>fileone</a:t>
            </a:r>
            <a:r>
              <a:rPr lang="en-IN" dirty="0" smtClean="0"/>
              <a:t> </a:t>
            </a:r>
            <a:r>
              <a:rPr lang="en-IN" dirty="0" err="1" smtClean="0"/>
              <a:t>filetwo</a:t>
            </a:r>
            <a:r>
              <a:rPr lang="en-IN" dirty="0" smtClean="0"/>
              <a:t> differ: char 80, line 4 </a:t>
            </a:r>
          </a:p>
          <a:p>
            <a:pPr>
              <a:buNone/>
            </a:pPr>
            <a:r>
              <a:rPr lang="en-IN" dirty="0" smtClean="0"/>
              <a:t/>
            </a:r>
            <a:br>
              <a:rPr lang="en-IN" dirty="0" smtClean="0"/>
            </a:br>
            <a:r>
              <a:rPr lang="en-IN" dirty="0" smtClean="0"/>
              <a:t>if I run </a:t>
            </a:r>
            <a:r>
              <a:rPr lang="en-IN" dirty="0" err="1" smtClean="0"/>
              <a:t>cmp</a:t>
            </a:r>
            <a:r>
              <a:rPr lang="en-IN" dirty="0" smtClean="0"/>
              <a:t> command on similar files nothing is returned.</a:t>
            </a:r>
            <a:br>
              <a:rPr lang="en-IN" dirty="0" smtClean="0"/>
            </a:br>
            <a:r>
              <a:rPr lang="en-IN" dirty="0" smtClean="0"/>
              <a:t>-s command can be used to return exit codes. i.e. return 0 if files are identical, 1 if files are different, 2 if files are inaccessible. </a:t>
            </a:r>
            <a:br>
              <a:rPr lang="en-IN" dirty="0" smtClean="0"/>
            </a:br>
            <a:r>
              <a:rPr lang="en-IN" dirty="0" smtClean="0"/>
              <a:t>This following command prints a message 'no changes' if files are same </a:t>
            </a:r>
            <a:br>
              <a:rPr lang="en-IN" dirty="0" smtClean="0"/>
            </a:br>
            <a:r>
              <a:rPr lang="en-IN" dirty="0" err="1" smtClean="0"/>
              <a:t>cmp</a:t>
            </a:r>
            <a:r>
              <a:rPr lang="en-IN" dirty="0" smtClean="0"/>
              <a:t> -s </a:t>
            </a:r>
            <a:r>
              <a:rPr lang="en-IN" dirty="0" err="1" smtClean="0"/>
              <a:t>fileone</a:t>
            </a:r>
            <a:r>
              <a:rPr lang="en-IN" dirty="0" smtClean="0"/>
              <a:t> file1 &amp;&amp; echo 'no changes' .</a:t>
            </a:r>
          </a:p>
          <a:p>
            <a:pPr>
              <a:buNone/>
            </a:pPr>
            <a:r>
              <a:rPr lang="en-IN" dirty="0" smtClean="0"/>
              <a:t>no changes</a:t>
            </a:r>
          </a:p>
          <a:p>
            <a:pPr>
              <a:buNone/>
            </a:pPr>
            <a:r>
              <a:rPr lang="en-IN" b="1" dirty="0" err="1" smtClean="0"/>
              <a:t>Dircmp</a:t>
            </a:r>
            <a:r>
              <a:rPr lang="en-IN" b="1" dirty="0" smtClean="0"/>
              <a:t> Command. </a:t>
            </a:r>
            <a:r>
              <a:rPr lang="en-IN" dirty="0" smtClean="0"/>
              <a:t/>
            </a:r>
            <a:br>
              <a:rPr lang="en-IN" dirty="0" smtClean="0"/>
            </a:br>
            <a:r>
              <a:rPr lang="en-IN" dirty="0" err="1" smtClean="0"/>
              <a:t>dircmp</a:t>
            </a:r>
            <a:r>
              <a:rPr lang="en-IN" dirty="0" smtClean="0"/>
              <a:t> command compares two directories. If </a:t>
            </a:r>
            <a:r>
              <a:rPr lang="en-IN" dirty="0" err="1" smtClean="0"/>
              <a:t>i</a:t>
            </a:r>
            <a:r>
              <a:rPr lang="en-IN" dirty="0" smtClean="0"/>
              <a:t> have two directories in my home directory named</a:t>
            </a:r>
            <a:br>
              <a:rPr lang="en-IN" dirty="0" smtClean="0"/>
            </a:br>
            <a:r>
              <a:rPr lang="en-IN" dirty="0" err="1" smtClean="0"/>
              <a:t>dirone</a:t>
            </a:r>
            <a:r>
              <a:rPr lang="en-IN" dirty="0" smtClean="0"/>
              <a:t> and </a:t>
            </a:r>
            <a:r>
              <a:rPr lang="en-IN" dirty="0" err="1" smtClean="0"/>
              <a:t>dirtwo</a:t>
            </a:r>
            <a:r>
              <a:rPr lang="en-IN" dirty="0" smtClean="0"/>
              <a:t> and each has 5-10 files in it. Then </a:t>
            </a:r>
            <a:br>
              <a:rPr lang="en-IN" dirty="0" smtClean="0"/>
            </a:br>
            <a:r>
              <a:rPr lang="en-IN" dirty="0" err="1" smtClean="0"/>
              <a:t>dircmp</a:t>
            </a:r>
            <a:r>
              <a:rPr lang="en-IN" dirty="0" smtClean="0"/>
              <a:t> </a:t>
            </a:r>
            <a:r>
              <a:rPr lang="en-IN" dirty="0" err="1" smtClean="0"/>
              <a:t>dirone</a:t>
            </a:r>
            <a:r>
              <a:rPr lang="en-IN" dirty="0" smtClean="0"/>
              <a:t> </a:t>
            </a:r>
            <a:r>
              <a:rPr lang="en-IN" dirty="0" err="1" smtClean="0"/>
              <a:t>dirtwo</a:t>
            </a:r>
            <a:r>
              <a:rPr lang="en-IN" dirty="0" smtClean="0"/>
              <a:t> will return this</a:t>
            </a:r>
          </a:p>
          <a:p>
            <a:pPr>
              <a:buNone/>
            </a:pPr>
            <a:r>
              <a:rPr lang="en-IN" dirty="0" smtClean="0"/>
              <a:t> Dec  9 16:06 1997  </a:t>
            </a:r>
            <a:r>
              <a:rPr lang="en-IN" dirty="0" err="1" smtClean="0"/>
              <a:t>dirone</a:t>
            </a:r>
            <a:r>
              <a:rPr lang="en-IN" dirty="0" smtClean="0"/>
              <a:t> only and </a:t>
            </a:r>
            <a:r>
              <a:rPr lang="en-IN" dirty="0" err="1" smtClean="0"/>
              <a:t>dirtwo</a:t>
            </a:r>
            <a:r>
              <a:rPr lang="en-IN" dirty="0" smtClean="0"/>
              <a:t> only Page 1</a:t>
            </a:r>
          </a:p>
          <a:p>
            <a:pPr>
              <a:buNone/>
            </a:pPr>
            <a:r>
              <a:rPr lang="en-IN" dirty="0" smtClean="0"/>
              <a:t> </a:t>
            </a:r>
          </a:p>
          <a:p>
            <a:pPr>
              <a:buNone/>
            </a:pPr>
            <a:r>
              <a:rPr lang="en-IN" dirty="0" smtClean="0"/>
              <a:t> </a:t>
            </a:r>
          </a:p>
          <a:p>
            <a:pPr>
              <a:buNone/>
            </a:pPr>
            <a:r>
              <a:rPr lang="en-IN" dirty="0" smtClean="0"/>
              <a:t>./cal.txt                                   ./fourth.txt</a:t>
            </a:r>
          </a:p>
          <a:p>
            <a:pPr>
              <a:buNone/>
            </a:pPr>
            <a:r>
              <a:rPr lang="en-IN" dirty="0" smtClean="0"/>
              <a:t>./dohazaar.txt                              ./rmt.txt</a:t>
            </a:r>
          </a:p>
          <a:p>
            <a:pPr>
              <a:buNone/>
            </a:pPr>
            <a:r>
              <a:rPr lang="en-IN" dirty="0" smtClean="0"/>
              <a:t>./four.txt                                  ./te.txt</a:t>
            </a:r>
          </a:p>
          <a:p>
            <a:pPr>
              <a:buNone/>
            </a:pPr>
            <a:r>
              <a:rPr lang="en-IN" dirty="0" smtClean="0"/>
              <a:t>./junk.txt                                  ./third.txt</a:t>
            </a:r>
          </a:p>
          <a:p>
            <a:pPr>
              <a:buNone/>
            </a:pP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hlinkClick r:id="rId2"/>
              </a:rPr>
              <a:t>find </a:t>
            </a:r>
            <a:r>
              <a:rPr lang="en-IN" dirty="0" smtClean="0"/>
              <a:t>,</a:t>
            </a:r>
            <a:r>
              <a:rPr lang="en-IN" dirty="0" err="1" smtClean="0">
                <a:hlinkClick r:id="rId2"/>
              </a:rPr>
              <a:t>diff</a:t>
            </a:r>
            <a:r>
              <a:rPr lang="en-IN" dirty="0" err="1" smtClean="0"/>
              <a:t>,</a:t>
            </a:r>
            <a:r>
              <a:rPr lang="en-IN" dirty="0" err="1" smtClean="0">
                <a:hlinkClick r:id="rId2"/>
              </a:rPr>
              <a:t>dircmp</a:t>
            </a:r>
            <a:r>
              <a:rPr lang="en-IN" dirty="0" err="1" smtClean="0"/>
              <a:t>,</a:t>
            </a:r>
            <a:r>
              <a:rPr lang="en-IN" dirty="0" err="1" smtClean="0">
                <a:hlinkClick r:id="rId2"/>
              </a:rPr>
              <a:t>cmp</a:t>
            </a:r>
            <a:r>
              <a:rPr lang="en-IN" dirty="0" smtClean="0"/>
              <a:t>, </a:t>
            </a:r>
            <a:r>
              <a:rPr lang="en-IN" dirty="0" err="1" smtClean="0">
                <a:hlinkClick r:id="rId2"/>
              </a:rPr>
              <a:t>grep</a:t>
            </a:r>
            <a:r>
              <a:rPr lang="en-IN" dirty="0" smtClean="0"/>
              <a:t>, </a:t>
            </a:r>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838200"/>
          </a:xfrm>
        </p:spPr>
        <p:txBody>
          <a:bodyPr/>
          <a:lstStyle/>
          <a:p>
            <a:r>
              <a:rPr lang="en-US" dirty="0" err="1" smtClean="0"/>
              <a:t>Grep</a:t>
            </a:r>
            <a:r>
              <a:rPr lang="en-US" dirty="0" smtClean="0"/>
              <a:t> command</a:t>
            </a:r>
            <a:endParaRPr lang="en-IN" dirty="0"/>
          </a:p>
        </p:txBody>
      </p:sp>
      <p:sp>
        <p:nvSpPr>
          <p:cNvPr id="3" name="Content Placeholder 2"/>
          <p:cNvSpPr>
            <a:spLocks noGrp="1"/>
          </p:cNvSpPr>
          <p:nvPr>
            <p:ph idx="1"/>
          </p:nvPr>
        </p:nvSpPr>
        <p:spPr>
          <a:xfrm>
            <a:off x="228600" y="1219200"/>
            <a:ext cx="8763000" cy="5410200"/>
          </a:xfrm>
        </p:spPr>
        <p:txBody>
          <a:bodyPr>
            <a:normAutofit/>
          </a:bodyPr>
          <a:lstStyle/>
          <a:p>
            <a:pPr lvl="0">
              <a:buNone/>
            </a:pPr>
            <a:r>
              <a:rPr lang="en-IN" b="1" dirty="0" err="1" smtClean="0"/>
              <a:t>grep</a:t>
            </a:r>
            <a:r>
              <a:rPr lang="en-IN" b="1" dirty="0" smtClean="0"/>
              <a:t> </a:t>
            </a:r>
            <a:r>
              <a:rPr lang="en-IN" b="1" i="1" dirty="0" smtClean="0"/>
              <a:t>string filename(s)</a:t>
            </a:r>
            <a:r>
              <a:rPr lang="en-IN" dirty="0" smtClean="0"/>
              <a:t> --- looks for the string in the files.</a:t>
            </a:r>
          </a:p>
          <a:p>
            <a:pPr lvl="0">
              <a:buNone/>
            </a:pPr>
            <a:r>
              <a:rPr lang="en-IN" dirty="0" smtClean="0"/>
              <a:t> This can be useful a lot of purposes, e.g. finding the right file among many, figuring out which is the right version of something, and even doing serious corpus work. </a:t>
            </a:r>
          </a:p>
          <a:p>
            <a:pPr lvl="0">
              <a:buNone/>
            </a:pPr>
            <a:r>
              <a:rPr lang="en-IN" dirty="0" smtClean="0"/>
              <a:t>.    </a:t>
            </a:r>
            <a:r>
              <a:rPr lang="en-IN" b="1" dirty="0" smtClean="0"/>
              <a:t> </a:t>
            </a:r>
            <a:r>
              <a:rPr lang="en-IN" b="1" dirty="0" err="1" smtClean="0"/>
              <a:t>grep</a:t>
            </a:r>
            <a:r>
              <a:rPr lang="en-IN" b="1" dirty="0" smtClean="0"/>
              <a:t> &lt;</a:t>
            </a:r>
            <a:r>
              <a:rPr lang="en-IN" b="1" dirty="0" err="1" smtClean="0"/>
              <a:t>str</a:t>
            </a:r>
            <a:r>
              <a:rPr lang="en-IN" b="1" dirty="0" smtClean="0"/>
              <a:t>&gt;&lt;files&gt;</a:t>
            </a: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Grep</a:t>
            </a:r>
            <a:r>
              <a:rPr lang="en-US" dirty="0" smtClean="0"/>
              <a:t> cont..</a:t>
            </a:r>
            <a:endParaRPr lang="en-IN" dirty="0"/>
          </a:p>
        </p:txBody>
      </p:sp>
      <p:sp>
        <p:nvSpPr>
          <p:cNvPr id="3" name="Content Placeholder 2"/>
          <p:cNvSpPr>
            <a:spLocks noGrp="1"/>
          </p:cNvSpPr>
          <p:nvPr>
            <p:ph idx="1"/>
          </p:nvPr>
        </p:nvSpPr>
        <p:spPr/>
        <p:txBody>
          <a:bodyPr>
            <a:normAutofit fontScale="85000" lnSpcReduction="10000"/>
          </a:bodyPr>
          <a:lstStyle/>
          <a:p>
            <a:pPr>
              <a:buNone/>
            </a:pPr>
            <a:r>
              <a:rPr lang="en-IN" dirty="0" smtClean="0"/>
              <a:t>Options:</a:t>
            </a:r>
          </a:p>
          <a:p>
            <a:pPr>
              <a:buNone/>
            </a:pPr>
            <a:r>
              <a:rPr lang="en-IN" dirty="0" smtClean="0"/>
              <a:t>-b option will precede each line with its block number.</a:t>
            </a:r>
          </a:p>
          <a:p>
            <a:pPr>
              <a:buNone/>
            </a:pPr>
            <a:r>
              <a:rPr lang="en-IN" dirty="0" smtClean="0"/>
              <a:t>-c option will only print the count of matched lines.</a:t>
            </a:r>
          </a:p>
          <a:p>
            <a:pPr>
              <a:buNone/>
            </a:pPr>
            <a:r>
              <a:rPr lang="en-IN" dirty="0" smtClean="0"/>
              <a:t>-</a:t>
            </a:r>
            <a:r>
              <a:rPr lang="en-IN" dirty="0" err="1" smtClean="0"/>
              <a:t>i</a:t>
            </a:r>
            <a:r>
              <a:rPr lang="en-IN" dirty="0" smtClean="0"/>
              <a:t> ignores uppercase and lowercase distinctions.</a:t>
            </a:r>
          </a:p>
          <a:p>
            <a:pPr>
              <a:buNone/>
            </a:pPr>
            <a:r>
              <a:rPr lang="en-IN" dirty="0" smtClean="0"/>
              <a:t>-l lists filenames but not matched lines.</a:t>
            </a:r>
          </a:p>
          <a:p>
            <a:pPr>
              <a:buNone/>
            </a:pPr>
            <a:r>
              <a:rPr lang="en-IN" dirty="0" smtClean="0"/>
              <a:t>other associated commands with </a:t>
            </a:r>
            <a:r>
              <a:rPr lang="en-IN" dirty="0" err="1" smtClean="0"/>
              <a:t>grep</a:t>
            </a:r>
            <a:r>
              <a:rPr lang="en-IN" dirty="0" smtClean="0"/>
              <a:t> are </a:t>
            </a:r>
            <a:r>
              <a:rPr lang="en-IN" dirty="0" err="1" smtClean="0"/>
              <a:t>egrep</a:t>
            </a:r>
            <a:r>
              <a:rPr lang="en-IN" dirty="0" smtClean="0"/>
              <a:t> and </a:t>
            </a:r>
            <a:r>
              <a:rPr lang="en-IN" dirty="0" err="1" smtClean="0"/>
              <a:t>fgrep</a:t>
            </a:r>
            <a:r>
              <a:rPr lang="en-IN" dirty="0" smtClean="0"/>
              <a:t>.</a:t>
            </a:r>
          </a:p>
          <a:p>
            <a:pPr>
              <a:buNone/>
            </a:pPr>
            <a:r>
              <a:rPr lang="en-IN" dirty="0" smtClean="0"/>
              <a:t> </a:t>
            </a:r>
            <a:r>
              <a:rPr lang="en-IN" dirty="0" err="1" smtClean="0"/>
              <a:t>egrep</a:t>
            </a:r>
            <a:r>
              <a:rPr lang="en-IN" dirty="0" smtClean="0"/>
              <a:t> typically runs faster. </a:t>
            </a:r>
          </a:p>
          <a:p>
            <a:pPr>
              <a:buNone/>
            </a:pPr>
            <a:r>
              <a:rPr lang="en-IN" dirty="0" smtClean="0"/>
              <a:t>for more information type man </a:t>
            </a:r>
            <a:r>
              <a:rPr lang="en-IN" dirty="0" err="1" smtClean="0"/>
              <a:t>egrep</a:t>
            </a:r>
            <a:r>
              <a:rPr lang="en-IN" dirty="0" smtClean="0"/>
              <a:t> or man </a:t>
            </a:r>
            <a:r>
              <a:rPr lang="en-IN" dirty="0" err="1" smtClean="0"/>
              <a:t>fgrep</a:t>
            </a:r>
            <a:r>
              <a:rPr lang="en-IN" dirty="0" smtClean="0"/>
              <a:t> in your system.</a:t>
            </a: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Text processing</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a:t>
            </a:r>
            <a:endParaRPr lang="en-IN" dirty="0"/>
          </a:p>
        </p:txBody>
      </p:sp>
      <p:sp>
        <p:nvSpPr>
          <p:cNvPr id="3" name="Content Placeholder 2"/>
          <p:cNvSpPr>
            <a:spLocks noGrp="1"/>
          </p:cNvSpPr>
          <p:nvPr>
            <p:ph idx="1"/>
          </p:nvPr>
        </p:nvSpPr>
        <p:spPr/>
        <p:txBody>
          <a:bodyPr/>
          <a:lstStyle/>
          <a:p>
            <a:pPr>
              <a:buNone/>
            </a:pPr>
            <a:r>
              <a:rPr lang="en-IN" dirty="0" err="1" smtClean="0">
                <a:hlinkClick r:id="rId2"/>
              </a:rPr>
              <a:t>cut</a:t>
            </a:r>
            <a:r>
              <a:rPr lang="en-IN" dirty="0" err="1" smtClean="0"/>
              <a:t>,</a:t>
            </a:r>
            <a:r>
              <a:rPr lang="en-IN" dirty="0" err="1" smtClean="0">
                <a:hlinkClick r:id="rId2"/>
              </a:rPr>
              <a:t>paste</a:t>
            </a:r>
            <a:r>
              <a:rPr lang="en-IN" dirty="0" smtClean="0"/>
              <a:t>, </a:t>
            </a:r>
            <a:r>
              <a:rPr lang="en-IN" dirty="0" smtClean="0">
                <a:hlinkClick r:id="rId2"/>
              </a:rPr>
              <a:t>sort</a:t>
            </a:r>
            <a:r>
              <a:rPr lang="en-IN" dirty="0" smtClean="0"/>
              <a:t>, </a:t>
            </a:r>
            <a:r>
              <a:rPr lang="en-IN" dirty="0" err="1" smtClean="0">
                <a:hlinkClick r:id="rId2"/>
              </a:rPr>
              <a:t>uniq</a:t>
            </a:r>
            <a:r>
              <a:rPr lang="en-IN" dirty="0" err="1" smtClean="0"/>
              <a:t>,</a:t>
            </a:r>
            <a:r>
              <a:rPr lang="en-IN" dirty="0" err="1" smtClean="0">
                <a:hlinkClick r:id="rId2"/>
              </a:rPr>
              <a:t>awk</a:t>
            </a:r>
            <a:r>
              <a:rPr lang="en-IN" dirty="0" err="1" smtClean="0"/>
              <a:t>,</a:t>
            </a:r>
            <a:r>
              <a:rPr lang="en-IN" dirty="0" err="1" smtClean="0">
                <a:hlinkClick r:id="rId2"/>
              </a:rPr>
              <a:t>sed</a:t>
            </a:r>
            <a:r>
              <a:rPr lang="en-IN" dirty="0" err="1" smtClean="0"/>
              <a:t>,</a:t>
            </a:r>
            <a:r>
              <a:rPr lang="en-IN" dirty="0" err="1" smtClean="0">
                <a:hlinkClick r:id="rId2"/>
              </a:rPr>
              <a:t>vi</a:t>
            </a:r>
            <a:r>
              <a:rPr lang="en-IN" dirty="0" smtClean="0"/>
              <a:t>.</a:t>
            </a:r>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38200"/>
          </a:xfrm>
        </p:spPr>
        <p:txBody>
          <a:bodyPr/>
          <a:lstStyle/>
          <a:p>
            <a:r>
              <a:rPr lang="en-US" dirty="0" smtClean="0"/>
              <a:t>Cut command</a:t>
            </a:r>
            <a:endParaRPr lang="en-IN" dirty="0"/>
          </a:p>
        </p:txBody>
      </p:sp>
      <p:sp>
        <p:nvSpPr>
          <p:cNvPr id="3" name="Content Placeholder 2"/>
          <p:cNvSpPr>
            <a:spLocks noGrp="1"/>
          </p:cNvSpPr>
          <p:nvPr>
            <p:ph idx="1"/>
          </p:nvPr>
        </p:nvSpPr>
        <p:spPr>
          <a:xfrm>
            <a:off x="0" y="1143000"/>
            <a:ext cx="8991600" cy="5486400"/>
          </a:xfrm>
        </p:spPr>
        <p:txBody>
          <a:bodyPr>
            <a:normAutofit fontScale="62500" lnSpcReduction="20000"/>
          </a:bodyPr>
          <a:lstStyle/>
          <a:p>
            <a:pPr>
              <a:buNone/>
            </a:pPr>
            <a:r>
              <a:rPr lang="en-IN" dirty="0" smtClean="0"/>
              <a:t>cut command selects a list of columns or fields from one or more files.</a:t>
            </a:r>
            <a:br>
              <a:rPr lang="en-IN" dirty="0" smtClean="0"/>
            </a:br>
            <a:r>
              <a:rPr lang="en-IN" dirty="0" smtClean="0"/>
              <a:t>Option -c is for columns and -f for fields. It is entered as </a:t>
            </a:r>
            <a:br>
              <a:rPr lang="en-IN" dirty="0" smtClean="0"/>
            </a:br>
            <a:r>
              <a:rPr lang="en-IN" dirty="0" smtClean="0"/>
              <a:t>cut options [files] </a:t>
            </a:r>
            <a:br>
              <a:rPr lang="en-IN" dirty="0" smtClean="0"/>
            </a:br>
            <a:r>
              <a:rPr lang="en-IN" dirty="0" smtClean="0"/>
              <a:t>for example if a file named </a:t>
            </a:r>
            <a:r>
              <a:rPr lang="en-IN" dirty="0" err="1" smtClean="0"/>
              <a:t>testfile</a:t>
            </a:r>
            <a:r>
              <a:rPr lang="en-IN" dirty="0" smtClean="0"/>
              <a:t> contains</a:t>
            </a:r>
          </a:p>
          <a:p>
            <a:pPr>
              <a:buNone/>
            </a:pPr>
            <a:r>
              <a:rPr lang="en-IN" dirty="0" smtClean="0"/>
              <a:t>this is </a:t>
            </a:r>
            <a:r>
              <a:rPr lang="en-IN" dirty="0" err="1" smtClean="0"/>
              <a:t>firstline</a:t>
            </a:r>
            <a:endParaRPr lang="en-IN" dirty="0" smtClean="0"/>
          </a:p>
          <a:p>
            <a:pPr>
              <a:buNone/>
            </a:pPr>
            <a:r>
              <a:rPr lang="en-IN" dirty="0" smtClean="0"/>
              <a:t>this is </a:t>
            </a:r>
            <a:r>
              <a:rPr lang="en-IN" dirty="0" err="1" smtClean="0"/>
              <a:t>secondline</a:t>
            </a:r>
            <a:endParaRPr lang="en-IN" dirty="0" smtClean="0"/>
          </a:p>
          <a:p>
            <a:pPr>
              <a:buNone/>
            </a:pPr>
            <a:r>
              <a:rPr lang="en-IN" dirty="0" smtClean="0"/>
              <a:t>this is </a:t>
            </a:r>
            <a:r>
              <a:rPr lang="en-IN" dirty="0" err="1" smtClean="0"/>
              <a:t>thirdline</a:t>
            </a:r>
            <a:endParaRPr lang="en-IN" dirty="0" smtClean="0"/>
          </a:p>
          <a:p>
            <a:pPr>
              <a:buNone/>
            </a:pPr>
            <a:r>
              <a:rPr lang="en-IN" dirty="0" smtClean="0"/>
              <a:t>Examples: </a:t>
            </a:r>
            <a:br>
              <a:rPr lang="en-IN" dirty="0" smtClean="0"/>
            </a:br>
            <a:r>
              <a:rPr lang="en-IN" dirty="0" smtClean="0"/>
              <a:t>cut -c1,4 </a:t>
            </a:r>
            <a:r>
              <a:rPr lang="en-IN" dirty="0" err="1" smtClean="0"/>
              <a:t>testfile</a:t>
            </a:r>
            <a:endParaRPr lang="en-IN" dirty="0" smtClean="0"/>
          </a:p>
          <a:p>
            <a:pPr>
              <a:buNone/>
            </a:pPr>
            <a:r>
              <a:rPr lang="en-IN" dirty="0" smtClean="0"/>
              <a:t> will print this to standard output (screen)</a:t>
            </a:r>
          </a:p>
          <a:p>
            <a:pPr>
              <a:buNone/>
            </a:pPr>
            <a:r>
              <a:rPr lang="en-IN" dirty="0" err="1" smtClean="0"/>
              <a:t>ts</a:t>
            </a:r>
            <a:endParaRPr lang="en-IN" dirty="0" smtClean="0"/>
          </a:p>
          <a:p>
            <a:pPr>
              <a:buNone/>
            </a:pPr>
            <a:r>
              <a:rPr lang="en-IN" dirty="0" err="1" smtClean="0"/>
              <a:t>ts</a:t>
            </a:r>
            <a:endParaRPr lang="en-IN" dirty="0" smtClean="0"/>
          </a:p>
          <a:p>
            <a:pPr>
              <a:buNone/>
            </a:pPr>
            <a:r>
              <a:rPr lang="en-IN" dirty="0" err="1" smtClean="0"/>
              <a:t>ts</a:t>
            </a:r>
            <a:endParaRPr lang="en-IN" dirty="0" smtClean="0"/>
          </a:p>
          <a:p>
            <a:pPr>
              <a:buNone/>
            </a:pPr>
            <a:r>
              <a:rPr lang="en-IN" dirty="0" smtClean="0"/>
              <a:t>It is printing columns 1 and 4 of this file which contains t and s (part of this).</a:t>
            </a:r>
          </a:p>
          <a:p>
            <a:pPr>
              <a:buNone/>
            </a:pPr>
            <a:r>
              <a:rPr lang="en-IN" dirty="0" smtClean="0"/>
              <a:t>Options:</a:t>
            </a:r>
          </a:p>
          <a:p>
            <a:pPr>
              <a:buNone/>
            </a:pPr>
            <a:r>
              <a:rPr lang="en-IN" dirty="0" smtClean="0"/>
              <a:t>-c list cut the column positions identified in list.</a:t>
            </a:r>
          </a:p>
          <a:p>
            <a:pPr>
              <a:buNone/>
            </a:pPr>
            <a:r>
              <a:rPr lang="en-IN" dirty="0" smtClean="0"/>
              <a:t>-f list will cut the fields identified in list.</a:t>
            </a:r>
          </a:p>
          <a:p>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686800" cy="838200"/>
          </a:xfrm>
        </p:spPr>
        <p:txBody>
          <a:bodyPr/>
          <a:lstStyle/>
          <a:p>
            <a:r>
              <a:rPr lang="en-US" dirty="0" smtClean="0"/>
              <a:t>Paste command</a:t>
            </a:r>
            <a:endParaRPr lang="en-IN" dirty="0"/>
          </a:p>
        </p:txBody>
      </p:sp>
      <p:sp>
        <p:nvSpPr>
          <p:cNvPr id="3" name="Content Placeholder 2"/>
          <p:cNvSpPr>
            <a:spLocks noGrp="1"/>
          </p:cNvSpPr>
          <p:nvPr>
            <p:ph idx="1"/>
          </p:nvPr>
        </p:nvSpPr>
        <p:spPr>
          <a:xfrm>
            <a:off x="228600" y="1143000"/>
            <a:ext cx="8763000" cy="4937125"/>
          </a:xfrm>
        </p:spPr>
        <p:txBody>
          <a:bodyPr>
            <a:normAutofit fontScale="70000" lnSpcReduction="20000"/>
          </a:bodyPr>
          <a:lstStyle/>
          <a:p>
            <a:pPr>
              <a:buNone/>
            </a:pPr>
            <a:r>
              <a:rPr lang="en-IN" dirty="0" smtClean="0"/>
              <a:t>paste command merge the lines of one or more files into vertical columns separated by a tab. </a:t>
            </a:r>
            <a:br>
              <a:rPr lang="en-IN" dirty="0" smtClean="0"/>
            </a:br>
            <a:r>
              <a:rPr lang="en-IN" dirty="0" smtClean="0"/>
              <a:t>for example if a file named </a:t>
            </a:r>
            <a:r>
              <a:rPr lang="en-IN" dirty="0" err="1" smtClean="0"/>
              <a:t>testfile</a:t>
            </a:r>
            <a:r>
              <a:rPr lang="en-IN" dirty="0" smtClean="0"/>
              <a:t> contains</a:t>
            </a:r>
          </a:p>
          <a:p>
            <a:pPr>
              <a:buNone/>
            </a:pPr>
            <a:r>
              <a:rPr lang="en-IN" dirty="0" smtClean="0"/>
              <a:t>this is </a:t>
            </a:r>
            <a:r>
              <a:rPr lang="en-IN" dirty="0" err="1" smtClean="0"/>
              <a:t>firstline</a:t>
            </a:r>
            <a:endParaRPr lang="en-IN" dirty="0" smtClean="0"/>
          </a:p>
          <a:p>
            <a:pPr>
              <a:buNone/>
            </a:pPr>
            <a:r>
              <a:rPr lang="en-IN" dirty="0" smtClean="0"/>
              <a:t>and a file named testfile2 contains</a:t>
            </a:r>
          </a:p>
          <a:p>
            <a:pPr>
              <a:buNone/>
            </a:pPr>
            <a:r>
              <a:rPr lang="en-IN" dirty="0" smtClean="0"/>
              <a:t>this is testfile2</a:t>
            </a:r>
          </a:p>
          <a:p>
            <a:pPr>
              <a:buNone/>
            </a:pPr>
            <a:r>
              <a:rPr lang="en-IN" dirty="0" smtClean="0"/>
              <a:t>then running this command </a:t>
            </a:r>
            <a:br>
              <a:rPr lang="en-IN" dirty="0" smtClean="0"/>
            </a:br>
            <a:r>
              <a:rPr lang="en-IN" dirty="0" smtClean="0"/>
              <a:t>paste </a:t>
            </a:r>
            <a:r>
              <a:rPr lang="en-IN" dirty="0" err="1" smtClean="0"/>
              <a:t>testfile</a:t>
            </a:r>
            <a:r>
              <a:rPr lang="en-IN" dirty="0" smtClean="0"/>
              <a:t> testfile2 &gt; </a:t>
            </a:r>
            <a:r>
              <a:rPr lang="en-IN" dirty="0" err="1" smtClean="0"/>
              <a:t>outputfile</a:t>
            </a:r>
            <a:r>
              <a:rPr lang="en-IN" dirty="0" smtClean="0"/>
              <a:t/>
            </a:r>
            <a:br>
              <a:rPr lang="en-IN" dirty="0" smtClean="0"/>
            </a:br>
            <a:r>
              <a:rPr lang="en-IN" dirty="0" smtClean="0"/>
              <a:t>will put this into </a:t>
            </a:r>
            <a:r>
              <a:rPr lang="en-IN" dirty="0" err="1" smtClean="0"/>
              <a:t>outputfile</a:t>
            </a:r>
            <a:endParaRPr lang="en-IN" dirty="0" smtClean="0"/>
          </a:p>
          <a:p>
            <a:pPr>
              <a:buNone/>
            </a:pPr>
            <a:r>
              <a:rPr lang="en-IN" dirty="0" smtClean="0"/>
              <a:t>this is </a:t>
            </a:r>
            <a:r>
              <a:rPr lang="en-IN" dirty="0" err="1" smtClean="0"/>
              <a:t>firstline</a:t>
            </a:r>
            <a:r>
              <a:rPr lang="en-IN" dirty="0" smtClean="0"/>
              <a:t>       this is testfile2 </a:t>
            </a:r>
          </a:p>
          <a:p>
            <a:pPr>
              <a:buNone/>
            </a:pPr>
            <a:r>
              <a:rPr lang="en-IN" dirty="0" smtClean="0"/>
              <a:t>it contains contents of both files in columns.</a:t>
            </a:r>
            <a:br>
              <a:rPr lang="en-IN" dirty="0" smtClean="0"/>
            </a:br>
            <a:r>
              <a:rPr lang="en-IN" b="1" dirty="0" smtClean="0"/>
              <a:t>who | paste</a:t>
            </a:r>
            <a:r>
              <a:rPr lang="en-IN" dirty="0" smtClean="0"/>
              <a:t> - - will list users in two columns.</a:t>
            </a:r>
          </a:p>
          <a:p>
            <a:pPr>
              <a:buNone/>
            </a:pPr>
            <a:r>
              <a:rPr lang="en-IN" b="1" dirty="0" smtClean="0"/>
              <a:t>Options:</a:t>
            </a:r>
            <a:endParaRPr lang="en-IN" dirty="0" smtClean="0"/>
          </a:p>
          <a:p>
            <a:pPr lvl="0">
              <a:buNone/>
            </a:pPr>
            <a:r>
              <a:rPr lang="en-IN" dirty="0" smtClean="0"/>
              <a:t>-</a:t>
            </a:r>
            <a:r>
              <a:rPr lang="en-IN" dirty="0" err="1" smtClean="0"/>
              <a:t>d'char</a:t>
            </a:r>
            <a:r>
              <a:rPr lang="en-IN" dirty="0" smtClean="0"/>
              <a:t>' separate columns with char instead of a tab.</a:t>
            </a:r>
          </a:p>
          <a:p>
            <a:pPr lvl="0">
              <a:buNone/>
            </a:pPr>
            <a:r>
              <a:rPr lang="en-IN" dirty="0" smtClean="0"/>
              <a:t>-s merge subsequent lines from one file.</a:t>
            </a:r>
          </a:p>
          <a:p>
            <a:pPr>
              <a:buNone/>
            </a:pP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 command</a:t>
            </a:r>
            <a:endParaRPr lang="en-IN" dirty="0"/>
          </a:p>
        </p:txBody>
      </p:sp>
      <p:sp>
        <p:nvSpPr>
          <p:cNvPr id="3" name="Content Placeholder 2"/>
          <p:cNvSpPr>
            <a:spLocks noGrp="1"/>
          </p:cNvSpPr>
          <p:nvPr>
            <p:ph idx="1"/>
          </p:nvPr>
        </p:nvSpPr>
        <p:spPr>
          <a:xfrm>
            <a:off x="0" y="1143000"/>
            <a:ext cx="8991600" cy="5715000"/>
          </a:xfrm>
        </p:spPr>
        <p:txBody>
          <a:bodyPr>
            <a:normAutofit fontScale="70000" lnSpcReduction="20000"/>
          </a:bodyPr>
          <a:lstStyle/>
          <a:p>
            <a:pPr>
              <a:buNone/>
            </a:pPr>
            <a:r>
              <a:rPr lang="en-IN" dirty="0" smtClean="0"/>
              <a:t>sort command sort the lines of a file or files, in alphabetical order. for example if you have a file named </a:t>
            </a:r>
            <a:r>
              <a:rPr lang="en-IN" dirty="0" err="1" smtClean="0"/>
              <a:t>testfile</a:t>
            </a:r>
            <a:r>
              <a:rPr lang="en-IN" dirty="0" smtClean="0"/>
              <a:t> with these contents</a:t>
            </a:r>
          </a:p>
          <a:p>
            <a:pPr>
              <a:buNone/>
            </a:pPr>
            <a:r>
              <a:rPr lang="en-IN" dirty="0" err="1" smtClean="0"/>
              <a:t>zzz</a:t>
            </a:r>
            <a:endParaRPr lang="en-IN" dirty="0" smtClean="0"/>
          </a:p>
          <a:p>
            <a:pPr>
              <a:buNone/>
            </a:pPr>
            <a:r>
              <a:rPr lang="en-IN" dirty="0" err="1" smtClean="0"/>
              <a:t>aaa</a:t>
            </a:r>
            <a:endParaRPr lang="en-IN" dirty="0" smtClean="0"/>
          </a:p>
          <a:p>
            <a:pPr>
              <a:buNone/>
            </a:pPr>
            <a:r>
              <a:rPr lang="en-IN" dirty="0" smtClean="0"/>
              <a:t>1234</a:t>
            </a:r>
          </a:p>
          <a:p>
            <a:pPr>
              <a:buNone/>
            </a:pPr>
            <a:r>
              <a:rPr lang="en-IN" dirty="0" err="1" smtClean="0"/>
              <a:t>yuer</a:t>
            </a:r>
            <a:endParaRPr lang="en-IN" dirty="0" smtClean="0"/>
          </a:p>
          <a:p>
            <a:pPr>
              <a:buNone/>
            </a:pPr>
            <a:r>
              <a:rPr lang="en-IN" dirty="0" err="1" smtClean="0"/>
              <a:t>wer</a:t>
            </a:r>
            <a:endParaRPr lang="en-IN" dirty="0" smtClean="0"/>
          </a:p>
          <a:p>
            <a:pPr>
              <a:buNone/>
            </a:pPr>
            <a:r>
              <a:rPr lang="en-IN" dirty="0" err="1" smtClean="0"/>
              <a:t>qww</a:t>
            </a:r>
            <a:endParaRPr lang="en-IN" dirty="0" smtClean="0"/>
          </a:p>
          <a:p>
            <a:pPr>
              <a:buNone/>
            </a:pPr>
            <a:r>
              <a:rPr lang="en-IN" dirty="0" err="1" smtClean="0"/>
              <a:t>wwe</a:t>
            </a:r>
            <a:endParaRPr lang="en-IN" dirty="0" smtClean="0"/>
          </a:p>
          <a:p>
            <a:pPr>
              <a:buNone/>
            </a:pPr>
            <a:r>
              <a:rPr lang="en-IN" dirty="0" smtClean="0"/>
              <a:t>Then running  sort </a:t>
            </a:r>
            <a:r>
              <a:rPr lang="en-IN" dirty="0" err="1" smtClean="0"/>
              <a:t>testfile</a:t>
            </a:r>
            <a:r>
              <a:rPr lang="en-IN" dirty="0" smtClean="0"/>
              <a:t> will give us output of</a:t>
            </a:r>
          </a:p>
          <a:p>
            <a:pPr>
              <a:buNone/>
            </a:pPr>
            <a:r>
              <a:rPr lang="en-IN" dirty="0" smtClean="0"/>
              <a:t>1234</a:t>
            </a:r>
          </a:p>
          <a:p>
            <a:pPr>
              <a:buNone/>
            </a:pPr>
            <a:r>
              <a:rPr lang="en-IN" dirty="0" err="1" smtClean="0"/>
              <a:t>aaa</a:t>
            </a:r>
            <a:endParaRPr lang="en-IN" dirty="0" smtClean="0"/>
          </a:p>
          <a:p>
            <a:pPr>
              <a:buNone/>
            </a:pPr>
            <a:r>
              <a:rPr lang="en-IN" dirty="0" err="1" smtClean="0"/>
              <a:t>qww</a:t>
            </a:r>
            <a:endParaRPr lang="en-IN" dirty="0" smtClean="0"/>
          </a:p>
          <a:p>
            <a:pPr>
              <a:buNone/>
            </a:pPr>
            <a:r>
              <a:rPr lang="en-IN" dirty="0" err="1" smtClean="0"/>
              <a:t>wer</a:t>
            </a:r>
            <a:endParaRPr lang="en-IN" dirty="0" smtClean="0"/>
          </a:p>
          <a:p>
            <a:pPr>
              <a:buNone/>
            </a:pPr>
            <a:r>
              <a:rPr lang="en-IN" dirty="0" err="1" smtClean="0"/>
              <a:t>wwe</a:t>
            </a:r>
            <a:endParaRPr lang="en-IN" dirty="0" smtClean="0"/>
          </a:p>
          <a:p>
            <a:pPr>
              <a:buNone/>
            </a:pPr>
            <a:r>
              <a:rPr lang="en-IN" dirty="0" err="1" smtClean="0"/>
              <a:t>yuer</a:t>
            </a:r>
            <a:endParaRPr lang="en-IN" dirty="0" smtClean="0"/>
          </a:p>
          <a:p>
            <a:pPr>
              <a:buNone/>
            </a:pPr>
            <a:r>
              <a:rPr lang="en-IN" dirty="0" err="1" smtClean="0"/>
              <a:t>zzz</a:t>
            </a:r>
            <a:endParaRPr lang="en-IN" dirty="0" smtClean="0"/>
          </a:p>
          <a:p>
            <a:pPr>
              <a:buNone/>
            </a:pP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a:t>
            </a:r>
            <a:endParaRPr lang="en-IN" dirty="0"/>
          </a:p>
        </p:txBody>
      </p:sp>
      <p:sp>
        <p:nvSpPr>
          <p:cNvPr id="3" name="Content Placeholder 2"/>
          <p:cNvSpPr>
            <a:spLocks noGrp="1"/>
          </p:cNvSpPr>
          <p:nvPr>
            <p:ph idx="1"/>
          </p:nvPr>
        </p:nvSpPr>
        <p:spPr/>
        <p:txBody>
          <a:bodyPr>
            <a:normAutofit fontScale="85000" lnSpcReduction="20000"/>
          </a:bodyPr>
          <a:lstStyle/>
          <a:p>
            <a:pPr>
              <a:buNone/>
            </a:pPr>
            <a:endParaRPr lang="en-IN" dirty="0" smtClean="0"/>
          </a:p>
          <a:p>
            <a:pPr lvl="0">
              <a:buNone/>
            </a:pPr>
            <a:r>
              <a:rPr lang="en-IN" dirty="0" smtClean="0"/>
              <a:t>-b ignores leading spaces and tabs.</a:t>
            </a:r>
          </a:p>
          <a:p>
            <a:pPr lvl="0">
              <a:buNone/>
            </a:pPr>
            <a:r>
              <a:rPr lang="en-IN" dirty="0" smtClean="0"/>
              <a:t>-c checks whether files are already sorted.</a:t>
            </a:r>
          </a:p>
          <a:p>
            <a:pPr lvl="0">
              <a:buNone/>
            </a:pPr>
            <a:r>
              <a:rPr lang="en-IN" dirty="0" smtClean="0"/>
              <a:t>-d ignores punctuation.</a:t>
            </a:r>
          </a:p>
          <a:p>
            <a:pPr lvl="0">
              <a:buNone/>
            </a:pPr>
            <a:r>
              <a:rPr lang="en-IN" dirty="0" smtClean="0"/>
              <a:t>-</a:t>
            </a:r>
            <a:r>
              <a:rPr lang="en-IN" dirty="0" err="1" smtClean="0"/>
              <a:t>i</a:t>
            </a:r>
            <a:r>
              <a:rPr lang="en-IN" dirty="0" smtClean="0"/>
              <a:t> ignores non-printing characters.</a:t>
            </a:r>
          </a:p>
          <a:p>
            <a:pPr lvl="0">
              <a:buNone/>
            </a:pPr>
            <a:r>
              <a:rPr lang="en-IN" dirty="0" smtClean="0"/>
              <a:t>-n sorts in arithmetic order.</a:t>
            </a:r>
          </a:p>
          <a:p>
            <a:pPr lvl="0">
              <a:buNone/>
            </a:pPr>
            <a:r>
              <a:rPr lang="en-IN" dirty="0" smtClean="0"/>
              <a:t>-</a:t>
            </a:r>
            <a:r>
              <a:rPr lang="en-IN" dirty="0" err="1" smtClean="0"/>
              <a:t>o</a:t>
            </a:r>
            <a:r>
              <a:rPr lang="en-IN" i="1" dirty="0" err="1" smtClean="0"/>
              <a:t>file</a:t>
            </a:r>
            <a:r>
              <a:rPr lang="en-IN" dirty="0" smtClean="0"/>
              <a:t> put output in a file.</a:t>
            </a:r>
          </a:p>
          <a:p>
            <a:pPr lvl="0">
              <a:buNone/>
            </a:pPr>
            <a:r>
              <a:rPr lang="en-IN" dirty="0" smtClean="0"/>
              <a:t>+m[-m] skips n fields before sorting, and sort </a:t>
            </a:r>
            <a:r>
              <a:rPr lang="en-IN" dirty="0" err="1" smtClean="0"/>
              <a:t>upto</a:t>
            </a:r>
            <a:r>
              <a:rPr lang="en-IN" dirty="0" smtClean="0"/>
              <a:t> field position m.</a:t>
            </a:r>
          </a:p>
          <a:p>
            <a:pPr lvl="0">
              <a:buNone/>
            </a:pPr>
            <a:r>
              <a:rPr lang="en-IN" dirty="0" smtClean="0"/>
              <a:t>-r reverse the order of sort.</a:t>
            </a:r>
          </a:p>
          <a:p>
            <a:pPr lvl="0">
              <a:buNone/>
            </a:pPr>
            <a:r>
              <a:rPr lang="en-IN" dirty="0" smtClean="0"/>
              <a:t>-u identical lines in input file </a:t>
            </a:r>
            <a:r>
              <a:rPr lang="en-IN" dirty="0" err="1" smtClean="0"/>
              <a:t>apear</a:t>
            </a:r>
            <a:r>
              <a:rPr lang="en-IN" dirty="0" smtClean="0"/>
              <a:t> only one time in output.</a:t>
            </a:r>
          </a:p>
          <a:p>
            <a:pPr>
              <a:buNone/>
            </a:pP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uniq</a:t>
            </a:r>
            <a:r>
              <a:rPr lang="en-US" dirty="0" smtClean="0"/>
              <a:t> command</a:t>
            </a:r>
            <a:endParaRPr lang="en-IN" dirty="0"/>
          </a:p>
        </p:txBody>
      </p:sp>
      <p:sp>
        <p:nvSpPr>
          <p:cNvPr id="3" name="Content Placeholder 2"/>
          <p:cNvSpPr>
            <a:spLocks noGrp="1"/>
          </p:cNvSpPr>
          <p:nvPr>
            <p:ph idx="1"/>
          </p:nvPr>
        </p:nvSpPr>
        <p:spPr/>
        <p:txBody>
          <a:bodyPr>
            <a:normAutofit fontScale="92500" lnSpcReduction="20000"/>
          </a:bodyPr>
          <a:lstStyle/>
          <a:p>
            <a:pPr>
              <a:buNone/>
            </a:pPr>
            <a:r>
              <a:rPr lang="en-IN" dirty="0" err="1" smtClean="0"/>
              <a:t>uniq</a:t>
            </a:r>
            <a:r>
              <a:rPr lang="en-IN" dirty="0" smtClean="0"/>
              <a:t> command removes duplicate adjacent lines from sorted file while sending one copy of each second file. </a:t>
            </a:r>
            <a:br>
              <a:rPr lang="en-IN" dirty="0" smtClean="0"/>
            </a:br>
            <a:r>
              <a:rPr lang="en-IN" b="1" dirty="0" smtClean="0"/>
              <a:t>Examples</a:t>
            </a:r>
            <a:r>
              <a:rPr lang="en-IN" dirty="0" smtClean="0"/>
              <a:t/>
            </a:r>
            <a:br>
              <a:rPr lang="en-IN" dirty="0" smtClean="0"/>
            </a:br>
            <a:r>
              <a:rPr lang="en-IN" b="1" dirty="0" smtClean="0"/>
              <a:t>sort names | </a:t>
            </a:r>
            <a:r>
              <a:rPr lang="en-IN" b="1" dirty="0" err="1" smtClean="0"/>
              <a:t>uniq</a:t>
            </a:r>
            <a:r>
              <a:rPr lang="en-IN" b="1" dirty="0" smtClean="0"/>
              <a:t> -d </a:t>
            </a:r>
            <a:r>
              <a:rPr lang="en-IN" dirty="0" smtClean="0"/>
              <a:t>will show which lines appear more than once in names file.</a:t>
            </a:r>
          </a:p>
          <a:p>
            <a:pPr>
              <a:buNone/>
            </a:pPr>
            <a:r>
              <a:rPr lang="en-IN" b="1" dirty="0" smtClean="0"/>
              <a:t>Options:</a:t>
            </a:r>
            <a:endParaRPr lang="en-IN" dirty="0" smtClean="0"/>
          </a:p>
          <a:p>
            <a:pPr lvl="0">
              <a:buNone/>
            </a:pPr>
            <a:r>
              <a:rPr lang="en-IN" dirty="0" smtClean="0"/>
              <a:t>-c print each line once, counting instances of each.</a:t>
            </a:r>
          </a:p>
          <a:p>
            <a:pPr lvl="0">
              <a:buNone/>
            </a:pPr>
            <a:r>
              <a:rPr lang="en-IN" dirty="0" smtClean="0"/>
              <a:t>-d print duplicate lines once, but no unique lines.</a:t>
            </a:r>
          </a:p>
          <a:p>
            <a:pPr lvl="0">
              <a:buNone/>
            </a:pPr>
            <a:r>
              <a:rPr lang="en-IN" dirty="0" smtClean="0"/>
              <a:t>-u print only unique lines.</a:t>
            </a:r>
          </a:p>
          <a:p>
            <a:pPr>
              <a:buNone/>
            </a:pP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Communications</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609600"/>
          </a:xfrm>
        </p:spPr>
        <p:txBody>
          <a:bodyPr>
            <a:normAutofit fontScale="90000"/>
          </a:bodyPr>
          <a:lstStyle/>
          <a:p>
            <a:r>
              <a:rPr lang="en-US" dirty="0" smtClean="0"/>
              <a:t>Find</a:t>
            </a:r>
            <a:endParaRPr lang="en-US" dirty="0"/>
          </a:p>
        </p:txBody>
      </p:sp>
      <p:sp>
        <p:nvSpPr>
          <p:cNvPr id="3" name="Content Placeholder 2"/>
          <p:cNvSpPr>
            <a:spLocks noGrp="1"/>
          </p:cNvSpPr>
          <p:nvPr>
            <p:ph idx="1"/>
          </p:nvPr>
        </p:nvSpPr>
        <p:spPr>
          <a:xfrm>
            <a:off x="228600" y="1295400"/>
            <a:ext cx="8763000" cy="4784725"/>
          </a:xfrm>
        </p:spPr>
        <p:txBody>
          <a:bodyPr>
            <a:normAutofit/>
          </a:bodyPr>
          <a:lstStyle/>
          <a:p>
            <a:r>
              <a:rPr lang="en-US" sz="2000" dirty="0" smtClean="0"/>
              <a:t>The </a:t>
            </a:r>
            <a:r>
              <a:rPr lang="en-US" sz="2000" dirty="0" smtClean="0"/>
              <a:t>Linux </a:t>
            </a:r>
            <a:r>
              <a:rPr lang="en-US" sz="2000" b="1" dirty="0" smtClean="0"/>
              <a:t>find command</a:t>
            </a:r>
            <a:r>
              <a:rPr lang="en-US" sz="2000" dirty="0" smtClean="0"/>
              <a:t> is a very useful and handy command to search for files from the command line</a:t>
            </a:r>
            <a:r>
              <a:rPr lang="en-US" sz="2000" dirty="0" smtClean="0"/>
              <a:t>.</a:t>
            </a:r>
          </a:p>
          <a:p>
            <a:r>
              <a:rPr lang="en-US" sz="2000" dirty="0" smtClean="0"/>
              <a:t> </a:t>
            </a:r>
            <a:r>
              <a:rPr lang="en-US" sz="2000" dirty="0" smtClean="0"/>
              <a:t>It can be used to find files based on various search </a:t>
            </a:r>
            <a:r>
              <a:rPr lang="en-US" sz="2000" dirty="0" smtClean="0"/>
              <a:t>criteria </a:t>
            </a:r>
            <a:r>
              <a:rPr lang="en-US" sz="2000" dirty="0" smtClean="0"/>
              <a:t>like permissions, user ownership, modification date/time, size etc</a:t>
            </a:r>
            <a:r>
              <a:rPr lang="en-US" sz="2000" dirty="0" smtClean="0"/>
              <a:t>.</a:t>
            </a:r>
          </a:p>
          <a:p>
            <a:r>
              <a:rPr lang="en-US" sz="2000" dirty="0" smtClean="0"/>
              <a:t>The  Find command repeatedly examines a directory tree to look for file matching some </a:t>
            </a:r>
            <a:r>
              <a:rPr lang="en-US" sz="2000" dirty="0" err="1" smtClean="0"/>
              <a:t>criteria,then</a:t>
            </a:r>
            <a:r>
              <a:rPr lang="en-US" sz="2000" dirty="0" smtClean="0"/>
              <a:t> takes appropriate action on the selected files.</a:t>
            </a:r>
          </a:p>
          <a:p>
            <a:endParaRPr lang="en-US" sz="2000" dirty="0" smtClean="0"/>
          </a:p>
          <a:p>
            <a:endParaRPr lang="en-US" sz="2000" dirty="0" smtClean="0"/>
          </a:p>
          <a:p>
            <a:r>
              <a:rPr lang="en-US" sz="2000" dirty="0" smtClean="0"/>
              <a:t>Syntax:</a:t>
            </a:r>
          </a:p>
          <a:p>
            <a:r>
              <a:rPr lang="en-US" sz="2000" dirty="0" smtClean="0"/>
              <a:t> </a:t>
            </a:r>
            <a:endParaRPr lang="en-US" sz="2000" dirty="0" smtClean="0"/>
          </a:p>
          <a:p>
            <a:r>
              <a:rPr lang="en-US" sz="2000" dirty="0" smtClean="0"/>
              <a:t>Find path-list selection-criteria action</a:t>
            </a:r>
          </a:p>
          <a:p>
            <a:endParaRPr lang="en-US" sz="20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r>
              <a:rPr lang="en-IN" dirty="0" err="1" smtClean="0">
                <a:hlinkClick r:id="rId2"/>
              </a:rPr>
              <a:t>cu</a:t>
            </a:r>
            <a:r>
              <a:rPr lang="en-IN" dirty="0" err="1" smtClean="0"/>
              <a:t>,</a:t>
            </a:r>
            <a:r>
              <a:rPr lang="en-IN" dirty="0" err="1" smtClean="0">
                <a:hlinkClick r:id="rId2"/>
              </a:rPr>
              <a:t>ftp</a:t>
            </a:r>
            <a:r>
              <a:rPr lang="en-IN" dirty="0" err="1" smtClean="0"/>
              <a:t>,</a:t>
            </a:r>
            <a:r>
              <a:rPr lang="en-IN" dirty="0" err="1" smtClean="0">
                <a:hlinkClick r:id="rId2"/>
              </a:rPr>
              <a:t>login</a:t>
            </a:r>
            <a:r>
              <a:rPr lang="en-IN" dirty="0" smtClean="0"/>
              <a:t>, </a:t>
            </a:r>
            <a:r>
              <a:rPr lang="en-IN" dirty="0" err="1" smtClean="0">
                <a:hlinkClick r:id="rId2"/>
              </a:rPr>
              <a:t>rlogin</a:t>
            </a:r>
            <a:r>
              <a:rPr lang="en-IN" dirty="0" err="1" smtClean="0"/>
              <a:t>,</a:t>
            </a:r>
            <a:r>
              <a:rPr lang="en-IN" dirty="0" err="1" smtClean="0">
                <a:hlinkClick r:id="rId2"/>
              </a:rPr>
              <a:t>talk</a:t>
            </a:r>
            <a:r>
              <a:rPr lang="en-IN" dirty="0" err="1" smtClean="0"/>
              <a:t>,</a:t>
            </a:r>
            <a:r>
              <a:rPr lang="en-IN" dirty="0" err="1" smtClean="0">
                <a:hlinkClick r:id="rId2"/>
              </a:rPr>
              <a:t>telnet</a:t>
            </a:r>
            <a:r>
              <a:rPr lang="en-IN" dirty="0" smtClean="0"/>
              <a:t>, </a:t>
            </a:r>
            <a:r>
              <a:rPr lang="en-IN" dirty="0" smtClean="0">
                <a:hlinkClick r:id="rId2"/>
              </a:rPr>
              <a:t>vacation</a:t>
            </a:r>
            <a:r>
              <a:rPr lang="en-IN" dirty="0" smtClean="0"/>
              <a:t> and </a:t>
            </a:r>
            <a:r>
              <a:rPr lang="en-IN" dirty="0" smtClean="0">
                <a:hlinkClick r:id="rId2"/>
              </a:rPr>
              <a:t>write</a:t>
            </a:r>
            <a:r>
              <a:rPr lang="en-IN" dirty="0" smtClean="0"/>
              <a:t> .</a:t>
            </a:r>
          </a:p>
          <a:p>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38200"/>
          </a:xfrm>
        </p:spPr>
        <p:txBody>
          <a:bodyPr/>
          <a:lstStyle/>
          <a:p>
            <a:r>
              <a:rPr lang="en-US" dirty="0" smtClean="0"/>
              <a:t>Cu command</a:t>
            </a:r>
            <a:endParaRPr lang="en-IN" dirty="0"/>
          </a:p>
        </p:txBody>
      </p:sp>
      <p:sp>
        <p:nvSpPr>
          <p:cNvPr id="3" name="Content Placeholder 2"/>
          <p:cNvSpPr>
            <a:spLocks noGrp="1"/>
          </p:cNvSpPr>
          <p:nvPr>
            <p:ph idx="1"/>
          </p:nvPr>
        </p:nvSpPr>
        <p:spPr>
          <a:xfrm>
            <a:off x="228600" y="1219200"/>
            <a:ext cx="8763000" cy="5638800"/>
          </a:xfrm>
        </p:spPr>
        <p:txBody>
          <a:bodyPr>
            <a:normAutofit fontScale="70000" lnSpcReduction="20000"/>
          </a:bodyPr>
          <a:lstStyle/>
          <a:p>
            <a:pPr>
              <a:buNone/>
            </a:pPr>
            <a:r>
              <a:rPr lang="en-IN" dirty="0" smtClean="0"/>
              <a:t>cu command is used for communications over a modem or direct line with another Unix system. </a:t>
            </a:r>
            <a:br>
              <a:rPr lang="en-IN" dirty="0" smtClean="0"/>
            </a:br>
            <a:r>
              <a:rPr lang="en-IN" dirty="0" smtClean="0"/>
              <a:t>Syntax is </a:t>
            </a:r>
            <a:br>
              <a:rPr lang="en-IN" dirty="0" smtClean="0"/>
            </a:br>
            <a:r>
              <a:rPr lang="en-IN" dirty="0" smtClean="0"/>
              <a:t>cu </a:t>
            </a:r>
            <a:r>
              <a:rPr lang="en-IN" i="1" dirty="0" smtClean="0"/>
              <a:t>options destination</a:t>
            </a:r>
            <a:endParaRPr lang="en-IN" dirty="0" smtClean="0"/>
          </a:p>
          <a:p>
            <a:pPr>
              <a:buNone/>
            </a:pPr>
            <a:r>
              <a:rPr lang="en-IN" dirty="0" smtClean="0"/>
              <a:t>Options</a:t>
            </a:r>
          </a:p>
          <a:p>
            <a:pPr lvl="0">
              <a:buNone/>
            </a:pPr>
            <a:r>
              <a:rPr lang="en-IN" dirty="0" smtClean="0"/>
              <a:t>-</a:t>
            </a:r>
            <a:r>
              <a:rPr lang="en-IN" dirty="0" err="1" smtClean="0"/>
              <a:t>b</a:t>
            </a:r>
            <a:r>
              <a:rPr lang="en-IN" i="1" dirty="0" err="1" smtClean="0"/>
              <a:t>n</a:t>
            </a:r>
            <a:r>
              <a:rPr lang="en-IN" dirty="0" smtClean="0"/>
              <a:t> process lines using n-bit characters (7 or 8).</a:t>
            </a:r>
          </a:p>
          <a:p>
            <a:pPr lvl="0">
              <a:buNone/>
            </a:pPr>
            <a:r>
              <a:rPr lang="en-IN" dirty="0" smtClean="0"/>
              <a:t>-</a:t>
            </a:r>
            <a:r>
              <a:rPr lang="en-IN" dirty="0" err="1" smtClean="0"/>
              <a:t>c</a:t>
            </a:r>
            <a:r>
              <a:rPr lang="en-IN" i="1" dirty="0" err="1" smtClean="0"/>
              <a:t>name</a:t>
            </a:r>
            <a:r>
              <a:rPr lang="en-IN" dirty="0" smtClean="0"/>
              <a:t> Search UUCP's device file and select local area network that matches name.</a:t>
            </a:r>
          </a:p>
          <a:p>
            <a:pPr lvl="0">
              <a:buNone/>
            </a:pPr>
            <a:r>
              <a:rPr lang="en-IN" dirty="0" smtClean="0"/>
              <a:t>-d Prints diagnostics.</a:t>
            </a:r>
          </a:p>
          <a:p>
            <a:pPr lvl="0">
              <a:buNone/>
            </a:pPr>
            <a:r>
              <a:rPr lang="en-IN" dirty="0" smtClean="0"/>
              <a:t>-e sends even parity data to remote system</a:t>
            </a:r>
          </a:p>
          <a:p>
            <a:pPr lvl="0">
              <a:buNone/>
            </a:pPr>
            <a:r>
              <a:rPr lang="en-IN" dirty="0" smtClean="0"/>
              <a:t>-</a:t>
            </a:r>
            <a:r>
              <a:rPr lang="en-IN" dirty="0" err="1" smtClean="0"/>
              <a:t>l</a:t>
            </a:r>
            <a:r>
              <a:rPr lang="en-IN" i="1" dirty="0" err="1" smtClean="0"/>
              <a:t>line</a:t>
            </a:r>
            <a:r>
              <a:rPr lang="en-IN" dirty="0" smtClean="0"/>
              <a:t> communicate on this device (line=/dev/tty001, etc)</a:t>
            </a:r>
          </a:p>
          <a:p>
            <a:pPr lvl="0">
              <a:buNone/>
            </a:pPr>
            <a:r>
              <a:rPr lang="en-IN" dirty="0" smtClean="0"/>
              <a:t>-n prompts for a telephone number.</a:t>
            </a:r>
          </a:p>
          <a:p>
            <a:pPr lvl="0">
              <a:buNone/>
            </a:pPr>
            <a:r>
              <a:rPr lang="en-IN" dirty="0" smtClean="0"/>
              <a:t>-</a:t>
            </a:r>
            <a:r>
              <a:rPr lang="en-IN" dirty="0" err="1" smtClean="0"/>
              <a:t>s</a:t>
            </a:r>
            <a:r>
              <a:rPr lang="en-IN" i="1" dirty="0" err="1" smtClean="0"/>
              <a:t>n</a:t>
            </a:r>
            <a:r>
              <a:rPr lang="en-IN" dirty="0" smtClean="0"/>
              <a:t> set transmission rate to n(</a:t>
            </a:r>
            <a:r>
              <a:rPr lang="en-IN" dirty="0" err="1" smtClean="0"/>
              <a:t>e.g</a:t>
            </a:r>
            <a:r>
              <a:rPr lang="en-IN" dirty="0" smtClean="0"/>
              <a:t> 1200,2400,9600, BPS)</a:t>
            </a:r>
          </a:p>
          <a:p>
            <a:pPr>
              <a:buNone/>
            </a:pPr>
            <a:r>
              <a:rPr lang="en-IN" dirty="0" smtClean="0"/>
              <a:t>Destination</a:t>
            </a:r>
          </a:p>
          <a:p>
            <a:pPr lvl="0">
              <a:buNone/>
            </a:pPr>
            <a:r>
              <a:rPr lang="en-IN" dirty="0" err="1" smtClean="0"/>
              <a:t>telno</a:t>
            </a:r>
            <a:r>
              <a:rPr lang="en-IN" dirty="0" smtClean="0"/>
              <a:t> is the telephone number of the modem to connect to.</a:t>
            </a:r>
          </a:p>
          <a:p>
            <a:pPr lvl="0">
              <a:buNone/>
            </a:pPr>
            <a:r>
              <a:rPr lang="en-IN" dirty="0" smtClean="0"/>
              <a:t>system is call the system known to </a:t>
            </a:r>
            <a:r>
              <a:rPr lang="en-IN" dirty="0" err="1" smtClean="0"/>
              <a:t>uucp</a:t>
            </a:r>
            <a:r>
              <a:rPr lang="en-IN" dirty="0" smtClean="0"/>
              <a:t>.</a:t>
            </a:r>
          </a:p>
          <a:p>
            <a:pPr lvl="0">
              <a:buNone/>
            </a:pPr>
            <a:r>
              <a:rPr lang="en-IN" dirty="0" err="1" smtClean="0"/>
              <a:t>aadr</a:t>
            </a:r>
            <a:r>
              <a:rPr lang="en-IN" dirty="0" smtClean="0"/>
              <a:t> is an address specific to LAN.</a:t>
            </a:r>
          </a:p>
          <a:p>
            <a:pPr>
              <a:buNone/>
            </a:pP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ftp command</a:t>
            </a:r>
            <a:endParaRPr lang="en-IN" dirty="0"/>
          </a:p>
        </p:txBody>
      </p:sp>
      <p:sp>
        <p:nvSpPr>
          <p:cNvPr id="3" name="Content Placeholder 2"/>
          <p:cNvSpPr>
            <a:spLocks noGrp="1"/>
          </p:cNvSpPr>
          <p:nvPr>
            <p:ph idx="1"/>
          </p:nvPr>
        </p:nvSpPr>
        <p:spPr>
          <a:xfrm>
            <a:off x="304800" y="1295400"/>
            <a:ext cx="8686800" cy="5257800"/>
          </a:xfrm>
        </p:spPr>
        <p:txBody>
          <a:bodyPr>
            <a:normAutofit fontScale="77500" lnSpcReduction="20000"/>
          </a:bodyPr>
          <a:lstStyle/>
          <a:p>
            <a:pPr>
              <a:buNone/>
            </a:pPr>
            <a:r>
              <a:rPr lang="en-IN" dirty="0" smtClean="0"/>
              <a:t>ftp command is used to execute ftp protocol using which files are transferred over two systems.</a:t>
            </a:r>
            <a:br>
              <a:rPr lang="en-IN" dirty="0" smtClean="0"/>
            </a:br>
            <a:r>
              <a:rPr lang="en-IN" b="1" dirty="0" smtClean="0"/>
              <a:t>Syntax is  </a:t>
            </a:r>
            <a:r>
              <a:rPr lang="en-IN" dirty="0" smtClean="0"/>
              <a:t/>
            </a:r>
            <a:br>
              <a:rPr lang="en-IN" dirty="0" smtClean="0"/>
            </a:br>
            <a:r>
              <a:rPr lang="en-IN" dirty="0" smtClean="0"/>
              <a:t>ftp </a:t>
            </a:r>
            <a:r>
              <a:rPr lang="en-IN" i="1" dirty="0" smtClean="0"/>
              <a:t>options hostname</a:t>
            </a:r>
            <a:endParaRPr lang="en-IN" dirty="0" smtClean="0"/>
          </a:p>
          <a:p>
            <a:pPr>
              <a:buNone/>
            </a:pPr>
            <a:r>
              <a:rPr lang="en-IN" b="1" dirty="0" smtClean="0"/>
              <a:t>options</a:t>
            </a:r>
          </a:p>
          <a:p>
            <a:pPr lvl="0">
              <a:buNone/>
            </a:pPr>
            <a:r>
              <a:rPr lang="en-IN" dirty="0" smtClean="0"/>
              <a:t>-d enable debugging.</a:t>
            </a:r>
          </a:p>
          <a:p>
            <a:pPr lvl="0">
              <a:buNone/>
            </a:pPr>
            <a:r>
              <a:rPr lang="en-IN" dirty="0" smtClean="0"/>
              <a:t>-g disable filename </a:t>
            </a:r>
            <a:r>
              <a:rPr lang="en-IN" dirty="0" err="1" smtClean="0"/>
              <a:t>globbing</a:t>
            </a:r>
            <a:r>
              <a:rPr lang="en-IN" dirty="0" smtClean="0"/>
              <a:t>.</a:t>
            </a:r>
          </a:p>
          <a:p>
            <a:pPr lvl="0">
              <a:buNone/>
            </a:pPr>
            <a:r>
              <a:rPr lang="en-IN" dirty="0" smtClean="0"/>
              <a:t>-</a:t>
            </a:r>
            <a:r>
              <a:rPr lang="en-IN" dirty="0" err="1" smtClean="0"/>
              <a:t>i</a:t>
            </a:r>
            <a:r>
              <a:rPr lang="en-IN" dirty="0" smtClean="0"/>
              <a:t> turn off interactive prompts.</a:t>
            </a:r>
          </a:p>
          <a:p>
            <a:pPr lvl="0">
              <a:buNone/>
            </a:pPr>
            <a:r>
              <a:rPr lang="en-IN" dirty="0" smtClean="0"/>
              <a:t>-v verbose on. show all responses from remote server.</a:t>
            </a:r>
          </a:p>
          <a:p>
            <a:pPr>
              <a:buNone/>
            </a:pPr>
            <a:r>
              <a:rPr lang="en-IN" dirty="0" smtClean="0"/>
              <a:t>ftp hostname by default will connect you to the system, you must have a login id to be able to transfer the files. Two types of files can be transferred, ASCII or Binary. bin at ftp&gt; prompt will set the transfer to binary. Practice FTP by </a:t>
            </a:r>
            <a:r>
              <a:rPr lang="en-IN" dirty="0" err="1" smtClean="0"/>
              <a:t>ftping</a:t>
            </a:r>
            <a:r>
              <a:rPr lang="en-IN" dirty="0" smtClean="0"/>
              <a:t> to nic.funet.fi </a:t>
            </a:r>
            <a:r>
              <a:rPr lang="en-IN" dirty="0" err="1" smtClean="0"/>
              <a:t>loggin</a:t>
            </a:r>
            <a:r>
              <a:rPr lang="en-IN" dirty="0" smtClean="0"/>
              <a:t> in as </a:t>
            </a:r>
            <a:r>
              <a:rPr lang="en-IN" b="1" dirty="0" err="1" smtClean="0"/>
              <a:t>anomymous</a:t>
            </a:r>
            <a:r>
              <a:rPr lang="en-IN" dirty="0" smtClean="0"/>
              <a:t> with password being your e-mail address.</a:t>
            </a:r>
          </a:p>
          <a:p>
            <a:pPr>
              <a:buNone/>
            </a:pPr>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command</a:t>
            </a:r>
            <a:endParaRPr lang="en-IN" dirty="0"/>
          </a:p>
        </p:txBody>
      </p:sp>
      <p:sp>
        <p:nvSpPr>
          <p:cNvPr id="3" name="Content Placeholder 2"/>
          <p:cNvSpPr>
            <a:spLocks noGrp="1"/>
          </p:cNvSpPr>
          <p:nvPr>
            <p:ph idx="1"/>
          </p:nvPr>
        </p:nvSpPr>
        <p:spPr/>
        <p:txBody>
          <a:bodyPr/>
          <a:lstStyle/>
          <a:p>
            <a:pPr>
              <a:buNone/>
            </a:pPr>
            <a:r>
              <a:rPr lang="en-IN" dirty="0" smtClean="0"/>
              <a:t>login command invokes a login session to a Unix system, which then authenticates the login to a system. System prompts you to enter </a:t>
            </a:r>
            <a:r>
              <a:rPr lang="en-IN" dirty="0" err="1" smtClean="0"/>
              <a:t>userid</a:t>
            </a:r>
            <a:r>
              <a:rPr lang="en-IN" dirty="0" smtClean="0"/>
              <a:t> and password.</a:t>
            </a:r>
          </a:p>
          <a:p>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rlogin</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rlogin command is used to log on to remote Unix systems, user must have permissions on both systems as well as same </a:t>
            </a:r>
            <a:r>
              <a:rPr lang="en-IN" dirty="0" err="1" smtClean="0"/>
              <a:t>userid</a:t>
            </a:r>
            <a:r>
              <a:rPr lang="en-IN" dirty="0" smtClean="0"/>
              <a:t>, or an id defined in .</a:t>
            </a:r>
            <a:r>
              <a:rPr lang="en-IN" dirty="0" err="1" smtClean="0"/>
              <a:t>rhosts</a:t>
            </a:r>
            <a:r>
              <a:rPr lang="en-IN" dirty="0" smtClean="0"/>
              <a:t> file. Syntax is </a:t>
            </a:r>
            <a:br>
              <a:rPr lang="en-IN" dirty="0" smtClean="0"/>
            </a:br>
            <a:r>
              <a:rPr lang="en-IN" dirty="0" smtClean="0"/>
              <a:t>rlogin </a:t>
            </a:r>
            <a:r>
              <a:rPr lang="en-IN" i="1" dirty="0" smtClean="0"/>
              <a:t>options host</a:t>
            </a:r>
            <a:endParaRPr lang="en-IN" dirty="0" smtClean="0"/>
          </a:p>
          <a:p>
            <a:pPr>
              <a:buNone/>
            </a:pPr>
            <a:r>
              <a:rPr lang="en-IN" dirty="0" smtClean="0"/>
              <a:t>options</a:t>
            </a:r>
          </a:p>
          <a:p>
            <a:pPr lvl="0"/>
            <a:r>
              <a:rPr lang="en-IN" dirty="0" smtClean="0"/>
              <a:t>-8 will allow 8 bit data to pass, instead of 7-bit data.</a:t>
            </a:r>
          </a:p>
          <a:p>
            <a:pPr lvl="0"/>
            <a:r>
              <a:rPr lang="en-IN" dirty="0" smtClean="0"/>
              <a:t>-e </a:t>
            </a:r>
            <a:r>
              <a:rPr lang="en-IN" i="1" dirty="0" smtClean="0"/>
              <a:t>c</a:t>
            </a:r>
            <a:r>
              <a:rPr lang="en-IN" dirty="0" smtClean="0"/>
              <a:t> will let you use escape character c.</a:t>
            </a:r>
          </a:p>
          <a:p>
            <a:pPr lvl="0"/>
            <a:r>
              <a:rPr lang="en-IN" dirty="0" smtClean="0"/>
              <a:t>-l </a:t>
            </a:r>
            <a:r>
              <a:rPr lang="en-IN" i="1" dirty="0" smtClean="0"/>
              <a:t>user</a:t>
            </a:r>
            <a:r>
              <a:rPr lang="en-IN" dirty="0" smtClean="0"/>
              <a:t> will let you to login as user to remote host, instead of same as local host.</a:t>
            </a:r>
          </a:p>
          <a:p>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Talk command</a:t>
            </a:r>
            <a:endParaRPr lang="en-IN" dirty="0"/>
          </a:p>
        </p:txBody>
      </p:sp>
      <p:sp>
        <p:nvSpPr>
          <p:cNvPr id="3" name="Content Placeholder 2"/>
          <p:cNvSpPr>
            <a:spLocks noGrp="1"/>
          </p:cNvSpPr>
          <p:nvPr>
            <p:ph idx="1"/>
          </p:nvPr>
        </p:nvSpPr>
        <p:spPr/>
        <p:txBody>
          <a:bodyPr/>
          <a:lstStyle/>
          <a:p>
            <a:pPr>
              <a:buNone/>
            </a:pPr>
            <a:r>
              <a:rPr lang="en-IN" dirty="0" smtClean="0"/>
              <a:t>talk command is used to invoke talk program available on all </a:t>
            </a:r>
            <a:r>
              <a:rPr lang="en-IN" dirty="0" err="1" smtClean="0"/>
              <a:t>unix</a:t>
            </a:r>
            <a:r>
              <a:rPr lang="en-IN" dirty="0" smtClean="0"/>
              <a:t> system which lets two users exchange information back and forth in real time. Syntax is </a:t>
            </a:r>
            <a:br>
              <a:rPr lang="en-IN" dirty="0" smtClean="0"/>
            </a:br>
            <a:r>
              <a:rPr lang="en-IN" dirty="0" smtClean="0"/>
              <a:t>talk </a:t>
            </a:r>
            <a:r>
              <a:rPr lang="en-IN" dirty="0" err="1" smtClean="0"/>
              <a:t>userid@hostname</a:t>
            </a:r>
            <a:r>
              <a:rPr lang="en-IN" dirty="0" smtClean="0"/>
              <a:t> </a:t>
            </a:r>
          </a:p>
          <a:p>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telnet</a:t>
            </a:r>
            <a:endParaRPr lang="en-IN" dirty="0"/>
          </a:p>
        </p:txBody>
      </p:sp>
      <p:sp>
        <p:nvSpPr>
          <p:cNvPr id="3" name="Content Placeholder 2"/>
          <p:cNvSpPr>
            <a:spLocks noGrp="1"/>
          </p:cNvSpPr>
          <p:nvPr>
            <p:ph idx="1"/>
          </p:nvPr>
        </p:nvSpPr>
        <p:spPr/>
        <p:txBody>
          <a:bodyPr/>
          <a:lstStyle/>
          <a:p>
            <a:r>
              <a:rPr lang="en-IN" dirty="0" smtClean="0"/>
              <a:t>Telnet command invokes a telnet protocol which lets you log on to different </a:t>
            </a:r>
            <a:r>
              <a:rPr lang="en-IN" dirty="0" err="1" smtClean="0"/>
              <a:t>unix</a:t>
            </a:r>
            <a:r>
              <a:rPr lang="en-IN" dirty="0" smtClean="0"/>
              <a:t>, </a:t>
            </a:r>
            <a:r>
              <a:rPr lang="en-IN" dirty="0" err="1" smtClean="0"/>
              <a:t>vms</a:t>
            </a:r>
            <a:r>
              <a:rPr lang="en-IN" dirty="0" smtClean="0"/>
              <a:t> or any machine connected over TCP/IP protocol, </a:t>
            </a:r>
            <a:r>
              <a:rPr lang="en-IN" dirty="0" err="1" smtClean="0"/>
              <a:t>IPx</a:t>
            </a:r>
            <a:r>
              <a:rPr lang="en-IN" dirty="0" smtClean="0"/>
              <a:t> protocol or otherwise. Syntax is </a:t>
            </a:r>
            <a:br>
              <a:rPr lang="en-IN" dirty="0" smtClean="0"/>
            </a:br>
            <a:r>
              <a:rPr lang="en-IN" dirty="0" smtClean="0"/>
              <a:t>telnet hostname </a:t>
            </a: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vacation</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vacation command is used when you are out of office. It returns a mail message to sender announcing that you are on vacation. to disable this feature, type </a:t>
            </a:r>
            <a:r>
              <a:rPr lang="en-IN" b="1" dirty="0" smtClean="0"/>
              <a:t>mail -F " " </a:t>
            </a:r>
            <a:r>
              <a:rPr lang="en-IN" dirty="0" smtClean="0"/>
              <a:t>. </a:t>
            </a:r>
            <a:br>
              <a:rPr lang="en-IN" dirty="0" smtClean="0"/>
            </a:br>
            <a:r>
              <a:rPr lang="en-IN" dirty="0" smtClean="0"/>
              <a:t>syntax is </a:t>
            </a:r>
            <a:br>
              <a:rPr lang="en-IN" dirty="0" smtClean="0"/>
            </a:br>
            <a:r>
              <a:rPr lang="en-IN" dirty="0" smtClean="0"/>
              <a:t>vacation </a:t>
            </a:r>
            <a:r>
              <a:rPr lang="en-IN" i="1" dirty="0" smtClean="0"/>
              <a:t>options</a:t>
            </a:r>
            <a:endParaRPr lang="en-IN" dirty="0" smtClean="0"/>
          </a:p>
          <a:p>
            <a:r>
              <a:rPr lang="en-IN" dirty="0" smtClean="0"/>
              <a:t>Options</a:t>
            </a:r>
          </a:p>
          <a:p>
            <a:pPr lvl="0"/>
            <a:r>
              <a:rPr lang="en-IN" dirty="0" smtClean="0"/>
              <a:t>-d will append the date to the </a:t>
            </a:r>
            <a:r>
              <a:rPr lang="en-IN" dirty="0" err="1" smtClean="0"/>
              <a:t>logfile</a:t>
            </a:r>
            <a:r>
              <a:rPr lang="en-IN" dirty="0" smtClean="0"/>
              <a:t>.</a:t>
            </a:r>
          </a:p>
          <a:p>
            <a:pPr lvl="0"/>
            <a:r>
              <a:rPr lang="en-IN" dirty="0" smtClean="0"/>
              <a:t>-F </a:t>
            </a:r>
            <a:r>
              <a:rPr lang="en-IN" i="1" dirty="0" smtClean="0"/>
              <a:t>user</a:t>
            </a:r>
            <a:r>
              <a:rPr lang="en-IN" dirty="0" smtClean="0"/>
              <a:t> will forward mail to user when unable to send mail to </a:t>
            </a:r>
            <a:r>
              <a:rPr lang="en-IN" dirty="0" err="1" smtClean="0"/>
              <a:t>mailfile</a:t>
            </a:r>
            <a:r>
              <a:rPr lang="en-IN" dirty="0" smtClean="0"/>
              <a:t>.</a:t>
            </a:r>
          </a:p>
          <a:p>
            <a:pPr lvl="0"/>
            <a:r>
              <a:rPr lang="en-IN" dirty="0" smtClean="0"/>
              <a:t>-l </a:t>
            </a:r>
            <a:r>
              <a:rPr lang="en-IN" i="1" dirty="0" err="1" smtClean="0"/>
              <a:t>logfile</a:t>
            </a:r>
            <a:r>
              <a:rPr lang="en-IN" dirty="0" smtClean="0"/>
              <a:t> will record in the </a:t>
            </a:r>
            <a:r>
              <a:rPr lang="en-IN" dirty="0" err="1" smtClean="0"/>
              <a:t>logfile</a:t>
            </a:r>
            <a:r>
              <a:rPr lang="en-IN" dirty="0" smtClean="0"/>
              <a:t> the names of senders who received automatic reply.</a:t>
            </a:r>
          </a:p>
          <a:p>
            <a:pPr lvl="0"/>
            <a:r>
              <a:rPr lang="en-IN" dirty="0" smtClean="0"/>
              <a:t>-m </a:t>
            </a:r>
            <a:r>
              <a:rPr lang="en-IN" i="1" dirty="0" err="1" smtClean="0"/>
              <a:t>mailfile</a:t>
            </a:r>
            <a:r>
              <a:rPr lang="en-IN" i="1" dirty="0" smtClean="0"/>
              <a:t> </a:t>
            </a:r>
            <a:r>
              <a:rPr lang="en-IN" dirty="0" smtClean="0"/>
              <a:t>will save received messages in </a:t>
            </a:r>
            <a:r>
              <a:rPr lang="en-IN" dirty="0" err="1" smtClean="0"/>
              <a:t>mailfile</a:t>
            </a:r>
            <a:r>
              <a:rPr lang="en-IN" dirty="0" smtClean="0"/>
              <a:t>.</a:t>
            </a:r>
          </a:p>
          <a:p>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command</a:t>
            </a:r>
            <a:endParaRPr lang="en-IN" dirty="0"/>
          </a:p>
        </p:txBody>
      </p:sp>
      <p:sp>
        <p:nvSpPr>
          <p:cNvPr id="3" name="Content Placeholder 2"/>
          <p:cNvSpPr>
            <a:spLocks noGrp="1"/>
          </p:cNvSpPr>
          <p:nvPr>
            <p:ph idx="1"/>
          </p:nvPr>
        </p:nvSpPr>
        <p:spPr/>
        <p:txBody>
          <a:bodyPr/>
          <a:lstStyle/>
          <a:p>
            <a:r>
              <a:rPr lang="en-IN" b="1" dirty="0" smtClean="0"/>
              <a:t>Write</a:t>
            </a:r>
            <a:r>
              <a:rPr lang="en-IN" dirty="0" smtClean="0"/>
              <a:t> command will initiate an interactive conversation with user. Syntax is </a:t>
            </a:r>
            <a:br>
              <a:rPr lang="en-IN" dirty="0" smtClean="0"/>
            </a:br>
            <a:r>
              <a:rPr lang="en-IN" dirty="0" smtClean="0"/>
              <a:t>write </a:t>
            </a:r>
            <a:r>
              <a:rPr lang="en-IN" i="1" dirty="0" smtClean="0"/>
              <a:t>user </a:t>
            </a:r>
            <a:r>
              <a:rPr lang="en-IN" i="1" dirty="0" err="1" smtClean="0"/>
              <a:t>tty</a:t>
            </a:r>
            <a:r>
              <a:rPr lang="en-IN" i="1" dirty="0" smtClean="0"/>
              <a:t> </a:t>
            </a:r>
            <a:endParaRPr lang="en-IN" dirty="0" smtClean="0"/>
          </a:p>
          <a:p>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Storage Command</a:t>
            </a:r>
            <a:br>
              <a:rPr lang="en-US" dirty="0" smtClean="0"/>
            </a:b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find</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b="1" dirty="0" smtClean="0"/>
              <a:t>1. List all files in current and sub directories</a:t>
            </a:r>
          </a:p>
          <a:p>
            <a:pPr>
              <a:buNone/>
            </a:pPr>
            <a:r>
              <a:rPr lang="en-US" b="1" dirty="0" smtClean="0">
                <a:solidFill>
                  <a:srgbClr val="FF0000"/>
                </a:solidFill>
              </a:rPr>
              <a:t>$ find and find .</a:t>
            </a:r>
          </a:p>
          <a:p>
            <a:pPr>
              <a:buNone/>
            </a:pPr>
            <a:r>
              <a:rPr lang="en-US" dirty="0" smtClean="0"/>
              <a:t>2. </a:t>
            </a:r>
            <a:r>
              <a:rPr lang="en-US" b="1" dirty="0" smtClean="0"/>
              <a:t>List </a:t>
            </a:r>
            <a:r>
              <a:rPr lang="en-US" b="1" dirty="0" smtClean="0"/>
              <a:t>all files in </a:t>
            </a:r>
            <a:r>
              <a:rPr lang="en-US" b="1" dirty="0" smtClean="0"/>
              <a:t>root directory recursively</a:t>
            </a:r>
          </a:p>
          <a:p>
            <a:pPr>
              <a:buNone/>
            </a:pPr>
            <a:r>
              <a:rPr lang="en-US" b="1" dirty="0" smtClean="0">
                <a:solidFill>
                  <a:srgbClr val="FF0000"/>
                </a:solidFill>
              </a:rPr>
              <a:t>$ find  / </a:t>
            </a:r>
            <a:r>
              <a:rPr lang="en-US" b="1" dirty="0" smtClean="0">
                <a:solidFill>
                  <a:schemeClr val="tx1"/>
                </a:solidFill>
              </a:rPr>
              <a:t>(press </a:t>
            </a:r>
            <a:r>
              <a:rPr lang="en-US" b="1" dirty="0" err="1" smtClean="0">
                <a:solidFill>
                  <a:schemeClr val="tx1"/>
                </a:solidFill>
              </a:rPr>
              <a:t>ctrl+c</a:t>
            </a:r>
            <a:r>
              <a:rPr lang="en-US" b="1" dirty="0" smtClean="0">
                <a:solidFill>
                  <a:schemeClr val="tx1"/>
                </a:solidFill>
              </a:rPr>
              <a:t> to come back anytime)</a:t>
            </a:r>
          </a:p>
          <a:p>
            <a:pPr>
              <a:buNone/>
            </a:pPr>
            <a:r>
              <a:rPr lang="en-US" dirty="0" smtClean="0"/>
              <a:t>3</a:t>
            </a:r>
            <a:r>
              <a:rPr lang="en-US" dirty="0" smtClean="0"/>
              <a:t>. </a:t>
            </a:r>
            <a:r>
              <a:rPr lang="en-US" b="1" dirty="0" smtClean="0"/>
              <a:t>The following command will look for files in the test directory in the current directory. Lists out all files by default.</a:t>
            </a:r>
          </a:p>
          <a:p>
            <a:pPr>
              <a:buNone/>
            </a:pPr>
            <a:r>
              <a:rPr lang="en-US" b="1" dirty="0" smtClean="0">
                <a:solidFill>
                  <a:srgbClr val="FF0000"/>
                </a:solidFill>
              </a:rPr>
              <a:t>$ find ./test </a:t>
            </a:r>
            <a:endParaRPr lang="en-US" b="1" dirty="0" smtClean="0">
              <a:solidFill>
                <a:srgbClr val="FF0000"/>
              </a:solidFill>
            </a:endParaRPr>
          </a:p>
          <a:p>
            <a:pPr>
              <a:buNone/>
            </a:pPr>
            <a:r>
              <a:rPr lang="en-US" dirty="0" smtClean="0"/>
              <a:t>./test</a:t>
            </a:r>
          </a:p>
          <a:p>
            <a:pPr>
              <a:buNone/>
            </a:pPr>
            <a:r>
              <a:rPr lang="en-US" dirty="0" smtClean="0"/>
              <a:t>-</a:t>
            </a:r>
            <a:r>
              <a:rPr lang="en-US" dirty="0" smtClean="0"/>
              <a:t>/</a:t>
            </a:r>
            <a:r>
              <a:rPr lang="en-US" dirty="0" smtClean="0"/>
              <a:t>test/abc.txt </a:t>
            </a:r>
            <a:endParaRPr lang="en-US" dirty="0" smtClean="0"/>
          </a:p>
          <a:p>
            <a:pPr>
              <a:buNone/>
            </a:pPr>
            <a:r>
              <a:rPr lang="en-US" dirty="0" smtClean="0"/>
              <a:t>./test/</a:t>
            </a:r>
            <a:r>
              <a:rPr lang="en-US" dirty="0" err="1" smtClean="0"/>
              <a:t>subdir</a:t>
            </a:r>
            <a:endParaRPr lang="en-US" dirty="0" smtClean="0"/>
          </a:p>
          <a:p>
            <a:pPr>
              <a:buNone/>
            </a:pPr>
            <a:r>
              <a:rPr lang="en-US" dirty="0" smtClean="0"/>
              <a:t>./</a:t>
            </a:r>
            <a:r>
              <a:rPr lang="en-US" dirty="0" smtClean="0"/>
              <a:t>test/</a:t>
            </a:r>
            <a:r>
              <a:rPr lang="en-US" dirty="0" err="1" smtClean="0"/>
              <a:t>subdir</a:t>
            </a:r>
            <a:r>
              <a:rPr lang="en-US" dirty="0" smtClean="0"/>
              <a:t>/how.php </a:t>
            </a:r>
            <a:endParaRPr lang="en-US" dirty="0" smtClean="0"/>
          </a:p>
          <a:p>
            <a:pPr>
              <a:buNone/>
            </a:pPr>
            <a:r>
              <a:rPr lang="en-US" dirty="0" smtClean="0"/>
              <a:t>./</a:t>
            </a:r>
            <a:r>
              <a:rPr lang="en-US" dirty="0" smtClean="0"/>
              <a:t>test/cool.php </a:t>
            </a:r>
            <a:endParaRPr lang="en-US" dirty="0" smtClean="0"/>
          </a:p>
          <a:p>
            <a:pPr>
              <a:buNone/>
            </a:pPr>
            <a:r>
              <a:rPr lang="en-US" b="1" dirty="0" smtClean="0"/>
              <a:t>4. The </a:t>
            </a:r>
            <a:r>
              <a:rPr lang="en-US" b="1" dirty="0" smtClean="0"/>
              <a:t>following command searches for files by their name.</a:t>
            </a:r>
          </a:p>
          <a:p>
            <a:pPr>
              <a:buNone/>
            </a:pPr>
            <a:r>
              <a:rPr lang="en-US" b="1" dirty="0" smtClean="0">
                <a:solidFill>
                  <a:srgbClr val="FF0000"/>
                </a:solidFill>
              </a:rPr>
              <a:t>$ find ./test -name "</a:t>
            </a:r>
            <a:r>
              <a:rPr lang="en-US" b="1" dirty="0" smtClean="0">
                <a:solidFill>
                  <a:srgbClr val="FF0000"/>
                </a:solidFill>
              </a:rPr>
              <a:t>abc.txt“</a:t>
            </a:r>
          </a:p>
          <a:p>
            <a:pPr>
              <a:buNone/>
            </a:pPr>
            <a:r>
              <a:rPr lang="en-US" dirty="0" smtClean="0"/>
              <a:t> </a:t>
            </a:r>
            <a:r>
              <a:rPr lang="en-US" dirty="0" smtClean="0"/>
              <a:t>./</a:t>
            </a:r>
            <a:r>
              <a:rPr lang="en-US" dirty="0" smtClean="0"/>
              <a:t>test/abc.txt</a:t>
            </a:r>
          </a:p>
          <a:p>
            <a:pPr>
              <a:buNone/>
            </a:pPr>
            <a:r>
              <a:rPr lang="en-US" b="1" dirty="0" smtClean="0"/>
              <a:t>5. We can also use </a:t>
            </a:r>
            <a:r>
              <a:rPr lang="en-US" b="1" dirty="0" smtClean="0"/>
              <a:t>wildcards</a:t>
            </a:r>
          </a:p>
          <a:p>
            <a:pPr>
              <a:buNone/>
            </a:pPr>
            <a:r>
              <a:rPr lang="en-US" b="1" dirty="0" smtClean="0">
                <a:solidFill>
                  <a:srgbClr val="FF0000"/>
                </a:solidFill>
              </a:rPr>
              <a:t>$ find ./test -name "*.php" </a:t>
            </a:r>
            <a:endParaRPr lang="en-US" b="1" dirty="0" smtClean="0">
              <a:solidFill>
                <a:srgbClr val="FF0000"/>
              </a:solidFill>
            </a:endParaRPr>
          </a:p>
          <a:p>
            <a:pPr>
              <a:buNone/>
            </a:pPr>
            <a:r>
              <a:rPr lang="en-US" dirty="0" smtClean="0"/>
              <a:t>./test/</a:t>
            </a:r>
            <a:r>
              <a:rPr lang="en-US" dirty="0" err="1" smtClean="0"/>
              <a:t>subdir</a:t>
            </a:r>
            <a:r>
              <a:rPr lang="en-US" dirty="0" smtClean="0"/>
              <a:t>/how.php</a:t>
            </a:r>
          </a:p>
          <a:p>
            <a:pPr>
              <a:buNone/>
            </a:pPr>
            <a:r>
              <a:rPr lang="en-US" dirty="0" smtClean="0"/>
              <a:t>./</a:t>
            </a:r>
            <a:r>
              <a:rPr lang="en-US" dirty="0" smtClean="0"/>
              <a:t>test/cool.php</a:t>
            </a:r>
            <a:endParaRPr lang="en-US" dirty="0" smtClean="0"/>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r>
              <a:rPr lang="en-IN" dirty="0" smtClean="0">
                <a:hlinkClick r:id="rId2"/>
              </a:rPr>
              <a:t>Zip ,unzip ,</a:t>
            </a:r>
            <a:r>
              <a:rPr lang="en-IN" dirty="0" err="1" smtClean="0">
                <a:hlinkClick r:id="rId2"/>
              </a:rPr>
              <a:t>cpio</a:t>
            </a:r>
            <a:r>
              <a:rPr lang="en-IN" dirty="0" err="1" smtClean="0"/>
              <a:t>,</a:t>
            </a:r>
            <a:r>
              <a:rPr lang="en-IN" dirty="0" err="1" smtClean="0">
                <a:hlinkClick r:id="rId2"/>
              </a:rPr>
              <a:t>dump</a:t>
            </a:r>
            <a:r>
              <a:rPr lang="en-IN" dirty="0" err="1" smtClean="0"/>
              <a:t>,</a:t>
            </a:r>
            <a:r>
              <a:rPr lang="en-IN" dirty="0" err="1" smtClean="0">
                <a:hlinkClick r:id="rId2"/>
              </a:rPr>
              <a:t>pack</a:t>
            </a:r>
            <a:r>
              <a:rPr lang="en-IN" dirty="0" smtClean="0"/>
              <a:t>, </a:t>
            </a:r>
            <a:r>
              <a:rPr lang="en-IN" dirty="0" smtClean="0">
                <a:hlinkClick r:id="rId2"/>
              </a:rPr>
              <a:t>tar</a:t>
            </a:r>
            <a:r>
              <a:rPr lang="en-IN" dirty="0" smtClean="0"/>
              <a:t>, </a:t>
            </a:r>
            <a:r>
              <a:rPr lang="en-IN" dirty="0" err="1" smtClean="0">
                <a:hlinkClick r:id="rId2"/>
              </a:rPr>
              <a:t>mt</a:t>
            </a:r>
            <a:r>
              <a:rPr lang="en-IN" dirty="0" smtClean="0"/>
              <a:t>.</a:t>
            </a:r>
          </a:p>
          <a:p>
            <a:pPr>
              <a:buNone/>
            </a:pPr>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Gzip</a:t>
            </a:r>
            <a:r>
              <a:rPr lang="en-US" dirty="0" smtClean="0"/>
              <a:t> &amp; </a:t>
            </a:r>
            <a:r>
              <a:rPr lang="en-US" dirty="0" err="1" smtClean="0"/>
              <a:t>gunzip</a:t>
            </a:r>
            <a:r>
              <a:rPr lang="en-US" dirty="0" smtClean="0"/>
              <a:t> command</a:t>
            </a:r>
            <a:endParaRPr lang="en-IN" dirty="0"/>
          </a:p>
        </p:txBody>
      </p:sp>
      <p:sp>
        <p:nvSpPr>
          <p:cNvPr id="3" name="Content Placeholder 2"/>
          <p:cNvSpPr>
            <a:spLocks noGrp="1"/>
          </p:cNvSpPr>
          <p:nvPr>
            <p:ph idx="1"/>
          </p:nvPr>
        </p:nvSpPr>
        <p:spPr/>
        <p:txBody>
          <a:bodyPr>
            <a:normAutofit fontScale="92500" lnSpcReduction="10000"/>
          </a:bodyPr>
          <a:lstStyle/>
          <a:p>
            <a:endParaRPr lang="en-IN" dirty="0" smtClean="0"/>
          </a:p>
          <a:p>
            <a:pPr lvl="1">
              <a:buNone/>
            </a:pPr>
            <a:r>
              <a:rPr lang="en-IN" b="1" dirty="0" err="1" smtClean="0"/>
              <a:t>gzip</a:t>
            </a:r>
            <a:r>
              <a:rPr lang="en-IN" b="1" dirty="0" smtClean="0"/>
              <a:t> </a:t>
            </a:r>
            <a:r>
              <a:rPr lang="en-IN" b="1" i="1" dirty="0" smtClean="0"/>
              <a:t>filename</a:t>
            </a:r>
            <a:r>
              <a:rPr lang="en-IN" dirty="0" smtClean="0"/>
              <a:t> --- compresses files, so that they take up much less space. Usually text files compress to about half their original size, but it depends very much on the size of the file and the nature of the contents. There are other tools for this purpose, too (e.g. </a:t>
            </a:r>
            <a:r>
              <a:rPr lang="en-IN" b="1" dirty="0" smtClean="0"/>
              <a:t>compress</a:t>
            </a:r>
            <a:r>
              <a:rPr lang="en-IN" dirty="0" smtClean="0"/>
              <a:t>), but </a:t>
            </a:r>
            <a:r>
              <a:rPr lang="en-IN" dirty="0" err="1" smtClean="0"/>
              <a:t>gzip</a:t>
            </a:r>
            <a:r>
              <a:rPr lang="en-IN" dirty="0" smtClean="0"/>
              <a:t> usually gives the highest compression rate. </a:t>
            </a:r>
            <a:r>
              <a:rPr lang="en-IN" dirty="0" err="1" smtClean="0"/>
              <a:t>Gzip</a:t>
            </a:r>
            <a:r>
              <a:rPr lang="en-IN" dirty="0" smtClean="0"/>
              <a:t> produces files with the ending '.</a:t>
            </a:r>
            <a:r>
              <a:rPr lang="en-IN" dirty="0" err="1" smtClean="0"/>
              <a:t>gz</a:t>
            </a:r>
            <a:r>
              <a:rPr lang="en-IN" dirty="0" smtClean="0"/>
              <a:t>' appended to the original filename. </a:t>
            </a:r>
            <a:endParaRPr lang="en-IN" sz="2400" dirty="0" smtClean="0"/>
          </a:p>
          <a:p>
            <a:pPr lvl="1">
              <a:buNone/>
            </a:pPr>
            <a:r>
              <a:rPr lang="en-IN" b="1" dirty="0" err="1" smtClean="0"/>
              <a:t>gunzip</a:t>
            </a:r>
            <a:r>
              <a:rPr lang="en-IN" b="1" dirty="0" smtClean="0"/>
              <a:t> </a:t>
            </a:r>
            <a:r>
              <a:rPr lang="en-IN" b="1" i="1" dirty="0" smtClean="0"/>
              <a:t>filename</a:t>
            </a:r>
            <a:r>
              <a:rPr lang="en-IN" dirty="0" smtClean="0"/>
              <a:t> --- </a:t>
            </a:r>
            <a:r>
              <a:rPr lang="en-IN" dirty="0" err="1" smtClean="0"/>
              <a:t>uncompresses</a:t>
            </a:r>
            <a:r>
              <a:rPr lang="en-IN" dirty="0" smtClean="0"/>
              <a:t> files compressed by </a:t>
            </a:r>
            <a:r>
              <a:rPr lang="en-IN" dirty="0" err="1" smtClean="0"/>
              <a:t>gzip</a:t>
            </a:r>
            <a:r>
              <a:rPr lang="en-IN" dirty="0" smtClean="0"/>
              <a:t>. </a:t>
            </a:r>
            <a:endParaRPr lang="en-IN" sz="2400" dirty="0" smtClean="0"/>
          </a:p>
          <a:p>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a:t>
            </a:r>
            <a:endParaRPr lang="en-IN" dirty="0"/>
          </a:p>
        </p:txBody>
      </p:sp>
      <p:sp>
        <p:nvSpPr>
          <p:cNvPr id="3" name="Content Placeholder 2"/>
          <p:cNvSpPr>
            <a:spLocks noGrp="1"/>
          </p:cNvSpPr>
          <p:nvPr>
            <p:ph idx="1"/>
          </p:nvPr>
        </p:nvSpPr>
        <p:spPr/>
        <p:txBody>
          <a:bodyPr>
            <a:normAutofit fontScale="85000" lnSpcReduction="10000"/>
          </a:bodyPr>
          <a:lstStyle/>
          <a:p>
            <a:pPr>
              <a:buNone/>
            </a:pPr>
            <a:r>
              <a:rPr lang="en-IN" dirty="0" smtClean="0"/>
              <a:t>tar command creates an archive of files into a single file.</a:t>
            </a:r>
            <a:br>
              <a:rPr lang="en-IN" dirty="0" smtClean="0"/>
            </a:br>
            <a:r>
              <a:rPr lang="en-IN" dirty="0" smtClean="0"/>
              <a:t>Tar copies and restore files to a tape or any storage media. Synopsis of tar is</a:t>
            </a:r>
            <a:br>
              <a:rPr lang="en-IN" dirty="0" smtClean="0"/>
            </a:br>
            <a:r>
              <a:rPr lang="en-IN" i="1" dirty="0" smtClean="0"/>
              <a:t>tar [options] [file]</a:t>
            </a:r>
            <a:endParaRPr lang="en-IN" dirty="0" smtClean="0"/>
          </a:p>
          <a:p>
            <a:pPr>
              <a:buNone/>
            </a:pPr>
            <a:r>
              <a:rPr lang="en-IN" b="1" dirty="0" smtClean="0"/>
              <a:t>Examples:</a:t>
            </a:r>
            <a:r>
              <a:rPr lang="en-IN" dirty="0" smtClean="0"/>
              <a:t/>
            </a:r>
            <a:br>
              <a:rPr lang="en-IN" dirty="0" smtClean="0"/>
            </a:br>
            <a:r>
              <a:rPr lang="en-IN" dirty="0" smtClean="0"/>
              <a:t>tar </a:t>
            </a:r>
            <a:r>
              <a:rPr lang="en-IN" dirty="0" err="1" smtClean="0"/>
              <a:t>cvf</a:t>
            </a:r>
            <a:r>
              <a:rPr lang="en-IN" dirty="0" smtClean="0"/>
              <a:t> /dev/</a:t>
            </a:r>
            <a:r>
              <a:rPr lang="en-IN" dirty="0" err="1" smtClean="0"/>
              <a:t>rmt</a:t>
            </a:r>
            <a:r>
              <a:rPr lang="en-IN" dirty="0" smtClean="0"/>
              <a:t>/0 /bin /</a:t>
            </a:r>
            <a:r>
              <a:rPr lang="en-IN" dirty="0" err="1" smtClean="0"/>
              <a:t>usr</a:t>
            </a:r>
            <a:r>
              <a:rPr lang="en-IN" dirty="0" smtClean="0"/>
              <a:t>/bin creates an archive of /bin and /</a:t>
            </a:r>
            <a:r>
              <a:rPr lang="en-IN" dirty="0" err="1" smtClean="0"/>
              <a:t>usr</a:t>
            </a:r>
            <a:r>
              <a:rPr lang="en-IN" dirty="0" smtClean="0"/>
              <a:t>/bin, and store on the tape in /dev/rmt0. </a:t>
            </a:r>
            <a:br>
              <a:rPr lang="en-IN" dirty="0" smtClean="0"/>
            </a:br>
            <a:r>
              <a:rPr lang="en-IN" dirty="0" smtClean="0"/>
              <a:t>tar </a:t>
            </a:r>
            <a:r>
              <a:rPr lang="en-IN" dirty="0" err="1" smtClean="0"/>
              <a:t>tvf</a:t>
            </a:r>
            <a:r>
              <a:rPr lang="en-IN" dirty="0" smtClean="0"/>
              <a:t> /dev/rmt0 will list the tape's content in a /dev/rmt0 drive. </a:t>
            </a:r>
            <a:br>
              <a:rPr lang="en-IN" dirty="0" smtClean="0"/>
            </a:br>
            <a:r>
              <a:rPr lang="en-IN" dirty="0" smtClean="0"/>
              <a:t>tar </a:t>
            </a:r>
            <a:r>
              <a:rPr lang="en-IN" dirty="0" err="1" smtClean="0"/>
              <a:t>cvf</a:t>
            </a:r>
            <a:r>
              <a:rPr lang="en-IN" dirty="0" smtClean="0"/>
              <a:t> - 'find . -print' &gt; backup.tar will creates an archive of current directory and store it in file </a:t>
            </a:r>
            <a:r>
              <a:rPr lang="en-IN" b="1" dirty="0" smtClean="0"/>
              <a:t>backup.tar.</a:t>
            </a:r>
            <a:endParaRPr lang="en-IN" dirty="0" smtClean="0"/>
          </a:p>
          <a:p>
            <a:pPr>
              <a:buNone/>
            </a:pPr>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printing</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Lpr</a:t>
            </a:r>
            <a:r>
              <a:rPr lang="en-US" dirty="0" smtClean="0"/>
              <a:t> command</a:t>
            </a:r>
            <a:endParaRPr lang="en-IN" dirty="0"/>
          </a:p>
        </p:txBody>
      </p:sp>
      <p:sp>
        <p:nvSpPr>
          <p:cNvPr id="3" name="Content Placeholder 2"/>
          <p:cNvSpPr>
            <a:spLocks noGrp="1"/>
          </p:cNvSpPr>
          <p:nvPr>
            <p:ph idx="1"/>
          </p:nvPr>
        </p:nvSpPr>
        <p:spPr/>
        <p:txBody>
          <a:bodyPr/>
          <a:lstStyle/>
          <a:p>
            <a:endParaRPr lang="en-IN" dirty="0" smtClean="0"/>
          </a:p>
          <a:p>
            <a:pPr lvl="1">
              <a:buNone/>
            </a:pPr>
            <a:r>
              <a:rPr lang="en-IN" b="1" dirty="0" err="1" smtClean="0"/>
              <a:t>lpr</a:t>
            </a:r>
            <a:r>
              <a:rPr lang="en-IN" b="1" dirty="0" smtClean="0"/>
              <a:t> </a:t>
            </a:r>
            <a:r>
              <a:rPr lang="en-IN" b="1" i="1" dirty="0" smtClean="0"/>
              <a:t>filename</a:t>
            </a:r>
            <a:r>
              <a:rPr lang="en-IN" dirty="0" smtClean="0"/>
              <a:t> --- print. Use the -P option to specify the printer name if you want to use a printer other than your default printer. For example, if you want to print double-sided, use '</a:t>
            </a:r>
            <a:r>
              <a:rPr lang="en-IN" dirty="0" err="1" smtClean="0"/>
              <a:t>lpr</a:t>
            </a:r>
            <a:r>
              <a:rPr lang="en-IN" dirty="0" smtClean="0"/>
              <a:t> -</a:t>
            </a:r>
            <a:r>
              <a:rPr lang="en-IN" dirty="0" err="1" smtClean="0"/>
              <a:t>Pvalkyr</a:t>
            </a:r>
            <a:r>
              <a:rPr lang="en-IN" dirty="0" smtClean="0"/>
              <a:t>-d', or if you're at CSLI, you may want to use '</a:t>
            </a:r>
            <a:r>
              <a:rPr lang="en-IN" dirty="0" err="1" smtClean="0"/>
              <a:t>lpr</a:t>
            </a:r>
            <a:r>
              <a:rPr lang="en-IN" dirty="0" smtClean="0"/>
              <a:t> -Pcord115-d'. See 'help printers' for more information about printers and their locations. </a:t>
            </a:r>
            <a:endParaRPr lang="en-IN" sz="2400" dirty="0" smtClean="0"/>
          </a:p>
          <a:p>
            <a:pPr>
              <a:buNone/>
            </a:pPr>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lpq</a:t>
            </a:r>
            <a:endParaRPr lang="en-IN" dirty="0"/>
          </a:p>
        </p:txBody>
      </p:sp>
      <p:sp>
        <p:nvSpPr>
          <p:cNvPr id="3" name="Content Placeholder 2"/>
          <p:cNvSpPr>
            <a:spLocks noGrp="1"/>
          </p:cNvSpPr>
          <p:nvPr>
            <p:ph idx="1"/>
          </p:nvPr>
        </p:nvSpPr>
        <p:spPr/>
        <p:txBody>
          <a:bodyPr/>
          <a:lstStyle/>
          <a:p>
            <a:endParaRPr lang="en-IN" dirty="0" smtClean="0"/>
          </a:p>
          <a:p>
            <a:pPr lvl="1">
              <a:buNone/>
            </a:pPr>
            <a:r>
              <a:rPr lang="en-IN" b="1" dirty="0" err="1" smtClean="0"/>
              <a:t>lpq</a:t>
            </a:r>
            <a:r>
              <a:rPr lang="en-IN" dirty="0" smtClean="0"/>
              <a:t> --- check out the printer queue, e.g. to get the number needed for removal, or to see how many other files will be printed before yours will come out </a:t>
            </a:r>
            <a:endParaRPr lang="en-IN" sz="2400" dirty="0" smtClean="0"/>
          </a:p>
          <a:p>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Lprm</a:t>
            </a:r>
            <a:r>
              <a:rPr lang="en-US" dirty="0" smtClean="0"/>
              <a:t> command</a:t>
            </a:r>
            <a:endParaRPr lang="en-IN" dirty="0"/>
          </a:p>
        </p:txBody>
      </p:sp>
      <p:sp>
        <p:nvSpPr>
          <p:cNvPr id="3" name="Content Placeholder 2"/>
          <p:cNvSpPr>
            <a:spLocks noGrp="1"/>
          </p:cNvSpPr>
          <p:nvPr>
            <p:ph idx="1"/>
          </p:nvPr>
        </p:nvSpPr>
        <p:spPr/>
        <p:txBody>
          <a:bodyPr/>
          <a:lstStyle/>
          <a:p>
            <a:endParaRPr lang="en-IN" dirty="0" smtClean="0"/>
          </a:p>
          <a:p>
            <a:pPr lvl="1">
              <a:buNone/>
            </a:pPr>
            <a:r>
              <a:rPr lang="en-IN" b="1" dirty="0" err="1" smtClean="0"/>
              <a:t>lprm</a:t>
            </a:r>
            <a:r>
              <a:rPr lang="en-IN" b="1" dirty="0" smtClean="0"/>
              <a:t> </a:t>
            </a:r>
            <a:r>
              <a:rPr lang="en-IN" b="1" i="1" dirty="0" err="1" smtClean="0"/>
              <a:t>jobnumber</a:t>
            </a:r>
            <a:r>
              <a:rPr lang="en-IN" dirty="0" smtClean="0"/>
              <a:t> --- remove something from the printer queue. You can find the job number by using </a:t>
            </a:r>
            <a:r>
              <a:rPr lang="en-IN" dirty="0" err="1" smtClean="0"/>
              <a:t>lpq</a:t>
            </a:r>
            <a:r>
              <a:rPr lang="en-IN" dirty="0" smtClean="0"/>
              <a:t>. Theoretically you also have to specify a printer name, but this isn't necessary as long as you use your default printer in the department. </a:t>
            </a:r>
            <a:endParaRPr lang="en-IN" sz="2400" dirty="0" smtClean="0"/>
          </a:p>
          <a:p>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Genscript</a:t>
            </a:r>
            <a:r>
              <a:rPr lang="en-US" dirty="0" smtClean="0"/>
              <a:t> </a:t>
            </a:r>
            <a:endParaRPr lang="en-IN" dirty="0"/>
          </a:p>
        </p:txBody>
      </p:sp>
      <p:sp>
        <p:nvSpPr>
          <p:cNvPr id="3" name="Content Placeholder 2"/>
          <p:cNvSpPr>
            <a:spLocks noGrp="1"/>
          </p:cNvSpPr>
          <p:nvPr>
            <p:ph idx="1"/>
          </p:nvPr>
        </p:nvSpPr>
        <p:spPr/>
        <p:txBody>
          <a:bodyPr/>
          <a:lstStyle/>
          <a:p>
            <a:endParaRPr lang="en-IN" dirty="0" smtClean="0"/>
          </a:p>
          <a:p>
            <a:pPr lvl="1">
              <a:buNone/>
            </a:pPr>
            <a:r>
              <a:rPr lang="en-IN" b="1" dirty="0" err="1" smtClean="0"/>
              <a:t>genscript</a:t>
            </a:r>
            <a:r>
              <a:rPr lang="en-IN" dirty="0" smtClean="0"/>
              <a:t> --- converts plain text files into postscript for printing, and gives you some options for formatting. Consider making an alias like </a:t>
            </a:r>
            <a:r>
              <a:rPr lang="en-IN" b="1" dirty="0" smtClean="0"/>
              <a:t>alias </a:t>
            </a:r>
            <a:r>
              <a:rPr lang="en-IN" b="1" dirty="0" err="1" smtClean="0"/>
              <a:t>ecop</a:t>
            </a:r>
            <a:r>
              <a:rPr lang="en-IN" b="1" dirty="0" smtClean="0"/>
              <a:t> '</a:t>
            </a:r>
            <a:r>
              <a:rPr lang="en-IN" b="1" dirty="0" err="1" smtClean="0"/>
              <a:t>genscript</a:t>
            </a:r>
            <a:r>
              <a:rPr lang="en-IN" b="1" dirty="0" smtClean="0"/>
              <a:t> -2 -r \!* | </a:t>
            </a:r>
            <a:r>
              <a:rPr lang="en-IN" b="1" dirty="0" err="1" smtClean="0"/>
              <a:t>lpr</a:t>
            </a:r>
            <a:r>
              <a:rPr lang="en-IN" b="1" dirty="0" smtClean="0"/>
              <a:t> -h -</a:t>
            </a:r>
            <a:r>
              <a:rPr lang="en-IN" b="1" dirty="0" err="1" smtClean="0"/>
              <a:t>Pvalkyr</a:t>
            </a:r>
            <a:r>
              <a:rPr lang="en-IN" b="1" dirty="0" smtClean="0"/>
              <a:t>'</a:t>
            </a:r>
            <a:r>
              <a:rPr lang="en-IN" dirty="0" smtClean="0"/>
              <a:t> to print two pages on one piece of paper. </a:t>
            </a:r>
            <a:endParaRPr lang="en-IN" sz="2400" dirty="0"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About other people</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 command</a:t>
            </a:r>
            <a:endParaRPr lang="en-IN" dirty="0"/>
          </a:p>
        </p:txBody>
      </p:sp>
      <p:sp>
        <p:nvSpPr>
          <p:cNvPr id="3" name="Content Placeholder 2"/>
          <p:cNvSpPr>
            <a:spLocks noGrp="1"/>
          </p:cNvSpPr>
          <p:nvPr>
            <p:ph idx="1"/>
          </p:nvPr>
        </p:nvSpPr>
        <p:spPr/>
        <p:txBody>
          <a:bodyPr/>
          <a:lstStyle/>
          <a:p>
            <a:pPr lvl="0">
              <a:buNone/>
            </a:pPr>
            <a:r>
              <a:rPr lang="en-IN" b="1" dirty="0" smtClean="0"/>
              <a:t>w</a:t>
            </a:r>
            <a:r>
              <a:rPr lang="en-IN" dirty="0" smtClean="0"/>
              <a:t> --- tells you who's logged in, and what they're doing. Especially useful: the 'idle' part. This allows you to see whether they're actually sitting there typing away at their keyboards right at the moment. </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6.Ignore </a:t>
            </a:r>
            <a:r>
              <a:rPr lang="en-US" b="1" dirty="0" smtClean="0"/>
              <a:t>the </a:t>
            </a:r>
            <a:r>
              <a:rPr lang="en-US" b="1" dirty="0" err="1" smtClean="0"/>
              <a:t>case.</a:t>
            </a:r>
            <a:r>
              <a:rPr lang="en-US" dirty="0" err="1" smtClean="0"/>
              <a:t>It</a:t>
            </a:r>
            <a:r>
              <a:rPr lang="en-US" dirty="0" smtClean="0"/>
              <a:t> </a:t>
            </a:r>
            <a:r>
              <a:rPr lang="en-US" dirty="0" smtClean="0"/>
              <a:t>is often useful to ignore the case when searching for file names. To ignore the case, just use the "</a:t>
            </a:r>
            <a:r>
              <a:rPr lang="en-US" dirty="0" err="1" smtClean="0"/>
              <a:t>iname</a:t>
            </a:r>
            <a:r>
              <a:rPr lang="en-US" dirty="0" smtClean="0"/>
              <a:t>" option instead of the "name" option.</a:t>
            </a:r>
          </a:p>
          <a:p>
            <a:pPr>
              <a:buNone/>
            </a:pPr>
            <a:r>
              <a:rPr lang="en-US" b="1" dirty="0" smtClean="0">
                <a:solidFill>
                  <a:srgbClr val="FF0000"/>
                </a:solidFill>
              </a:rPr>
              <a:t>$ find ./test -</a:t>
            </a:r>
            <a:r>
              <a:rPr lang="en-US" b="1" dirty="0" err="1" smtClean="0">
                <a:solidFill>
                  <a:srgbClr val="FF0000"/>
                </a:solidFill>
              </a:rPr>
              <a:t>iname</a:t>
            </a:r>
            <a:r>
              <a:rPr lang="en-US" b="1" dirty="0" smtClean="0">
                <a:solidFill>
                  <a:srgbClr val="FF0000"/>
                </a:solidFill>
              </a:rPr>
              <a:t> "*.</a:t>
            </a:r>
            <a:r>
              <a:rPr lang="en-US" b="1" dirty="0" err="1" smtClean="0">
                <a:solidFill>
                  <a:srgbClr val="FF0000"/>
                </a:solidFill>
              </a:rPr>
              <a:t>Php</a:t>
            </a:r>
            <a:r>
              <a:rPr lang="en-US" b="1" dirty="0" smtClean="0">
                <a:solidFill>
                  <a:srgbClr val="FF0000"/>
                </a:solidFill>
              </a:rPr>
              <a:t>" </a:t>
            </a:r>
            <a:r>
              <a:rPr lang="en-US" dirty="0" smtClean="0"/>
              <a:t>./test/</a:t>
            </a:r>
            <a:r>
              <a:rPr lang="en-US" dirty="0" err="1" smtClean="0"/>
              <a:t>subdir</a:t>
            </a:r>
            <a:r>
              <a:rPr lang="en-US" dirty="0" smtClean="0"/>
              <a:t>/how.php ./test/cool.php</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command</a:t>
            </a:r>
            <a:endParaRPr lang="en-IN" dirty="0"/>
          </a:p>
        </p:txBody>
      </p:sp>
      <p:sp>
        <p:nvSpPr>
          <p:cNvPr id="3" name="Content Placeholder 2"/>
          <p:cNvSpPr>
            <a:spLocks noGrp="1"/>
          </p:cNvSpPr>
          <p:nvPr>
            <p:ph idx="1"/>
          </p:nvPr>
        </p:nvSpPr>
        <p:spPr/>
        <p:txBody>
          <a:bodyPr/>
          <a:lstStyle/>
          <a:p>
            <a:pPr lvl="0">
              <a:buNone/>
            </a:pPr>
            <a:r>
              <a:rPr lang="en-IN" b="1" dirty="0" smtClean="0"/>
              <a:t>who</a:t>
            </a:r>
            <a:r>
              <a:rPr lang="en-IN" dirty="0" smtClean="0"/>
              <a:t> --- tells you who's logged on, and where they're coming from. Useful if you're looking for someone who's actually physically in the same building as you, or in some other particular location. </a:t>
            </a:r>
          </a:p>
          <a:p>
            <a:pPr>
              <a:buNone/>
            </a:pPr>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whoami</a:t>
            </a:r>
            <a:endParaRPr lang="en-IN" dirty="0"/>
          </a:p>
        </p:txBody>
      </p:sp>
      <p:sp>
        <p:nvSpPr>
          <p:cNvPr id="3" name="Content Placeholder 2"/>
          <p:cNvSpPr>
            <a:spLocks noGrp="1"/>
          </p:cNvSpPr>
          <p:nvPr>
            <p:ph idx="1"/>
          </p:nvPr>
        </p:nvSpPr>
        <p:spPr/>
        <p:txBody>
          <a:bodyPr/>
          <a:lstStyle/>
          <a:p>
            <a:pPr lvl="0">
              <a:buNone/>
            </a:pPr>
            <a:r>
              <a:rPr lang="en-IN" b="1" dirty="0" err="1" smtClean="0"/>
              <a:t>whoami</a:t>
            </a:r>
            <a:r>
              <a:rPr lang="en-IN" dirty="0" smtClean="0"/>
              <a:t> --- returns your username. Sounds useless, but isn't. You may need to find out who it is who forgot to log out somewhere, and make sure *you* have logged out. </a:t>
            </a:r>
          </a:p>
          <a:p>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finger</a:t>
            </a:r>
            <a:endParaRPr lang="en-IN" dirty="0"/>
          </a:p>
        </p:txBody>
      </p:sp>
      <p:sp>
        <p:nvSpPr>
          <p:cNvPr id="3" name="Content Placeholder 2"/>
          <p:cNvSpPr>
            <a:spLocks noGrp="1"/>
          </p:cNvSpPr>
          <p:nvPr>
            <p:ph idx="1"/>
          </p:nvPr>
        </p:nvSpPr>
        <p:spPr/>
        <p:txBody>
          <a:bodyPr/>
          <a:lstStyle/>
          <a:p>
            <a:pPr lvl="0">
              <a:buNone/>
            </a:pPr>
            <a:r>
              <a:rPr lang="en-IN" b="1" dirty="0" smtClean="0"/>
              <a:t>finger </a:t>
            </a:r>
            <a:r>
              <a:rPr lang="en-IN" b="1" i="1" dirty="0" smtClean="0"/>
              <a:t>username</a:t>
            </a:r>
            <a:r>
              <a:rPr lang="en-IN" dirty="0" smtClean="0"/>
              <a:t> --- gives you lots of information about that user, e.g. when they last read their mail and whether they're logged in. Often people put other practical information, such as phone numbers and addresses, in a file called </a:t>
            </a:r>
            <a:r>
              <a:rPr lang="en-IN" b="1" dirty="0" smtClean="0"/>
              <a:t>.plan</a:t>
            </a:r>
            <a:r>
              <a:rPr lang="en-IN" dirty="0" smtClean="0"/>
              <a:t>. This information is also displayed by 'finger'. </a:t>
            </a:r>
          </a:p>
          <a:p>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a:t>
            </a:r>
            <a:endParaRPr lang="en-IN" dirty="0"/>
          </a:p>
        </p:txBody>
      </p:sp>
      <p:sp>
        <p:nvSpPr>
          <p:cNvPr id="3" name="Content Placeholder 2"/>
          <p:cNvSpPr>
            <a:spLocks noGrp="1"/>
          </p:cNvSpPr>
          <p:nvPr>
            <p:ph idx="1"/>
          </p:nvPr>
        </p:nvSpPr>
        <p:spPr/>
        <p:txBody>
          <a:bodyPr/>
          <a:lstStyle/>
          <a:p>
            <a:pPr lvl="0">
              <a:buNone/>
            </a:pPr>
            <a:r>
              <a:rPr lang="en-IN" b="1" dirty="0" smtClean="0"/>
              <a:t>last -1 </a:t>
            </a:r>
            <a:r>
              <a:rPr lang="en-IN" b="1" i="1" dirty="0" smtClean="0"/>
              <a:t>username</a:t>
            </a:r>
            <a:r>
              <a:rPr lang="en-IN" dirty="0" smtClean="0"/>
              <a:t> --- tells you when the user last logged on and off and from where. Without any options, </a:t>
            </a:r>
            <a:r>
              <a:rPr lang="en-IN" b="1" dirty="0" smtClean="0"/>
              <a:t>last</a:t>
            </a:r>
            <a:r>
              <a:rPr lang="en-IN" dirty="0" smtClean="0"/>
              <a:t> will give you a list of everyone's logins. </a:t>
            </a:r>
          </a:p>
          <a:p>
            <a:endParaRPr lang="en-I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commands</a:t>
            </a:r>
            <a:endParaRPr lang="en-IN" dirty="0"/>
          </a:p>
        </p:txBody>
      </p:sp>
      <p:sp>
        <p:nvSpPr>
          <p:cNvPr id="3" name="Content Placeholder 2"/>
          <p:cNvSpPr>
            <a:spLocks noGrp="1"/>
          </p:cNvSpPr>
          <p:nvPr>
            <p:ph idx="1"/>
          </p:nvPr>
        </p:nvSpPr>
        <p:spPr/>
        <p:txBody>
          <a:bodyPr/>
          <a:lstStyle/>
          <a:p>
            <a:pPr lvl="0"/>
            <a:r>
              <a:rPr lang="en-IN" b="1" dirty="0" smtClean="0"/>
              <a:t>talk </a:t>
            </a:r>
            <a:r>
              <a:rPr lang="en-IN" b="1" i="1" dirty="0" smtClean="0"/>
              <a:t>username</a:t>
            </a:r>
            <a:r>
              <a:rPr lang="en-IN" dirty="0" smtClean="0"/>
              <a:t> --- lets you have a (typed) conversation with another user </a:t>
            </a:r>
          </a:p>
          <a:p>
            <a:pPr lvl="0"/>
            <a:r>
              <a:rPr lang="en-IN" b="1" dirty="0" smtClean="0"/>
              <a:t>write </a:t>
            </a:r>
            <a:r>
              <a:rPr lang="en-IN" b="1" i="1" dirty="0" smtClean="0"/>
              <a:t>username</a:t>
            </a:r>
            <a:r>
              <a:rPr lang="en-IN" dirty="0" smtClean="0"/>
              <a:t> --- lets you exchange one-line messages with another user </a:t>
            </a:r>
          </a:p>
          <a:p>
            <a:pPr lvl="0"/>
            <a:r>
              <a:rPr lang="en-IN" b="1" dirty="0" smtClean="0"/>
              <a:t>elm</a:t>
            </a:r>
            <a:r>
              <a:rPr lang="en-IN" dirty="0" smtClean="0"/>
              <a:t> --- lets you send e-mail messages to people around the world (and, of course, read them). It's not the only mailer you can use, but the one we recommend. </a:t>
            </a:r>
          </a:p>
          <a:p>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passwd</a:t>
            </a:r>
            <a:endParaRPr lang="en-IN" dirty="0"/>
          </a:p>
        </p:txBody>
      </p:sp>
      <p:sp>
        <p:nvSpPr>
          <p:cNvPr id="3" name="Content Placeholder 2"/>
          <p:cNvSpPr>
            <a:spLocks noGrp="1"/>
          </p:cNvSpPr>
          <p:nvPr>
            <p:ph idx="1"/>
          </p:nvPr>
        </p:nvSpPr>
        <p:spPr/>
        <p:txBody>
          <a:bodyPr/>
          <a:lstStyle/>
          <a:p>
            <a:pPr lvl="0"/>
            <a:r>
              <a:rPr lang="en-IN" b="1" dirty="0" err="1" smtClean="0"/>
              <a:t>passwd</a:t>
            </a:r>
            <a:r>
              <a:rPr lang="en-IN" dirty="0" smtClean="0"/>
              <a:t> --- lets you change your password, which you should do regularly (at least once a year </a:t>
            </a:r>
          </a:p>
          <a:p>
            <a:endParaRPr lang="en-I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 command</a:t>
            </a:r>
            <a:endParaRPr lang="en-IN" dirty="0"/>
          </a:p>
        </p:txBody>
      </p:sp>
      <p:sp>
        <p:nvSpPr>
          <p:cNvPr id="3" name="Content Placeholder 2"/>
          <p:cNvSpPr>
            <a:spLocks noGrp="1"/>
          </p:cNvSpPr>
          <p:nvPr>
            <p:ph idx="1"/>
          </p:nvPr>
        </p:nvSpPr>
        <p:spPr/>
        <p:txBody>
          <a:bodyPr>
            <a:normAutofit fontScale="85000" lnSpcReduction="20000"/>
          </a:bodyPr>
          <a:lstStyle/>
          <a:p>
            <a:pPr lvl="0"/>
            <a:r>
              <a:rPr lang="en-IN" b="1" dirty="0" err="1" smtClean="0"/>
              <a:t>ps</a:t>
            </a:r>
            <a:r>
              <a:rPr lang="en-IN" b="1" dirty="0" smtClean="0"/>
              <a:t> -u </a:t>
            </a:r>
            <a:r>
              <a:rPr lang="en-IN" b="1" i="1" dirty="0" err="1" smtClean="0"/>
              <a:t>yourusername</a:t>
            </a:r>
            <a:r>
              <a:rPr lang="en-IN" dirty="0" smtClean="0"/>
              <a:t> --- lists your processes. Contains lots of information about them, including the process ID, which you need if you have to kill a process. Normally, when you have been kicked out of a </a:t>
            </a:r>
            <a:r>
              <a:rPr lang="en-IN" dirty="0" err="1" smtClean="0"/>
              <a:t>dialin</a:t>
            </a:r>
            <a:r>
              <a:rPr lang="en-IN" dirty="0" smtClean="0"/>
              <a:t> session or have otherwise managed to get yourself disconnected abruptly, this list will contain the processes you need to kill. Those may include the shell (</a:t>
            </a:r>
            <a:r>
              <a:rPr lang="en-IN" dirty="0" err="1" smtClean="0"/>
              <a:t>tcsh</a:t>
            </a:r>
            <a:r>
              <a:rPr lang="en-IN" dirty="0" smtClean="0"/>
              <a:t> or whatever you're using), and anything you were running, for example </a:t>
            </a:r>
            <a:r>
              <a:rPr lang="en-IN" dirty="0" err="1" smtClean="0"/>
              <a:t>emacs</a:t>
            </a:r>
            <a:r>
              <a:rPr lang="en-IN" dirty="0" smtClean="0"/>
              <a:t> or elm. Be careful not to kill your current shell - the one with the number closer to the one of the </a:t>
            </a:r>
            <a:r>
              <a:rPr lang="en-IN" dirty="0" err="1" smtClean="0"/>
              <a:t>ps</a:t>
            </a:r>
            <a:r>
              <a:rPr lang="en-IN" dirty="0" smtClean="0"/>
              <a:t> command you're currently running. But if it happens, don't panic. Just try again</a:t>
            </a:r>
            <a:endParaRPr lang="en-I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kill</a:t>
            </a:r>
            <a:endParaRPr lang="en-IN" dirty="0"/>
          </a:p>
        </p:txBody>
      </p:sp>
      <p:sp>
        <p:nvSpPr>
          <p:cNvPr id="3" name="Content Placeholder 2"/>
          <p:cNvSpPr>
            <a:spLocks noGrp="1"/>
          </p:cNvSpPr>
          <p:nvPr>
            <p:ph idx="1"/>
          </p:nvPr>
        </p:nvSpPr>
        <p:spPr/>
        <p:txBody>
          <a:bodyPr>
            <a:normAutofit fontScale="92500" lnSpcReduction="10000"/>
          </a:bodyPr>
          <a:lstStyle/>
          <a:p>
            <a:pPr lvl="0"/>
            <a:r>
              <a:rPr lang="en-IN" b="1" dirty="0" smtClean="0"/>
              <a:t>kill </a:t>
            </a:r>
            <a:r>
              <a:rPr lang="en-IN" b="1" i="1" dirty="0" smtClean="0"/>
              <a:t>PID</a:t>
            </a:r>
            <a:r>
              <a:rPr lang="en-IN" dirty="0" smtClean="0"/>
              <a:t> --- kills (ends) the processes with the ID you gave. This works only for your own processes, of course. Get the ID by using </a:t>
            </a:r>
            <a:r>
              <a:rPr lang="en-IN" b="1" dirty="0" smtClean="0"/>
              <a:t>ps</a:t>
            </a:r>
            <a:r>
              <a:rPr lang="en-IN" dirty="0" smtClean="0"/>
              <a:t>. If the process doesn't 'die' properly, use the option -9. But attempt without that option first, because it doesn't give the process a chance to finish possibly important business before dying. You may need to kill processes for example if your modem connection was interrupted and you didn't get logged out properly, which sometimes happens. </a:t>
            </a:r>
          </a:p>
          <a:p>
            <a:endParaRPr lang="en-I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a:t>
            </a:r>
            <a:endParaRPr lang="en-IN" dirty="0"/>
          </a:p>
        </p:txBody>
      </p:sp>
      <p:sp>
        <p:nvSpPr>
          <p:cNvPr id="3" name="Content Placeholder 2"/>
          <p:cNvSpPr>
            <a:spLocks noGrp="1"/>
          </p:cNvSpPr>
          <p:nvPr>
            <p:ph idx="1"/>
          </p:nvPr>
        </p:nvSpPr>
        <p:spPr/>
        <p:txBody>
          <a:bodyPr/>
          <a:lstStyle/>
          <a:p>
            <a:pPr lvl="0"/>
            <a:r>
              <a:rPr lang="en-IN" b="1" dirty="0" smtClean="0"/>
              <a:t>du </a:t>
            </a:r>
            <a:r>
              <a:rPr lang="en-IN" b="1" i="1" dirty="0" smtClean="0"/>
              <a:t>filename</a:t>
            </a:r>
            <a:r>
              <a:rPr lang="en-IN" dirty="0" smtClean="0"/>
              <a:t> --- shows the disk usage of the files and directories in </a:t>
            </a:r>
            <a:r>
              <a:rPr lang="en-IN" i="1" dirty="0" smtClean="0"/>
              <a:t>filename</a:t>
            </a:r>
            <a:r>
              <a:rPr lang="en-IN" dirty="0" smtClean="0"/>
              <a:t> (without argument the current directory is used). </a:t>
            </a:r>
          </a:p>
          <a:p>
            <a:pPr lvl="0"/>
            <a:r>
              <a:rPr lang="en-IN" b="1" dirty="0" smtClean="0"/>
              <a:t>du -s</a:t>
            </a:r>
            <a:r>
              <a:rPr lang="en-IN" dirty="0" smtClean="0"/>
              <a:t> gives only a total. </a:t>
            </a:r>
          </a:p>
          <a:p>
            <a:endParaRPr lang="en-I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a:t>
            </a:r>
            <a:endParaRPr lang="en-IN" dirty="0"/>
          </a:p>
        </p:txBody>
      </p:sp>
      <p:sp>
        <p:nvSpPr>
          <p:cNvPr id="3" name="Content Placeholder 2"/>
          <p:cNvSpPr>
            <a:spLocks noGrp="1"/>
          </p:cNvSpPr>
          <p:nvPr>
            <p:ph idx="1"/>
          </p:nvPr>
        </p:nvSpPr>
        <p:spPr/>
        <p:txBody>
          <a:bodyPr/>
          <a:lstStyle/>
          <a:p>
            <a:pPr lvl="0"/>
            <a:r>
              <a:rPr lang="en-IN" b="1" dirty="0" smtClean="0"/>
              <a:t>date</a:t>
            </a:r>
            <a:r>
              <a:rPr lang="en-IN" dirty="0" smtClean="0"/>
              <a:t> --- shows the current date and time. </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maxdepth</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7. Limit </a:t>
            </a:r>
            <a:r>
              <a:rPr lang="en-US" b="1" dirty="0" smtClean="0"/>
              <a:t>depth of directory traversal</a:t>
            </a:r>
          </a:p>
          <a:p>
            <a:r>
              <a:rPr lang="en-US" dirty="0" smtClean="0"/>
              <a:t>The find command by default travels down the entire directory tree recursively, which is time and resource consuming. </a:t>
            </a:r>
            <a:endParaRPr lang="en-US" dirty="0" smtClean="0"/>
          </a:p>
          <a:p>
            <a:r>
              <a:rPr lang="en-US" dirty="0" smtClean="0"/>
              <a:t>However </a:t>
            </a:r>
            <a:r>
              <a:rPr lang="en-US" dirty="0" smtClean="0"/>
              <a:t>the depth of directory </a:t>
            </a:r>
            <a:r>
              <a:rPr lang="en-US" dirty="0" smtClean="0"/>
              <a:t>traversal </a:t>
            </a:r>
            <a:r>
              <a:rPr lang="en-US" dirty="0" smtClean="0"/>
              <a:t>can be specified. </a:t>
            </a:r>
            <a:endParaRPr lang="en-US" dirty="0" smtClean="0"/>
          </a:p>
          <a:p>
            <a:r>
              <a:rPr lang="en-US" dirty="0" smtClean="0"/>
              <a:t>For </a:t>
            </a:r>
            <a:r>
              <a:rPr lang="en-US" dirty="0" smtClean="0"/>
              <a:t>example we don't want to go more than 2 or 3 levels down in the sub directories. This is done using the </a:t>
            </a:r>
            <a:r>
              <a:rPr lang="en-US" dirty="0" err="1" smtClean="0"/>
              <a:t>maxdepth</a:t>
            </a:r>
            <a:r>
              <a:rPr lang="en-US" dirty="0" smtClean="0"/>
              <a:t> option.</a:t>
            </a:r>
          </a:p>
          <a:p>
            <a:r>
              <a:rPr lang="en-US" b="1" dirty="0" smtClean="0">
                <a:solidFill>
                  <a:srgbClr val="FF0000"/>
                </a:solidFill>
              </a:rPr>
              <a:t>$ find ./test -</a:t>
            </a:r>
            <a:r>
              <a:rPr lang="en-US" b="1" dirty="0" err="1" smtClean="0">
                <a:solidFill>
                  <a:srgbClr val="FF0000"/>
                </a:solidFill>
              </a:rPr>
              <a:t>maxdepth</a:t>
            </a:r>
            <a:r>
              <a:rPr lang="en-US" b="1" dirty="0" smtClean="0">
                <a:solidFill>
                  <a:srgbClr val="FF0000"/>
                </a:solidFill>
              </a:rPr>
              <a:t> 2 -name "*.php" </a:t>
            </a:r>
            <a:endParaRPr lang="en-US" b="1" dirty="0" smtClean="0">
              <a:solidFill>
                <a:srgbClr val="FF0000"/>
              </a:solidFill>
            </a:endParaRPr>
          </a:p>
          <a:p>
            <a:r>
              <a:rPr lang="en-US" dirty="0" smtClean="0"/>
              <a:t>./</a:t>
            </a:r>
            <a:r>
              <a:rPr lang="en-US" dirty="0" smtClean="0"/>
              <a:t>test/</a:t>
            </a:r>
            <a:r>
              <a:rPr lang="en-US" dirty="0" err="1" smtClean="0"/>
              <a:t>subdir</a:t>
            </a:r>
            <a:r>
              <a:rPr lang="en-US" dirty="0" smtClean="0"/>
              <a:t>/how.php </a:t>
            </a:r>
            <a:endParaRPr lang="en-US" dirty="0" smtClean="0"/>
          </a:p>
          <a:p>
            <a:r>
              <a:rPr lang="en-US" dirty="0" smtClean="0"/>
              <a:t>./</a:t>
            </a:r>
            <a:r>
              <a:rPr lang="en-US" dirty="0" smtClean="0"/>
              <a:t>test/cool.php </a:t>
            </a:r>
            <a:endParaRPr lang="en-US" dirty="0" smtClean="0"/>
          </a:p>
          <a:p>
            <a:r>
              <a:rPr lang="en-US" b="1" dirty="0" smtClean="0">
                <a:solidFill>
                  <a:srgbClr val="FF0000"/>
                </a:solidFill>
              </a:rPr>
              <a:t>$ </a:t>
            </a:r>
            <a:r>
              <a:rPr lang="en-US" b="1" dirty="0" smtClean="0">
                <a:solidFill>
                  <a:srgbClr val="FF0000"/>
                </a:solidFill>
              </a:rPr>
              <a:t>find ./test -</a:t>
            </a:r>
            <a:r>
              <a:rPr lang="en-US" b="1" dirty="0" err="1" smtClean="0">
                <a:solidFill>
                  <a:srgbClr val="FF0000"/>
                </a:solidFill>
              </a:rPr>
              <a:t>maxdepth</a:t>
            </a:r>
            <a:r>
              <a:rPr lang="en-US" b="1" dirty="0" smtClean="0">
                <a:solidFill>
                  <a:srgbClr val="FF0000"/>
                </a:solidFill>
              </a:rPr>
              <a:t> 1 -name *.php </a:t>
            </a:r>
            <a:endParaRPr lang="en-US" b="1" dirty="0" smtClean="0">
              <a:solidFill>
                <a:srgbClr val="FF0000"/>
              </a:solidFill>
            </a:endParaRPr>
          </a:p>
          <a:p>
            <a:r>
              <a:rPr lang="en-US" dirty="0" smtClean="0"/>
              <a:t>./</a:t>
            </a:r>
            <a:r>
              <a:rPr lang="en-US" dirty="0" smtClean="0"/>
              <a:t>test/cool.php </a:t>
            </a:r>
            <a:endParaRPr lang="en-US" dirty="0" smtClean="0"/>
          </a:p>
          <a:p>
            <a:r>
              <a:rPr lang="en-US" dirty="0" smtClean="0"/>
              <a:t>The </a:t>
            </a:r>
            <a:r>
              <a:rPr lang="en-US" dirty="0" smtClean="0"/>
              <a:t>second example uses </a:t>
            </a:r>
            <a:r>
              <a:rPr lang="en-US" dirty="0" err="1" smtClean="0"/>
              <a:t>maxdepth</a:t>
            </a:r>
            <a:r>
              <a:rPr lang="en-US" dirty="0" smtClean="0"/>
              <a:t> of 1, which means it will not go lower than 1 level deep, either only in the current directory.</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command</a:t>
            </a:r>
            <a:endParaRPr lang="en-US" dirty="0"/>
          </a:p>
        </p:txBody>
      </p:sp>
      <p:sp>
        <p:nvSpPr>
          <p:cNvPr id="3" name="Content Placeholder 2"/>
          <p:cNvSpPr>
            <a:spLocks noGrp="1"/>
          </p:cNvSpPr>
          <p:nvPr>
            <p:ph idx="1"/>
          </p:nvPr>
        </p:nvSpPr>
        <p:spPr/>
        <p:txBody>
          <a:bodyPr/>
          <a:lstStyle/>
          <a:p>
            <a:r>
              <a:rPr lang="en-US" b="1" dirty="0" smtClean="0"/>
              <a:t>top command</a:t>
            </a:r>
            <a:r>
              <a:rPr lang="en-US" dirty="0" smtClean="0"/>
              <a:t> displays processor activity of your Linux box and also displays tasks managed by kernel in real-time. </a:t>
            </a:r>
            <a:r>
              <a:rPr lang="en-US" smtClean="0"/>
              <a:t>It'll show processor and memory are being used and other information like running processes.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(Not)</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8. </a:t>
            </a:r>
            <a:r>
              <a:rPr lang="en-US" b="1" dirty="0" smtClean="0"/>
              <a:t>Invert match</a:t>
            </a:r>
          </a:p>
          <a:p>
            <a:pPr>
              <a:buNone/>
            </a:pPr>
            <a:r>
              <a:rPr lang="en-US" dirty="0" smtClean="0"/>
              <a:t>It is also possible to search for files that do no match a given name or pattern. This is helpful when we know which files to exclude from the search.</a:t>
            </a:r>
          </a:p>
          <a:p>
            <a:pPr>
              <a:buNone/>
            </a:pPr>
            <a:r>
              <a:rPr lang="en-US" b="1" dirty="0" smtClean="0">
                <a:solidFill>
                  <a:srgbClr val="FF0000"/>
                </a:solidFill>
              </a:rPr>
              <a:t>$ find ./test -not -name "*.php" </a:t>
            </a:r>
            <a:endParaRPr lang="en-US" b="1" dirty="0" smtClean="0">
              <a:solidFill>
                <a:srgbClr val="FF0000"/>
              </a:solidFill>
            </a:endParaRPr>
          </a:p>
          <a:p>
            <a:pPr>
              <a:buNone/>
            </a:pPr>
            <a:r>
              <a:rPr lang="en-US" dirty="0" smtClean="0"/>
              <a:t>./</a:t>
            </a:r>
            <a:r>
              <a:rPr lang="en-US" dirty="0" smtClean="0"/>
              <a:t>test ./test/abc.txt ./test/</a:t>
            </a:r>
            <a:r>
              <a:rPr lang="en-US" dirty="0" err="1" smtClean="0"/>
              <a:t>subdir</a:t>
            </a:r>
            <a:r>
              <a:rPr lang="en-US" dirty="0" smtClean="0"/>
              <a:t> </a:t>
            </a:r>
            <a:endParaRPr lang="en-US" dirty="0" smtClean="0"/>
          </a:p>
          <a:p>
            <a:pPr>
              <a:buNone/>
            </a:pPr>
            <a:r>
              <a:rPr lang="en-US" dirty="0" smtClean="0"/>
              <a:t>So </a:t>
            </a:r>
            <a:r>
              <a:rPr lang="en-US" dirty="0" smtClean="0"/>
              <a:t>in the above example we found all files that do not have the extension of </a:t>
            </a:r>
            <a:r>
              <a:rPr lang="en-US" dirty="0" err="1" smtClean="0"/>
              <a:t>php</a:t>
            </a:r>
            <a:r>
              <a:rPr lang="en-US" dirty="0" smtClean="0"/>
              <a:t>, either non-</a:t>
            </a:r>
            <a:r>
              <a:rPr lang="en-US" dirty="0" err="1" smtClean="0"/>
              <a:t>php</a:t>
            </a:r>
            <a:r>
              <a:rPr lang="en-US" dirty="0" smtClean="0"/>
              <a:t> files. </a:t>
            </a:r>
            <a:endParaRPr lang="en-US" dirty="0" smtClean="0"/>
          </a:p>
          <a:p>
            <a:pPr>
              <a:buNone/>
            </a:pPr>
            <a:r>
              <a:rPr lang="en-US" dirty="0" smtClean="0"/>
              <a:t>The </a:t>
            </a:r>
            <a:r>
              <a:rPr lang="en-US" dirty="0" smtClean="0"/>
              <a:t>find command also supports the exclamation mark </a:t>
            </a:r>
            <a:r>
              <a:rPr lang="en-US" dirty="0" smtClean="0"/>
              <a:t>in place </a:t>
            </a:r>
            <a:r>
              <a:rPr lang="en-US" dirty="0" smtClean="0"/>
              <a:t>of not.</a:t>
            </a:r>
          </a:p>
          <a:p>
            <a:pPr>
              <a:buNone/>
            </a:pPr>
            <a:r>
              <a:rPr lang="en-US" b="1" dirty="0" smtClean="0">
                <a:solidFill>
                  <a:srgbClr val="FF0000"/>
                </a:solidFill>
              </a:rPr>
              <a:t>find ./test </a:t>
            </a:r>
            <a:r>
              <a:rPr lang="en-US" b="1" dirty="0" smtClean="0">
                <a:solidFill>
                  <a:srgbClr val="FF0000"/>
                </a:solidFill>
              </a:rPr>
              <a:t> ! </a:t>
            </a:r>
            <a:r>
              <a:rPr lang="en-US" b="1" dirty="0" smtClean="0">
                <a:solidFill>
                  <a:srgbClr val="FF0000"/>
                </a:solidFill>
              </a:rPr>
              <a:t>-name "*.php"</a:t>
            </a:r>
            <a:endParaRPr lang="en-US" b="1"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multiple search </a:t>
            </a:r>
            <a:r>
              <a:rPr lang="en-US" b="1" dirty="0" err="1" smtClean="0"/>
              <a:t>criterias</a:t>
            </a:r>
            <a:endParaRPr lang="en-US" dirty="0"/>
          </a:p>
        </p:txBody>
      </p:sp>
      <p:sp>
        <p:nvSpPr>
          <p:cNvPr id="3" name="Content Placeholder 2"/>
          <p:cNvSpPr>
            <a:spLocks noGrp="1"/>
          </p:cNvSpPr>
          <p:nvPr>
            <p:ph idx="1"/>
          </p:nvPr>
        </p:nvSpPr>
        <p:spPr>
          <a:xfrm>
            <a:off x="228600" y="1295400"/>
            <a:ext cx="8763000" cy="5257800"/>
          </a:xfrm>
        </p:spPr>
        <p:txBody>
          <a:bodyPr>
            <a:normAutofit fontScale="40000" lnSpcReduction="20000"/>
          </a:bodyPr>
          <a:lstStyle/>
          <a:p>
            <a:pPr>
              <a:buNone/>
            </a:pPr>
            <a:r>
              <a:rPr lang="en-US" b="1" dirty="0" smtClean="0"/>
              <a:t>9. </a:t>
            </a:r>
            <a:r>
              <a:rPr lang="en-US" sz="4200" b="1" dirty="0" smtClean="0"/>
              <a:t>Combine multiple search </a:t>
            </a:r>
            <a:r>
              <a:rPr lang="en-US" sz="4200" b="1" dirty="0" err="1" smtClean="0"/>
              <a:t>criterias</a:t>
            </a:r>
            <a:endParaRPr lang="en-US" sz="4200" b="1" dirty="0" smtClean="0"/>
          </a:p>
          <a:p>
            <a:r>
              <a:rPr lang="en-US" sz="4200" dirty="0" smtClean="0"/>
              <a:t>It is possible to use multiple </a:t>
            </a:r>
            <a:r>
              <a:rPr lang="en-US" sz="4200" dirty="0" err="1" smtClean="0"/>
              <a:t>criterias</a:t>
            </a:r>
            <a:r>
              <a:rPr lang="en-US" sz="4200" dirty="0" smtClean="0"/>
              <a:t> when specifying name and inverting. For example</a:t>
            </a:r>
          </a:p>
          <a:p>
            <a:r>
              <a:rPr lang="en-US" sz="4200" b="1" dirty="0" smtClean="0">
                <a:solidFill>
                  <a:srgbClr val="FF0000"/>
                </a:solidFill>
              </a:rPr>
              <a:t>$ find ./test </a:t>
            </a:r>
            <a:r>
              <a:rPr lang="en-US" sz="4200" b="1" dirty="0" smtClean="0">
                <a:solidFill>
                  <a:srgbClr val="FF0000"/>
                </a:solidFill>
              </a:rPr>
              <a:t> -</a:t>
            </a:r>
            <a:r>
              <a:rPr lang="en-US" sz="4200" b="1" dirty="0" smtClean="0">
                <a:solidFill>
                  <a:srgbClr val="FF0000"/>
                </a:solidFill>
              </a:rPr>
              <a:t>name </a:t>
            </a:r>
            <a:r>
              <a:rPr lang="en-US" sz="4200" b="1" dirty="0" smtClean="0">
                <a:solidFill>
                  <a:srgbClr val="FF0000"/>
                </a:solidFill>
              </a:rPr>
              <a:t> '</a:t>
            </a:r>
            <a:r>
              <a:rPr lang="en-US" sz="4200" b="1" dirty="0" err="1" smtClean="0">
                <a:solidFill>
                  <a:srgbClr val="FF0000"/>
                </a:solidFill>
              </a:rPr>
              <a:t>abc</a:t>
            </a:r>
            <a:r>
              <a:rPr lang="en-US" sz="4200" b="1" dirty="0" smtClean="0">
                <a:solidFill>
                  <a:srgbClr val="FF0000"/>
                </a:solidFill>
              </a:rPr>
              <a:t>*' </a:t>
            </a:r>
            <a:r>
              <a:rPr lang="en-US" sz="4200" b="1" dirty="0" smtClean="0">
                <a:solidFill>
                  <a:srgbClr val="FF0000"/>
                </a:solidFill>
              </a:rPr>
              <a:t> ! </a:t>
            </a:r>
            <a:r>
              <a:rPr lang="en-US" sz="4200" b="1" dirty="0" smtClean="0">
                <a:solidFill>
                  <a:srgbClr val="FF0000"/>
                </a:solidFill>
              </a:rPr>
              <a:t>-name </a:t>
            </a:r>
            <a:r>
              <a:rPr lang="en-US" sz="4200" b="1" dirty="0" smtClean="0">
                <a:solidFill>
                  <a:srgbClr val="FF0000"/>
                </a:solidFill>
              </a:rPr>
              <a:t> '*.</a:t>
            </a:r>
            <a:r>
              <a:rPr lang="en-US" sz="4200" b="1" dirty="0" smtClean="0">
                <a:solidFill>
                  <a:srgbClr val="FF0000"/>
                </a:solidFill>
              </a:rPr>
              <a:t>php' </a:t>
            </a:r>
            <a:endParaRPr lang="en-US" sz="4200" b="1" dirty="0" smtClean="0">
              <a:solidFill>
                <a:srgbClr val="FF0000"/>
              </a:solidFill>
            </a:endParaRPr>
          </a:p>
          <a:p>
            <a:r>
              <a:rPr lang="en-US" sz="4200" dirty="0" smtClean="0"/>
              <a:t>./</a:t>
            </a:r>
            <a:r>
              <a:rPr lang="en-US" sz="4200" dirty="0" smtClean="0"/>
              <a:t>test/abc.txt </a:t>
            </a:r>
            <a:endParaRPr lang="en-US" sz="4200" dirty="0" smtClean="0"/>
          </a:p>
          <a:p>
            <a:r>
              <a:rPr lang="en-US" sz="4200" dirty="0" smtClean="0"/>
              <a:t>./</a:t>
            </a:r>
            <a:r>
              <a:rPr lang="en-US" sz="4200" dirty="0" smtClean="0"/>
              <a:t>test/</a:t>
            </a:r>
            <a:r>
              <a:rPr lang="en-US" sz="4200" dirty="0" err="1" smtClean="0"/>
              <a:t>abc</a:t>
            </a:r>
            <a:r>
              <a:rPr lang="en-US" sz="4200" dirty="0" smtClean="0"/>
              <a:t> </a:t>
            </a:r>
            <a:endParaRPr lang="en-US" sz="4200" dirty="0" smtClean="0"/>
          </a:p>
          <a:p>
            <a:r>
              <a:rPr lang="en-US" sz="4200" dirty="0" smtClean="0"/>
              <a:t>The </a:t>
            </a:r>
            <a:r>
              <a:rPr lang="en-US" sz="4200" dirty="0" smtClean="0"/>
              <a:t>above find command looks for files that begin with </a:t>
            </a:r>
            <a:r>
              <a:rPr lang="en-US" sz="4200" dirty="0" err="1" smtClean="0"/>
              <a:t>abc</a:t>
            </a:r>
            <a:r>
              <a:rPr lang="en-US" sz="4200" dirty="0" smtClean="0"/>
              <a:t> in their names and do not have a </a:t>
            </a:r>
            <a:r>
              <a:rPr lang="en-US" sz="4200" dirty="0" err="1" smtClean="0"/>
              <a:t>php</a:t>
            </a:r>
            <a:r>
              <a:rPr lang="en-US" sz="4200" dirty="0" smtClean="0"/>
              <a:t> extension</a:t>
            </a:r>
            <a:r>
              <a:rPr lang="en-US" sz="4200" dirty="0" smtClean="0"/>
              <a:t>.</a:t>
            </a:r>
          </a:p>
          <a:p>
            <a:r>
              <a:rPr lang="en-US" sz="4200" dirty="0" smtClean="0"/>
              <a:t>This </a:t>
            </a:r>
            <a:r>
              <a:rPr lang="en-US" sz="4200" dirty="0" smtClean="0"/>
              <a:t>is an example of how powerful search expressions can be build with the find command.</a:t>
            </a:r>
          </a:p>
          <a:p>
            <a:r>
              <a:rPr lang="en-US" sz="4200" b="1" dirty="0" smtClean="0"/>
              <a:t>OR operator</a:t>
            </a:r>
            <a:endParaRPr lang="en-US" sz="4200" dirty="0" smtClean="0"/>
          </a:p>
          <a:p>
            <a:r>
              <a:rPr lang="en-US" sz="4200" dirty="0" smtClean="0"/>
              <a:t>When using multiple name </a:t>
            </a:r>
            <a:r>
              <a:rPr lang="en-US" sz="4200" dirty="0" err="1" smtClean="0"/>
              <a:t>criterias</a:t>
            </a:r>
            <a:r>
              <a:rPr lang="en-US" sz="4200" dirty="0" smtClean="0"/>
              <a:t>, the find command would combine them with AND operator, which means that only those files which satisfy all </a:t>
            </a:r>
            <a:r>
              <a:rPr lang="en-US" sz="4200" dirty="0" err="1" smtClean="0"/>
              <a:t>criterias</a:t>
            </a:r>
            <a:r>
              <a:rPr lang="en-US" sz="4200" dirty="0" smtClean="0"/>
              <a:t> will be matched</a:t>
            </a:r>
            <a:r>
              <a:rPr lang="en-US" sz="4200" dirty="0" smtClean="0"/>
              <a:t>.</a:t>
            </a:r>
          </a:p>
          <a:p>
            <a:r>
              <a:rPr lang="en-US" sz="4200" dirty="0" smtClean="0"/>
              <a:t> </a:t>
            </a:r>
            <a:r>
              <a:rPr lang="en-US" sz="4200" dirty="0" smtClean="0"/>
              <a:t>However if we need to perform an OR based matching then the find command has the "o" switch.</a:t>
            </a:r>
          </a:p>
          <a:p>
            <a:r>
              <a:rPr lang="en-US" sz="4200" b="1" dirty="0" smtClean="0">
                <a:solidFill>
                  <a:srgbClr val="FF0000"/>
                </a:solidFill>
              </a:rPr>
              <a:t>$ </a:t>
            </a:r>
            <a:r>
              <a:rPr lang="en-US" sz="4200" b="1" dirty="0" smtClean="0">
                <a:solidFill>
                  <a:srgbClr val="FF0000"/>
                </a:solidFill>
              </a:rPr>
              <a:t>find -name '*.php' -o -name '*.</a:t>
            </a:r>
            <a:r>
              <a:rPr lang="en-US" sz="4200" b="1" dirty="0" smtClean="0">
                <a:solidFill>
                  <a:srgbClr val="FF0000"/>
                </a:solidFill>
              </a:rPr>
              <a:t>txt‘</a:t>
            </a:r>
          </a:p>
          <a:p>
            <a:r>
              <a:rPr lang="en-US" sz="4200" dirty="0" smtClean="0"/>
              <a:t>./</a:t>
            </a:r>
            <a:r>
              <a:rPr lang="en-US" sz="4200" dirty="0" smtClean="0"/>
              <a:t>abc.txt </a:t>
            </a:r>
            <a:endParaRPr lang="en-US" sz="4200" dirty="0" smtClean="0"/>
          </a:p>
          <a:p>
            <a:r>
              <a:rPr lang="en-US" sz="4200" dirty="0" smtClean="0"/>
              <a:t>./</a:t>
            </a:r>
            <a:r>
              <a:rPr lang="en-US" sz="4200" dirty="0" err="1" smtClean="0"/>
              <a:t>subdir</a:t>
            </a:r>
            <a:r>
              <a:rPr lang="en-US" sz="4200" dirty="0" smtClean="0"/>
              <a:t>/how.php</a:t>
            </a:r>
          </a:p>
          <a:p>
            <a:r>
              <a:rPr lang="en-US" sz="4200" dirty="0" smtClean="0"/>
              <a:t> </a:t>
            </a:r>
            <a:r>
              <a:rPr lang="en-US" sz="4200" dirty="0" smtClean="0"/>
              <a:t>./</a:t>
            </a:r>
            <a:r>
              <a:rPr lang="en-US" sz="4200" dirty="0" smtClean="0"/>
              <a:t>abc.php</a:t>
            </a:r>
          </a:p>
          <a:p>
            <a:r>
              <a:rPr lang="en-US" sz="4200" dirty="0" smtClean="0"/>
              <a:t> </a:t>
            </a:r>
            <a:r>
              <a:rPr lang="en-US" sz="4200" dirty="0" smtClean="0"/>
              <a:t>./cool.php </a:t>
            </a:r>
            <a:endParaRPr lang="en-US" sz="4200" dirty="0" smtClean="0"/>
          </a:p>
          <a:p>
            <a:r>
              <a:rPr lang="en-US" sz="4200" dirty="0" smtClean="0"/>
              <a:t>The </a:t>
            </a:r>
            <a:r>
              <a:rPr lang="en-US" sz="4200" dirty="0" smtClean="0"/>
              <a:t>above command search for files ending in either the </a:t>
            </a:r>
            <a:r>
              <a:rPr lang="en-US" sz="4200" dirty="0" err="1" smtClean="0"/>
              <a:t>php</a:t>
            </a:r>
            <a:r>
              <a:rPr lang="en-US" sz="4200" dirty="0" smtClean="0"/>
              <a:t> extension or the txt extension.</a:t>
            </a:r>
          </a:p>
          <a:p>
            <a:pPr>
              <a:buNone/>
            </a:pPr>
            <a:endParaRPr lang="en-US" sz="4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609600"/>
          </a:xfrm>
        </p:spPr>
        <p:txBody>
          <a:bodyPr>
            <a:normAutofit fontScale="90000"/>
          </a:bodyPr>
          <a:lstStyle/>
          <a:p>
            <a:r>
              <a:rPr lang="en-US" b="1" dirty="0" smtClean="0"/>
              <a:t>only files or only directories</a:t>
            </a:r>
            <a:endParaRPr lang="en-US" dirty="0"/>
          </a:p>
        </p:txBody>
      </p:sp>
      <p:sp>
        <p:nvSpPr>
          <p:cNvPr id="3" name="Content Placeholder 2"/>
          <p:cNvSpPr>
            <a:spLocks noGrp="1"/>
          </p:cNvSpPr>
          <p:nvPr>
            <p:ph idx="1"/>
          </p:nvPr>
        </p:nvSpPr>
        <p:spPr>
          <a:xfrm>
            <a:off x="304800" y="1143000"/>
            <a:ext cx="8686800" cy="5410200"/>
          </a:xfrm>
        </p:spPr>
        <p:txBody>
          <a:bodyPr>
            <a:normAutofit fontScale="85000" lnSpcReduction="20000"/>
          </a:bodyPr>
          <a:lstStyle/>
          <a:p>
            <a:pPr>
              <a:buNone/>
            </a:pPr>
            <a:r>
              <a:rPr lang="en-US" b="1" dirty="0" smtClean="0"/>
              <a:t>10.Search </a:t>
            </a:r>
            <a:r>
              <a:rPr lang="en-US" b="1" dirty="0" smtClean="0"/>
              <a:t>only files or only directories</a:t>
            </a:r>
          </a:p>
          <a:p>
            <a:r>
              <a:rPr lang="en-US" dirty="0" smtClean="0"/>
              <a:t>Sometimes we want to find only files or only directories with a given name. Find can do this easily as well.</a:t>
            </a:r>
          </a:p>
          <a:p>
            <a:r>
              <a:rPr lang="en-US" b="1" dirty="0" smtClean="0">
                <a:solidFill>
                  <a:srgbClr val="FF0000"/>
                </a:solidFill>
              </a:rPr>
              <a:t>$ find ./test -name </a:t>
            </a:r>
            <a:r>
              <a:rPr lang="en-US" b="1" dirty="0" err="1" smtClean="0">
                <a:solidFill>
                  <a:srgbClr val="FF0000"/>
                </a:solidFill>
              </a:rPr>
              <a:t>abc</a:t>
            </a:r>
            <a:r>
              <a:rPr lang="en-US" b="1" dirty="0" smtClean="0">
                <a:solidFill>
                  <a:srgbClr val="FF0000"/>
                </a:solidFill>
              </a:rPr>
              <a:t>*</a:t>
            </a:r>
          </a:p>
          <a:p>
            <a:r>
              <a:rPr lang="en-US" dirty="0" smtClean="0"/>
              <a:t> </a:t>
            </a:r>
            <a:r>
              <a:rPr lang="en-US" dirty="0" smtClean="0"/>
              <a:t>./test/abc.txt </a:t>
            </a:r>
            <a:endParaRPr lang="en-US" dirty="0" smtClean="0"/>
          </a:p>
          <a:p>
            <a:r>
              <a:rPr lang="en-US" dirty="0" smtClean="0"/>
              <a:t>./</a:t>
            </a:r>
            <a:r>
              <a:rPr lang="en-US" dirty="0" smtClean="0"/>
              <a:t>test/</a:t>
            </a:r>
            <a:r>
              <a:rPr lang="en-US" dirty="0" err="1" smtClean="0"/>
              <a:t>abc</a:t>
            </a:r>
            <a:r>
              <a:rPr lang="en-US" dirty="0" smtClean="0"/>
              <a:t> </a:t>
            </a:r>
            <a:endParaRPr lang="en-US" dirty="0" smtClean="0"/>
          </a:p>
          <a:p>
            <a:r>
              <a:rPr lang="en-US" b="1" dirty="0" smtClean="0"/>
              <a:t>Only files</a:t>
            </a:r>
          </a:p>
          <a:p>
            <a:r>
              <a:rPr lang="en-US" dirty="0" smtClean="0"/>
              <a:t> </a:t>
            </a:r>
            <a:r>
              <a:rPr lang="en-US" b="1" dirty="0" smtClean="0">
                <a:solidFill>
                  <a:srgbClr val="FF0000"/>
                </a:solidFill>
              </a:rPr>
              <a:t>$ find ./test -type f -name "</a:t>
            </a:r>
            <a:r>
              <a:rPr lang="en-US" b="1" dirty="0" err="1" smtClean="0">
                <a:solidFill>
                  <a:srgbClr val="FF0000"/>
                </a:solidFill>
              </a:rPr>
              <a:t>abc</a:t>
            </a:r>
            <a:r>
              <a:rPr lang="en-US" b="1" dirty="0" smtClean="0">
                <a:solidFill>
                  <a:srgbClr val="FF0000"/>
                </a:solidFill>
              </a:rPr>
              <a:t>*" </a:t>
            </a:r>
            <a:endParaRPr lang="en-US" b="1" dirty="0" smtClean="0">
              <a:solidFill>
                <a:srgbClr val="FF0000"/>
              </a:solidFill>
            </a:endParaRPr>
          </a:p>
          <a:p>
            <a:r>
              <a:rPr lang="en-US" dirty="0" smtClean="0"/>
              <a:t>./</a:t>
            </a:r>
            <a:r>
              <a:rPr lang="en-US" dirty="0" smtClean="0"/>
              <a:t>test/abc.txt </a:t>
            </a:r>
            <a:endParaRPr lang="en-US" dirty="0" smtClean="0"/>
          </a:p>
          <a:p>
            <a:r>
              <a:rPr lang="en-US" b="1" dirty="0" smtClean="0"/>
              <a:t>Only </a:t>
            </a:r>
            <a:r>
              <a:rPr lang="en-US" b="1" dirty="0" smtClean="0"/>
              <a:t>directories </a:t>
            </a:r>
            <a:endParaRPr lang="en-US" b="1" dirty="0" smtClean="0"/>
          </a:p>
          <a:p>
            <a:r>
              <a:rPr lang="en-US" b="1" dirty="0" smtClean="0">
                <a:solidFill>
                  <a:srgbClr val="FF0000"/>
                </a:solidFill>
              </a:rPr>
              <a:t>$ </a:t>
            </a:r>
            <a:r>
              <a:rPr lang="en-US" b="1" dirty="0" smtClean="0">
                <a:solidFill>
                  <a:srgbClr val="FF0000"/>
                </a:solidFill>
              </a:rPr>
              <a:t>find ./test -type d -name "</a:t>
            </a:r>
            <a:r>
              <a:rPr lang="en-US" b="1" dirty="0" err="1" smtClean="0">
                <a:solidFill>
                  <a:srgbClr val="FF0000"/>
                </a:solidFill>
              </a:rPr>
              <a:t>abc</a:t>
            </a:r>
            <a:r>
              <a:rPr lang="en-US" b="1" dirty="0" smtClean="0">
                <a:solidFill>
                  <a:srgbClr val="FF0000"/>
                </a:solidFill>
              </a:rPr>
              <a:t>*" </a:t>
            </a:r>
            <a:endParaRPr lang="en-US" b="1" dirty="0" smtClean="0">
              <a:solidFill>
                <a:srgbClr val="FF0000"/>
              </a:solidFill>
            </a:endParaRPr>
          </a:p>
          <a:p>
            <a:r>
              <a:rPr lang="en-US" dirty="0" smtClean="0"/>
              <a:t>./</a:t>
            </a:r>
            <a:r>
              <a:rPr lang="en-US" dirty="0" smtClean="0"/>
              <a:t>test/</a:t>
            </a:r>
            <a:r>
              <a:rPr lang="en-US" dirty="0" err="1" smtClean="0"/>
              <a:t>abc</a:t>
            </a:r>
            <a:r>
              <a:rPr lang="en-US" dirty="0" smtClean="0"/>
              <a:t> </a:t>
            </a:r>
            <a:endParaRPr lang="en-US" dirty="0" smtClean="0"/>
          </a:p>
          <a:p>
            <a:r>
              <a:rPr lang="en-US" dirty="0" smtClean="0"/>
              <a:t>Quite </a:t>
            </a:r>
            <a:r>
              <a:rPr lang="en-US" dirty="0" smtClean="0"/>
              <a:t>useful and handy!</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8CDB41EA26A342A0993689F5F83883" ma:contentTypeVersion="12" ma:contentTypeDescription="Create a new document." ma:contentTypeScope="" ma:versionID="82ee1907eb42ecea6dddf14c53b239c9">
  <xsd:schema xmlns:xsd="http://www.w3.org/2001/XMLSchema" xmlns:xs="http://www.w3.org/2001/XMLSchema" xmlns:p="http://schemas.microsoft.com/office/2006/metadata/properties" xmlns:ns2="a19066d1-afed-4db6-9b53-8318513b0d46" xmlns:ns3="c505c9ba-f540-4270-8421-214057e2534e" targetNamespace="http://schemas.microsoft.com/office/2006/metadata/properties" ma:root="true" ma:fieldsID="aff3631adcb8b0935a55a90726104f02" ns2:_="" ns3:_="">
    <xsd:import namespace="a19066d1-afed-4db6-9b53-8318513b0d46"/>
    <xsd:import namespace="c505c9ba-f540-4270-8421-214057e2534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066d1-afed-4db6-9b53-8318513b0d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505c9ba-f540-4270-8421-214057e2534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C885725-5A13-4A61-891C-38CCA10E4571}"/>
</file>

<file path=customXml/itemProps2.xml><?xml version="1.0" encoding="utf-8"?>
<ds:datastoreItem xmlns:ds="http://schemas.openxmlformats.org/officeDocument/2006/customXml" ds:itemID="{3E7453CE-B4B0-4DEE-B7E9-E872A26942DD}"/>
</file>

<file path=customXml/itemProps3.xml><?xml version="1.0" encoding="utf-8"?>
<ds:datastoreItem xmlns:ds="http://schemas.openxmlformats.org/officeDocument/2006/customXml" ds:itemID="{B5CA2682-B576-4383-9036-E4905072F016}"/>
</file>

<file path=docProps/app.xml><?xml version="1.0" encoding="utf-8"?>
<Properties xmlns="http://schemas.openxmlformats.org/officeDocument/2006/extended-properties" xmlns:vt="http://schemas.openxmlformats.org/officeDocument/2006/docPropsVTypes">
  <Template>Trek</Template>
  <TotalTime>445</TotalTime>
  <Words>2606</Words>
  <Application>Microsoft Office PowerPoint</Application>
  <PresentationFormat>On-screen Show (4:3)</PresentationFormat>
  <Paragraphs>352</Paragraphs>
  <Slides>60</Slides>
  <Notes>1</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Trek</vt:lpstr>
      <vt:lpstr>Comparison and Searching</vt:lpstr>
      <vt:lpstr>Slide 2</vt:lpstr>
      <vt:lpstr>Find</vt:lpstr>
      <vt:lpstr>Examples of find</vt:lpstr>
      <vt:lpstr>Slide 5</vt:lpstr>
      <vt:lpstr>-maxdepth</vt:lpstr>
      <vt:lpstr>! (Not)</vt:lpstr>
      <vt:lpstr>multiple search criterias</vt:lpstr>
      <vt:lpstr>only files or only directories</vt:lpstr>
      <vt:lpstr>Hidden files</vt:lpstr>
      <vt:lpstr>readonly files</vt:lpstr>
      <vt:lpstr>files belonging to particular user</vt:lpstr>
      <vt:lpstr>modification date and time </vt:lpstr>
      <vt:lpstr>Search files and directories based on size </vt:lpstr>
      <vt:lpstr>Diff Command</vt:lpstr>
      <vt:lpstr>Slide 16</vt:lpstr>
      <vt:lpstr>This command has a variety of helpful options. If you use the "-b" setting, it skips over minor spacing differences. This UNIX diff example shows that "-b" instructs the system to ignore extra spaces and tabs:</vt:lpstr>
      <vt:lpstr>Example</vt:lpstr>
      <vt:lpstr>Cmp &amp; dircmp command</vt:lpstr>
      <vt:lpstr>Grep command</vt:lpstr>
      <vt:lpstr>Grep cont..</vt:lpstr>
      <vt:lpstr>Text processing</vt:lpstr>
      <vt:lpstr>Commands</vt:lpstr>
      <vt:lpstr>Cut command</vt:lpstr>
      <vt:lpstr>Paste command</vt:lpstr>
      <vt:lpstr>Sort command</vt:lpstr>
      <vt:lpstr>options</vt:lpstr>
      <vt:lpstr>uniq command</vt:lpstr>
      <vt:lpstr>Communications</vt:lpstr>
      <vt:lpstr>Slide 30</vt:lpstr>
      <vt:lpstr>Cu command</vt:lpstr>
      <vt:lpstr>ftp command</vt:lpstr>
      <vt:lpstr>Login command</vt:lpstr>
      <vt:lpstr>rlogin</vt:lpstr>
      <vt:lpstr>Talk command</vt:lpstr>
      <vt:lpstr>telnet</vt:lpstr>
      <vt:lpstr>vacation</vt:lpstr>
      <vt:lpstr>Write  command</vt:lpstr>
      <vt:lpstr>Storage Command </vt:lpstr>
      <vt:lpstr>Slide 40</vt:lpstr>
      <vt:lpstr>Gzip &amp; gunzip command</vt:lpstr>
      <vt:lpstr>tar</vt:lpstr>
      <vt:lpstr>printing</vt:lpstr>
      <vt:lpstr>Lpr command</vt:lpstr>
      <vt:lpstr>lpq</vt:lpstr>
      <vt:lpstr>Lprm command</vt:lpstr>
      <vt:lpstr>Genscript </vt:lpstr>
      <vt:lpstr>About other people</vt:lpstr>
      <vt:lpstr>W command</vt:lpstr>
      <vt:lpstr>Who command</vt:lpstr>
      <vt:lpstr>whoami</vt:lpstr>
      <vt:lpstr>finger</vt:lpstr>
      <vt:lpstr>last</vt:lpstr>
      <vt:lpstr>Additional commands</vt:lpstr>
      <vt:lpstr>passwd</vt:lpstr>
      <vt:lpstr>Ps command</vt:lpstr>
      <vt:lpstr>kill</vt:lpstr>
      <vt:lpstr>du</vt:lpstr>
      <vt:lpstr>date</vt:lpstr>
      <vt:lpstr>Top command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and Searching</dc:title>
  <dc:creator>pratyush</dc:creator>
  <cp:lastModifiedBy>siddi</cp:lastModifiedBy>
  <cp:revision>53</cp:revision>
  <dcterms:created xsi:type="dcterms:W3CDTF">2006-08-16T00:00:00Z</dcterms:created>
  <dcterms:modified xsi:type="dcterms:W3CDTF">2016-09-01T10:17:30Z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0x010100D28CDB41EA26A342A0993689F5F83883</vt:lpwstr>
  </property>
</Properties>
</file>