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94" r:id="rId3"/>
    <p:sldId id="295" r:id="rId4"/>
    <p:sldId id="257" r:id="rId5"/>
    <p:sldId id="258" r:id="rId6"/>
    <p:sldId id="259" r:id="rId7"/>
    <p:sldId id="261" r:id="rId8"/>
    <p:sldId id="292" r:id="rId9"/>
    <p:sldId id="285" r:id="rId10"/>
    <p:sldId id="288" r:id="rId11"/>
    <p:sldId id="287" r:id="rId12"/>
    <p:sldId id="291" r:id="rId13"/>
    <p:sldId id="289" r:id="rId14"/>
    <p:sldId id="282" r:id="rId15"/>
    <p:sldId id="273" r:id="rId16"/>
    <p:sldId id="293" r:id="rId17"/>
    <p:sldId id="265"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91" d="100"/>
          <a:sy n="91" d="100"/>
        </p:scale>
        <p:origin x="40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1A4A-3BD0-4560-A35C-33DDFECB6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1C911A-68BE-4331-B504-92C120A1E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E8C34C-DBEF-4FA8-A036-941D7C2DD59F}"/>
              </a:ext>
            </a:extLst>
          </p:cNvPr>
          <p:cNvSpPr>
            <a:spLocks noGrp="1"/>
          </p:cNvSpPr>
          <p:nvPr>
            <p:ph type="dt" sz="half" idx="10"/>
          </p:nvPr>
        </p:nvSpPr>
        <p:spPr/>
        <p:txBody>
          <a:bodyPr/>
          <a:lstStyle/>
          <a:p>
            <a:fld id="{9E016143-E03C-4CFD-AFDC-14E5BDEA754C}" type="datetimeFigureOut">
              <a:rPr lang="en-US" smtClean="0"/>
              <a:t>9/24/2020</a:t>
            </a:fld>
            <a:endParaRPr lang="en-US" dirty="0"/>
          </a:p>
        </p:txBody>
      </p:sp>
      <p:sp>
        <p:nvSpPr>
          <p:cNvPr id="5" name="Footer Placeholder 4">
            <a:extLst>
              <a:ext uri="{FF2B5EF4-FFF2-40B4-BE49-F238E27FC236}">
                <a16:creationId xmlns:a16="http://schemas.microsoft.com/office/drawing/2014/main" id="{4CA5EA96-E544-4F46-B8FA-7A71D485AA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1DAECF-D8A7-45BB-A5D1-DA22CA2C942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6708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98AA-0D78-44B2-ABE8-5EB9BE42FA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B5609C-3B1A-4953-9BC9-12AE5B8B8D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3BEF46-5110-43B8-B302-C6E928C96596}"/>
              </a:ext>
            </a:extLst>
          </p:cNvPr>
          <p:cNvSpPr>
            <a:spLocks noGrp="1"/>
          </p:cNvSpPr>
          <p:nvPr>
            <p:ph type="dt" sz="half" idx="10"/>
          </p:nvPr>
        </p:nvSpPr>
        <p:spPr/>
        <p:txBody>
          <a:bodyPr/>
          <a:lstStyle/>
          <a:p>
            <a:fld id="{C033E54A-A8CA-48C1-9504-691B58049D29}" type="datetimeFigureOut">
              <a:rPr lang="en-US" smtClean="0"/>
              <a:t>9/24/2020</a:t>
            </a:fld>
            <a:endParaRPr lang="en-US" dirty="0"/>
          </a:p>
        </p:txBody>
      </p:sp>
      <p:sp>
        <p:nvSpPr>
          <p:cNvPr id="5" name="Footer Placeholder 4">
            <a:extLst>
              <a:ext uri="{FF2B5EF4-FFF2-40B4-BE49-F238E27FC236}">
                <a16:creationId xmlns:a16="http://schemas.microsoft.com/office/drawing/2014/main" id="{E5E730D4-FF1B-428D-BD34-C8DEF46FC4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8DCFF5-EA55-4E6B-91A3-9903F527765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159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A9E19-6CB2-487F-816A-3D73C356CD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902F28-9103-4A4F-8F02-F72A50784F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7A7708-A192-4408-B68D-598F9997A11F}"/>
              </a:ext>
            </a:extLst>
          </p:cNvPr>
          <p:cNvSpPr>
            <a:spLocks noGrp="1"/>
          </p:cNvSpPr>
          <p:nvPr>
            <p:ph type="dt" sz="half" idx="10"/>
          </p:nvPr>
        </p:nvSpPr>
        <p:spPr/>
        <p:txBody>
          <a:bodyPr/>
          <a:lstStyle/>
          <a:p>
            <a:fld id="{B5F6C806-BBF7-471C-9527-881CE2266695}" type="datetimeFigureOut">
              <a:rPr lang="en-US" smtClean="0"/>
              <a:t>9/24/2020</a:t>
            </a:fld>
            <a:endParaRPr lang="en-US" dirty="0"/>
          </a:p>
        </p:txBody>
      </p:sp>
      <p:sp>
        <p:nvSpPr>
          <p:cNvPr id="5" name="Footer Placeholder 4">
            <a:extLst>
              <a:ext uri="{FF2B5EF4-FFF2-40B4-BE49-F238E27FC236}">
                <a16:creationId xmlns:a16="http://schemas.microsoft.com/office/drawing/2014/main" id="{4988DCC4-2C86-4D8C-A56E-EBC7A93024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0D69AC-539D-4B8E-89D2-A5FD363E42A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1034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91C3-4622-496A-A594-55661FBA8E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22DC8B-53BA-4EF1-909B-3F9DC84DA8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F2E131-D936-4F90-A90B-7953A5FDA926}"/>
              </a:ext>
            </a:extLst>
          </p:cNvPr>
          <p:cNvSpPr>
            <a:spLocks noGrp="1"/>
          </p:cNvSpPr>
          <p:nvPr>
            <p:ph type="dt" sz="half" idx="10"/>
          </p:nvPr>
        </p:nvSpPr>
        <p:spPr/>
        <p:txBody>
          <a:bodyPr/>
          <a:lstStyle/>
          <a:p>
            <a:fld id="{78C94063-DF36-4330-A365-08DA1FA5B7D6}" type="datetimeFigureOut">
              <a:rPr lang="en-US" smtClean="0"/>
              <a:t>9/24/2020</a:t>
            </a:fld>
            <a:endParaRPr lang="en-US" dirty="0"/>
          </a:p>
        </p:txBody>
      </p:sp>
      <p:sp>
        <p:nvSpPr>
          <p:cNvPr id="5" name="Footer Placeholder 4">
            <a:extLst>
              <a:ext uri="{FF2B5EF4-FFF2-40B4-BE49-F238E27FC236}">
                <a16:creationId xmlns:a16="http://schemas.microsoft.com/office/drawing/2014/main" id="{31F817DB-DC50-441C-BFA3-41DA6C1B52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219B8E-24F8-479E-B6A2-41F329557D6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7090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BB7D-F457-4415-8D7A-639F8FEBB2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A8427-3CB0-4211-8FDB-987FFC610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C7E3-D321-460C-B257-02D4F9C08631}"/>
              </a:ext>
            </a:extLst>
          </p:cNvPr>
          <p:cNvSpPr>
            <a:spLocks noGrp="1"/>
          </p:cNvSpPr>
          <p:nvPr>
            <p:ph type="dt" sz="half" idx="10"/>
          </p:nvPr>
        </p:nvSpPr>
        <p:spPr/>
        <p:txBody>
          <a:bodyPr/>
          <a:lstStyle/>
          <a:p>
            <a:fld id="{908A7C6C-0F39-4D70-8E8D-FE5B9C95FA73}" type="datetimeFigureOut">
              <a:rPr lang="en-US" smtClean="0"/>
              <a:t>9/24/2020</a:t>
            </a:fld>
            <a:endParaRPr lang="en-US" dirty="0"/>
          </a:p>
        </p:txBody>
      </p:sp>
      <p:sp>
        <p:nvSpPr>
          <p:cNvPr id="5" name="Footer Placeholder 4">
            <a:extLst>
              <a:ext uri="{FF2B5EF4-FFF2-40B4-BE49-F238E27FC236}">
                <a16:creationId xmlns:a16="http://schemas.microsoft.com/office/drawing/2014/main" id="{4AC7EACB-30C3-48A1-8E49-A32FC89D95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FD660A-9802-417C-B2FA-7F2CEC0DCFA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064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8079-324E-4518-9824-D2F8526C79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780D18-9B82-4DF3-9C95-171CE3764B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F88DDE-396D-45F8-B0F0-14F7220D3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61955C-957E-4924-BF0D-EE8453211C30}"/>
              </a:ext>
            </a:extLst>
          </p:cNvPr>
          <p:cNvSpPr>
            <a:spLocks noGrp="1"/>
          </p:cNvSpPr>
          <p:nvPr>
            <p:ph type="dt" sz="half" idx="10"/>
          </p:nvPr>
        </p:nvSpPr>
        <p:spPr/>
        <p:txBody>
          <a:bodyPr/>
          <a:lstStyle/>
          <a:p>
            <a:fld id="{DFCFA4AC-08CC-42CE-BD01-C191750A04EC}" type="datetimeFigureOut">
              <a:rPr lang="en-US" smtClean="0"/>
              <a:t>9/24/2020</a:t>
            </a:fld>
            <a:endParaRPr lang="en-US" dirty="0"/>
          </a:p>
        </p:txBody>
      </p:sp>
      <p:sp>
        <p:nvSpPr>
          <p:cNvPr id="6" name="Footer Placeholder 5">
            <a:extLst>
              <a:ext uri="{FF2B5EF4-FFF2-40B4-BE49-F238E27FC236}">
                <a16:creationId xmlns:a16="http://schemas.microsoft.com/office/drawing/2014/main" id="{179E6C48-8330-4C46-B798-A68D936647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C7F33D-81FA-453B-8C35-804747CB428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1289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4F1E-F338-40AB-B8AD-3090700A06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3FF0FC-3ADD-44C1-800F-98F29FA3D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1221F-B5AA-4F2C-9FCD-793F2A0864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D3C112-1604-43A4-B1AC-9C3C23E650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97801A-B185-441A-8AE8-6B01389481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4399B7-64D9-4471-BF05-0A54D80D13E9}"/>
              </a:ext>
            </a:extLst>
          </p:cNvPr>
          <p:cNvSpPr>
            <a:spLocks noGrp="1"/>
          </p:cNvSpPr>
          <p:nvPr>
            <p:ph type="dt" sz="half" idx="10"/>
          </p:nvPr>
        </p:nvSpPr>
        <p:spPr/>
        <p:txBody>
          <a:bodyPr/>
          <a:lstStyle/>
          <a:p>
            <a:fld id="{1BA7A723-92A7-435B-B681-F25B092FEFEB}" type="datetimeFigureOut">
              <a:rPr lang="en-US" smtClean="0"/>
              <a:t>9/24/2020</a:t>
            </a:fld>
            <a:endParaRPr lang="en-US" dirty="0"/>
          </a:p>
        </p:txBody>
      </p:sp>
      <p:sp>
        <p:nvSpPr>
          <p:cNvPr id="8" name="Footer Placeholder 7">
            <a:extLst>
              <a:ext uri="{FF2B5EF4-FFF2-40B4-BE49-F238E27FC236}">
                <a16:creationId xmlns:a16="http://schemas.microsoft.com/office/drawing/2014/main" id="{03A36D9F-F446-4D0F-9A6D-878199D0CF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B32626-29FD-4129-8E36-54D7F160CE9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940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776D-509A-41B4-8CAD-4F77234EF4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56B5C4-66C3-4001-8811-953F889CAFDF}"/>
              </a:ext>
            </a:extLst>
          </p:cNvPr>
          <p:cNvSpPr>
            <a:spLocks noGrp="1"/>
          </p:cNvSpPr>
          <p:nvPr>
            <p:ph type="dt" sz="half" idx="10"/>
          </p:nvPr>
        </p:nvSpPr>
        <p:spPr/>
        <p:txBody>
          <a:bodyPr/>
          <a:lstStyle/>
          <a:p>
            <a:fld id="{4F170639-886C-4FCF-9EAB-ABB5DA3F3F4A}" type="datetimeFigureOut">
              <a:rPr lang="en-US" smtClean="0"/>
              <a:t>9/24/2020</a:t>
            </a:fld>
            <a:endParaRPr lang="en-US" dirty="0"/>
          </a:p>
        </p:txBody>
      </p:sp>
      <p:sp>
        <p:nvSpPr>
          <p:cNvPr id="4" name="Footer Placeholder 3">
            <a:extLst>
              <a:ext uri="{FF2B5EF4-FFF2-40B4-BE49-F238E27FC236}">
                <a16:creationId xmlns:a16="http://schemas.microsoft.com/office/drawing/2014/main" id="{07645331-70C5-4683-A12C-D0CFC15565A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E65F78D-D1E1-47B9-B7C4-0CFB10A4778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61324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5EB91-24C8-4C6F-A976-30F9FDAF36F5}"/>
              </a:ext>
            </a:extLst>
          </p:cNvPr>
          <p:cNvSpPr>
            <a:spLocks noGrp="1"/>
          </p:cNvSpPr>
          <p:nvPr>
            <p:ph type="dt" sz="half" idx="10"/>
          </p:nvPr>
        </p:nvSpPr>
        <p:spPr/>
        <p:txBody>
          <a:bodyPr/>
          <a:lstStyle/>
          <a:p>
            <a:fld id="{22230651-31F4-45D2-98AE-A2108F41BC07}" type="datetimeFigureOut">
              <a:rPr lang="en-US" smtClean="0"/>
              <a:t>9/24/2020</a:t>
            </a:fld>
            <a:endParaRPr lang="en-US" dirty="0"/>
          </a:p>
        </p:txBody>
      </p:sp>
      <p:sp>
        <p:nvSpPr>
          <p:cNvPr id="3" name="Footer Placeholder 2">
            <a:extLst>
              <a:ext uri="{FF2B5EF4-FFF2-40B4-BE49-F238E27FC236}">
                <a16:creationId xmlns:a16="http://schemas.microsoft.com/office/drawing/2014/main" id="{1590901F-5E54-4863-885B-FB2C673B398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9C939E-E2A7-4A92-BDBC-7BC5340076B9}"/>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9887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70BD-C5B4-46E6-A6C9-2E7D7D58DD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FABA6B-5734-4BC8-B6ED-5878B1104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5AA5BC-8383-4DFB-86CB-F037F6C4E3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05F13-7071-499A-A72D-3447CE1455F9}"/>
              </a:ext>
            </a:extLst>
          </p:cNvPr>
          <p:cNvSpPr>
            <a:spLocks noGrp="1"/>
          </p:cNvSpPr>
          <p:nvPr>
            <p:ph type="dt" sz="half" idx="10"/>
          </p:nvPr>
        </p:nvSpPr>
        <p:spPr/>
        <p:txBody>
          <a:bodyPr/>
          <a:lstStyle/>
          <a:p>
            <a:fld id="{6F53789A-C914-4DB1-8815-80B5EC7335C5}" type="datetimeFigureOut">
              <a:rPr lang="en-US" smtClean="0"/>
              <a:t>9/24/2020</a:t>
            </a:fld>
            <a:endParaRPr lang="en-US" dirty="0"/>
          </a:p>
        </p:txBody>
      </p:sp>
      <p:sp>
        <p:nvSpPr>
          <p:cNvPr id="6" name="Footer Placeholder 5">
            <a:extLst>
              <a:ext uri="{FF2B5EF4-FFF2-40B4-BE49-F238E27FC236}">
                <a16:creationId xmlns:a16="http://schemas.microsoft.com/office/drawing/2014/main" id="{F9BC1CC1-A987-4547-8834-145A38BC9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5098C2F-BD32-46F3-A702-064E05A482B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393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208B-E3A7-4966-961A-DF9B03F05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52000B-72B9-4A4B-A298-5AE809462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4DC9BD-9299-4B30-892B-80E8610477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A6340-AF6B-41F9-AFCA-69C76D10BA5B}"/>
              </a:ext>
            </a:extLst>
          </p:cNvPr>
          <p:cNvSpPr>
            <a:spLocks noGrp="1"/>
          </p:cNvSpPr>
          <p:nvPr>
            <p:ph type="dt" sz="half" idx="10"/>
          </p:nvPr>
        </p:nvSpPr>
        <p:spPr/>
        <p:txBody>
          <a:bodyPr/>
          <a:lstStyle/>
          <a:p>
            <a:fld id="{5E6440AA-91A0-436F-8FDB-C0F939DCAE21}" type="datetimeFigureOut">
              <a:rPr lang="en-US" smtClean="0"/>
              <a:t>9/24/2020</a:t>
            </a:fld>
            <a:endParaRPr lang="en-US" dirty="0"/>
          </a:p>
        </p:txBody>
      </p:sp>
      <p:sp>
        <p:nvSpPr>
          <p:cNvPr id="6" name="Footer Placeholder 5">
            <a:extLst>
              <a:ext uri="{FF2B5EF4-FFF2-40B4-BE49-F238E27FC236}">
                <a16:creationId xmlns:a16="http://schemas.microsoft.com/office/drawing/2014/main" id="{C6E1A1C8-D449-4F4B-A1E3-D3E964CB96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B34BFA-C75E-4E20-BB58-7511C917D8E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39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BDCFF-4D26-4F07-9873-4E8055050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C104E3-10D1-4AC6-8C71-56A4604D77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54E6C0-D01C-4813-9840-9CC3E1B9A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FD0C-5451-4CA0-86AF-E70AE3279989}" type="datetimeFigureOut">
              <a:rPr lang="en-US" smtClean="0"/>
              <a:t>9/24/2020</a:t>
            </a:fld>
            <a:endParaRPr lang="en-US" dirty="0"/>
          </a:p>
        </p:txBody>
      </p:sp>
      <p:sp>
        <p:nvSpPr>
          <p:cNvPr id="5" name="Footer Placeholder 4">
            <a:extLst>
              <a:ext uri="{FF2B5EF4-FFF2-40B4-BE49-F238E27FC236}">
                <a16:creationId xmlns:a16="http://schemas.microsoft.com/office/drawing/2014/main" id="{D2D4E1DD-DCD1-42F3-A121-A0AAB32DF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B5F1468-8F39-433E-BE6F-BFD866DD5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29740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1040-FF24-4EFF-BBEF-01BDE67A1175}"/>
              </a:ext>
            </a:extLst>
          </p:cNvPr>
          <p:cNvSpPr>
            <a:spLocks noGrp="1"/>
          </p:cNvSpPr>
          <p:nvPr>
            <p:ph type="ctrTitle"/>
          </p:nvPr>
        </p:nvSpPr>
        <p:spPr>
          <a:xfrm>
            <a:off x="1524000" y="1206685"/>
            <a:ext cx="9144000" cy="917765"/>
          </a:xfrm>
        </p:spPr>
        <p:txBody>
          <a:bodyPr>
            <a:normAutofit fontScale="90000"/>
          </a:bodyPr>
          <a:lstStyle/>
          <a:p>
            <a:r>
              <a:rPr lang="en-US" b="1" dirty="0">
                <a:latin typeface="Arial Black" panose="020B0A04020102020204" pitchFamily="34" charset="0"/>
                <a:cs typeface="Arial" panose="020B0604020202020204" pitchFamily="34" charset="0"/>
              </a:rPr>
              <a:t>CLOUD BASED EHR SYSTEM</a:t>
            </a:r>
          </a:p>
        </p:txBody>
      </p:sp>
      <p:sp>
        <p:nvSpPr>
          <p:cNvPr id="3" name="TextBox 2">
            <a:extLst>
              <a:ext uri="{FF2B5EF4-FFF2-40B4-BE49-F238E27FC236}">
                <a16:creationId xmlns:a16="http://schemas.microsoft.com/office/drawing/2014/main" id="{D8B604EE-F718-488D-B534-B9CA6577F4C8}"/>
              </a:ext>
            </a:extLst>
          </p:cNvPr>
          <p:cNvSpPr txBox="1"/>
          <p:nvPr/>
        </p:nvSpPr>
        <p:spPr>
          <a:xfrm>
            <a:off x="2239860" y="2378413"/>
            <a:ext cx="7712279" cy="1661993"/>
          </a:xfrm>
          <a:prstGeom prst="rect">
            <a:avLst/>
          </a:prstGeom>
          <a:noFill/>
        </p:spPr>
        <p:txBody>
          <a:bodyPr wrap="square" rtlCol="0">
            <a:spAutoFit/>
          </a:bodyPr>
          <a:lstStyle/>
          <a:p>
            <a:pPr algn="ctr"/>
            <a:r>
              <a:rPr lang="en-US" sz="3600" dirty="0">
                <a:latin typeface="Arial Black" panose="020B0A04020102020204" pitchFamily="34" charset="0"/>
                <a:cs typeface="Arial" panose="020B0604020202020204" pitchFamily="34" charset="0"/>
              </a:rPr>
              <a:t>Guidance</a:t>
            </a:r>
          </a:p>
          <a:p>
            <a:pPr algn="ctr"/>
            <a:r>
              <a:rPr lang="en-IN" sz="2400" dirty="0">
                <a:latin typeface="Arial Black" panose="020B0A04020102020204" pitchFamily="34" charset="0"/>
                <a:cs typeface="Arial" panose="020B0604020202020204" pitchFamily="34" charset="0"/>
              </a:rPr>
              <a:t>Project Guide - Prof. G. A. Patil</a:t>
            </a:r>
            <a:endParaRPr lang="en-US" sz="2400" dirty="0">
              <a:latin typeface="Arial Black" panose="020B0A04020102020204" pitchFamily="34" charset="0"/>
              <a:cs typeface="Arial" panose="020B0604020202020204" pitchFamily="34" charset="0"/>
            </a:endParaRPr>
          </a:p>
          <a:p>
            <a:pPr algn="ctr"/>
            <a:r>
              <a:rPr lang="en-IN" sz="2400" dirty="0">
                <a:latin typeface="Arial Black" panose="020B0A04020102020204" pitchFamily="34" charset="0"/>
                <a:cs typeface="Arial" panose="020B0604020202020204" pitchFamily="34" charset="0"/>
              </a:rPr>
              <a:t>Project Coordinator - Prof. R. J. Dhanal</a:t>
            </a:r>
            <a:endParaRPr lang="en-US" sz="3600" dirty="0">
              <a:latin typeface="Arial Black" panose="020B0A04020102020204" pitchFamily="34" charset="0"/>
              <a:cs typeface="Arial" panose="020B0604020202020204" pitchFamily="34" charset="0"/>
            </a:endParaRPr>
          </a:p>
          <a:p>
            <a:endParaRPr lang="en-IN" dirty="0">
              <a:latin typeface="Arial Black" panose="020B0A040201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FF018E6-EF71-4656-8FF3-FA3AFC922ED9}"/>
              </a:ext>
            </a:extLst>
          </p:cNvPr>
          <p:cNvSpPr txBox="1"/>
          <p:nvPr/>
        </p:nvSpPr>
        <p:spPr>
          <a:xfrm>
            <a:off x="3025629" y="4173955"/>
            <a:ext cx="6140740" cy="3231654"/>
          </a:xfrm>
          <a:prstGeom prst="rect">
            <a:avLst/>
          </a:prstGeom>
          <a:noFill/>
        </p:spPr>
        <p:txBody>
          <a:bodyPr wrap="square" numCol="2" rtlCol="0">
            <a:spAutoFit/>
          </a:bodyPr>
          <a:lstStyle/>
          <a:p>
            <a:pPr algn="ctr"/>
            <a:r>
              <a:rPr lang="en-IN" b="1" dirty="0">
                <a:latin typeface="Arial Black" panose="020B0A04020102020204" pitchFamily="34" charset="0"/>
                <a:cs typeface="Arial" panose="020B0604020202020204" pitchFamily="34" charset="0"/>
              </a:rPr>
              <a:t>Roll no.</a:t>
            </a:r>
          </a:p>
          <a:p>
            <a:pPr algn="ctr"/>
            <a:r>
              <a:rPr lang="en-IN" dirty="0">
                <a:latin typeface="Arial Black" panose="020B0A04020102020204" pitchFamily="34" charset="0"/>
                <a:cs typeface="Arial" panose="020B0604020202020204" pitchFamily="34" charset="0"/>
              </a:rPr>
              <a:t>54</a:t>
            </a:r>
          </a:p>
          <a:p>
            <a:pPr algn="ctr"/>
            <a:r>
              <a:rPr lang="en-IN" dirty="0">
                <a:latin typeface="Arial Black" panose="020B0A04020102020204" pitchFamily="34" charset="0"/>
                <a:cs typeface="Arial" panose="020B0604020202020204" pitchFamily="34" charset="0"/>
              </a:rPr>
              <a:t>55</a:t>
            </a:r>
          </a:p>
          <a:p>
            <a:pPr algn="ctr"/>
            <a:r>
              <a:rPr lang="en-IN" dirty="0">
                <a:latin typeface="Arial Black" panose="020B0A04020102020204" pitchFamily="34" charset="0"/>
                <a:cs typeface="Arial" panose="020B0604020202020204" pitchFamily="34" charset="0"/>
              </a:rPr>
              <a:t>56</a:t>
            </a:r>
          </a:p>
          <a:p>
            <a:pPr algn="ctr"/>
            <a:r>
              <a:rPr lang="en-IN" dirty="0">
                <a:latin typeface="Arial Black" panose="020B0A04020102020204" pitchFamily="34" charset="0"/>
                <a:cs typeface="Arial" panose="020B0604020202020204" pitchFamily="34" charset="0"/>
              </a:rPr>
              <a:t>57</a:t>
            </a:r>
          </a:p>
          <a:p>
            <a:pPr algn="ctr"/>
            <a:r>
              <a:rPr lang="en-IN" dirty="0">
                <a:latin typeface="Arial Black" panose="020B0A04020102020204" pitchFamily="34" charset="0"/>
                <a:cs typeface="Arial" panose="020B0604020202020204" pitchFamily="34" charset="0"/>
              </a:rPr>
              <a:t>47</a:t>
            </a:r>
          </a:p>
          <a:p>
            <a:pPr algn="ctr"/>
            <a:endParaRPr lang="en-IN" dirty="0">
              <a:latin typeface="Arial Black" panose="020B0A04020102020204" pitchFamily="34" charset="0"/>
              <a:cs typeface="Arial" panose="020B0604020202020204" pitchFamily="34" charset="0"/>
            </a:endParaRPr>
          </a:p>
          <a:p>
            <a:pPr algn="ctr"/>
            <a:r>
              <a:rPr lang="en-US" b="1" dirty="0">
                <a:latin typeface="Arial Black" panose="020B0A04020102020204" pitchFamily="34" charset="0"/>
                <a:cs typeface="Arial" panose="020B0604020202020204" pitchFamily="34" charset="0"/>
              </a:rPr>
              <a:t>Batch – B4 </a:t>
            </a:r>
          </a:p>
          <a:p>
            <a:pPr algn="ctr"/>
            <a:endParaRPr lang="en-US" b="1" dirty="0">
              <a:latin typeface="Arial Black" panose="020B0A04020102020204" pitchFamily="34" charset="0"/>
              <a:cs typeface="Arial" panose="020B0604020202020204" pitchFamily="34" charset="0"/>
            </a:endParaRPr>
          </a:p>
          <a:p>
            <a:pPr algn="ctr"/>
            <a:endParaRPr lang="en-US" b="1" dirty="0">
              <a:latin typeface="Arial Black" panose="020B0A04020102020204" pitchFamily="34" charset="0"/>
              <a:cs typeface="Arial" panose="020B0604020202020204" pitchFamily="34" charset="0"/>
            </a:endParaRPr>
          </a:p>
          <a:p>
            <a:pPr algn="ctr"/>
            <a:r>
              <a:rPr lang="en-US" b="1" dirty="0">
                <a:latin typeface="Arial Black" panose="020B0A04020102020204" pitchFamily="34" charset="0"/>
                <a:cs typeface="Arial" panose="020B0604020202020204" pitchFamily="34" charset="0"/>
              </a:rPr>
              <a:t>	</a:t>
            </a:r>
            <a:endParaRPr lang="en-US" dirty="0">
              <a:latin typeface="Arial Black" panose="020B0A04020102020204" pitchFamily="34" charset="0"/>
              <a:cs typeface="Arial" panose="020B0604020202020204" pitchFamily="34" charset="0"/>
            </a:endParaRPr>
          </a:p>
          <a:p>
            <a:pPr algn="ctr"/>
            <a:r>
              <a:rPr lang="en-US" dirty="0">
                <a:latin typeface="Arial Black" panose="020B0A04020102020204" pitchFamily="34" charset="0"/>
                <a:cs typeface="Arial" panose="020B0604020202020204" pitchFamily="34" charset="0"/>
              </a:rPr>
              <a:t> </a:t>
            </a:r>
            <a:r>
              <a:rPr lang="en-US" b="1" dirty="0">
                <a:latin typeface="Arial Black" panose="020B0A04020102020204" pitchFamily="34" charset="0"/>
                <a:cs typeface="Arial" panose="020B0604020202020204" pitchFamily="34" charset="0"/>
              </a:rPr>
              <a:t>Name</a:t>
            </a:r>
            <a:r>
              <a:rPr lang="en-US" dirty="0">
                <a:latin typeface="Arial Black" panose="020B0A04020102020204" pitchFamily="34" charset="0"/>
                <a:cs typeface="Arial" panose="020B0604020202020204" pitchFamily="34" charset="0"/>
              </a:rPr>
              <a:t> </a:t>
            </a:r>
            <a:endParaRPr lang="en-IN" dirty="0">
              <a:latin typeface="Arial Black" panose="020B0A04020102020204" pitchFamily="34" charset="0"/>
              <a:cs typeface="Arial" panose="020B0604020202020204" pitchFamily="34" charset="0"/>
            </a:endParaRPr>
          </a:p>
          <a:p>
            <a:pPr algn="ctr"/>
            <a:r>
              <a:rPr lang="en-US" dirty="0">
                <a:latin typeface="Arial Black" panose="020B0A04020102020204" pitchFamily="34" charset="0"/>
                <a:cs typeface="Arial" panose="020B0604020202020204" pitchFamily="34" charset="0"/>
              </a:rPr>
              <a:t> Ruturaj Desai</a:t>
            </a:r>
          </a:p>
          <a:p>
            <a:pPr algn="ctr"/>
            <a:r>
              <a:rPr lang="en-US" dirty="0">
                <a:latin typeface="Arial Black" panose="020B0A04020102020204" pitchFamily="34" charset="0"/>
                <a:cs typeface="Arial" panose="020B0604020202020204" pitchFamily="34" charset="0"/>
              </a:rPr>
              <a:t>    Ruturaj Sawant</a:t>
            </a:r>
          </a:p>
          <a:p>
            <a:pPr algn="ctr"/>
            <a:r>
              <a:rPr lang="en-US" dirty="0">
                <a:latin typeface="Arial Black" panose="020B0A04020102020204" pitchFamily="34" charset="0"/>
                <a:cs typeface="Arial" panose="020B0604020202020204" pitchFamily="34" charset="0"/>
              </a:rPr>
              <a:t> Siddhi Jadhav</a:t>
            </a:r>
          </a:p>
          <a:p>
            <a:pPr algn="ctr"/>
            <a:r>
              <a:rPr lang="en-US" dirty="0">
                <a:latin typeface="Arial Black" panose="020B0A04020102020204" pitchFamily="34" charset="0"/>
                <a:cs typeface="Arial" panose="020B0604020202020204" pitchFamily="34" charset="0"/>
              </a:rPr>
              <a:t>    Rushikesh More</a:t>
            </a:r>
          </a:p>
          <a:p>
            <a:pPr algn="ctr"/>
            <a:r>
              <a:rPr lang="en-US" dirty="0">
                <a:latin typeface="Arial Black" panose="020B0A04020102020204" pitchFamily="34" charset="0"/>
                <a:cs typeface="Arial" panose="020B0604020202020204" pitchFamily="34" charset="0"/>
              </a:rPr>
              <a:t> Karan Kenjale</a:t>
            </a:r>
          </a:p>
          <a:p>
            <a:pPr algn="ctr"/>
            <a:endParaRPr lang="en-US" dirty="0">
              <a:latin typeface="Arial Black" panose="020B0A04020102020204" pitchFamily="34" charset="0"/>
              <a:cs typeface="Arial" panose="020B0604020202020204" pitchFamily="34" charset="0"/>
            </a:endParaRPr>
          </a:p>
          <a:p>
            <a:pPr algn="ctr"/>
            <a:r>
              <a:rPr lang="en-US" b="1" dirty="0">
                <a:latin typeface="Arial Black" panose="020B0A04020102020204" pitchFamily="34" charset="0"/>
                <a:cs typeface="Arial" panose="020B0604020202020204" pitchFamily="34" charset="0"/>
              </a:rPr>
              <a:t>  Group – G12</a:t>
            </a:r>
          </a:p>
          <a:p>
            <a:pPr algn="ctr"/>
            <a:endParaRPr lang="en-US"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1757307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96C5CF-002A-45E6-980A-ADB4FAC63C4A}"/>
              </a:ext>
            </a:extLst>
          </p:cNvPr>
          <p:cNvPicPr>
            <a:picLocks noChangeAspect="1"/>
          </p:cNvPicPr>
          <p:nvPr/>
        </p:nvPicPr>
        <p:blipFill>
          <a:blip r:embed="rId2"/>
          <a:stretch>
            <a:fillRect/>
          </a:stretch>
        </p:blipFill>
        <p:spPr>
          <a:xfrm>
            <a:off x="0" y="4762"/>
            <a:ext cx="12192000" cy="6848475"/>
          </a:xfrm>
          <a:prstGeom prst="rect">
            <a:avLst/>
          </a:prstGeom>
        </p:spPr>
      </p:pic>
    </p:spTree>
    <p:extLst>
      <p:ext uri="{BB962C8B-B14F-4D97-AF65-F5344CB8AC3E}">
        <p14:creationId xmlns:p14="http://schemas.microsoft.com/office/powerpoint/2010/main" val="414074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9998-A0FA-47C6-A1C2-4AB4A3A06357}"/>
              </a:ext>
            </a:extLst>
          </p:cNvPr>
          <p:cNvSpPr>
            <a:spLocks noGrp="1"/>
          </p:cNvSpPr>
          <p:nvPr>
            <p:ph type="title"/>
          </p:nvPr>
        </p:nvSpPr>
        <p:spPr/>
        <p:txBody>
          <a:bodyPr/>
          <a:lstStyle/>
          <a:p>
            <a:r>
              <a:rPr lang="en-US" dirty="0"/>
              <a:t>Testing</a:t>
            </a:r>
          </a:p>
        </p:txBody>
      </p:sp>
      <p:pic>
        <p:nvPicPr>
          <p:cNvPr id="5" name="Content Placeholder 4">
            <a:extLst>
              <a:ext uri="{FF2B5EF4-FFF2-40B4-BE49-F238E27FC236}">
                <a16:creationId xmlns:a16="http://schemas.microsoft.com/office/drawing/2014/main" id="{CFCE714B-F321-4A8B-9766-23503E1D522C}"/>
              </a:ext>
            </a:extLst>
          </p:cNvPr>
          <p:cNvPicPr>
            <a:picLocks noGrp="1" noChangeAspect="1"/>
          </p:cNvPicPr>
          <p:nvPr>
            <p:ph idx="1"/>
          </p:nvPr>
        </p:nvPicPr>
        <p:blipFill>
          <a:blip r:embed="rId2"/>
          <a:stretch>
            <a:fillRect/>
          </a:stretch>
        </p:blipFill>
        <p:spPr>
          <a:xfrm>
            <a:off x="2222765" y="1825625"/>
            <a:ext cx="7746470" cy="4351338"/>
          </a:xfrm>
        </p:spPr>
      </p:pic>
      <p:pic>
        <p:nvPicPr>
          <p:cNvPr id="7" name="Picture 6">
            <a:extLst>
              <a:ext uri="{FF2B5EF4-FFF2-40B4-BE49-F238E27FC236}">
                <a16:creationId xmlns:a16="http://schemas.microsoft.com/office/drawing/2014/main" id="{30080511-AC03-4A57-8183-B0554910EB74}"/>
              </a:ext>
            </a:extLst>
          </p:cNvPr>
          <p:cNvPicPr>
            <a:picLocks noChangeAspect="1"/>
          </p:cNvPicPr>
          <p:nvPr/>
        </p:nvPicPr>
        <p:blipFill>
          <a:blip r:embed="rId3"/>
          <a:stretch>
            <a:fillRect/>
          </a:stretch>
        </p:blipFill>
        <p:spPr>
          <a:xfrm>
            <a:off x="0" y="4762"/>
            <a:ext cx="12192000" cy="6848475"/>
          </a:xfrm>
          <a:prstGeom prst="rect">
            <a:avLst/>
          </a:prstGeom>
        </p:spPr>
      </p:pic>
      <p:pic>
        <p:nvPicPr>
          <p:cNvPr id="9" name="Picture 8">
            <a:extLst>
              <a:ext uri="{FF2B5EF4-FFF2-40B4-BE49-F238E27FC236}">
                <a16:creationId xmlns:a16="http://schemas.microsoft.com/office/drawing/2014/main" id="{2B533A03-D20A-4621-8999-F8136A9125AF}"/>
              </a:ext>
            </a:extLst>
          </p:cNvPr>
          <p:cNvPicPr>
            <a:picLocks noChangeAspect="1"/>
          </p:cNvPicPr>
          <p:nvPr/>
        </p:nvPicPr>
        <p:blipFill>
          <a:blip r:embed="rId4"/>
          <a:stretch>
            <a:fillRect/>
          </a:stretch>
        </p:blipFill>
        <p:spPr>
          <a:xfrm>
            <a:off x="0" y="4762"/>
            <a:ext cx="12192000" cy="6848475"/>
          </a:xfrm>
          <a:prstGeom prst="rect">
            <a:avLst/>
          </a:prstGeom>
        </p:spPr>
      </p:pic>
      <p:pic>
        <p:nvPicPr>
          <p:cNvPr id="11" name="Picture 10">
            <a:extLst>
              <a:ext uri="{FF2B5EF4-FFF2-40B4-BE49-F238E27FC236}">
                <a16:creationId xmlns:a16="http://schemas.microsoft.com/office/drawing/2014/main" id="{5E4F61F0-4A1E-41EA-9E8F-BA7E9C969DC1}"/>
              </a:ext>
            </a:extLst>
          </p:cNvPr>
          <p:cNvPicPr>
            <a:picLocks noChangeAspect="1"/>
          </p:cNvPicPr>
          <p:nvPr/>
        </p:nvPicPr>
        <p:blipFill>
          <a:blip r:embed="rId5"/>
          <a:stretch>
            <a:fillRect/>
          </a:stretch>
        </p:blipFill>
        <p:spPr>
          <a:xfrm>
            <a:off x="0" y="4762"/>
            <a:ext cx="12192000" cy="6848475"/>
          </a:xfrm>
          <a:prstGeom prst="rect">
            <a:avLst/>
          </a:prstGeom>
        </p:spPr>
      </p:pic>
      <p:pic>
        <p:nvPicPr>
          <p:cNvPr id="13" name="Picture 12">
            <a:extLst>
              <a:ext uri="{FF2B5EF4-FFF2-40B4-BE49-F238E27FC236}">
                <a16:creationId xmlns:a16="http://schemas.microsoft.com/office/drawing/2014/main" id="{48CCBDD6-1E87-44CD-8C61-7B26BA532F15}"/>
              </a:ext>
            </a:extLst>
          </p:cNvPr>
          <p:cNvPicPr>
            <a:picLocks noChangeAspect="1"/>
          </p:cNvPicPr>
          <p:nvPr/>
        </p:nvPicPr>
        <p:blipFill>
          <a:blip r:embed="rId5"/>
          <a:stretch>
            <a:fillRect/>
          </a:stretch>
        </p:blipFill>
        <p:spPr>
          <a:xfrm>
            <a:off x="0" y="4762"/>
            <a:ext cx="12192000" cy="6848475"/>
          </a:xfrm>
          <a:prstGeom prst="rect">
            <a:avLst/>
          </a:prstGeom>
        </p:spPr>
      </p:pic>
    </p:spTree>
    <p:extLst>
      <p:ext uri="{BB962C8B-B14F-4D97-AF65-F5344CB8AC3E}">
        <p14:creationId xmlns:p14="http://schemas.microsoft.com/office/powerpoint/2010/main" val="231142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1D0E07-2E32-455D-8941-88A721C3AA48}"/>
              </a:ext>
            </a:extLst>
          </p:cNvPr>
          <p:cNvPicPr>
            <a:picLocks noGrp="1" noChangeAspect="1"/>
          </p:cNvPicPr>
          <p:nvPr>
            <p:ph idx="1"/>
          </p:nvPr>
        </p:nvPicPr>
        <p:blipFill>
          <a:blip r:embed="rId2"/>
          <a:stretch>
            <a:fillRect/>
          </a:stretch>
        </p:blipFill>
        <p:spPr>
          <a:xfrm>
            <a:off x="-1" y="0"/>
            <a:ext cx="12208955" cy="6858000"/>
          </a:xfrm>
        </p:spPr>
      </p:pic>
    </p:spTree>
    <p:extLst>
      <p:ext uri="{BB962C8B-B14F-4D97-AF65-F5344CB8AC3E}">
        <p14:creationId xmlns:p14="http://schemas.microsoft.com/office/powerpoint/2010/main" val="181060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23EFF8-80F6-417A-A6D0-30D2AAFF59D8}"/>
              </a:ext>
            </a:extLst>
          </p:cNvPr>
          <p:cNvPicPr>
            <a:picLocks noChangeAspect="1"/>
          </p:cNvPicPr>
          <p:nvPr/>
        </p:nvPicPr>
        <p:blipFill>
          <a:blip r:embed="rId2"/>
          <a:stretch>
            <a:fillRect/>
          </a:stretch>
        </p:blipFill>
        <p:spPr>
          <a:xfrm>
            <a:off x="0" y="4762"/>
            <a:ext cx="12192000" cy="6848475"/>
          </a:xfrm>
          <a:prstGeom prst="rect">
            <a:avLst/>
          </a:prstGeom>
        </p:spPr>
      </p:pic>
    </p:spTree>
    <p:extLst>
      <p:ext uri="{BB962C8B-B14F-4D97-AF65-F5344CB8AC3E}">
        <p14:creationId xmlns:p14="http://schemas.microsoft.com/office/powerpoint/2010/main" val="106820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7643-2721-4608-AB48-353E2FC61812}"/>
              </a:ext>
            </a:extLst>
          </p:cNvPr>
          <p:cNvSpPr>
            <a:spLocks noGrp="1"/>
          </p:cNvSpPr>
          <p:nvPr>
            <p:ph type="title"/>
          </p:nvPr>
        </p:nvSpPr>
        <p:spPr/>
        <p:txBody>
          <a:bodyPr/>
          <a:lstStyle/>
          <a:p>
            <a:r>
              <a:rPr lang="en-US" dirty="0">
                <a:latin typeface="Arial Black" panose="020B0A04020102020204" pitchFamily="34" charset="0"/>
              </a:rPr>
              <a:t>Technologies used</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C62DDC2-C3F1-4449-8D30-177E9FFAE4B4}"/>
              </a:ext>
            </a:extLst>
          </p:cNvPr>
          <p:cNvSpPr>
            <a:spLocks noGrp="1"/>
          </p:cNvSpPr>
          <p:nvPr>
            <p:ph idx="1"/>
          </p:nvPr>
        </p:nvSpPr>
        <p:spPr/>
        <p:txBody>
          <a:bodyPr/>
          <a:lstStyle/>
          <a:p>
            <a:pPr>
              <a:buFont typeface="Wingdings" panose="05000000000000000000" pitchFamily="2" charset="2"/>
              <a:buChar char="§"/>
            </a:pPr>
            <a:r>
              <a:rPr lang="en-US" dirty="0">
                <a:latin typeface="Arial "/>
              </a:rPr>
              <a:t>HTML</a:t>
            </a:r>
          </a:p>
          <a:p>
            <a:pPr>
              <a:buFont typeface="Wingdings" panose="05000000000000000000" pitchFamily="2" charset="2"/>
              <a:buChar char="§"/>
            </a:pPr>
            <a:r>
              <a:rPr lang="en-US" dirty="0">
                <a:latin typeface="Arial "/>
              </a:rPr>
              <a:t>CSS</a:t>
            </a:r>
          </a:p>
          <a:p>
            <a:pPr>
              <a:buFont typeface="Wingdings" panose="05000000000000000000" pitchFamily="2" charset="2"/>
              <a:buChar char="§"/>
            </a:pPr>
            <a:r>
              <a:rPr lang="en-US" dirty="0">
                <a:latin typeface="Arial "/>
              </a:rPr>
              <a:t>JavaScript</a:t>
            </a:r>
          </a:p>
          <a:p>
            <a:pPr>
              <a:buFont typeface="Wingdings" panose="05000000000000000000" pitchFamily="2" charset="2"/>
              <a:buChar char="§"/>
            </a:pPr>
            <a:r>
              <a:rPr lang="en-US" dirty="0">
                <a:latin typeface="Arial "/>
              </a:rPr>
              <a:t>ReactJS</a:t>
            </a:r>
          </a:p>
          <a:p>
            <a:pPr>
              <a:buFont typeface="Wingdings" panose="05000000000000000000" pitchFamily="2" charset="2"/>
              <a:buChar char="§"/>
            </a:pPr>
            <a:r>
              <a:rPr lang="en-US" dirty="0">
                <a:latin typeface="Arial "/>
              </a:rPr>
              <a:t>NodeJS</a:t>
            </a:r>
          </a:p>
          <a:p>
            <a:pPr>
              <a:buFont typeface="Wingdings" panose="05000000000000000000" pitchFamily="2" charset="2"/>
              <a:buChar char="§"/>
            </a:pPr>
            <a:r>
              <a:rPr lang="en-US" dirty="0" err="1">
                <a:latin typeface="Arial "/>
              </a:rPr>
              <a:t>ExpressJS</a:t>
            </a:r>
            <a:endParaRPr lang="en-US" dirty="0">
              <a:latin typeface="Arial "/>
            </a:endParaRPr>
          </a:p>
          <a:p>
            <a:pPr>
              <a:buFont typeface="Wingdings" panose="05000000000000000000" pitchFamily="2" charset="2"/>
              <a:buChar char="§"/>
            </a:pPr>
            <a:r>
              <a:rPr lang="en-US" dirty="0">
                <a:latin typeface="Arial "/>
              </a:rPr>
              <a:t>MySQL</a:t>
            </a:r>
            <a:endParaRPr lang="en-IN" dirty="0">
              <a:latin typeface="Arial "/>
            </a:endParaRPr>
          </a:p>
        </p:txBody>
      </p:sp>
    </p:spTree>
    <p:extLst>
      <p:ext uri="{BB962C8B-B14F-4D97-AF65-F5344CB8AC3E}">
        <p14:creationId xmlns:p14="http://schemas.microsoft.com/office/powerpoint/2010/main" val="259613472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0728-982B-4F3A-8032-1F9FF0A955A3}"/>
              </a:ext>
            </a:extLst>
          </p:cNvPr>
          <p:cNvSpPr>
            <a:spLocks noGrp="1"/>
          </p:cNvSpPr>
          <p:nvPr>
            <p:ph type="title"/>
          </p:nvPr>
        </p:nvSpPr>
        <p:spPr/>
        <p:txBody>
          <a:bodyPr/>
          <a:lstStyle/>
          <a:p>
            <a:r>
              <a:rPr lang="en-IN" dirty="0">
                <a:latin typeface="Arial Black" panose="020B0A04020102020204" pitchFamily="34" charset="0"/>
              </a:rPr>
              <a:t>Work done so far</a:t>
            </a:r>
          </a:p>
        </p:txBody>
      </p:sp>
      <p:sp>
        <p:nvSpPr>
          <p:cNvPr id="3" name="Content Placeholder 2">
            <a:extLst>
              <a:ext uri="{FF2B5EF4-FFF2-40B4-BE49-F238E27FC236}">
                <a16:creationId xmlns:a16="http://schemas.microsoft.com/office/drawing/2014/main" id="{69F26A41-4C19-4BC6-BB14-EE94689D5ECF}"/>
              </a:ext>
            </a:extLst>
          </p:cNvPr>
          <p:cNvSpPr>
            <a:spLocks noGrp="1"/>
          </p:cNvSpPr>
          <p:nvPr>
            <p:ph idx="1"/>
          </p:nvPr>
        </p:nvSpPr>
        <p:spPr>
          <a:xfrm>
            <a:off x="838200" y="1481070"/>
            <a:ext cx="10515600" cy="4695893"/>
          </a:xfrm>
        </p:spPr>
        <p:txBody>
          <a:bodyPr>
            <a:normAutofit fontScale="92500" lnSpcReduction="20000"/>
          </a:bodyPr>
          <a:lstStyle/>
          <a:p>
            <a:pPr>
              <a:buFont typeface="Wingdings" panose="05000000000000000000" pitchFamily="2" charset="2"/>
              <a:buChar char="§"/>
            </a:pPr>
            <a:r>
              <a:rPr lang="en-IN" dirty="0">
                <a:latin typeface="Arial  "/>
              </a:rPr>
              <a:t>Hospital visits </a:t>
            </a:r>
          </a:p>
          <a:p>
            <a:pPr>
              <a:buFont typeface="Wingdings" panose="05000000000000000000" pitchFamily="2" charset="2"/>
              <a:buChar char="§"/>
            </a:pPr>
            <a:r>
              <a:rPr lang="en-IN" dirty="0">
                <a:latin typeface="Arial  "/>
              </a:rPr>
              <a:t>Information gathering and analysis</a:t>
            </a:r>
          </a:p>
          <a:p>
            <a:pPr>
              <a:buFont typeface="Wingdings" panose="05000000000000000000" pitchFamily="2" charset="2"/>
              <a:buChar char="§"/>
            </a:pPr>
            <a:r>
              <a:rPr lang="en-IN" dirty="0">
                <a:latin typeface="Arial  "/>
              </a:rPr>
              <a:t>Database design</a:t>
            </a:r>
          </a:p>
          <a:p>
            <a:pPr>
              <a:buFont typeface="Wingdings" panose="05000000000000000000" pitchFamily="2" charset="2"/>
              <a:buChar char="§"/>
            </a:pPr>
            <a:r>
              <a:rPr lang="en-IN" dirty="0">
                <a:latin typeface="Arial  "/>
              </a:rPr>
              <a:t>DFD’s</a:t>
            </a:r>
          </a:p>
          <a:p>
            <a:pPr marL="617220" lvl="1" indent="-342900">
              <a:buFont typeface="Wingdings" panose="05000000000000000000" pitchFamily="2" charset="2"/>
              <a:buChar char="§"/>
            </a:pPr>
            <a:r>
              <a:rPr lang="en-IN" dirty="0">
                <a:latin typeface="Arial  "/>
              </a:rPr>
              <a:t>   Level 0 </a:t>
            </a:r>
          </a:p>
          <a:p>
            <a:pPr marL="617220" lvl="1" indent="-342900">
              <a:buFont typeface="Wingdings" panose="05000000000000000000" pitchFamily="2" charset="2"/>
              <a:buChar char="§"/>
            </a:pPr>
            <a:r>
              <a:rPr lang="en-IN" dirty="0">
                <a:latin typeface="Arial  "/>
              </a:rPr>
              <a:t>   Level 1 </a:t>
            </a:r>
          </a:p>
          <a:p>
            <a:pPr>
              <a:buFont typeface="Wingdings" panose="05000000000000000000" pitchFamily="2" charset="2"/>
              <a:buChar char="§"/>
            </a:pPr>
            <a:r>
              <a:rPr lang="en-IN" dirty="0">
                <a:latin typeface="Arial  "/>
              </a:rPr>
              <a:t> User Interface</a:t>
            </a:r>
          </a:p>
          <a:p>
            <a:pPr>
              <a:buFont typeface="Wingdings" panose="05000000000000000000" pitchFamily="2" charset="2"/>
              <a:buChar char="§"/>
            </a:pPr>
            <a:r>
              <a:rPr lang="en-IN" dirty="0">
                <a:latin typeface="Arial  "/>
              </a:rPr>
              <a:t>Validation</a:t>
            </a:r>
          </a:p>
          <a:p>
            <a:pPr>
              <a:buFont typeface="Wingdings" panose="05000000000000000000" pitchFamily="2" charset="2"/>
              <a:buChar char="§"/>
            </a:pPr>
            <a:r>
              <a:rPr lang="en-IN" dirty="0">
                <a:latin typeface="Arial  "/>
              </a:rPr>
              <a:t>Implementation</a:t>
            </a:r>
          </a:p>
          <a:p>
            <a:pPr>
              <a:buFont typeface="Wingdings" panose="05000000000000000000" pitchFamily="2" charset="2"/>
              <a:buChar char="§"/>
            </a:pPr>
            <a:r>
              <a:rPr lang="en-IN" dirty="0">
                <a:latin typeface="Arial  "/>
              </a:rPr>
              <a:t>Deploying</a:t>
            </a:r>
          </a:p>
          <a:p>
            <a:pPr>
              <a:buFont typeface="Wingdings" panose="05000000000000000000" pitchFamily="2" charset="2"/>
              <a:buChar char="§"/>
            </a:pPr>
            <a:r>
              <a:rPr lang="en-IN" dirty="0">
                <a:latin typeface="Arial  "/>
              </a:rPr>
              <a:t>Testing </a:t>
            </a:r>
          </a:p>
          <a:p>
            <a:pPr>
              <a:buFont typeface="Wingdings" panose="05000000000000000000" pitchFamily="2" charset="2"/>
              <a:buChar char="§"/>
            </a:pPr>
            <a:r>
              <a:rPr lang="en-IN" dirty="0">
                <a:latin typeface="Arial  "/>
              </a:rPr>
              <a:t>Maintenance</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71842093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016C-5CE8-482C-AFE2-6166C9D2F620}"/>
              </a:ext>
            </a:extLst>
          </p:cNvPr>
          <p:cNvSpPr>
            <a:spLocks noGrp="1"/>
          </p:cNvSpPr>
          <p:nvPr>
            <p:ph type="title"/>
          </p:nvPr>
        </p:nvSpPr>
        <p:spPr/>
        <p:txBody>
          <a:bodyPr/>
          <a:lstStyle/>
          <a:p>
            <a:r>
              <a:rPr lang="en-US" dirty="0">
                <a:latin typeface="Arial Black" panose="020B0A04020102020204" pitchFamily="34" charset="0"/>
              </a:rPr>
              <a:t>Current Work &amp; Future Plans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C0A6244-CD1E-4078-882A-778806AAABFF}"/>
              </a:ext>
            </a:extLst>
          </p:cNvPr>
          <p:cNvSpPr>
            <a:spLocks noGrp="1"/>
          </p:cNvSpPr>
          <p:nvPr>
            <p:ph idx="1"/>
          </p:nvPr>
        </p:nvSpPr>
        <p:spPr/>
        <p:txBody>
          <a:bodyPr/>
          <a:lstStyle/>
          <a:p>
            <a:r>
              <a:rPr lang="en-US" dirty="0">
                <a:latin typeface="Arial  "/>
              </a:rPr>
              <a:t>App Design</a:t>
            </a:r>
          </a:p>
          <a:p>
            <a:r>
              <a:rPr lang="en-US" dirty="0">
                <a:latin typeface="Arial  "/>
              </a:rPr>
              <a:t>App Development </a:t>
            </a:r>
          </a:p>
          <a:p>
            <a:r>
              <a:rPr lang="en-US" dirty="0">
                <a:latin typeface="Arial  "/>
              </a:rPr>
              <a:t>App Testing</a:t>
            </a:r>
          </a:p>
          <a:p>
            <a:r>
              <a:rPr lang="en-US" dirty="0">
                <a:latin typeface="Arial  "/>
              </a:rPr>
              <a:t>Improving web interface</a:t>
            </a:r>
          </a:p>
          <a:p>
            <a:r>
              <a:rPr lang="en-US" dirty="0">
                <a:latin typeface="Arial  "/>
              </a:rPr>
              <a:t>Improving system efficiency</a:t>
            </a:r>
          </a:p>
          <a:p>
            <a:r>
              <a:rPr lang="en-US" dirty="0">
                <a:latin typeface="Arial  "/>
              </a:rPr>
              <a:t>Feature addition </a:t>
            </a:r>
          </a:p>
          <a:p>
            <a:r>
              <a:rPr lang="en-US" dirty="0">
                <a:latin typeface="Arial  "/>
              </a:rPr>
              <a:t>Real time distribution</a:t>
            </a:r>
          </a:p>
          <a:p>
            <a:r>
              <a:rPr lang="en-US" dirty="0">
                <a:latin typeface="Arial  "/>
              </a:rPr>
              <a:t>Manifesting this current project into a </a:t>
            </a:r>
            <a:r>
              <a:rPr lang="en-US" u="sng" dirty="0">
                <a:latin typeface="Arial  "/>
              </a:rPr>
              <a:t>real-life consumer service</a:t>
            </a:r>
            <a:r>
              <a:rPr lang="en-US" dirty="0">
                <a:latin typeface="Arial  "/>
              </a:rPr>
              <a:t>.</a:t>
            </a:r>
          </a:p>
          <a:p>
            <a:endParaRPr lang="en-US" dirty="0">
              <a:latin typeface="Arial  "/>
            </a:endParaRPr>
          </a:p>
          <a:p>
            <a:endParaRPr lang="en-US" dirty="0">
              <a:latin typeface="Arial  "/>
            </a:endParaRPr>
          </a:p>
          <a:p>
            <a:endParaRPr lang="en-IN" dirty="0"/>
          </a:p>
        </p:txBody>
      </p:sp>
    </p:spTree>
    <p:extLst>
      <p:ext uri="{BB962C8B-B14F-4D97-AF65-F5344CB8AC3E}">
        <p14:creationId xmlns:p14="http://schemas.microsoft.com/office/powerpoint/2010/main" val="334409332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74FC-451B-4BCA-B1FE-710AF29443D0}"/>
              </a:ext>
            </a:extLst>
          </p:cNvPr>
          <p:cNvSpPr>
            <a:spLocks noGrp="1"/>
          </p:cNvSpPr>
          <p:nvPr>
            <p:ph type="title"/>
          </p:nvPr>
        </p:nvSpPr>
        <p:spPr/>
        <p:txBody>
          <a:bodyPr/>
          <a:lstStyle/>
          <a:p>
            <a:r>
              <a:rPr lang="en-IN" dirty="0">
                <a:latin typeface="Arial Black" panose="020B0A04020102020204" pitchFamily="34" charset="0"/>
              </a:rPr>
              <a:t>References</a:t>
            </a:r>
            <a:endParaRPr lang="en-US"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EAFA193-0E5E-4EE8-BB0C-F9ABE935E45C}"/>
              </a:ext>
            </a:extLst>
          </p:cNvPr>
          <p:cNvSpPr>
            <a:spLocks noGrp="1"/>
          </p:cNvSpPr>
          <p:nvPr>
            <p:ph idx="1"/>
          </p:nvPr>
        </p:nvSpPr>
        <p:spPr>
          <a:xfrm>
            <a:off x="1392572" y="1828800"/>
            <a:ext cx="8112155" cy="4286773"/>
          </a:xfrm>
        </p:spPr>
        <p:txBody>
          <a:bodyPr>
            <a:normAutofit/>
          </a:bodyPr>
          <a:lstStyle/>
          <a:p>
            <a:pPr lvl="0">
              <a:buFont typeface="Wingdings" panose="05000000000000000000" pitchFamily="2" charset="2"/>
              <a:buChar char="§"/>
            </a:pPr>
            <a:r>
              <a:rPr lang="en-IN" sz="2000" b="1" dirty="0">
                <a:latin typeface="Arial" panose="020B0604020202020204" pitchFamily="34" charset="0"/>
                <a:cs typeface="Arial" panose="020B0604020202020204" pitchFamily="34" charset="0"/>
              </a:rPr>
              <a:t>Links:</a:t>
            </a:r>
            <a:endParaRPr lang="en-US" sz="2000" dirty="0">
              <a:latin typeface="Arial" panose="020B0604020202020204" pitchFamily="34" charset="0"/>
              <a:cs typeface="Arial" panose="020B0604020202020204" pitchFamily="34" charset="0"/>
            </a:endParaRPr>
          </a:p>
          <a:p>
            <a:pPr marL="274320" lvl="1" indent="0">
              <a:buNone/>
            </a:pPr>
            <a:r>
              <a:rPr lang="en-IN" sz="1800" u="sng" dirty="0">
                <a:solidFill>
                  <a:srgbClr val="00B0F0"/>
                </a:solidFill>
                <a:latin typeface="Arial" panose="020B0604020202020204" pitchFamily="34" charset="0"/>
                <a:cs typeface="Arial" panose="020B0604020202020204" pitchFamily="34" charset="0"/>
              </a:rPr>
              <a:t>https://www.ijitee.org/</a:t>
            </a:r>
            <a:endParaRPr lang="en-US" sz="1800" dirty="0">
              <a:solidFill>
                <a:srgbClr val="00B0F0"/>
              </a:solidFill>
              <a:latin typeface="Arial" panose="020B0604020202020204" pitchFamily="34" charset="0"/>
              <a:cs typeface="Arial" panose="020B0604020202020204" pitchFamily="34" charset="0"/>
            </a:endParaRPr>
          </a:p>
          <a:p>
            <a:pPr marL="274320" lvl="1" indent="0">
              <a:buNone/>
            </a:pPr>
            <a:r>
              <a:rPr lang="en-IN" sz="1800" u="sng" dirty="0">
                <a:solidFill>
                  <a:srgbClr val="00B0F0"/>
                </a:solidFill>
                <a:latin typeface="Arial" panose="020B0604020202020204" pitchFamily="34" charset="0"/>
                <a:cs typeface="Arial" panose="020B0604020202020204" pitchFamily="34" charset="0"/>
              </a:rPr>
              <a:t>http:/www.researchgate.net/</a:t>
            </a:r>
            <a:endParaRPr lang="en-US" sz="1800" u="sng" dirty="0">
              <a:solidFill>
                <a:srgbClr val="00B0F0"/>
              </a:solidFill>
              <a:latin typeface="Arial" panose="020B0604020202020204" pitchFamily="34" charset="0"/>
              <a:cs typeface="Arial" panose="020B0604020202020204" pitchFamily="34" charset="0"/>
            </a:endParaRPr>
          </a:p>
          <a:p>
            <a:pPr marL="0" indent="0">
              <a:buNone/>
            </a:pPr>
            <a:r>
              <a:rPr lang="en-IN" dirty="0"/>
              <a:t> </a:t>
            </a:r>
            <a:endParaRPr lang="en-US" dirty="0"/>
          </a:p>
          <a:p>
            <a:pPr lvl="0">
              <a:buFont typeface="Wingdings" panose="05000000000000000000" pitchFamily="2" charset="2"/>
              <a:buChar char="§"/>
            </a:pPr>
            <a:r>
              <a:rPr lang="en-IN" sz="2000" b="1" dirty="0">
                <a:latin typeface="Arial" panose="020B0604020202020204" pitchFamily="34" charset="0"/>
                <a:cs typeface="Arial" panose="020B0604020202020204" pitchFamily="34" charset="0"/>
              </a:rPr>
              <a:t>Paper:</a:t>
            </a:r>
            <a:endParaRPr lang="en-US" sz="2000" dirty="0">
              <a:latin typeface="Arial" panose="020B0604020202020204" pitchFamily="34" charset="0"/>
              <a:cs typeface="Arial" panose="020B0604020202020204" pitchFamily="34" charset="0"/>
            </a:endParaRPr>
          </a:p>
          <a:p>
            <a:pPr marL="274320" lvl="1" indent="0">
              <a:buNone/>
            </a:pPr>
            <a:r>
              <a:rPr lang="en-US" sz="1800" dirty="0">
                <a:latin typeface="Arial" panose="020B0604020202020204" pitchFamily="34" charset="0"/>
                <a:cs typeface="Arial" panose="020B0604020202020204" pitchFamily="34" charset="0"/>
              </a:rPr>
              <a:t>2018 IEEE 11th International Conference on Cloud Computing. </a:t>
            </a:r>
            <a:r>
              <a:rPr lang="en-IN" sz="1800" dirty="0">
                <a:latin typeface="Arial" panose="020B0604020202020204" pitchFamily="34" charset="0"/>
                <a:cs typeface="Arial" panose="020B0604020202020204" pitchFamily="34" charset="0"/>
              </a:rPr>
              <a:t>Attribute Based Encryption for Secure Access to Cloud Based EHR Systems. Maithilee Joshi, Karuna P. Joshi and Tim </a:t>
            </a:r>
            <a:r>
              <a:rPr lang="en-IN" sz="1800" dirty="0" err="1">
                <a:latin typeface="Arial" panose="020B0604020202020204" pitchFamily="34" charset="0"/>
                <a:cs typeface="Arial" panose="020B0604020202020204" pitchFamily="34" charset="0"/>
              </a:rPr>
              <a:t>Finin</a:t>
            </a:r>
            <a:r>
              <a:rPr lang="en-IN" sz="1800" dirty="0">
                <a:latin typeface="Arial" panose="020B0604020202020204" pitchFamily="34" charset="0"/>
                <a:cs typeface="Arial" panose="020B0604020202020204" pitchFamily="34" charset="0"/>
              </a:rPr>
              <a:t> University of Maryland, Baltimore ,County, Baltimore, MD 21250, USA.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000929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1040-FF24-4EFF-BBEF-01BDE67A1175}"/>
              </a:ext>
            </a:extLst>
          </p:cNvPr>
          <p:cNvSpPr>
            <a:spLocks noGrp="1"/>
          </p:cNvSpPr>
          <p:nvPr>
            <p:ph type="ctrTitle"/>
          </p:nvPr>
        </p:nvSpPr>
        <p:spPr>
          <a:xfrm>
            <a:off x="1524000" y="1122362"/>
            <a:ext cx="9144000" cy="3297237"/>
          </a:xfrm>
        </p:spPr>
        <p:txBody>
          <a:bodyPr>
            <a:normAutofit/>
          </a:bodyPr>
          <a:lstStyle/>
          <a:p>
            <a:r>
              <a:rPr lang="en-US" dirty="0">
                <a:latin typeface="Arial Black" panose="020B0A04020102020204" pitchFamily="34" charset="0"/>
                <a:cs typeface="Arial" panose="020B0604020202020204" pitchFamily="34" charset="0"/>
              </a:rPr>
              <a:t>THANK YOU</a:t>
            </a:r>
            <a:br>
              <a:rPr lang="en-US" dirty="0">
                <a:latin typeface="Arial Black" panose="020B0A04020102020204" pitchFamily="34" charset="0"/>
                <a:cs typeface="Arial" panose="020B0604020202020204" pitchFamily="34" charset="0"/>
              </a:rPr>
            </a:br>
            <a:r>
              <a:rPr lang="en-US" dirty="0">
                <a:latin typeface="Arial Black" panose="020B0A04020102020204" pitchFamily="34" charset="0"/>
                <a:cs typeface="Arial" panose="020B0604020202020204" pitchFamily="34" charset="0"/>
              </a:rPr>
              <a:t>&amp;</a:t>
            </a:r>
            <a:br>
              <a:rPr lang="en-US" dirty="0">
                <a:latin typeface="Arial Black" panose="020B0A04020102020204" pitchFamily="34" charset="0"/>
                <a:cs typeface="Arial" panose="020B0604020202020204" pitchFamily="34" charset="0"/>
              </a:rPr>
            </a:br>
            <a:r>
              <a:rPr lang="en-US" dirty="0">
                <a:latin typeface="Arial Black" panose="020B0A04020102020204" pitchFamily="34" charset="0"/>
                <a:cs typeface="Arial" panose="020B0604020202020204" pitchFamily="34" charset="0"/>
              </a:rPr>
              <a:t>BE SAFE…</a:t>
            </a:r>
          </a:p>
        </p:txBody>
      </p:sp>
    </p:spTree>
    <p:extLst>
      <p:ext uri="{BB962C8B-B14F-4D97-AF65-F5344CB8AC3E}">
        <p14:creationId xmlns:p14="http://schemas.microsoft.com/office/powerpoint/2010/main" val="317322965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0C07-5FA6-4801-AB6D-D216FF0D4FF3}"/>
              </a:ext>
            </a:extLst>
          </p:cNvPr>
          <p:cNvSpPr>
            <a:spLocks noGrp="1"/>
          </p:cNvSpPr>
          <p:nvPr>
            <p:ph type="title"/>
          </p:nvPr>
        </p:nvSpPr>
        <p:spPr/>
        <p:txBody>
          <a:bodyPr/>
          <a:lstStyle/>
          <a:p>
            <a:r>
              <a:rPr lang="en-US" dirty="0">
                <a:latin typeface="Arial Black" panose="020B0A04020102020204" pitchFamily="34" charset="0"/>
              </a:rPr>
              <a:t>Our Team</a:t>
            </a:r>
            <a:endParaRPr lang="en-IN" dirty="0">
              <a:latin typeface="Arial Black" panose="020B0A04020102020204" pitchFamily="34" charset="0"/>
            </a:endParaRPr>
          </a:p>
        </p:txBody>
      </p:sp>
      <p:pic>
        <p:nvPicPr>
          <p:cNvPr id="4" name="Content Placeholder 3">
            <a:extLst>
              <a:ext uri="{FF2B5EF4-FFF2-40B4-BE49-F238E27FC236}">
                <a16:creationId xmlns:a16="http://schemas.microsoft.com/office/drawing/2014/main" id="{C0C755EA-4F2D-4E8A-86BD-8E566C90A00A}"/>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8007" b="12468"/>
          <a:stretch/>
        </p:blipFill>
        <p:spPr bwMode="auto">
          <a:xfrm>
            <a:off x="5322223" y="1690688"/>
            <a:ext cx="1014153" cy="116348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937EA915-74D4-4E6C-A8AA-700C95BB913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1704" y="1699741"/>
            <a:ext cx="1083309" cy="115443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C9F7ADFF-D0D3-4F5A-9FCC-DAA55096B9CF}"/>
              </a:ext>
            </a:extLst>
          </p:cNvPr>
          <p:cNvPicPr/>
          <p:nvPr/>
        </p:nvPicPr>
        <p:blipFill rotWithShape="1">
          <a:blip r:embed="rId4" cstate="print">
            <a:extLst>
              <a:ext uri="{28A0092B-C50C-407E-A947-70E740481C1C}">
                <a14:useLocalDpi xmlns:a14="http://schemas.microsoft.com/office/drawing/2010/main" val="0"/>
              </a:ext>
            </a:extLst>
          </a:blip>
          <a:srcRect t="11463"/>
          <a:stretch/>
        </p:blipFill>
        <p:spPr bwMode="auto">
          <a:xfrm>
            <a:off x="9336087" y="1699741"/>
            <a:ext cx="1083310" cy="115443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740DBC2F-0C89-4548-A5C7-4A4350719D87}"/>
              </a:ext>
            </a:extLst>
          </p:cNvPr>
          <p:cNvPicPr/>
          <p:nvPr/>
        </p:nvPicPr>
        <p:blipFill rotWithShape="1">
          <a:blip r:embed="rId5" cstate="print">
            <a:extLst>
              <a:ext uri="{28A0092B-C50C-407E-A947-70E740481C1C}">
                <a14:useLocalDpi xmlns:a14="http://schemas.microsoft.com/office/drawing/2010/main" val="0"/>
              </a:ext>
            </a:extLst>
          </a:blip>
          <a:srcRect t="12028" b="14089"/>
          <a:stretch/>
        </p:blipFill>
        <p:spPr bwMode="auto">
          <a:xfrm>
            <a:off x="6244590" y="3832860"/>
            <a:ext cx="1108710" cy="109220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BBD0AFF0-3995-4435-90E6-99A9CECA0568}"/>
              </a:ext>
            </a:extLst>
          </p:cNvPr>
          <p:cNvPicPr/>
          <p:nvPr/>
        </p:nvPicPr>
        <p:blipFill rotWithShape="1">
          <a:blip r:embed="rId6" cstate="print">
            <a:extLst>
              <a:ext uri="{28A0092B-C50C-407E-A947-70E740481C1C}">
                <a14:useLocalDpi xmlns:a14="http://schemas.microsoft.com/office/drawing/2010/main" val="0"/>
              </a:ext>
            </a:extLst>
          </a:blip>
          <a:srcRect b="16513"/>
          <a:stretch/>
        </p:blipFill>
        <p:spPr bwMode="auto">
          <a:xfrm>
            <a:off x="8375013" y="3844290"/>
            <a:ext cx="1024255" cy="106934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0D09C5BD-1DB3-4ECD-8E0B-F55818E0BBBC}"/>
              </a:ext>
            </a:extLst>
          </p:cNvPr>
          <p:cNvPicPr/>
          <p:nvPr/>
        </p:nvPicPr>
        <p:blipFill rotWithShape="1">
          <a:blip r:embed="rId7" cstate="print">
            <a:extLst>
              <a:ext uri="{28A0092B-C50C-407E-A947-70E740481C1C}">
                <a14:useLocalDpi xmlns:a14="http://schemas.microsoft.com/office/drawing/2010/main" val="0"/>
              </a:ext>
            </a:extLst>
          </a:blip>
          <a:srcRect l="8784" r="10259"/>
          <a:stretch/>
        </p:blipFill>
        <p:spPr bwMode="auto">
          <a:xfrm>
            <a:off x="1472565" y="2056448"/>
            <a:ext cx="1870710" cy="218821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FE8C0FEC-8ABD-4F1C-B71E-1569E3149C7A}"/>
              </a:ext>
            </a:extLst>
          </p:cNvPr>
          <p:cNvSpPr txBox="1"/>
          <p:nvPr/>
        </p:nvSpPr>
        <p:spPr>
          <a:xfrm>
            <a:off x="4914900" y="2987406"/>
            <a:ext cx="6040755" cy="253916"/>
          </a:xfrm>
          <a:prstGeom prst="rect">
            <a:avLst/>
          </a:prstGeom>
          <a:noFill/>
        </p:spPr>
        <p:txBody>
          <a:bodyPr wrap="square" rtlCol="0">
            <a:spAutoFit/>
          </a:bodyPr>
          <a:lstStyle/>
          <a:p>
            <a:r>
              <a:rPr lang="en-US" sz="1050" dirty="0">
                <a:effectLst/>
                <a:latin typeface="Arial  "/>
                <a:ea typeface="SimSun" panose="02010600030101010101" pitchFamily="2" charset="-122"/>
                <a:cs typeface="SimSun" panose="02010600030101010101" pitchFamily="2" charset="-122"/>
              </a:rPr>
              <a:t> </a:t>
            </a:r>
            <a:r>
              <a:rPr lang="en-US" sz="1050" dirty="0">
                <a:effectLst/>
                <a:latin typeface="Arial  "/>
                <a:ea typeface="Times New Roman" panose="02020603050405020304" pitchFamily="18" charset="0"/>
                <a:cs typeface="SimSun" panose="02010600030101010101" pitchFamily="2" charset="-122"/>
              </a:rPr>
              <a:t>Mr. Ruturaj Hemant Desai</a:t>
            </a:r>
            <a:r>
              <a:rPr lang="en-US" sz="1050" dirty="0">
                <a:effectLst/>
                <a:latin typeface="Arial  "/>
                <a:ea typeface="SimSun" panose="02010600030101010101" pitchFamily="2" charset="-122"/>
                <a:cs typeface="SimSun" panose="02010600030101010101" pitchFamily="2" charset="-122"/>
              </a:rPr>
              <a:t> 	      </a:t>
            </a:r>
            <a:r>
              <a:rPr lang="en-US" sz="1050" dirty="0">
                <a:effectLst/>
                <a:latin typeface="Arial  "/>
                <a:ea typeface="Times New Roman" panose="02020603050405020304" pitchFamily="18" charset="0"/>
                <a:cs typeface="SimSun" panose="02010600030101010101" pitchFamily="2" charset="-122"/>
              </a:rPr>
              <a:t>Mr. </a:t>
            </a:r>
            <a:r>
              <a:rPr lang="en-IN" sz="1050" dirty="0">
                <a:solidFill>
                  <a:srgbClr val="000000"/>
                </a:solidFill>
                <a:effectLst/>
                <a:latin typeface="Arial  "/>
                <a:ea typeface="SimSun" panose="02010600030101010101" pitchFamily="2" charset="-122"/>
                <a:cs typeface="SimSun" panose="02010600030101010101" pitchFamily="2" charset="-122"/>
              </a:rPr>
              <a:t>Ruturaj Ravindra Sawant                </a:t>
            </a:r>
            <a:r>
              <a:rPr lang="en-US" sz="1050" dirty="0">
                <a:effectLst/>
                <a:latin typeface="Arial  "/>
                <a:ea typeface="Times New Roman" panose="02020603050405020304" pitchFamily="18" charset="0"/>
                <a:cs typeface="SimSun" panose="02010600030101010101" pitchFamily="2" charset="-122"/>
              </a:rPr>
              <a:t>Mr. </a:t>
            </a:r>
            <a:r>
              <a:rPr lang="en-IN" sz="1050" dirty="0">
                <a:solidFill>
                  <a:srgbClr val="000000"/>
                </a:solidFill>
                <a:effectLst/>
                <a:latin typeface="Arial  "/>
                <a:ea typeface="SimSun" panose="02010600030101010101" pitchFamily="2" charset="-122"/>
                <a:cs typeface="SimSun" panose="02010600030101010101" pitchFamily="2" charset="-122"/>
              </a:rPr>
              <a:t>Siddhi Ashok Jadhav</a:t>
            </a:r>
            <a:endParaRPr lang="en-IN" sz="1050" dirty="0">
              <a:latin typeface="Arial  "/>
            </a:endParaRPr>
          </a:p>
        </p:txBody>
      </p:sp>
      <p:sp>
        <p:nvSpPr>
          <p:cNvPr id="13" name="TextBox 12">
            <a:extLst>
              <a:ext uri="{FF2B5EF4-FFF2-40B4-BE49-F238E27FC236}">
                <a16:creationId xmlns:a16="http://schemas.microsoft.com/office/drawing/2014/main" id="{C6FE9AAE-DBA0-42D2-B33E-293D83F4BC3B}"/>
              </a:ext>
            </a:extLst>
          </p:cNvPr>
          <p:cNvSpPr txBox="1"/>
          <p:nvPr/>
        </p:nvSpPr>
        <p:spPr>
          <a:xfrm>
            <a:off x="1472565" y="4378960"/>
            <a:ext cx="1941195" cy="523220"/>
          </a:xfrm>
          <a:prstGeom prst="rect">
            <a:avLst/>
          </a:prstGeom>
          <a:noFill/>
        </p:spPr>
        <p:txBody>
          <a:bodyPr wrap="square" rtlCol="0">
            <a:spAutoFit/>
          </a:bodyPr>
          <a:lstStyle/>
          <a:p>
            <a:pPr algn="ctr"/>
            <a:r>
              <a:rPr lang="en-US" sz="1400" dirty="0">
                <a:effectLst/>
                <a:latin typeface="Arial  "/>
                <a:ea typeface="SimSun" panose="02010600030101010101" pitchFamily="2" charset="-122"/>
                <a:cs typeface="SimSun" panose="02010600030101010101" pitchFamily="2" charset="-122"/>
              </a:rPr>
              <a:t>Project Guide</a:t>
            </a:r>
          </a:p>
          <a:p>
            <a:pPr algn="ctr"/>
            <a:r>
              <a:rPr lang="en-US" sz="1400" dirty="0">
                <a:effectLst/>
                <a:latin typeface="Arial  "/>
                <a:ea typeface="SimSun" panose="02010600030101010101" pitchFamily="2" charset="-122"/>
                <a:cs typeface="SimSun" panose="02010600030101010101" pitchFamily="2" charset="-122"/>
              </a:rPr>
              <a:t>Prof. G. A. Patil</a:t>
            </a:r>
            <a:endParaRPr lang="en-IN" sz="1400" dirty="0">
              <a:latin typeface="Arial  "/>
            </a:endParaRPr>
          </a:p>
        </p:txBody>
      </p:sp>
      <p:sp>
        <p:nvSpPr>
          <p:cNvPr id="14" name="TextBox 13">
            <a:extLst>
              <a:ext uri="{FF2B5EF4-FFF2-40B4-BE49-F238E27FC236}">
                <a16:creationId xmlns:a16="http://schemas.microsoft.com/office/drawing/2014/main" id="{A69C255D-F2A6-4A0A-B103-6EE90C648904}"/>
              </a:ext>
            </a:extLst>
          </p:cNvPr>
          <p:cNvSpPr txBox="1"/>
          <p:nvPr/>
        </p:nvSpPr>
        <p:spPr>
          <a:xfrm>
            <a:off x="5842635" y="5067300"/>
            <a:ext cx="5113020" cy="530915"/>
          </a:xfrm>
          <a:prstGeom prst="rect">
            <a:avLst/>
          </a:prstGeom>
          <a:noFill/>
        </p:spPr>
        <p:txBody>
          <a:bodyPr wrap="square" rtlCol="0">
            <a:spAutoFit/>
          </a:bodyPr>
          <a:lstStyle/>
          <a:p>
            <a:r>
              <a:rPr lang="en-US" sz="1050" dirty="0">
                <a:effectLst/>
                <a:latin typeface="Arial  "/>
                <a:ea typeface="Times New Roman" panose="02020603050405020304" pitchFamily="18" charset="0"/>
                <a:cs typeface="SimSun" panose="02010600030101010101" pitchFamily="2" charset="-122"/>
              </a:rPr>
              <a:t>Mr. </a:t>
            </a:r>
            <a:r>
              <a:rPr lang="de-DE" sz="1050" dirty="0">
                <a:solidFill>
                  <a:srgbClr val="000000"/>
                </a:solidFill>
                <a:effectLst/>
                <a:latin typeface="Arial  "/>
                <a:ea typeface="SimSun" panose="02010600030101010101" pitchFamily="2" charset="-122"/>
                <a:cs typeface="SimSun" panose="02010600030101010101" pitchFamily="2" charset="-122"/>
              </a:rPr>
              <a:t>Rushikesh Ravindra More</a:t>
            </a:r>
            <a:r>
              <a:rPr lang="de-DE" sz="1050" dirty="0">
                <a:effectLst/>
                <a:latin typeface="Arial  "/>
                <a:ea typeface="Times New Roman" panose="02020603050405020304" pitchFamily="18" charset="0"/>
                <a:cs typeface="SimSun" panose="02010600030101010101" pitchFamily="2" charset="-122"/>
              </a:rPr>
              <a:t> </a:t>
            </a:r>
            <a:r>
              <a:rPr lang="en-US" sz="1050" dirty="0">
                <a:effectLst/>
                <a:latin typeface="Arial  "/>
                <a:ea typeface="Times New Roman" panose="02020603050405020304" pitchFamily="18" charset="0"/>
                <a:cs typeface="SimSun" panose="02010600030101010101" pitchFamily="2" charset="-122"/>
              </a:rPr>
              <a:t>            Mr. Karan Dattatray Kenjale</a:t>
            </a:r>
            <a:endParaRPr lang="en-IN" sz="1050" dirty="0">
              <a:effectLst/>
              <a:latin typeface="Arial  "/>
              <a:ea typeface="SimSun" panose="02010600030101010101" pitchFamily="2" charset="-122"/>
              <a:cs typeface="SimSun" panose="02010600030101010101" pitchFamily="2" charset="-122"/>
            </a:endParaRPr>
          </a:p>
          <a:p>
            <a:endParaRPr lang="en-IN" dirty="0">
              <a:latin typeface="Arial  "/>
            </a:endParaRPr>
          </a:p>
        </p:txBody>
      </p:sp>
    </p:spTree>
    <p:extLst>
      <p:ext uri="{BB962C8B-B14F-4D97-AF65-F5344CB8AC3E}">
        <p14:creationId xmlns:p14="http://schemas.microsoft.com/office/powerpoint/2010/main" val="8491735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9BC9-E082-4AE9-AB25-C6A8EA3C7C8A}"/>
              </a:ext>
            </a:extLst>
          </p:cNvPr>
          <p:cNvSpPr>
            <a:spLocks noGrp="1"/>
          </p:cNvSpPr>
          <p:nvPr>
            <p:ph type="title"/>
          </p:nvPr>
        </p:nvSpPr>
        <p:spPr/>
        <p:txBody>
          <a:bodyPr/>
          <a:lstStyle/>
          <a:p>
            <a:r>
              <a:rPr lang="en-US" dirty="0">
                <a:latin typeface="Arial Black" panose="020B0A04020102020204" pitchFamily="34" charset="0"/>
              </a:rPr>
              <a:t>Experience our system</a:t>
            </a:r>
            <a:endParaRPr lang="en-IN"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674CBF12-C8DC-410E-8CFF-38AEF863D780}"/>
              </a:ext>
            </a:extLst>
          </p:cNvPr>
          <p:cNvPicPr>
            <a:picLocks noGrp="1" noChangeAspect="1"/>
          </p:cNvPicPr>
          <p:nvPr>
            <p:ph idx="1"/>
          </p:nvPr>
        </p:nvPicPr>
        <p:blipFill>
          <a:blip r:embed="rId2"/>
          <a:stretch>
            <a:fillRect/>
          </a:stretch>
        </p:blipFill>
        <p:spPr>
          <a:xfrm>
            <a:off x="9235440" y="4008118"/>
            <a:ext cx="1905000" cy="1905000"/>
          </a:xfrm>
        </p:spPr>
      </p:pic>
      <p:pic>
        <p:nvPicPr>
          <p:cNvPr id="7" name="Picture 6">
            <a:extLst>
              <a:ext uri="{FF2B5EF4-FFF2-40B4-BE49-F238E27FC236}">
                <a16:creationId xmlns:a16="http://schemas.microsoft.com/office/drawing/2014/main" id="{1CC2F196-1D16-4D1D-9320-B733F1D96F6C}"/>
              </a:ext>
            </a:extLst>
          </p:cNvPr>
          <p:cNvPicPr>
            <a:picLocks noChangeAspect="1"/>
          </p:cNvPicPr>
          <p:nvPr/>
        </p:nvPicPr>
        <p:blipFill>
          <a:blip r:embed="rId3"/>
          <a:stretch>
            <a:fillRect/>
          </a:stretch>
        </p:blipFill>
        <p:spPr>
          <a:xfrm>
            <a:off x="853440" y="1961674"/>
            <a:ext cx="1905000" cy="1905000"/>
          </a:xfrm>
          <a:prstGeom prst="rect">
            <a:avLst/>
          </a:prstGeom>
        </p:spPr>
      </p:pic>
      <p:sp>
        <p:nvSpPr>
          <p:cNvPr id="8" name="TextBox 7">
            <a:extLst>
              <a:ext uri="{FF2B5EF4-FFF2-40B4-BE49-F238E27FC236}">
                <a16:creationId xmlns:a16="http://schemas.microsoft.com/office/drawing/2014/main" id="{19B73ABB-81FD-4A84-A852-C885905C803A}"/>
              </a:ext>
            </a:extLst>
          </p:cNvPr>
          <p:cNvSpPr txBox="1"/>
          <p:nvPr/>
        </p:nvSpPr>
        <p:spPr>
          <a:xfrm>
            <a:off x="3512820" y="2423666"/>
            <a:ext cx="6012180" cy="584775"/>
          </a:xfrm>
          <a:prstGeom prst="rect">
            <a:avLst/>
          </a:prstGeom>
          <a:noFill/>
        </p:spPr>
        <p:txBody>
          <a:bodyPr wrap="square" rtlCol="0">
            <a:spAutoFit/>
          </a:bodyPr>
          <a:lstStyle/>
          <a:p>
            <a:r>
              <a:rPr lang="en-US" sz="3200" dirty="0">
                <a:latin typeface="Arial "/>
              </a:rPr>
              <a:t>Scan for a system demo</a:t>
            </a:r>
            <a:endParaRPr lang="en-IN" sz="3200" dirty="0">
              <a:latin typeface="Arial "/>
            </a:endParaRPr>
          </a:p>
        </p:txBody>
      </p:sp>
      <p:sp>
        <p:nvSpPr>
          <p:cNvPr id="10" name="TextBox 9">
            <a:extLst>
              <a:ext uri="{FF2B5EF4-FFF2-40B4-BE49-F238E27FC236}">
                <a16:creationId xmlns:a16="http://schemas.microsoft.com/office/drawing/2014/main" id="{C4C9953E-DDA9-40F6-B2CA-68EC11870272}"/>
              </a:ext>
            </a:extLst>
          </p:cNvPr>
          <p:cNvSpPr txBox="1"/>
          <p:nvPr/>
        </p:nvSpPr>
        <p:spPr>
          <a:xfrm>
            <a:off x="3459480" y="4531071"/>
            <a:ext cx="6012180" cy="584775"/>
          </a:xfrm>
          <a:prstGeom prst="rect">
            <a:avLst/>
          </a:prstGeom>
          <a:noFill/>
        </p:spPr>
        <p:txBody>
          <a:bodyPr wrap="square" rtlCol="0">
            <a:spAutoFit/>
          </a:bodyPr>
          <a:lstStyle/>
          <a:p>
            <a:r>
              <a:rPr lang="en-US" sz="3200" dirty="0">
                <a:latin typeface="Arial "/>
              </a:rPr>
              <a:t>Scan to use the system</a:t>
            </a:r>
            <a:endParaRPr lang="en-IN" sz="3200" dirty="0">
              <a:latin typeface="Arial "/>
            </a:endParaRPr>
          </a:p>
        </p:txBody>
      </p:sp>
    </p:spTree>
    <p:extLst>
      <p:ext uri="{BB962C8B-B14F-4D97-AF65-F5344CB8AC3E}">
        <p14:creationId xmlns:p14="http://schemas.microsoft.com/office/powerpoint/2010/main" val="276963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D770-C64B-45F5-921A-C5DA50C7CA25}"/>
              </a:ext>
            </a:extLst>
          </p:cNvPr>
          <p:cNvSpPr>
            <a:spLocks noGrp="1"/>
          </p:cNvSpPr>
          <p:nvPr>
            <p:ph type="title"/>
          </p:nvPr>
        </p:nvSpPr>
        <p:spPr>
          <a:xfrm>
            <a:off x="838200" y="323180"/>
            <a:ext cx="10515600" cy="1325563"/>
          </a:xfrm>
        </p:spPr>
        <p:txBody>
          <a:bodyPr/>
          <a:lstStyle/>
          <a:p>
            <a:r>
              <a:rPr lang="en-US" dirty="0">
                <a:latin typeface="Arial Black" panose="020B0A040201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B4087155-B44B-487B-956F-9BC420AA4E7D}"/>
              </a:ext>
            </a:extLst>
          </p:cNvPr>
          <p:cNvSpPr>
            <a:spLocks noGrp="1"/>
          </p:cNvSpPr>
          <p:nvPr>
            <p:ph idx="1"/>
          </p:nvPr>
        </p:nvSpPr>
        <p:spPr>
          <a:xfrm>
            <a:off x="838200" y="1648743"/>
            <a:ext cx="8595360" cy="4351337"/>
          </a:xfrm>
        </p:spPr>
        <p:txBody>
          <a:bodyPr>
            <a:normAutofit fontScale="70000" lnSpcReduction="20000"/>
          </a:bodyPr>
          <a:lstStyle/>
          <a:p>
            <a:pPr marL="0" indent="0" algn="just">
              <a:lnSpc>
                <a:spcPct val="150000"/>
              </a:lnSpc>
              <a:buNone/>
            </a:pPr>
            <a:r>
              <a:rPr lang="en-IN" dirty="0">
                <a:latin typeface="Arial" panose="020B0604020202020204" pitchFamily="34" charset="0"/>
                <a:cs typeface="Arial" panose="020B0604020202020204" pitchFamily="34" charset="0"/>
              </a:rPr>
              <a:t>An electronic health record (EHR) is more than a digital version of a patient’s paper chart. EHRs are real-time, patient-centred records that make information available instantly and securely to authorized users. While an EHR does contain the medical and treatment histories of patients, an EHR system is built to go beyond standard clinical data collected in a provider’s office and can be inclusive of a broader view of a patient’s care. In our work, we are going to build a centralized cloud-based storage system backed with authorization for user of the system, thus making it convenient for both the patient and hospital to handle their respective clinical data.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118154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257B-A1CF-4637-810B-169AC6C5ED2C}"/>
              </a:ext>
            </a:extLst>
          </p:cNvPr>
          <p:cNvSpPr>
            <a:spLocks noGrp="1"/>
          </p:cNvSpPr>
          <p:nvPr>
            <p:ph type="title"/>
          </p:nvPr>
        </p:nvSpPr>
        <p:spPr/>
        <p:txBody>
          <a:bodyPr/>
          <a:lstStyle/>
          <a:p>
            <a:r>
              <a:rPr lang="en-US" dirty="0">
                <a:latin typeface="Arial Black" panose="020B0A04020102020204" pitchFamily="34" charset="0"/>
              </a:rPr>
              <a:t>Need of the work</a:t>
            </a:r>
          </a:p>
        </p:txBody>
      </p:sp>
      <p:sp>
        <p:nvSpPr>
          <p:cNvPr id="3" name="Content Placeholder 2">
            <a:extLst>
              <a:ext uri="{FF2B5EF4-FFF2-40B4-BE49-F238E27FC236}">
                <a16:creationId xmlns:a16="http://schemas.microsoft.com/office/drawing/2014/main" id="{CC733BE6-7539-4F02-BB80-1D93D90D12B1}"/>
              </a:ext>
            </a:extLst>
          </p:cNvPr>
          <p:cNvSpPr>
            <a:spLocks noGrp="1"/>
          </p:cNvSpPr>
          <p:nvPr>
            <p:ph idx="1"/>
          </p:nvPr>
        </p:nvSpPr>
        <p:spPr/>
        <p:txBody>
          <a:bodyPr/>
          <a:lstStyle/>
          <a:p>
            <a:pPr>
              <a:buFont typeface="Wingdings" panose="05000000000000000000" pitchFamily="2" charset="2"/>
              <a:buChar char="§"/>
            </a:pPr>
            <a:r>
              <a:rPr lang="en-IN" dirty="0">
                <a:latin typeface="Arial" panose="020B0604020202020204" pitchFamily="34" charset="0"/>
                <a:cs typeface="Arial" panose="020B0604020202020204" pitchFamily="34" charset="0"/>
              </a:rPr>
              <a:t>Patient Inconvenience</a:t>
            </a:r>
          </a:p>
          <a:p>
            <a:pPr>
              <a:buFont typeface="Wingdings" panose="05000000000000000000" pitchFamily="2" charset="2"/>
              <a:buChar char="§"/>
            </a:pPr>
            <a:r>
              <a:rPr lang="en-IN" dirty="0">
                <a:latin typeface="Arial" panose="020B0604020202020204" pitchFamily="34" charset="0"/>
                <a:cs typeface="Arial" panose="020B0604020202020204" pitchFamily="34" charset="0"/>
              </a:rPr>
              <a:t>Inconvenience for Hospitals</a:t>
            </a:r>
          </a:p>
          <a:p>
            <a:pPr>
              <a:buFont typeface="Wingdings" panose="05000000000000000000" pitchFamily="2" charset="2"/>
              <a:buChar char="§"/>
            </a:pPr>
            <a:r>
              <a:rPr lang="en-IN" dirty="0">
                <a:latin typeface="Arial" panose="020B0604020202020204" pitchFamily="34" charset="0"/>
                <a:cs typeface="Arial" panose="020B0604020202020204" pitchFamily="34" charset="0"/>
              </a:rPr>
              <a:t>Diagnostics &amp; Patient Outcomes</a:t>
            </a:r>
          </a:p>
          <a:p>
            <a:pPr>
              <a:buFont typeface="Wingdings" panose="05000000000000000000" pitchFamily="2" charset="2"/>
              <a:buChar char="§"/>
            </a:pPr>
            <a:r>
              <a:rPr lang="en-IN" dirty="0">
                <a:latin typeface="Arial" panose="020B0604020202020204" pitchFamily="34" charset="0"/>
                <a:cs typeface="Arial" panose="020B0604020202020204" pitchFamily="34" charset="0"/>
              </a:rPr>
              <a:t>Care Coordination</a:t>
            </a:r>
          </a:p>
          <a:p>
            <a:pPr>
              <a:buFont typeface="Wingdings" panose="05000000000000000000" pitchFamily="2" charset="2"/>
              <a:buChar char="§"/>
            </a:pPr>
            <a:r>
              <a:rPr lang="en-IN" dirty="0">
                <a:latin typeface="Arial" panose="020B0604020202020204" pitchFamily="34" charset="0"/>
                <a:cs typeface="Arial" panose="020B0604020202020204" pitchFamily="34" charset="0"/>
              </a:rPr>
              <a:t>Practice Efficiencies and Cost Savings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8453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76AD0-BD46-48B6-806C-D74CAFAA0839}"/>
              </a:ext>
            </a:extLst>
          </p:cNvPr>
          <p:cNvSpPr>
            <a:spLocks noGrp="1"/>
          </p:cNvSpPr>
          <p:nvPr>
            <p:ph type="title"/>
          </p:nvPr>
        </p:nvSpPr>
        <p:spPr>
          <a:xfrm>
            <a:off x="838200" y="247475"/>
            <a:ext cx="9692640" cy="977318"/>
          </a:xfrm>
        </p:spPr>
        <p:txBody>
          <a:bodyPr>
            <a:normAutofit/>
          </a:bodyPr>
          <a:lstStyle/>
          <a:p>
            <a:r>
              <a:rPr lang="en-US" sz="4000" dirty="0">
                <a:latin typeface="Arial Black" panose="020B0A04020102020204" pitchFamily="34" charset="0"/>
              </a:rPr>
              <a:t>Problem Statement</a:t>
            </a:r>
          </a:p>
        </p:txBody>
      </p:sp>
      <p:sp>
        <p:nvSpPr>
          <p:cNvPr id="3" name="Content Placeholder 2">
            <a:extLst>
              <a:ext uri="{FF2B5EF4-FFF2-40B4-BE49-F238E27FC236}">
                <a16:creationId xmlns:a16="http://schemas.microsoft.com/office/drawing/2014/main" id="{F85B8F2D-2BF1-4944-A0AA-68597364251F}"/>
              </a:ext>
            </a:extLst>
          </p:cNvPr>
          <p:cNvSpPr>
            <a:spLocks noGrp="1"/>
          </p:cNvSpPr>
          <p:nvPr>
            <p:ph idx="1"/>
          </p:nvPr>
        </p:nvSpPr>
        <p:spPr>
          <a:xfrm>
            <a:off x="838200" y="1011433"/>
            <a:ext cx="10515600" cy="5385732"/>
          </a:xfrm>
        </p:spPr>
        <p:txBody>
          <a:bodyPr>
            <a:normAutofit lnSpcReduction="10000"/>
          </a:bodyPr>
          <a:lstStyle/>
          <a:p>
            <a:pPr marL="0" indent="0">
              <a:buNone/>
            </a:pPr>
            <a:r>
              <a:rPr lang="en-IN" sz="2600" dirty="0">
                <a:latin typeface="Arial" panose="020B0604020202020204" pitchFamily="34" charset="0"/>
                <a:cs typeface="Arial" panose="020B0604020202020204" pitchFamily="34" charset="0"/>
              </a:rPr>
              <a:t>Provide a centralized system to securely store and manage Electronic Health Records ensuring quality, safety, efﬁciency, privacy, and facilitate analysis</a:t>
            </a:r>
            <a:r>
              <a:rPr lang="en-IN" sz="2600" dirty="0"/>
              <a:t>.</a:t>
            </a:r>
          </a:p>
          <a:p>
            <a:pPr marL="0" indent="0">
              <a:buNone/>
            </a:pPr>
            <a:endParaRPr lang="en-US" sz="2600" dirty="0"/>
          </a:p>
          <a:p>
            <a:pPr marL="0" indent="0">
              <a:buNone/>
            </a:pPr>
            <a:r>
              <a:rPr lang="en-IN" sz="4300" dirty="0">
                <a:latin typeface="Arial Black" panose="020B0A04020102020204" pitchFamily="34" charset="0"/>
              </a:rPr>
              <a:t>Objectives</a:t>
            </a:r>
            <a:endParaRPr lang="en-US" sz="4300" dirty="0">
              <a:latin typeface="Arial Black" panose="020B0A04020102020204" pitchFamily="34" charset="0"/>
            </a:endParaRPr>
          </a:p>
          <a:p>
            <a:pPr>
              <a:buFont typeface="Wingdings" panose="05000000000000000000" pitchFamily="2" charset="2"/>
              <a:buChar char="§"/>
            </a:pPr>
            <a:r>
              <a:rPr lang="en-IN" sz="2200" dirty="0">
                <a:latin typeface="Arial" panose="020B0604020202020204" pitchFamily="34" charset="0"/>
                <a:cs typeface="Arial" panose="020B0604020202020204" pitchFamily="34" charset="0"/>
              </a:rPr>
              <a:t>To implement EHR based system.</a:t>
            </a: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sz="2200" dirty="0">
                <a:latin typeface="Arial" panose="020B0604020202020204" pitchFamily="34" charset="0"/>
                <a:cs typeface="Arial" panose="020B0604020202020204" pitchFamily="34" charset="0"/>
              </a:rPr>
              <a:t>To implement and organize centralized cloud, which can be shared among different health organization.</a:t>
            </a: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sz="2200" dirty="0">
                <a:latin typeface="Arial" panose="020B0604020202020204" pitchFamily="34" charset="0"/>
                <a:cs typeface="Arial" panose="020B0604020202020204" pitchFamily="34" charset="0"/>
              </a:rPr>
              <a:t>Provide a secure way to save and access of patient information.</a:t>
            </a: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sz="2200" dirty="0">
                <a:latin typeface="Arial" panose="020B0604020202020204" pitchFamily="34" charset="0"/>
                <a:cs typeface="Arial" panose="020B0604020202020204" pitchFamily="34" charset="0"/>
              </a:rPr>
              <a:t>Provide access to authorized users only.  </a:t>
            </a: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sz="2200" dirty="0">
                <a:latin typeface="Arial" panose="020B0604020202020204" pitchFamily="34" charset="0"/>
                <a:cs typeface="Arial" panose="020B0604020202020204" pitchFamily="34" charset="0"/>
              </a:rPr>
              <a:t>To improve Patient Care.</a:t>
            </a: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sz="2200" dirty="0">
                <a:latin typeface="Arial" panose="020B0604020202020204" pitchFamily="34" charset="0"/>
                <a:cs typeface="Arial" panose="020B0604020202020204" pitchFamily="34" charset="0"/>
              </a:rPr>
              <a:t>To improve Care Coordination.</a:t>
            </a:r>
            <a:endParaRPr lang="en-US" sz="2200" dirty="0">
              <a:latin typeface="Arial" panose="020B0604020202020204" pitchFamily="34" charset="0"/>
              <a:cs typeface="Arial" panose="020B0604020202020204" pitchFamily="34" charset="0"/>
            </a:endParaRPr>
          </a:p>
          <a:p>
            <a:pPr>
              <a:buFont typeface="Wingdings" panose="05000000000000000000" pitchFamily="2" charset="2"/>
              <a:buChar char="§"/>
            </a:pPr>
            <a:r>
              <a:rPr lang="en-IN" sz="2200" dirty="0">
                <a:latin typeface="Arial" panose="020B0604020202020204" pitchFamily="34" charset="0"/>
                <a:cs typeface="Arial" panose="020B0604020202020204" pitchFamily="34" charset="0"/>
              </a:rPr>
              <a:t>To improve Diagnostics &amp; Patient Outcomes.</a:t>
            </a:r>
            <a:endParaRPr lang="en-US" sz="2200" dirty="0">
              <a:latin typeface="Arial" panose="020B0604020202020204" pitchFamily="34" charset="0"/>
              <a:cs typeface="Arial" panose="020B0604020202020204" pitchFamily="34" charset="0"/>
            </a:endParaRPr>
          </a:p>
          <a:p>
            <a:pPr marL="0" indent="0">
              <a:buNone/>
            </a:pPr>
            <a:endParaRPr lang="en-US" dirty="0"/>
          </a:p>
          <a:p>
            <a:endParaRPr lang="en-US" dirty="0"/>
          </a:p>
        </p:txBody>
      </p:sp>
    </p:spTree>
    <p:extLst>
      <p:ext uri="{BB962C8B-B14F-4D97-AF65-F5344CB8AC3E}">
        <p14:creationId xmlns:p14="http://schemas.microsoft.com/office/powerpoint/2010/main" val="14324848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AB32-2611-447C-9609-9C31D09709D3}"/>
              </a:ext>
            </a:extLst>
          </p:cNvPr>
          <p:cNvSpPr>
            <a:spLocks noGrp="1"/>
          </p:cNvSpPr>
          <p:nvPr>
            <p:ph type="title"/>
          </p:nvPr>
        </p:nvSpPr>
        <p:spPr>
          <a:xfrm>
            <a:off x="693420" y="4975225"/>
            <a:ext cx="10515600" cy="1325563"/>
          </a:xfrm>
        </p:spPr>
        <p:txBody>
          <a:bodyPr/>
          <a:lstStyle/>
          <a:p>
            <a:r>
              <a:rPr lang="en-IN" dirty="0">
                <a:latin typeface="Arial Black" panose="020B0A04020102020204" pitchFamily="34" charset="0"/>
              </a:rPr>
              <a:t>Project Code Walk through…</a:t>
            </a:r>
            <a:endParaRPr lang="en-US" dirty="0">
              <a:latin typeface="Arial Black" panose="020B0A04020102020204" pitchFamily="34" charset="0"/>
            </a:endParaRPr>
          </a:p>
        </p:txBody>
      </p:sp>
    </p:spTree>
    <p:extLst>
      <p:ext uri="{BB962C8B-B14F-4D97-AF65-F5344CB8AC3E}">
        <p14:creationId xmlns:p14="http://schemas.microsoft.com/office/powerpoint/2010/main" val="30583947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AB32-2611-447C-9609-9C31D09709D3}"/>
              </a:ext>
            </a:extLst>
          </p:cNvPr>
          <p:cNvSpPr>
            <a:spLocks noGrp="1"/>
          </p:cNvSpPr>
          <p:nvPr>
            <p:ph type="title"/>
          </p:nvPr>
        </p:nvSpPr>
        <p:spPr>
          <a:xfrm>
            <a:off x="632460" y="5173345"/>
            <a:ext cx="10515600" cy="1325563"/>
          </a:xfrm>
        </p:spPr>
        <p:txBody>
          <a:bodyPr/>
          <a:lstStyle/>
          <a:p>
            <a:r>
              <a:rPr lang="en-IN" dirty="0">
                <a:latin typeface="Arial Black" panose="020B0A04020102020204" pitchFamily="34" charset="0"/>
              </a:rPr>
              <a:t>Live Demo!</a:t>
            </a:r>
            <a:endParaRPr lang="en-US" dirty="0">
              <a:latin typeface="Arial Black" panose="020B0A04020102020204" pitchFamily="34" charset="0"/>
            </a:endParaRPr>
          </a:p>
        </p:txBody>
      </p:sp>
    </p:spTree>
    <p:extLst>
      <p:ext uri="{BB962C8B-B14F-4D97-AF65-F5344CB8AC3E}">
        <p14:creationId xmlns:p14="http://schemas.microsoft.com/office/powerpoint/2010/main" val="38243576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81FCBC9-32B8-4509-83A9-AA5D4392D02A}"/>
              </a:ext>
            </a:extLst>
          </p:cNvPr>
          <p:cNvSpPr>
            <a:spLocks noGrp="1"/>
          </p:cNvSpPr>
          <p:nvPr>
            <p:ph type="title"/>
          </p:nvPr>
        </p:nvSpPr>
        <p:spPr>
          <a:xfrm>
            <a:off x="838200" y="5104765"/>
            <a:ext cx="10515600" cy="1325563"/>
          </a:xfrm>
        </p:spPr>
        <p:txBody>
          <a:bodyPr/>
          <a:lstStyle/>
          <a:p>
            <a:r>
              <a:rPr lang="en-US" dirty="0">
                <a:latin typeface="Arial Black" panose="020B0A04020102020204" pitchFamily="34" charset="0"/>
              </a:rPr>
              <a:t>System Testing</a:t>
            </a:r>
            <a:endParaRPr lang="en-IN" dirty="0">
              <a:latin typeface="Arial Black" panose="020B0A04020102020204" pitchFamily="34" charset="0"/>
            </a:endParaRPr>
          </a:p>
        </p:txBody>
      </p:sp>
    </p:spTree>
    <p:extLst>
      <p:ext uri="{BB962C8B-B14F-4D97-AF65-F5344CB8AC3E}">
        <p14:creationId xmlns:p14="http://schemas.microsoft.com/office/powerpoint/2010/main" val="2556251723"/>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C7EDCC"/>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490</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vt:lpstr>
      <vt:lpstr>Arial  </vt:lpstr>
      <vt:lpstr>Arial Black</vt:lpstr>
      <vt:lpstr>Calibri</vt:lpstr>
      <vt:lpstr>Calibri Light</vt:lpstr>
      <vt:lpstr>Wingdings</vt:lpstr>
      <vt:lpstr>Office Theme</vt:lpstr>
      <vt:lpstr>CLOUD BASED EHR SYSTEM</vt:lpstr>
      <vt:lpstr>Our Team</vt:lpstr>
      <vt:lpstr>Experience our system</vt:lpstr>
      <vt:lpstr>Introduction</vt:lpstr>
      <vt:lpstr>Need of the work</vt:lpstr>
      <vt:lpstr>Problem Statement</vt:lpstr>
      <vt:lpstr>Project Code Walk through…</vt:lpstr>
      <vt:lpstr>Live Demo!</vt:lpstr>
      <vt:lpstr>System Testing</vt:lpstr>
      <vt:lpstr>PowerPoint Presentation</vt:lpstr>
      <vt:lpstr>Testing</vt:lpstr>
      <vt:lpstr>PowerPoint Presentation</vt:lpstr>
      <vt:lpstr>PowerPoint Presentation</vt:lpstr>
      <vt:lpstr>Technologies used</vt:lpstr>
      <vt:lpstr>Work done so far</vt:lpstr>
      <vt:lpstr>Current Work &amp; Future Plans</vt:lpstr>
      <vt:lpstr>References</vt:lpstr>
      <vt:lpstr>THANK YOU &amp; BE SAFE…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EHR SYSTEM</dc:title>
  <dc:creator>ruturaj desai</dc:creator>
  <cp:lastModifiedBy>Ruturaj Desai</cp:lastModifiedBy>
  <cp:revision>121</cp:revision>
  <dcterms:created xsi:type="dcterms:W3CDTF">2019-08-30T12:06:33Z</dcterms:created>
  <dcterms:modified xsi:type="dcterms:W3CDTF">2020-09-24T03:39:53Z</dcterms:modified>
</cp:coreProperties>
</file>