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16"/>
  </p:notesMasterIdLst>
  <p:sldIdLst>
    <p:sldId id="263" r:id="rId2"/>
    <p:sldId id="256" r:id="rId3"/>
    <p:sldId id="257" r:id="rId4"/>
    <p:sldId id="264" r:id="rId5"/>
    <p:sldId id="258" r:id="rId6"/>
    <p:sldId id="267" r:id="rId7"/>
    <p:sldId id="268" r:id="rId8"/>
    <p:sldId id="269" r:id="rId9"/>
    <p:sldId id="273" r:id="rId10"/>
    <p:sldId id="274" r:id="rId11"/>
    <p:sldId id="272" r:id="rId12"/>
    <p:sldId id="261" r:id="rId13"/>
    <p:sldId id="265"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70" d="100"/>
          <a:sy n="70" d="100"/>
        </p:scale>
        <p:origin x="1332" y="2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44FBA-0F06-450D-BA27-A645ACFBD774}" type="datetimeFigureOut">
              <a:rPr lang="en-IN" smtClean="0"/>
              <a:t>08-01-2019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434561-A09B-4394-A4CE-0519CBADB580}" type="slidenum">
              <a:rPr lang="en-IN" smtClean="0"/>
              <a:t>‹#›</a:t>
            </a:fld>
            <a:endParaRPr lang="en-IN"/>
          </a:p>
        </p:txBody>
      </p:sp>
    </p:spTree>
    <p:extLst>
      <p:ext uri="{BB962C8B-B14F-4D97-AF65-F5344CB8AC3E}">
        <p14:creationId xmlns:p14="http://schemas.microsoft.com/office/powerpoint/2010/main" val="3747595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E434561-A09B-4394-A4CE-0519CBADB580}" type="slidenum">
              <a:rPr lang="en-IN" smtClean="0"/>
              <a:t>5</a:t>
            </a:fld>
            <a:endParaRPr lang="en-IN"/>
          </a:p>
        </p:txBody>
      </p:sp>
    </p:spTree>
    <p:extLst>
      <p:ext uri="{BB962C8B-B14F-4D97-AF65-F5344CB8AC3E}">
        <p14:creationId xmlns:p14="http://schemas.microsoft.com/office/powerpoint/2010/main" val="323822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2B5C05-2026-4DC1-8344-651FC9D27329}"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354450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2B5C05-2026-4DC1-8344-651FC9D27329}" type="datetimeFigureOut">
              <a:rPr lang="en-US" smtClean="0"/>
              <a:pPr/>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52574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22B5C05-2026-4DC1-8344-651FC9D27329}"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1857331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22B5C05-2026-4DC1-8344-651FC9D27329}"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4501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2B5C05-2026-4DC1-8344-651FC9D27329}"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3969428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2B5C05-2026-4DC1-8344-651FC9D27329}" type="datetimeFigureOut">
              <a:rPr lang="en-US" smtClean="0"/>
              <a:pPr/>
              <a:t>1/8/2019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3203390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2B5C05-2026-4DC1-8344-651FC9D27329}" type="datetimeFigureOut">
              <a:rPr lang="en-US" smtClean="0"/>
              <a:pPr/>
              <a:t>1/8/2019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1676097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B5C05-2026-4DC1-8344-651FC9D27329}"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2185797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B5C05-2026-4DC1-8344-651FC9D27329}"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406003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22B5C05-2026-4DC1-8344-651FC9D27329}"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24093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2B5C05-2026-4DC1-8344-651FC9D27329}" type="datetimeFigureOut">
              <a:rPr lang="en-US" smtClean="0"/>
              <a:pPr/>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168861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2B5C05-2026-4DC1-8344-651FC9D27329}" type="datetimeFigureOut">
              <a:rPr lang="en-US" smtClean="0"/>
              <a:pPr/>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39002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B5C05-2026-4DC1-8344-651FC9D27329}" type="datetimeFigureOut">
              <a:rPr lang="en-US" smtClean="0"/>
              <a:pPr/>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71011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22B5C05-2026-4DC1-8344-651FC9D27329}" type="datetimeFigureOut">
              <a:rPr lang="en-US" smtClean="0"/>
              <a:pPr/>
              <a:t>1/8/2019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342683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2B5C05-2026-4DC1-8344-651FC9D27329}" type="datetimeFigureOut">
              <a:rPr lang="en-US" smtClean="0"/>
              <a:pPr/>
              <a:t>1/8/2019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294934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22B5C05-2026-4DC1-8344-651FC9D27329}" type="datetimeFigureOut">
              <a:rPr lang="en-US" smtClean="0"/>
              <a:pPr/>
              <a:t>1/8/2019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7530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2B5C05-2026-4DC1-8344-651FC9D27329}" type="datetimeFigureOut">
              <a:rPr lang="en-US" smtClean="0"/>
              <a:pPr/>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2419228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2B5C05-2026-4DC1-8344-651FC9D27329}" type="datetimeFigureOut">
              <a:rPr lang="en-US" smtClean="0"/>
              <a:pPr/>
              <a:t>1/8/2019</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6A0845A-3B5E-4384-A5E8-C50EA0242F90}" type="slidenum">
              <a:rPr lang="en-US" smtClean="0"/>
              <a:pPr/>
              <a:t>‹#›</a:t>
            </a:fld>
            <a:endParaRPr lang="en-US"/>
          </a:p>
        </p:txBody>
      </p:sp>
    </p:spTree>
    <p:extLst>
      <p:ext uri="{BB962C8B-B14F-4D97-AF65-F5344CB8AC3E}">
        <p14:creationId xmlns:p14="http://schemas.microsoft.com/office/powerpoint/2010/main" val="3595678368"/>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www.geeksforgeeks.org/probabilistic-shortest-path-routing-algorithm-optical-networks/" TargetMode="External"/><Relationship Id="rId1" Type="http://schemas.openxmlformats.org/officeDocument/2006/relationships/slideLayout" Target="../slideLayouts/slideLayout2.xml"/><Relationship Id="rId5" Type="http://schemas.openxmlformats.org/officeDocument/2006/relationships/hyperlink" Target="https://www.python.org/" TargetMode="External"/><Relationship Id="rId4" Type="http://schemas.openxmlformats.org/officeDocument/2006/relationships/hyperlink" Target="http://www.geeksforgeek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Ghostly_Ninja2212\Pictures\Uplay\Logo DYPCET.png">
            <a:extLst>
              <a:ext uri="{FF2B5EF4-FFF2-40B4-BE49-F238E27FC236}">
                <a16:creationId xmlns:a16="http://schemas.microsoft.com/office/drawing/2014/main" id="{8FE9EF02-4779-4322-9C5E-7247013765C6}"/>
              </a:ext>
            </a:extLst>
          </p:cNvPr>
          <p:cNvPicPr>
            <a:picLocks noChangeAspect="1" noChangeArrowheads="1"/>
          </p:cNvPicPr>
          <p:nvPr/>
        </p:nvPicPr>
        <p:blipFill>
          <a:blip r:embed="rId2" cstate="print"/>
          <a:srcRect/>
          <a:stretch>
            <a:fillRect/>
          </a:stretch>
        </p:blipFill>
        <p:spPr bwMode="auto">
          <a:xfrm>
            <a:off x="2731032" y="1014744"/>
            <a:ext cx="3231704" cy="2947656"/>
          </a:xfrm>
          <a:prstGeom prst="rect">
            <a:avLst/>
          </a:prstGeom>
          <a:noFill/>
        </p:spPr>
      </p:pic>
      <p:sp>
        <p:nvSpPr>
          <p:cNvPr id="3" name="Rectangle 2">
            <a:extLst>
              <a:ext uri="{FF2B5EF4-FFF2-40B4-BE49-F238E27FC236}">
                <a16:creationId xmlns:a16="http://schemas.microsoft.com/office/drawing/2014/main" id="{5E3D1CCE-B47B-4124-A115-74AA58A62D11}"/>
              </a:ext>
            </a:extLst>
          </p:cNvPr>
          <p:cNvSpPr/>
          <p:nvPr/>
        </p:nvSpPr>
        <p:spPr>
          <a:xfrm>
            <a:off x="1385368" y="4342426"/>
            <a:ext cx="5923032" cy="1084912"/>
          </a:xfrm>
          <a:prstGeom prst="rect">
            <a:avLst/>
          </a:prstGeom>
        </p:spPr>
        <p:txBody>
          <a:bodyPr wrap="none">
            <a:spAutoFit/>
          </a:bodyPr>
          <a:lstStyle/>
          <a:p>
            <a:pPr algn="ctr"/>
            <a:r>
              <a:rPr lang="en-IN" sz="1350" dirty="0"/>
              <a:t> </a:t>
            </a:r>
            <a:r>
              <a:rPr lang="en-IN" sz="3225" dirty="0">
                <a:solidFill>
                  <a:srgbClr val="4F271C">
                    <a:satMod val="130000"/>
                  </a:srgbClr>
                </a:solidFill>
                <a:effectLst>
                  <a:outerShdw blurRad="50000" dist="30000" dir="5400000" algn="tl" rotWithShape="0">
                    <a:srgbClr val="000000">
                      <a:alpha val="30000"/>
                    </a:srgbClr>
                  </a:outerShdw>
                </a:effectLst>
                <a:latin typeface="Times New Roman" panose="02020603050405020304" pitchFamily="18" charset="0"/>
                <a:ea typeface="+mj-ea"/>
                <a:cs typeface="Times New Roman" panose="02020603050405020304" pitchFamily="18" charset="0"/>
              </a:rPr>
              <a:t>D.Y. Patil College of Engineering </a:t>
            </a:r>
          </a:p>
          <a:p>
            <a:pPr algn="ctr"/>
            <a:r>
              <a:rPr lang="en-IN" sz="3225" dirty="0">
                <a:solidFill>
                  <a:srgbClr val="4F271C">
                    <a:satMod val="130000"/>
                  </a:srgbClr>
                </a:solidFill>
                <a:effectLst>
                  <a:outerShdw blurRad="50000" dist="30000" dir="5400000" algn="tl" rotWithShape="0">
                    <a:srgbClr val="000000">
                      <a:alpha val="30000"/>
                    </a:srgbClr>
                  </a:outerShdw>
                </a:effectLst>
                <a:latin typeface="Times New Roman" panose="02020603050405020304" pitchFamily="18" charset="0"/>
                <a:ea typeface="+mj-ea"/>
                <a:cs typeface="Times New Roman" panose="02020603050405020304" pitchFamily="18" charset="0"/>
              </a:rPr>
              <a:t>and Technology</a:t>
            </a:r>
            <a:endParaRPr lang="en-US"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39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A445-528F-4640-AC75-49CF8F86B000}"/>
              </a:ext>
            </a:extLst>
          </p:cNvPr>
          <p:cNvSpPr>
            <a:spLocks noGrp="1"/>
          </p:cNvSpPr>
          <p:nvPr>
            <p:ph type="title"/>
          </p:nvPr>
        </p:nvSpPr>
        <p:spPr/>
        <p:txBody>
          <a:bodyPr/>
          <a:lstStyle/>
          <a:p>
            <a:r>
              <a:rPr lang="en-US" sz="2400" dirty="0">
                <a:solidFill>
                  <a:schemeClr val="bg2">
                    <a:lumMod val="50000"/>
                  </a:schemeClr>
                </a:solidFill>
                <a:latin typeface="Times New Roman" panose="02020603050405020304" pitchFamily="18" charset="0"/>
                <a:cs typeface="Times New Roman" panose="02020603050405020304" pitchFamily="18" charset="0"/>
              </a:rPr>
              <a:t>Module 3:</a:t>
            </a:r>
            <a:r>
              <a:rPr lang="en-IN" sz="2400" b="1" dirty="0"/>
              <a:t>Collection Checking and Calculating Optimal Path </a:t>
            </a:r>
            <a:br>
              <a:rPr lang="en-US" sz="2400" dirty="0">
                <a:solidFill>
                  <a:schemeClr val="tx1"/>
                </a:solidFill>
                <a:cs typeface="Arial" pitchFamily="34" charset="0"/>
              </a:rPr>
            </a:br>
            <a:endParaRPr lang="en-IN" sz="2400" dirty="0"/>
          </a:p>
        </p:txBody>
      </p:sp>
      <p:sp>
        <p:nvSpPr>
          <p:cNvPr id="3" name="TextBox 2">
            <a:extLst>
              <a:ext uri="{FF2B5EF4-FFF2-40B4-BE49-F238E27FC236}">
                <a16:creationId xmlns:a16="http://schemas.microsoft.com/office/drawing/2014/main" id="{4BD49E64-CD12-4F8F-B22A-C590AD8788D1}"/>
              </a:ext>
            </a:extLst>
          </p:cNvPr>
          <p:cNvSpPr txBox="1"/>
          <p:nvPr/>
        </p:nvSpPr>
        <p:spPr>
          <a:xfrm>
            <a:off x="609600" y="1447800"/>
            <a:ext cx="7162800" cy="2215991"/>
          </a:xfrm>
          <a:prstGeom prst="rect">
            <a:avLst/>
          </a:prstGeom>
          <a:noFill/>
        </p:spPr>
        <p:txBody>
          <a:bodyPr wrap="square" rtlCol="0">
            <a:spAutoFit/>
          </a:bodyPr>
          <a:lstStyle/>
          <a:p>
            <a:r>
              <a:rPr lang="en-IN" sz="2400" dirty="0"/>
              <a:t>In</a:t>
            </a:r>
            <a:r>
              <a:rPr lang="en-IN" sz="2400" b="1" dirty="0"/>
              <a:t> </a:t>
            </a:r>
            <a:r>
              <a:rPr lang="en-IN" sz="2400" dirty="0"/>
              <a:t>this module we are analysing data form the database. We are calculating if the recollection of garbage is required or not using the program we are developing. If the recollection is required then we are calculating optimal path using custom optimal path algorithm.</a:t>
            </a:r>
          </a:p>
          <a:p>
            <a:endParaRPr lang="en-IN" dirty="0"/>
          </a:p>
        </p:txBody>
      </p:sp>
    </p:spTree>
    <p:extLst>
      <p:ext uri="{BB962C8B-B14F-4D97-AF65-F5344CB8AC3E}">
        <p14:creationId xmlns:p14="http://schemas.microsoft.com/office/powerpoint/2010/main" val="2102010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609600"/>
            <a:ext cx="7315200" cy="5181600"/>
          </a:xfrm>
        </p:spPr>
        <p:txBody>
          <a:bodyPr>
            <a:noAutofit/>
          </a:bodyPr>
          <a:lstStyle/>
          <a:p>
            <a:r>
              <a:rPr lang="en-US" sz="2400" dirty="0">
                <a:solidFill>
                  <a:schemeClr val="bg2">
                    <a:lumMod val="50000"/>
                  </a:schemeClr>
                </a:solidFill>
                <a:latin typeface="Times New Roman" panose="02020603050405020304" pitchFamily="18" charset="0"/>
                <a:cs typeface="Times New Roman" panose="02020603050405020304" pitchFamily="18" charset="0"/>
              </a:rPr>
              <a:t>Module 4:</a:t>
            </a:r>
            <a:r>
              <a:rPr lang="en-IN" sz="2400" b="1" dirty="0"/>
              <a:t>Updating Web UI </a:t>
            </a:r>
            <a:br>
              <a:rPr lang="en-IN" sz="2400" b="1" dirty="0"/>
            </a:br>
            <a:br>
              <a:rPr lang="en-IN" sz="2400" b="1" dirty="0"/>
            </a:br>
            <a:r>
              <a:rPr lang="en-IN" sz="2400" dirty="0"/>
              <a:t>In this module we graphically represent of waste collection stats with the help of Web User Interface. This stored data is continuously fetched from database and updated on Web UI after periodic time. The information provided by Web UI will be very helpful for respective waste management organisations. </a:t>
            </a:r>
            <a:br>
              <a:rPr lang="en-IN" sz="2400" dirty="0"/>
            </a:br>
            <a:r>
              <a:rPr lang="en-IN" sz="2400" dirty="0"/>
              <a:t>	In development of this module we are using some of the scripting and programming languages. For developing Front-End of Web UI we are using </a:t>
            </a:r>
            <a:r>
              <a:rPr lang="en-IN" sz="2400" dirty="0" err="1"/>
              <a:t>HTML,CSS,Javascript</a:t>
            </a:r>
            <a:r>
              <a:rPr lang="en-IN" sz="2400" dirty="0"/>
              <a:t> languages and their respective frameworks such as Bootstrap 4,Semantic </a:t>
            </a:r>
            <a:r>
              <a:rPr lang="en-IN" sz="2400" dirty="0" err="1"/>
              <a:t>UI,ReactJS</a:t>
            </a:r>
            <a:r>
              <a:rPr lang="en-IN" sz="2400" dirty="0"/>
              <a:t>. For developing Back-End we are using Python programming language and its framework Django. </a:t>
            </a:r>
            <a:br>
              <a:rPr lang="en-IN" sz="2400" dirty="0"/>
            </a:br>
            <a:br>
              <a:rPr lang="en-US" sz="2400" dirty="0">
                <a:solidFill>
                  <a:schemeClr val="tx1"/>
                </a:solidFill>
                <a:cs typeface="Arial" pitchFamily="34" charset="0"/>
              </a:rPr>
            </a:br>
            <a:endParaRPr lang="en-US" sz="2400" dirty="0">
              <a:solidFill>
                <a:schemeClr val="tx1"/>
              </a:solidFill>
              <a:cs typeface="Arial" pitchFamily="34" charset="0"/>
            </a:endParaRPr>
          </a:p>
        </p:txBody>
      </p:sp>
    </p:spTree>
    <p:extLst>
      <p:ext uri="{BB962C8B-B14F-4D97-AF65-F5344CB8AC3E}">
        <p14:creationId xmlns:p14="http://schemas.microsoft.com/office/powerpoint/2010/main" val="961549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228600"/>
            <a:ext cx="6347713" cy="1320800"/>
          </a:xfrm>
        </p:spPr>
        <p:txBody>
          <a:bodyPr/>
          <a:lstStyle/>
          <a:p>
            <a:r>
              <a:rPr lang="en-US" dirty="0">
                <a:solidFill>
                  <a:schemeClr val="bg2">
                    <a:lumMod val="50000"/>
                  </a:schemeClr>
                </a:solidFill>
                <a:latin typeface="Times New Roman" panose="02020603050405020304" pitchFamily="18" charset="0"/>
                <a:cs typeface="Times New Roman" panose="02020603050405020304" pitchFamily="18" charset="0"/>
              </a:rPr>
              <a:t>System Requirements:</a:t>
            </a:r>
            <a:br>
              <a:rPr lang="en-US" dirty="0"/>
            </a:br>
            <a:br>
              <a:rPr lang="en-US" dirty="0"/>
            </a:br>
            <a:endParaRPr lang="en-US" dirty="0"/>
          </a:p>
        </p:txBody>
      </p:sp>
      <p:sp>
        <p:nvSpPr>
          <p:cNvPr id="2" name="Content Placeholder 1"/>
          <p:cNvSpPr>
            <a:spLocks noGrp="1"/>
          </p:cNvSpPr>
          <p:nvPr>
            <p:ph idx="1"/>
          </p:nvPr>
        </p:nvSpPr>
        <p:spPr>
          <a:xfrm>
            <a:off x="629815" y="1066800"/>
            <a:ext cx="6347714" cy="5410200"/>
          </a:xfrm>
        </p:spPr>
        <p:txBody>
          <a:bodyPr>
            <a:normAutofit fontScale="92500" lnSpcReduction="20000"/>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Hardware:</a:t>
            </a:r>
          </a:p>
          <a:p>
            <a:r>
              <a:rPr lang="en-IN" dirty="0"/>
              <a:t>HC-SR04 Module</a:t>
            </a:r>
          </a:p>
          <a:p>
            <a:r>
              <a:rPr lang="en-IN" dirty="0"/>
              <a:t>Resistors: 330Ω and 470Ω</a:t>
            </a:r>
          </a:p>
          <a:p>
            <a:r>
              <a:rPr lang="en-IN" dirty="0"/>
              <a:t>Jumper wire </a:t>
            </a:r>
          </a:p>
          <a:p>
            <a:r>
              <a:rPr lang="en-IN" dirty="0"/>
              <a:t>Breadboard</a:t>
            </a:r>
          </a:p>
          <a:p>
            <a:r>
              <a:rPr lang="en-IN" dirty="0"/>
              <a:t>RAM		       	       :              Minimum  1 GB</a:t>
            </a:r>
          </a:p>
          <a:p>
            <a:r>
              <a:rPr lang="en-IN" dirty="0"/>
              <a:t>Processor                    :              Pentium 4 onwards</a:t>
            </a:r>
          </a:p>
          <a:p>
            <a:pPr marL="457200" lvl="1" indent="0">
              <a:buNone/>
            </a:pPr>
            <a:endParaRPr lang="en-US" sz="2000" dirty="0">
              <a:latin typeface="+mj-lt"/>
              <a:cs typeface="Arial" pitchFamily="34" charset="0"/>
            </a:endParaRPr>
          </a:p>
          <a:p>
            <a:r>
              <a:rPr lang="en-US" sz="2400" b="1" dirty="0">
                <a:solidFill>
                  <a:schemeClr val="bg2">
                    <a:lumMod val="50000"/>
                  </a:schemeClr>
                </a:solidFill>
                <a:latin typeface="Times New Roman" panose="02020603050405020304" pitchFamily="18" charset="0"/>
                <a:cs typeface="Times New Roman" panose="02020603050405020304" pitchFamily="18" charset="0"/>
              </a:rPr>
              <a:t>Software </a:t>
            </a:r>
            <a:r>
              <a:rPr lang="en-US" sz="2400" dirty="0">
                <a:solidFill>
                  <a:schemeClr val="bg2">
                    <a:lumMod val="50000"/>
                  </a:schemeClr>
                </a:solidFill>
                <a:latin typeface="Times New Roman" panose="02020603050405020304" pitchFamily="18" charset="0"/>
                <a:cs typeface="Times New Roman" panose="02020603050405020304" pitchFamily="18" charset="0"/>
              </a:rPr>
              <a:t>:</a:t>
            </a:r>
          </a:p>
          <a:p>
            <a:r>
              <a:rPr lang="en-IN" dirty="0"/>
              <a:t>Languages                	 :    	       Python, HTML, CSS, 							</a:t>
            </a:r>
            <a:r>
              <a:rPr lang="en-IN"/>
              <a:t>	JavaScript</a:t>
            </a:r>
            <a:r>
              <a:rPr lang="en-IN" dirty="0"/>
              <a:t>, Bootstrap, 								D3.js</a:t>
            </a:r>
          </a:p>
          <a:p>
            <a:r>
              <a:rPr lang="en-IN" dirty="0"/>
              <a:t>Database                      :                   MySQL</a:t>
            </a:r>
          </a:p>
          <a:p>
            <a:r>
              <a:rPr lang="en-IN" dirty="0"/>
              <a:t>Operating system         :          	       Windows</a:t>
            </a:r>
          </a:p>
          <a:p>
            <a:r>
              <a:rPr lang="en-IN" dirty="0"/>
              <a:t>Compiler                	  :        	       Python Interpreter</a:t>
            </a:r>
            <a:r>
              <a:rPr lang="en-IN" b="1" dirty="0"/>
              <a:t> </a:t>
            </a:r>
            <a:endParaRPr lang="en-IN" dirty="0"/>
          </a:p>
          <a:p>
            <a:endParaRPr lang="en-US" sz="2200" dirty="0">
              <a:latin typeface="+mj-lt"/>
              <a:cs typeface="Arial" pitchFamily="34" charset="0"/>
            </a:endParaRPr>
          </a:p>
          <a:p>
            <a:pPr lvl="1"/>
            <a:endParaRPr lang="en-US" sz="2000" dirty="0">
              <a:latin typeface="Arial" pitchFamily="34" charset="0"/>
              <a:cs typeface="Arial" pitchFamily="34" charset="0"/>
            </a:endParaRPr>
          </a:p>
          <a:p>
            <a:pPr lvl="8"/>
            <a:endParaRPr lang="en-US" sz="2000" dirty="0">
              <a:latin typeface="Arial" pitchFamily="34" charset="0"/>
              <a:cs typeface="Arial" pitchFamily="34" charset="0"/>
            </a:endParaRPr>
          </a:p>
          <a:p>
            <a:pPr lvl="8">
              <a:buNone/>
            </a:pPr>
            <a:endParaRPr lang="en-US" sz="2000"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386" y="457200"/>
            <a:ext cx="6347713" cy="838200"/>
          </a:xfrm>
        </p:spPr>
        <p:txBody>
          <a:bodyPr/>
          <a:lstStyle/>
          <a:p>
            <a:r>
              <a:rPr lang="en-IN" dirty="0">
                <a:solidFill>
                  <a:schemeClr val="bg2">
                    <a:lumMod val="50000"/>
                  </a:schemeClr>
                </a:solidFill>
                <a:latin typeface="Times New Roman" panose="02020603050405020304" pitchFamily="18" charset="0"/>
                <a:cs typeface="Times New Roman" panose="02020603050405020304" pitchFamily="18" charset="0"/>
              </a:rPr>
              <a:t>Conclusion :</a:t>
            </a:r>
            <a:endParaRPr lang="en-US"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8" y="1447800"/>
            <a:ext cx="7924801" cy="5105400"/>
          </a:xfrm>
        </p:spPr>
        <p:txBody>
          <a:bodyPr>
            <a:normAutofit/>
          </a:bodyPr>
          <a:lstStyle/>
          <a:p>
            <a:r>
              <a:rPr lang="en-IN" sz="2400" dirty="0">
                <a:latin typeface="Arial" panose="020B0604020202020204" pitchFamily="34" charset="0"/>
                <a:cs typeface="Arial" panose="020B0604020202020204" pitchFamily="34" charset="0"/>
              </a:rPr>
              <a:t>This Domain Specific Mini Project is developed to provide the optimal path for garbage collectors which results in efficient waste collection. This also helps for reduce overflooding of garbage from containers which causes health issues. The provided survey will help in planning of better waste management schemes for organisations. </a:t>
            </a:r>
          </a:p>
          <a:p>
            <a:endParaRPr lang="en-IN" dirty="0"/>
          </a:p>
        </p:txBody>
      </p:sp>
    </p:spTree>
    <p:extLst>
      <p:ext uri="{BB962C8B-B14F-4D97-AF65-F5344CB8AC3E}">
        <p14:creationId xmlns:p14="http://schemas.microsoft.com/office/powerpoint/2010/main" val="380997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IN" dirty="0">
                <a:solidFill>
                  <a:schemeClr val="bg2">
                    <a:lumMod val="50000"/>
                  </a:schemeClr>
                </a:solidFill>
                <a:latin typeface="Times New Roman" panose="02020603050405020304" pitchFamily="18" charset="0"/>
                <a:cs typeface="Times New Roman" panose="02020603050405020304" pitchFamily="18" charset="0"/>
              </a:rPr>
              <a:t>References:</a:t>
            </a:r>
            <a:endParaRPr lang="en-US"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8" y="1371600"/>
            <a:ext cx="7467601" cy="4669763"/>
          </a:xfrm>
        </p:spPr>
        <p:txBody>
          <a:bodyPr>
            <a:normAutofit fontScale="92500" lnSpcReduction="20000"/>
          </a:bodyPr>
          <a:lstStyle/>
          <a:p>
            <a:pPr marL="457207" lvl="1" indent="0">
              <a:buNone/>
            </a:pPr>
            <a:endParaRPr lang="en-IN" dirty="0"/>
          </a:p>
          <a:p>
            <a:pPr marL="0" indent="0">
              <a:buNone/>
            </a:pPr>
            <a:r>
              <a:rPr lang="en-IN" sz="2600" b="1" dirty="0">
                <a:solidFill>
                  <a:schemeClr val="bg2">
                    <a:lumMod val="50000"/>
                  </a:schemeClr>
                </a:solidFill>
                <a:latin typeface="Times New Roman" panose="02020603050405020304" pitchFamily="18" charset="0"/>
                <a:cs typeface="Times New Roman" panose="02020603050405020304" pitchFamily="18" charset="0"/>
              </a:rPr>
              <a:t>Websites:</a:t>
            </a:r>
          </a:p>
          <a:p>
            <a:r>
              <a:rPr lang="en-IN" u="sng" dirty="0"/>
              <a:t>https://tutorials-raspberrypi.com/</a:t>
            </a:r>
            <a:endParaRPr lang="en-IN" sz="1800" dirty="0"/>
          </a:p>
          <a:p>
            <a:r>
              <a:rPr lang="en-IN" u="sng" dirty="0">
                <a:hlinkClick r:id="rId2"/>
              </a:rPr>
              <a:t>https://www.geeksforgeeks.org/probabilistic-shortest-path-routing-algorithm-optical-networks/</a:t>
            </a:r>
            <a:endParaRPr lang="en-IN" sz="1800" dirty="0"/>
          </a:p>
          <a:p>
            <a:r>
              <a:rPr lang="en-IN" u="sng" dirty="0">
                <a:hlinkClick r:id="rId3"/>
              </a:rPr>
              <a:t>https://stackoverflow.com/</a:t>
            </a:r>
            <a:endParaRPr lang="en-IN" sz="1800" dirty="0"/>
          </a:p>
          <a:p>
            <a:r>
              <a:rPr lang="en-IN" u="sng" dirty="0"/>
              <a:t>https://developer.mozilla.org/en-US/docs/Web/HTML/Element</a:t>
            </a:r>
            <a:endParaRPr lang="en-IN" sz="1800" dirty="0"/>
          </a:p>
          <a:p>
            <a:r>
              <a:rPr lang="en-IN" u="sng" dirty="0">
                <a:hlinkClick r:id="rId4"/>
              </a:rPr>
              <a:t>www.geeksforgeeks.com</a:t>
            </a:r>
            <a:endParaRPr lang="en-IN" sz="1800" dirty="0"/>
          </a:p>
          <a:p>
            <a:r>
              <a:rPr lang="en-IN" u="sng" dirty="0">
                <a:hlinkClick r:id="rId5"/>
              </a:rPr>
              <a:t>https://www.python.org/</a:t>
            </a:r>
            <a:endParaRPr lang="en-IN" sz="1800" dirty="0"/>
          </a:p>
          <a:p>
            <a:r>
              <a:rPr lang="en-IN" u="sng" dirty="0"/>
              <a:t>https://d3js.org/</a:t>
            </a:r>
            <a:endParaRPr lang="en-IN" sz="1800" dirty="0"/>
          </a:p>
          <a:p>
            <a:pPr lvl="1">
              <a:buFont typeface="Wingdings" panose="05000000000000000000" pitchFamily="2" charset="2"/>
              <a:buChar char="§"/>
            </a:pPr>
            <a:endParaRPr lang="en-IN" sz="2000" dirty="0"/>
          </a:p>
          <a:p>
            <a:pPr marL="457200" lvl="1" indent="0">
              <a:buNone/>
            </a:pPr>
            <a:r>
              <a:rPr lang="en-IN" sz="2000" dirty="0"/>
              <a:t> </a:t>
            </a:r>
            <a:endParaRPr lang="en-IN" dirty="0"/>
          </a:p>
        </p:txBody>
      </p:sp>
    </p:spTree>
    <p:extLst>
      <p:ext uri="{BB962C8B-B14F-4D97-AF65-F5344CB8AC3E}">
        <p14:creationId xmlns:p14="http://schemas.microsoft.com/office/powerpoint/2010/main" val="186608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1524000"/>
            <a:ext cx="5826719" cy="1646302"/>
          </a:xfrm>
        </p:spPr>
        <p:txBody>
          <a:bodyPr>
            <a:noAutofit/>
          </a:bodyPr>
          <a:lstStyle/>
          <a:p>
            <a:pPr algn="ctr"/>
            <a:r>
              <a:rPr lang="en-US" sz="6000" dirty="0">
                <a:solidFill>
                  <a:schemeClr val="bg2">
                    <a:lumMod val="75000"/>
                  </a:schemeClr>
                </a:solidFill>
              </a:rPr>
              <a:t>Domain Specific Mini Project</a:t>
            </a:r>
          </a:p>
        </p:txBody>
      </p:sp>
      <p:sp>
        <p:nvSpPr>
          <p:cNvPr id="3" name="Subtitle 2"/>
          <p:cNvSpPr>
            <a:spLocks noGrp="1"/>
          </p:cNvSpPr>
          <p:nvPr>
            <p:ph type="subTitle" idx="1"/>
          </p:nvPr>
        </p:nvSpPr>
        <p:spPr>
          <a:xfrm>
            <a:off x="685800" y="4050834"/>
            <a:ext cx="6781800" cy="1096899"/>
          </a:xfrm>
        </p:spPr>
        <p:txBody>
          <a:bodyPr>
            <a:normAutofit/>
          </a:bodyPr>
          <a:lstStyle/>
          <a:p>
            <a:pPr algn="ctr"/>
            <a:r>
              <a:rPr lang="en-US" sz="3600" dirty="0"/>
              <a:t>	 </a:t>
            </a:r>
            <a:r>
              <a:rPr lang="en-US" sz="3400" b="1" dirty="0">
                <a:solidFill>
                  <a:schemeClr val="bg1"/>
                </a:solidFill>
                <a:latin typeface="Times New Roman" panose="02020603050405020304" pitchFamily="18" charset="0"/>
                <a:cs typeface="Times New Roman" panose="02020603050405020304" pitchFamily="18" charset="0"/>
              </a:rPr>
              <a:t>Waste monitoring (IOT)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609600"/>
            <a:ext cx="6347713" cy="838200"/>
          </a:xfrm>
        </p:spPr>
        <p:txBody>
          <a:bodyPr/>
          <a:lstStyle/>
          <a:p>
            <a:r>
              <a:rPr lang="en-US" dirty="0">
                <a:solidFill>
                  <a:schemeClr val="bg2">
                    <a:lumMod val="50000"/>
                  </a:schemeClr>
                </a:solidFill>
                <a:latin typeface="Times New Roman" panose="02020603050405020304" pitchFamily="18" charset="0"/>
                <a:cs typeface="Times New Roman" panose="02020603050405020304" pitchFamily="18" charset="0"/>
              </a:rPr>
              <a:t>Introduction:</a:t>
            </a:r>
          </a:p>
        </p:txBody>
      </p:sp>
      <p:sp>
        <p:nvSpPr>
          <p:cNvPr id="2" name="Content Placeholder 1"/>
          <p:cNvSpPr>
            <a:spLocks noGrp="1"/>
          </p:cNvSpPr>
          <p:nvPr>
            <p:ph idx="1"/>
          </p:nvPr>
        </p:nvSpPr>
        <p:spPr>
          <a:xfrm>
            <a:off x="609599" y="1447800"/>
            <a:ext cx="6347714" cy="4876800"/>
          </a:xfrm>
        </p:spPr>
        <p:txBody>
          <a:bodyPr>
            <a:normAutofit fontScale="85000" lnSpcReduction="20000"/>
          </a:bodyPr>
          <a:lstStyle/>
          <a:p>
            <a:r>
              <a:rPr lang="en-IN" dirty="0"/>
              <a:t>Internet of Things (IoT) is a concept in which surrounding objects are connected through wired and wireless networks without user intervention. In the field of IoT, the objects communicate and exchange information to provide advanced intelligent services for users.</a:t>
            </a:r>
          </a:p>
          <a:p>
            <a:r>
              <a:rPr lang="en-IN" dirty="0"/>
              <a:t>This project deals with the problem of Waste management, where the garbage collection system is not optimized. This project enables the organizations to meet their needs of smart garbage management system. This system allows the user to know the fill level of each garbage bin, to give an efficient and time saving route to the bin divers. Project will be build using Ultrasonic Sensors and raspberry PI breadboard. The Ultrasonic Sensor sends out a high-frequency sound pulse and then times how long it takes for the echo of the sound to reflect back. The sensor has 2 openings on its front. One opening transmits ultrasonic waves, (like a tiny speaker), the other receives them, (like a tiny microphone). </a:t>
            </a:r>
            <a:endParaRPr lang="en-US" sz="22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762000"/>
            <a:ext cx="6347714" cy="5279363"/>
          </a:xfrm>
        </p:spPr>
        <p:txBody>
          <a:bodyPr>
            <a:normAutofit fontScale="85000" lnSpcReduction="10000"/>
          </a:bodyPr>
          <a:lstStyle/>
          <a:p>
            <a:r>
              <a:rPr lang="en-IN" dirty="0"/>
              <a:t>The speed of sound is approximately 341 meters (1100 feet) per second in air. The ultrasonic sensor uses this information along with the time difference between sending and receiving the sound pulse to determine the distance to an object. The Built-in WIFI module in Raspberry Pi is used for transmitting data over the internet. The Sensors are physically connected to the Raspberry Pi via Breadboard using jumper cables. A breadboard is a construction base for prototyping of electronics. “Breadboard” is also a synonym for “prototype”. Because the solder less breadboard does not require soldering, it is reusable. A jump wire is an electrical wire or group of them in a cable with a connector or pin at each end (or sometimes without them – simply “tinned”), which is normally used to interconnect the components of a breadboard or other prototype or test circuit, internally or with other equipment or components, without soldering. This project here is a model of the large-scale application which spans for areas, localities, cities, etc. We are here to display the live working of the model and give an idea about the actual implications.</a:t>
            </a:r>
          </a:p>
          <a:p>
            <a:endParaRPr lang="en-US" sz="2400" dirty="0"/>
          </a:p>
          <a:p>
            <a:endParaRPr lang="en-US" dirty="0"/>
          </a:p>
        </p:txBody>
      </p:sp>
    </p:spTree>
    <p:extLst>
      <p:ext uri="{BB962C8B-B14F-4D97-AF65-F5344CB8AC3E}">
        <p14:creationId xmlns:p14="http://schemas.microsoft.com/office/powerpoint/2010/main" val="297157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2">
                    <a:lumMod val="50000"/>
                  </a:schemeClr>
                </a:solidFill>
                <a:latin typeface="Times New Roman" panose="02020603050405020304" pitchFamily="18" charset="0"/>
                <a:cs typeface="Times New Roman" panose="02020603050405020304" pitchFamily="18" charset="0"/>
              </a:rPr>
              <a:t>Problem Statement :</a:t>
            </a:r>
            <a:endParaRPr lang="en-US" sz="40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489375" y="1295400"/>
            <a:ext cx="7848601" cy="5334000"/>
          </a:xfrm>
        </p:spPr>
        <p:txBody>
          <a:bodyPr>
            <a:normAutofit fontScale="77500" lnSpcReduction="20000"/>
          </a:bodyPr>
          <a:lstStyle/>
          <a:p>
            <a:r>
              <a:rPr lang="en-IN" sz="2600" dirty="0"/>
              <a:t>To design and implement system for waste monitoring to provide optimal path for bin diving.</a:t>
            </a:r>
          </a:p>
          <a:p>
            <a:pPr marL="0" indent="0">
              <a:buNone/>
            </a:pPr>
            <a:endParaRPr lang="en-US" sz="2600" dirty="0">
              <a:latin typeface="Arial" pitchFamily="34" charset="0"/>
              <a:cs typeface="Arial" pitchFamily="34" charset="0"/>
            </a:endParaRPr>
          </a:p>
          <a:p>
            <a:pPr>
              <a:buNone/>
            </a:pPr>
            <a:r>
              <a:rPr lang="en-US" sz="4900" dirty="0">
                <a:solidFill>
                  <a:schemeClr val="bg2">
                    <a:lumMod val="50000"/>
                  </a:schemeClr>
                </a:solidFill>
                <a:latin typeface="Times New Roman" panose="02020603050405020304" pitchFamily="18" charset="0"/>
                <a:cs typeface="Times New Roman" panose="02020603050405020304" pitchFamily="18" charset="0"/>
              </a:rPr>
              <a:t>Objectives:</a:t>
            </a:r>
          </a:p>
          <a:p>
            <a:r>
              <a:rPr lang="en-IN" sz="2100" dirty="0"/>
              <a:t>To design and build a prototype of a system that could efficiently manage bin-diving.</a:t>
            </a:r>
            <a:endParaRPr lang="en-US" sz="2100" dirty="0">
              <a:latin typeface="+mj-lt"/>
            </a:endParaRPr>
          </a:p>
          <a:p>
            <a:r>
              <a:rPr lang="en-IN" sz="2100" dirty="0"/>
              <a:t>To provide the ideal diving schedules.</a:t>
            </a:r>
            <a:endParaRPr lang="en-US" sz="2100" dirty="0">
              <a:latin typeface="+mj-lt"/>
            </a:endParaRPr>
          </a:p>
          <a:p>
            <a:pPr lvl="0" fontAlgn="base"/>
            <a:r>
              <a:rPr lang="en-IN" sz="2100" dirty="0"/>
              <a:t>To implement this ultrasonic sensors HC-SR04 used attached with each bin forming a layered structure.</a:t>
            </a:r>
          </a:p>
          <a:p>
            <a:pPr lvl="0" fontAlgn="base"/>
            <a:r>
              <a:rPr lang="en-IN" sz="2100" dirty="0"/>
              <a:t>The sensed data is then forwarded over the cloud to the database.</a:t>
            </a:r>
          </a:p>
          <a:p>
            <a:pPr lvl="0" fontAlgn="base"/>
            <a:r>
              <a:rPr lang="en-IN" sz="2100" dirty="0"/>
              <a:t>Then this data will be processed using algorithm.</a:t>
            </a:r>
          </a:p>
          <a:p>
            <a:pPr lvl="0" fontAlgn="base"/>
            <a:r>
              <a:rPr lang="en-IN" sz="2100" dirty="0"/>
              <a:t>Algorithm provides optimized path for collecting waste from the bin.</a:t>
            </a:r>
          </a:p>
          <a:p>
            <a:pPr lvl="0" fontAlgn="base"/>
            <a:r>
              <a:rPr lang="en-IN" sz="2100" dirty="0"/>
              <a:t>Optimal diving schedule is forwarded to respective waste management organisation and data is then displayed on web interface.</a:t>
            </a:r>
          </a:p>
          <a:p>
            <a:endParaRPr lang="en-US" sz="2200" dirty="0">
              <a:latin typeface="+mj-lt"/>
            </a:endParaRPr>
          </a:p>
          <a:p>
            <a:pPr>
              <a:buFont typeface="Wingdings" pitchFamily="2" charset="2"/>
              <a:buChar char="Ø"/>
            </a:pPr>
            <a:endParaRPr lang="en-US" sz="3600" dirty="0">
              <a:solidFill>
                <a:schemeClr val="accent1"/>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9599" y="609600"/>
            <a:ext cx="6347713" cy="685800"/>
          </a:xfrm>
        </p:spPr>
        <p:txBody>
          <a:bodyPr>
            <a:normAutofit fontScale="90000"/>
          </a:bodyPr>
          <a:lstStyle/>
          <a:p>
            <a:r>
              <a:rPr lang="en-US" sz="4700" dirty="0">
                <a:solidFill>
                  <a:schemeClr val="bg2">
                    <a:lumMod val="50000"/>
                  </a:schemeClr>
                </a:solidFill>
                <a:latin typeface="Times New Roman" panose="02020603050405020304" pitchFamily="18" charset="0"/>
                <a:cs typeface="Times New Roman" panose="02020603050405020304" pitchFamily="18" charset="0"/>
              </a:rPr>
              <a:t>Proposed System Architecture </a:t>
            </a:r>
            <a:r>
              <a:rPr lang="en-US" dirty="0"/>
              <a:t>:</a:t>
            </a:r>
          </a:p>
        </p:txBody>
      </p:sp>
      <p:pic>
        <p:nvPicPr>
          <p:cNvPr id="43" name="Content Placeholder 42">
            <a:extLst>
              <a:ext uri="{FF2B5EF4-FFF2-40B4-BE49-F238E27FC236}">
                <a16:creationId xmlns:a16="http://schemas.microsoft.com/office/drawing/2014/main" id="{7726DAA4-2C6C-4DFC-A6D6-F9743A7964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088" y="2286000"/>
            <a:ext cx="7478712" cy="3505200"/>
          </a:xfrm>
        </p:spPr>
      </p:pic>
    </p:spTree>
    <p:extLst>
      <p:ext uri="{BB962C8B-B14F-4D97-AF65-F5344CB8AC3E}">
        <p14:creationId xmlns:p14="http://schemas.microsoft.com/office/powerpoint/2010/main" val="281953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819400"/>
            <a:ext cx="6347713" cy="914400"/>
          </a:xfrm>
        </p:spPr>
        <p:txBody>
          <a:bodyPr/>
          <a:lstStyle/>
          <a:p>
            <a:r>
              <a:rPr lang="en-US" sz="11500" dirty="0">
                <a:solidFill>
                  <a:schemeClr val="bg2">
                    <a:lumMod val="50000"/>
                  </a:schemeClr>
                </a:solidFill>
                <a:latin typeface="Times New Roman" panose="02020603050405020304" pitchFamily="18" charset="0"/>
                <a:cs typeface="Times New Roman" panose="02020603050405020304" pitchFamily="18" charset="0"/>
              </a:rPr>
              <a:t>Modules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609600"/>
            <a:ext cx="6934200" cy="5181600"/>
          </a:xfrm>
        </p:spPr>
        <p:txBody>
          <a:bodyPr>
            <a:noAutofit/>
          </a:bodyPr>
          <a:lstStyle/>
          <a:p>
            <a:r>
              <a:rPr lang="en-US" sz="2400" dirty="0">
                <a:solidFill>
                  <a:schemeClr val="bg2">
                    <a:lumMod val="50000"/>
                  </a:schemeClr>
                </a:solidFill>
                <a:latin typeface="Times New Roman" panose="02020603050405020304" pitchFamily="18" charset="0"/>
                <a:cs typeface="Times New Roman" panose="02020603050405020304" pitchFamily="18" charset="0"/>
              </a:rPr>
              <a:t>Module 1:</a:t>
            </a:r>
            <a:r>
              <a:rPr lang="en-IN" sz="2400" b="1" dirty="0"/>
              <a:t>Designing and Collecting Data from Sensors</a:t>
            </a:r>
            <a:br>
              <a:rPr lang="en-US" sz="2400" dirty="0">
                <a:solidFill>
                  <a:schemeClr val="tx1"/>
                </a:solidFill>
                <a:cs typeface="Arial" pitchFamily="34" charset="0"/>
              </a:rPr>
            </a:br>
            <a:br>
              <a:rPr lang="en-US" sz="2400" dirty="0">
                <a:solidFill>
                  <a:schemeClr val="tx1"/>
                </a:solidFill>
                <a:cs typeface="Arial" pitchFamily="34" charset="0"/>
              </a:rPr>
            </a:br>
            <a:r>
              <a:rPr lang="en-IN" sz="2400" dirty="0"/>
              <a:t>In this module we are setting up raspberry pi and the ultrasonic sensors. First the Raspbian OS is installed on raspberry pi. Then we connect the ultrasonic sensors to the raspberry pi’s GPIO via breadboard using jumper cables. The sensors are then attached to the bins. The sensors we are using is HC-SR04 ultrasonic range sensor. </a:t>
            </a:r>
            <a:br>
              <a:rPr lang="en-US" sz="2400" dirty="0">
                <a:solidFill>
                  <a:schemeClr val="tx1"/>
                </a:solidFill>
                <a:cs typeface="Arial" pitchFamily="34" charset="0"/>
              </a:rPr>
            </a:br>
            <a:br>
              <a:rPr lang="en-US" sz="2400" dirty="0">
                <a:solidFill>
                  <a:schemeClr val="tx1"/>
                </a:solidFill>
                <a:cs typeface="Arial" pitchFamily="34" charset="0"/>
              </a:rPr>
            </a:br>
            <a:br>
              <a:rPr lang="en-US" sz="2400" dirty="0">
                <a:solidFill>
                  <a:schemeClr val="tx1"/>
                </a:solidFill>
                <a:cs typeface="Arial" pitchFamily="34" charset="0"/>
              </a:rPr>
            </a:br>
            <a:br>
              <a:rPr lang="en-US" sz="2400" dirty="0">
                <a:solidFill>
                  <a:schemeClr val="tx1"/>
                </a:solidFill>
                <a:cs typeface="Arial" pitchFamily="34" charset="0"/>
              </a:rPr>
            </a:br>
            <a:br>
              <a:rPr lang="en-US" sz="2400" dirty="0">
                <a:solidFill>
                  <a:schemeClr val="tx1"/>
                </a:solidFill>
                <a:cs typeface="Arial" pitchFamily="34" charset="0"/>
              </a:rPr>
            </a:br>
            <a:endParaRPr lang="en-US" sz="2400" dirty="0">
              <a:solidFill>
                <a:schemeClr val="tx1"/>
              </a:solidFill>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B94F0-5146-4F45-9C25-EE8DBE25F8C3}"/>
              </a:ext>
            </a:extLst>
          </p:cNvPr>
          <p:cNvSpPr>
            <a:spLocks noGrp="1"/>
          </p:cNvSpPr>
          <p:nvPr>
            <p:ph type="title"/>
          </p:nvPr>
        </p:nvSpPr>
        <p:spPr/>
        <p:txBody>
          <a:bodyPr/>
          <a:lstStyle/>
          <a:p>
            <a:r>
              <a:rPr lang="en-US" sz="2400" dirty="0">
                <a:solidFill>
                  <a:schemeClr val="bg2">
                    <a:lumMod val="50000"/>
                  </a:schemeClr>
                </a:solidFill>
                <a:latin typeface="Times New Roman" panose="02020603050405020304" pitchFamily="18" charset="0"/>
                <a:cs typeface="Times New Roman" panose="02020603050405020304" pitchFamily="18" charset="0"/>
              </a:rPr>
              <a:t>Module 2:</a:t>
            </a:r>
            <a:r>
              <a:rPr lang="en-IN" sz="2400" b="1" dirty="0"/>
              <a:t>Processing and Storing processed data to the Database</a:t>
            </a:r>
            <a:endParaRPr lang="en-IN" sz="2400" dirty="0"/>
          </a:p>
        </p:txBody>
      </p:sp>
      <p:sp>
        <p:nvSpPr>
          <p:cNvPr id="3" name="TextBox 2">
            <a:extLst>
              <a:ext uri="{FF2B5EF4-FFF2-40B4-BE49-F238E27FC236}">
                <a16:creationId xmlns:a16="http://schemas.microsoft.com/office/drawing/2014/main" id="{1ED752BD-7AA0-41E2-8522-11BD9BDE2AF4}"/>
              </a:ext>
            </a:extLst>
          </p:cNvPr>
          <p:cNvSpPr txBox="1"/>
          <p:nvPr/>
        </p:nvSpPr>
        <p:spPr>
          <a:xfrm>
            <a:off x="609600" y="1524000"/>
            <a:ext cx="7696200" cy="4431983"/>
          </a:xfrm>
          <a:prstGeom prst="rect">
            <a:avLst/>
          </a:prstGeom>
          <a:noFill/>
        </p:spPr>
        <p:txBody>
          <a:bodyPr wrap="square" rtlCol="0">
            <a:spAutoFit/>
          </a:bodyPr>
          <a:lstStyle/>
          <a:p>
            <a:r>
              <a:rPr lang="en-IN" sz="2400" dirty="0"/>
              <a:t>The data received from these sensors is in form of pulses and time so we need to convert that to actual distance using some formulas. The data is processed using python script. For this script we are using some python libraries such as </a:t>
            </a:r>
            <a:r>
              <a:rPr lang="en-IN" sz="2400" dirty="0" err="1"/>
              <a:t>Rpi</a:t>
            </a:r>
            <a:r>
              <a:rPr lang="en-IN" sz="2400" dirty="0"/>
              <a:t> and Time.</a:t>
            </a:r>
          </a:p>
          <a:p>
            <a:r>
              <a:rPr lang="en-IN" sz="2400" dirty="0"/>
              <a:t>	Then the processed data is store to the database for further analysis. The database we are using is MySQL for local storage. For this we are using the library </a:t>
            </a:r>
            <a:r>
              <a:rPr lang="en-IN" sz="2400" dirty="0" err="1"/>
              <a:t>MySQLdb</a:t>
            </a:r>
            <a:r>
              <a:rPr lang="en-IN" sz="2400" dirty="0"/>
              <a:t>. The stored data is again replicated to the cloud database and it is also used to plot the graph for monthly analysis of garbage collection.</a:t>
            </a:r>
          </a:p>
          <a:p>
            <a:endParaRPr lang="en-IN" dirty="0"/>
          </a:p>
        </p:txBody>
      </p:sp>
    </p:spTree>
    <p:extLst>
      <p:ext uri="{BB962C8B-B14F-4D97-AF65-F5344CB8AC3E}">
        <p14:creationId xmlns:p14="http://schemas.microsoft.com/office/powerpoint/2010/main" val="3441793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TotalTime>
  <Words>786</Words>
  <Application>Microsoft Office PowerPoint</Application>
  <PresentationFormat>On-screen Show (4:3)</PresentationFormat>
  <Paragraphs>59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Ion</vt:lpstr>
      <vt:lpstr>PowerPoint Presentation</vt:lpstr>
      <vt:lpstr>Domain Specific Mini Project</vt:lpstr>
      <vt:lpstr>Introduction:</vt:lpstr>
      <vt:lpstr>PowerPoint Presentation</vt:lpstr>
      <vt:lpstr>Problem Statement :</vt:lpstr>
      <vt:lpstr>Proposed System Architecture :</vt:lpstr>
      <vt:lpstr>Modules</vt:lpstr>
      <vt:lpstr>Module 1:Designing and Collecting Data from Sensors  In this module we are setting up raspberry pi and the ultrasonic sensors. First the Raspbian OS is installed on raspberry pi. Then we connect the ultrasonic sensors to the raspberry pi’s GPIO via breadboard using jumper cables. The sensors are then attached to the bins. The sensors we are using is HC-SR04 ultrasonic range sensor.      </vt:lpstr>
      <vt:lpstr>Module 2:Processing and Storing processed data to the Database</vt:lpstr>
      <vt:lpstr>Module 3:Collection Checking and Calculating Optimal Path  </vt:lpstr>
      <vt:lpstr>Module 4:Updating Web UI   In this module we graphically represent of waste collection stats with the help of Web User Interface. This stored data is continuously fetched from database and updated on Web UI after periodic time. The information provided by Web UI will be very helpful for respective waste management organisations.   In development of this module we are using some of the scripting and programming languages. For developing Front-End of Web UI we are using HTML,CSS,Javascript languages and their respective frameworks such as Bootstrap 4,Semantic UI,ReactJS. For developing Back-End we are using Python programming language and its framework Django.   </vt:lpstr>
      <vt:lpstr>System Requirements:  </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Specific Mini Project</dc:title>
  <dc:creator>Admin</dc:creator>
  <cp:lastModifiedBy>Siddhi Jadhav</cp:lastModifiedBy>
  <cp:revision>87</cp:revision>
  <dcterms:created xsi:type="dcterms:W3CDTF">2018-12-17T15:54:23Z</dcterms:created>
  <dcterms:modified xsi:type="dcterms:W3CDTF">2019-01-09T06:15:02Z</dcterms:modified>
</cp:coreProperties>
</file>