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4"/>
  </p:notesMasterIdLst>
  <p:sldIdLst>
    <p:sldId id="263" r:id="rId2"/>
    <p:sldId id="256" r:id="rId3"/>
    <p:sldId id="257" r:id="rId4"/>
    <p:sldId id="264" r:id="rId5"/>
    <p:sldId id="258" r:id="rId6"/>
    <p:sldId id="267" r:id="rId7"/>
    <p:sldId id="268" r:id="rId8"/>
    <p:sldId id="269" r:id="rId9"/>
    <p:sldId id="272" r:id="rId10"/>
    <p:sldId id="261"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0"/>
  </p:normalViewPr>
  <p:slideViewPr>
    <p:cSldViewPr>
      <p:cViewPr varScale="1">
        <p:scale>
          <a:sx n="82" d="100"/>
          <a:sy n="82" d="100"/>
        </p:scale>
        <p:origin x="141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4FBA-0F06-450D-BA27-A645ACFBD774}" type="datetimeFigureOut">
              <a:rPr lang="en-IN" smtClean="0"/>
              <a:t>09-01-2019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34561-A09B-4394-A4CE-0519CBADB580}" type="slidenum">
              <a:rPr lang="en-IN" smtClean="0"/>
              <a:t>‹#›</a:t>
            </a:fld>
            <a:endParaRPr lang="en-IN"/>
          </a:p>
        </p:txBody>
      </p:sp>
    </p:spTree>
    <p:extLst>
      <p:ext uri="{BB962C8B-B14F-4D97-AF65-F5344CB8AC3E}">
        <p14:creationId xmlns:p14="http://schemas.microsoft.com/office/powerpoint/2010/main" val="3747595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434561-A09B-4394-A4CE-0519CBADB580}" type="slidenum">
              <a:rPr lang="en-IN" smtClean="0"/>
              <a:t>5</a:t>
            </a:fld>
            <a:endParaRPr lang="en-IN"/>
          </a:p>
        </p:txBody>
      </p:sp>
    </p:spTree>
    <p:extLst>
      <p:ext uri="{BB962C8B-B14F-4D97-AF65-F5344CB8AC3E}">
        <p14:creationId xmlns:p14="http://schemas.microsoft.com/office/powerpoint/2010/main" val="323822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54450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2B5C05-2026-4DC1-8344-651FC9D27329}"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525740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85733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4501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9694286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20339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676097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185797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40600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40938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1688616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B5C05-2026-4DC1-8344-651FC9D27329}"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9002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B5C05-2026-4DC1-8344-651FC9D27329}" type="datetimeFigureOut">
              <a:rPr lang="en-US" smtClean="0"/>
              <a:pPr/>
              <a:t>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710118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3426832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94934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22B5C05-2026-4DC1-8344-651FC9D27329}" type="datetimeFigureOut">
              <a:rPr lang="en-US" smtClean="0"/>
              <a:pPr/>
              <a:t>1/9/2019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75304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22B5C05-2026-4DC1-8344-651FC9D27329}" type="datetimeFigureOut">
              <a:rPr lang="en-US" smtClean="0"/>
              <a:pPr/>
              <a:t>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A0845A-3B5E-4384-A5E8-C50EA0242F90}" type="slidenum">
              <a:rPr lang="en-US" smtClean="0"/>
              <a:pPr/>
              <a:t>‹#›</a:t>
            </a:fld>
            <a:endParaRPr lang="en-US"/>
          </a:p>
        </p:txBody>
      </p:sp>
    </p:spTree>
    <p:extLst>
      <p:ext uri="{BB962C8B-B14F-4D97-AF65-F5344CB8AC3E}">
        <p14:creationId xmlns:p14="http://schemas.microsoft.com/office/powerpoint/2010/main" val="2419228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2B5C05-2026-4DC1-8344-651FC9D27329}" type="datetimeFigureOut">
              <a:rPr lang="en-US" smtClean="0"/>
              <a:pPr/>
              <a:t>1/9/2019</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6A0845A-3B5E-4384-A5E8-C50EA0242F90}" type="slidenum">
              <a:rPr lang="en-US" smtClean="0"/>
              <a:pPr/>
              <a:t>‹#›</a:t>
            </a:fld>
            <a:endParaRPr lang="en-US"/>
          </a:p>
        </p:txBody>
      </p:sp>
    </p:spTree>
    <p:extLst>
      <p:ext uri="{BB962C8B-B14F-4D97-AF65-F5344CB8AC3E}">
        <p14:creationId xmlns:p14="http://schemas.microsoft.com/office/powerpoint/2010/main" val="3595678368"/>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16498066/finding-all-paths-between-%20points-on-a-square-matrix" TargetMode="External"/><Relationship Id="rId2" Type="http://schemas.openxmlformats.org/officeDocument/2006/relationships/hyperlink" Target="https://icpc.baylor.edu/" TargetMode="External"/><Relationship Id="rId1" Type="http://schemas.openxmlformats.org/officeDocument/2006/relationships/slideLayout" Target="../slideLayouts/slideLayout2.xml"/><Relationship Id="rId6" Type="http://schemas.openxmlformats.org/officeDocument/2006/relationships/hyperlink" Target="http://www.geeksforgeeks.com/" TargetMode="External"/><Relationship Id="rId5" Type="http://schemas.openxmlformats.org/officeDocument/2006/relationships/hyperlink" Target="http://www.stackoverflow.com/" TargetMode="External"/><Relationship Id="rId4" Type="http://schemas.openxmlformats.org/officeDocument/2006/relationships/hyperlink" Target="http://en.cppreference.com/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Ghostly_Ninja2212\Pictures\Uplay\Logo DYPCET.png">
            <a:extLst>
              <a:ext uri="{FF2B5EF4-FFF2-40B4-BE49-F238E27FC236}">
                <a16:creationId xmlns:a16="http://schemas.microsoft.com/office/drawing/2014/main" id="{8FE9EF02-4779-4322-9C5E-7247013765C6}"/>
              </a:ext>
            </a:extLst>
          </p:cNvPr>
          <p:cNvPicPr>
            <a:picLocks noChangeAspect="1" noChangeArrowheads="1"/>
          </p:cNvPicPr>
          <p:nvPr/>
        </p:nvPicPr>
        <p:blipFill>
          <a:blip r:embed="rId2" cstate="print"/>
          <a:srcRect/>
          <a:stretch>
            <a:fillRect/>
          </a:stretch>
        </p:blipFill>
        <p:spPr bwMode="auto">
          <a:xfrm>
            <a:off x="2731032" y="1014744"/>
            <a:ext cx="3231704" cy="2947656"/>
          </a:xfrm>
          <a:prstGeom prst="rect">
            <a:avLst/>
          </a:prstGeom>
          <a:noFill/>
        </p:spPr>
      </p:pic>
      <p:sp>
        <p:nvSpPr>
          <p:cNvPr id="3" name="Rectangle 2">
            <a:extLst>
              <a:ext uri="{FF2B5EF4-FFF2-40B4-BE49-F238E27FC236}">
                <a16:creationId xmlns:a16="http://schemas.microsoft.com/office/drawing/2014/main" id="{5E3D1CCE-B47B-4124-A115-74AA58A62D11}"/>
              </a:ext>
            </a:extLst>
          </p:cNvPr>
          <p:cNvSpPr/>
          <p:nvPr/>
        </p:nvSpPr>
        <p:spPr>
          <a:xfrm>
            <a:off x="1385368" y="4342426"/>
            <a:ext cx="5923032" cy="1084912"/>
          </a:xfrm>
          <a:prstGeom prst="rect">
            <a:avLst/>
          </a:prstGeom>
        </p:spPr>
        <p:txBody>
          <a:bodyPr wrap="none">
            <a:spAutoFit/>
          </a:bodyPr>
          <a:lstStyle/>
          <a:p>
            <a:pPr algn="ctr"/>
            <a:r>
              <a:rPr lang="en-IN" sz="1350" dirty="0"/>
              <a:t> </a:t>
            </a:r>
            <a:r>
              <a:rPr lang="en-IN" sz="3225"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D.Y. Patil College of Engineering </a:t>
            </a:r>
          </a:p>
          <a:p>
            <a:pPr algn="ctr"/>
            <a:r>
              <a:rPr lang="en-IN" sz="3225" dirty="0">
                <a:solidFill>
                  <a:srgbClr val="4F271C">
                    <a:satMod val="130000"/>
                  </a:srgbClr>
                </a:solidFill>
                <a:effectLst>
                  <a:outerShdw blurRad="50000" dist="30000" dir="5400000" algn="tl" rotWithShape="0">
                    <a:srgbClr val="000000">
                      <a:alpha val="30000"/>
                    </a:srgbClr>
                  </a:outerShdw>
                </a:effectLst>
                <a:latin typeface="Times New Roman" panose="02020603050405020304" pitchFamily="18" charset="0"/>
                <a:ea typeface="+mj-ea"/>
                <a:cs typeface="Times New Roman" panose="02020603050405020304" pitchFamily="18" charset="0"/>
              </a:rPr>
              <a:t>and Technology</a:t>
            </a:r>
            <a:endParaRPr lang="en-US"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739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228600"/>
            <a:ext cx="6347713" cy="1320800"/>
          </a:xfrm>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System Requirements:</a:t>
            </a:r>
            <a:br>
              <a:rPr lang="en-US" dirty="0"/>
            </a:br>
            <a:br>
              <a:rPr lang="en-US" dirty="0"/>
            </a:br>
            <a:endParaRPr lang="en-US" dirty="0"/>
          </a:p>
        </p:txBody>
      </p:sp>
      <p:sp>
        <p:nvSpPr>
          <p:cNvPr id="2" name="Content Placeholder 1"/>
          <p:cNvSpPr>
            <a:spLocks noGrp="1"/>
          </p:cNvSpPr>
          <p:nvPr>
            <p:ph idx="1"/>
          </p:nvPr>
        </p:nvSpPr>
        <p:spPr>
          <a:xfrm>
            <a:off x="629815" y="1066800"/>
            <a:ext cx="6347714" cy="5410200"/>
          </a:xfrm>
        </p:spPr>
        <p:txBody>
          <a:bodyPr>
            <a:normAutofit fontScale="92500" lnSpcReduction="20000"/>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Hardware:</a:t>
            </a:r>
          </a:p>
          <a:p>
            <a:r>
              <a:rPr lang="en-IN" dirty="0"/>
              <a:t>HC-SR04 Module</a:t>
            </a:r>
          </a:p>
          <a:p>
            <a:r>
              <a:rPr lang="en-IN" dirty="0"/>
              <a:t>Resistors: 330Ω and 470Ω</a:t>
            </a:r>
          </a:p>
          <a:p>
            <a:r>
              <a:rPr lang="en-IN" dirty="0"/>
              <a:t>Jumper wire </a:t>
            </a:r>
          </a:p>
          <a:p>
            <a:r>
              <a:rPr lang="en-IN" dirty="0"/>
              <a:t>Breadboard</a:t>
            </a:r>
          </a:p>
          <a:p>
            <a:r>
              <a:rPr lang="en-IN" dirty="0"/>
              <a:t>RAM		       	       :              Minimum  1 GB</a:t>
            </a:r>
          </a:p>
          <a:p>
            <a:r>
              <a:rPr lang="en-IN" dirty="0"/>
              <a:t>Processor                    :              Pentium 4 onwards</a:t>
            </a:r>
          </a:p>
          <a:p>
            <a:pPr marL="457200" lvl="1" indent="0">
              <a:buNone/>
            </a:pPr>
            <a:endParaRPr lang="en-US" sz="2000" dirty="0">
              <a:latin typeface="+mj-lt"/>
              <a:cs typeface="Arial" pitchFamily="34" charset="0"/>
            </a:endParaRPr>
          </a:p>
          <a:p>
            <a:r>
              <a:rPr lang="en-US" sz="2400" b="1" dirty="0">
                <a:solidFill>
                  <a:schemeClr val="bg2">
                    <a:lumMod val="50000"/>
                  </a:schemeClr>
                </a:solidFill>
                <a:latin typeface="Times New Roman" panose="02020603050405020304" pitchFamily="18" charset="0"/>
                <a:cs typeface="Times New Roman" panose="02020603050405020304" pitchFamily="18" charset="0"/>
              </a:rPr>
              <a:t>Software </a:t>
            </a:r>
            <a:r>
              <a:rPr lang="en-US" sz="2400" dirty="0">
                <a:solidFill>
                  <a:schemeClr val="bg2">
                    <a:lumMod val="50000"/>
                  </a:schemeClr>
                </a:solidFill>
                <a:latin typeface="Times New Roman" panose="02020603050405020304" pitchFamily="18" charset="0"/>
                <a:cs typeface="Times New Roman" panose="02020603050405020304" pitchFamily="18" charset="0"/>
              </a:rPr>
              <a:t>:</a:t>
            </a:r>
          </a:p>
          <a:p>
            <a:r>
              <a:rPr lang="en-IN" dirty="0"/>
              <a:t>Languages                	 :    	       Python, HTML, CSS, 								JavaScript, Bootstrap, 								D3.js</a:t>
            </a:r>
          </a:p>
          <a:p>
            <a:r>
              <a:rPr lang="en-IN" dirty="0"/>
              <a:t>Database                      :                   MySQL</a:t>
            </a:r>
          </a:p>
          <a:p>
            <a:r>
              <a:rPr lang="en-IN" dirty="0"/>
              <a:t>Operating system         :          	       Windows</a:t>
            </a:r>
          </a:p>
          <a:p>
            <a:r>
              <a:rPr lang="en-IN" dirty="0"/>
              <a:t>Compiler                	  :        	       Python Interpreter</a:t>
            </a:r>
            <a:r>
              <a:rPr lang="en-IN" b="1" dirty="0"/>
              <a:t> </a:t>
            </a:r>
            <a:endParaRPr lang="en-IN" dirty="0"/>
          </a:p>
          <a:p>
            <a:endParaRPr lang="en-US" sz="2200" dirty="0">
              <a:latin typeface="+mj-lt"/>
              <a:cs typeface="Arial" pitchFamily="34" charset="0"/>
            </a:endParaRPr>
          </a:p>
          <a:p>
            <a:pPr lvl="1"/>
            <a:endParaRPr lang="en-US" sz="2000" dirty="0">
              <a:latin typeface="Arial" pitchFamily="34" charset="0"/>
              <a:cs typeface="Arial" pitchFamily="34" charset="0"/>
            </a:endParaRPr>
          </a:p>
          <a:p>
            <a:pPr lvl="8"/>
            <a:endParaRPr lang="en-US" sz="2000" dirty="0">
              <a:latin typeface="Arial" pitchFamily="34" charset="0"/>
              <a:cs typeface="Arial" pitchFamily="34" charset="0"/>
            </a:endParaRPr>
          </a:p>
          <a:p>
            <a:pPr lvl="8">
              <a:buNone/>
            </a:pPr>
            <a:endParaRPr lang="en-US" sz="20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86" y="457200"/>
            <a:ext cx="6347713" cy="838200"/>
          </a:xfr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Conclusion :</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447800"/>
            <a:ext cx="6347714" cy="5105400"/>
          </a:xfrm>
        </p:spPr>
        <p:txBody>
          <a:bodyPr>
            <a:normAutofit/>
          </a:bodyPr>
          <a:lstStyle/>
          <a:p>
            <a:r>
              <a:rPr lang="en-IN" sz="2200" dirty="0">
                <a:latin typeface="Arial" panose="020B0604020202020204" pitchFamily="34" charset="0"/>
                <a:cs typeface="Arial" panose="020B0604020202020204" pitchFamily="34" charset="0"/>
              </a:rPr>
              <a:t>This Domain Specific Mini Project is developed to provide the optimal path for garbage collectors which results in efficient waste collection. This also helps for reduce overflooding of garbage from container which causes health issues. The provided survey will help in planning of better waste management schemes for organisations. </a:t>
            </a:r>
          </a:p>
          <a:p>
            <a:endParaRPr lang="en-IN" dirty="0"/>
          </a:p>
        </p:txBody>
      </p:sp>
    </p:spTree>
    <p:extLst>
      <p:ext uri="{BB962C8B-B14F-4D97-AF65-F5344CB8AC3E}">
        <p14:creationId xmlns:p14="http://schemas.microsoft.com/office/powerpoint/2010/main" val="380997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62000"/>
          </a:xfrm>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References:</a:t>
            </a:r>
            <a:endParaRPr lang="en-US"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599" y="1371600"/>
            <a:ext cx="6347714" cy="4669763"/>
          </a:xfrm>
        </p:spPr>
        <p:txBody>
          <a:bodyPr>
            <a:normAutofit/>
          </a:bodyPr>
          <a:lstStyle/>
          <a:p>
            <a:pPr marL="457207" lvl="1" indent="0">
              <a:buNone/>
            </a:pPr>
            <a:endParaRPr lang="en-IN" dirty="0"/>
          </a:p>
          <a:p>
            <a:pPr marL="0" indent="0">
              <a:buNone/>
            </a:pPr>
            <a:r>
              <a:rPr lang="en-IN" sz="2200" b="1" dirty="0">
                <a:solidFill>
                  <a:schemeClr val="bg2">
                    <a:lumMod val="50000"/>
                  </a:schemeClr>
                </a:solidFill>
                <a:latin typeface="Times New Roman" panose="02020603050405020304" pitchFamily="18" charset="0"/>
                <a:cs typeface="Times New Roman" panose="02020603050405020304" pitchFamily="18" charset="0"/>
              </a:rPr>
              <a:t>Websites:</a:t>
            </a:r>
          </a:p>
          <a:p>
            <a:pPr lvl="0"/>
            <a:r>
              <a:rPr lang="en-IN" sz="1600" u="sng" dirty="0">
                <a:hlinkClick r:id="rId2"/>
              </a:rPr>
              <a:t>https://icpc.baylor.edu/</a:t>
            </a:r>
            <a:r>
              <a:rPr lang="en-IN" sz="1600" u="sng" dirty="0"/>
              <a:t> </a:t>
            </a:r>
            <a:endParaRPr lang="en-IN" sz="1600" dirty="0"/>
          </a:p>
          <a:p>
            <a:pPr lvl="0"/>
            <a:r>
              <a:rPr lang="en-IN" sz="1600" u="sng" dirty="0">
                <a:hlinkClick r:id="rId3"/>
              </a:rPr>
              <a:t>https://stackoverflow.com/questions/16498066/finding-all-paths-between- points-on-a-square-matrix</a:t>
            </a:r>
            <a:endParaRPr lang="en-IN" sz="1600" dirty="0"/>
          </a:p>
          <a:p>
            <a:pPr lvl="0"/>
            <a:r>
              <a:rPr lang="en-IN" sz="1600" u="sng" dirty="0">
                <a:hlinkClick r:id="rId4"/>
              </a:rPr>
              <a:t>http://en.cppreference.com/w/</a:t>
            </a:r>
            <a:endParaRPr lang="en-IN" sz="1600" dirty="0"/>
          </a:p>
          <a:p>
            <a:pPr lvl="0"/>
            <a:r>
              <a:rPr lang="en-IN" sz="1600" u="sng" dirty="0">
                <a:hlinkClick r:id="rId5"/>
              </a:rPr>
              <a:t>www.stackoverflow.com</a:t>
            </a:r>
            <a:endParaRPr lang="en-IN" sz="1600" dirty="0"/>
          </a:p>
          <a:p>
            <a:pPr lvl="0"/>
            <a:r>
              <a:rPr lang="en-IN" sz="1600" u="sng" dirty="0">
                <a:hlinkClick r:id="rId6"/>
              </a:rPr>
              <a:t>www.geeksforgeeks.com</a:t>
            </a:r>
            <a:endParaRPr lang="en-IN" sz="1600" dirty="0"/>
          </a:p>
          <a:p>
            <a:pPr lvl="1"/>
            <a:endParaRPr lang="en-IN" sz="2000" dirty="0"/>
          </a:p>
          <a:p>
            <a:pPr marL="457200" lvl="1" indent="0">
              <a:buNone/>
            </a:pPr>
            <a:r>
              <a:rPr lang="en-IN" sz="2000" dirty="0"/>
              <a:t> </a:t>
            </a:r>
            <a:endParaRPr lang="en-IN" dirty="0"/>
          </a:p>
        </p:txBody>
      </p:sp>
    </p:spTree>
    <p:extLst>
      <p:ext uri="{BB962C8B-B14F-4D97-AF65-F5344CB8AC3E}">
        <p14:creationId xmlns:p14="http://schemas.microsoft.com/office/powerpoint/2010/main" val="186608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524000"/>
            <a:ext cx="5826719" cy="1646302"/>
          </a:xfrm>
        </p:spPr>
        <p:txBody>
          <a:bodyPr>
            <a:noAutofit/>
          </a:bodyPr>
          <a:lstStyle/>
          <a:p>
            <a:pPr algn="ctr"/>
            <a:r>
              <a:rPr lang="en-US" sz="6000" dirty="0">
                <a:solidFill>
                  <a:schemeClr val="bg2">
                    <a:lumMod val="75000"/>
                  </a:schemeClr>
                </a:solidFill>
              </a:rPr>
              <a:t>Domain Specific Mini Project</a:t>
            </a:r>
          </a:p>
        </p:txBody>
      </p:sp>
      <p:sp>
        <p:nvSpPr>
          <p:cNvPr id="3" name="Subtitle 2"/>
          <p:cNvSpPr>
            <a:spLocks noGrp="1"/>
          </p:cNvSpPr>
          <p:nvPr>
            <p:ph type="subTitle" idx="1"/>
          </p:nvPr>
        </p:nvSpPr>
        <p:spPr>
          <a:xfrm>
            <a:off x="685800" y="4050834"/>
            <a:ext cx="6781800" cy="1096899"/>
          </a:xfrm>
        </p:spPr>
        <p:txBody>
          <a:bodyPr>
            <a:normAutofit/>
          </a:bodyPr>
          <a:lstStyle/>
          <a:p>
            <a:pPr algn="ctr"/>
            <a:r>
              <a:rPr lang="en-US" sz="3600" dirty="0"/>
              <a:t>	 </a:t>
            </a:r>
            <a:r>
              <a:rPr lang="en-US" sz="3400" b="1" dirty="0">
                <a:solidFill>
                  <a:schemeClr val="bg1"/>
                </a:solidFill>
                <a:latin typeface="Times New Roman" panose="02020603050405020304" pitchFamily="18" charset="0"/>
                <a:cs typeface="Times New Roman" panose="02020603050405020304" pitchFamily="18" charset="0"/>
              </a:rPr>
              <a:t>Waste monitoring (IOT)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599" y="609600"/>
            <a:ext cx="6347713" cy="838200"/>
          </a:xfrm>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Introduction:</a:t>
            </a:r>
          </a:p>
        </p:txBody>
      </p:sp>
      <p:sp>
        <p:nvSpPr>
          <p:cNvPr id="2" name="Content Placeholder 1"/>
          <p:cNvSpPr>
            <a:spLocks noGrp="1"/>
          </p:cNvSpPr>
          <p:nvPr>
            <p:ph idx="1"/>
          </p:nvPr>
        </p:nvSpPr>
        <p:spPr>
          <a:xfrm>
            <a:off x="609599" y="1447800"/>
            <a:ext cx="6347714" cy="4876800"/>
          </a:xfrm>
        </p:spPr>
        <p:txBody>
          <a:bodyPr>
            <a:normAutofit/>
          </a:bodyPr>
          <a:lstStyle/>
          <a:p>
            <a:r>
              <a:rPr lang="en-US" sz="2200" dirty="0">
                <a:latin typeface="Arial" panose="020B0604020202020204" pitchFamily="34" charset="0"/>
                <a:cs typeface="Arial" panose="020B0604020202020204" pitchFamily="34" charset="0"/>
              </a:rPr>
              <a:t>We the students of CSE TE-A                              are planning a project on waste monitoring. </a:t>
            </a:r>
          </a:p>
          <a:p>
            <a:r>
              <a:rPr lang="en-US" sz="2200" dirty="0">
                <a:latin typeface="Arial" panose="020B0604020202020204" pitchFamily="34" charset="0"/>
                <a:cs typeface="Arial" panose="020B0604020202020204" pitchFamily="34" charset="0"/>
              </a:rPr>
              <a:t>In our project we will be using           sensors &amp; thermal imaging               camera for detection of human presence in the lab via which we will calibrate the lighting system and its working.</a:t>
            </a:r>
          </a:p>
          <a:p>
            <a:r>
              <a:rPr lang="en-US" sz="2200" dirty="0">
                <a:latin typeface="Arial" panose="020B0604020202020204" pitchFamily="34" charset="0"/>
                <a:cs typeface="Arial" panose="020B0604020202020204" pitchFamily="34" charset="0"/>
              </a:rPr>
              <a:t>We will analyze the lab dimensions and provide the sectoring of lab for efficient consumption of electricity.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762000"/>
            <a:ext cx="6347714" cy="5279363"/>
          </a:xfrm>
        </p:spPr>
        <p:txBody>
          <a:bodyPr/>
          <a:lstStyle/>
          <a:p>
            <a:r>
              <a:rPr lang="en-US" sz="2200" dirty="0">
                <a:latin typeface="Arial" pitchFamily="34" charset="0"/>
                <a:cs typeface="Arial" pitchFamily="34" charset="0"/>
              </a:rPr>
              <a:t>To accomplish this project our group currently comprises of 5 members working in different field.</a:t>
            </a:r>
            <a:endParaRPr lang="en-US" sz="2200" dirty="0"/>
          </a:p>
          <a:p>
            <a:r>
              <a:rPr lang="en-IN" sz="2200" dirty="0"/>
              <a:t>All the members of the group will be assigned the specific task which they are skilled in.</a:t>
            </a:r>
          </a:p>
          <a:p>
            <a:r>
              <a:rPr lang="en-IN" sz="2200" dirty="0"/>
              <a:t>These tasks will include </a:t>
            </a:r>
            <a:r>
              <a:rPr lang="en-US" sz="2200" dirty="0">
                <a:latin typeface="Arial" pitchFamily="34" charset="0"/>
                <a:cs typeface="Arial" pitchFamily="34" charset="0"/>
              </a:rPr>
              <a:t>analysis, design, coding, documentation, implementation &amp; maintenance</a:t>
            </a:r>
            <a:r>
              <a:rPr lang="en-US" sz="2200" dirty="0"/>
              <a:t>.</a:t>
            </a:r>
            <a:r>
              <a:rPr lang="en-IN" sz="2200" dirty="0"/>
              <a:t> </a:t>
            </a:r>
            <a:endParaRPr lang="en-US" sz="2200" dirty="0"/>
          </a:p>
          <a:p>
            <a:endParaRPr lang="en-US" sz="2200" dirty="0"/>
          </a:p>
          <a:p>
            <a:endParaRPr lang="en-US" sz="2400" dirty="0"/>
          </a:p>
          <a:p>
            <a:endParaRPr lang="en-US" dirty="0"/>
          </a:p>
        </p:txBody>
      </p:sp>
    </p:spTree>
    <p:extLst>
      <p:ext uri="{BB962C8B-B14F-4D97-AF65-F5344CB8AC3E}">
        <p14:creationId xmlns:p14="http://schemas.microsoft.com/office/powerpoint/2010/main" val="297157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Problem Statement :</a:t>
            </a:r>
            <a:endParaRPr lang="en-US" sz="4000"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489375" y="1295400"/>
            <a:ext cx="7848601" cy="5334000"/>
          </a:xfrm>
        </p:spPr>
        <p:txBody>
          <a:bodyPr>
            <a:normAutofit fontScale="85000" lnSpcReduction="20000"/>
          </a:bodyPr>
          <a:lstStyle/>
          <a:p>
            <a:r>
              <a:rPr lang="en-IN" sz="2600" dirty="0"/>
              <a:t>To design and implement system for waste monitoring to provide optimal path for bin diving.</a:t>
            </a:r>
          </a:p>
          <a:p>
            <a:pPr marL="0" indent="0">
              <a:buNone/>
            </a:pPr>
            <a:endParaRPr lang="en-US" sz="2600" dirty="0">
              <a:latin typeface="Arial" pitchFamily="34" charset="0"/>
              <a:cs typeface="Arial" pitchFamily="34" charset="0"/>
            </a:endParaRPr>
          </a:p>
          <a:p>
            <a:pPr>
              <a:buNone/>
            </a:pPr>
            <a:r>
              <a:rPr lang="en-US" sz="4900" dirty="0">
                <a:solidFill>
                  <a:schemeClr val="bg2">
                    <a:lumMod val="50000"/>
                  </a:schemeClr>
                </a:solidFill>
                <a:latin typeface="Times New Roman" panose="02020603050405020304" pitchFamily="18" charset="0"/>
                <a:cs typeface="Times New Roman" panose="02020603050405020304" pitchFamily="18" charset="0"/>
              </a:rPr>
              <a:t>Objectives:</a:t>
            </a:r>
          </a:p>
          <a:p>
            <a:r>
              <a:rPr lang="en-IN" sz="2200" dirty="0"/>
              <a:t>To design and build a prototype of a system that could efficiently manage bin-diving.</a:t>
            </a:r>
            <a:endParaRPr lang="en-US" sz="2200" dirty="0">
              <a:latin typeface="+mj-lt"/>
            </a:endParaRPr>
          </a:p>
          <a:p>
            <a:r>
              <a:rPr lang="en-IN" sz="2200" dirty="0"/>
              <a:t>To provide the ideal diving schedules.</a:t>
            </a:r>
            <a:endParaRPr lang="en-US" sz="2200" dirty="0">
              <a:latin typeface="+mj-lt"/>
            </a:endParaRPr>
          </a:p>
          <a:p>
            <a:pPr lvl="0" fontAlgn="base"/>
            <a:r>
              <a:rPr lang="en-IN" sz="2200" dirty="0"/>
              <a:t>To implement this ultrasonic sensors HC-SR04 used attached with each bin forming a layered structure.</a:t>
            </a:r>
          </a:p>
          <a:p>
            <a:pPr lvl="0" fontAlgn="base"/>
            <a:r>
              <a:rPr lang="en-IN" sz="2200" dirty="0"/>
              <a:t>The sensed data is then forwarded over the cloud to the database.</a:t>
            </a:r>
          </a:p>
          <a:p>
            <a:pPr lvl="0" fontAlgn="base"/>
            <a:r>
              <a:rPr lang="en-IN" sz="2200" dirty="0"/>
              <a:t>Then this data will be processed using algorithm.</a:t>
            </a:r>
          </a:p>
          <a:p>
            <a:pPr lvl="0" fontAlgn="base"/>
            <a:r>
              <a:rPr lang="en-IN" sz="2200" dirty="0"/>
              <a:t>Algorithm provides optimized path for collecting waste from the bin.</a:t>
            </a:r>
          </a:p>
          <a:p>
            <a:pPr lvl="0" fontAlgn="base"/>
            <a:r>
              <a:rPr lang="en-IN" sz="2200" dirty="0"/>
              <a:t>Optimal diving schedule is forwarded to respective waste management organisation and data is then displayed on web interface.</a:t>
            </a:r>
          </a:p>
          <a:p>
            <a:endParaRPr lang="en-US" sz="2200" dirty="0">
              <a:latin typeface="+mj-lt"/>
            </a:endParaRPr>
          </a:p>
          <a:p>
            <a:pPr>
              <a:buFont typeface="Wingdings" pitchFamily="2" charset="2"/>
              <a:buChar char="Ø"/>
            </a:pPr>
            <a:endParaRPr lang="en-US" sz="3600" dirty="0">
              <a:solidFill>
                <a:schemeClr val="accent1"/>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609599" y="609600"/>
            <a:ext cx="6347713" cy="685800"/>
          </a:xfrm>
        </p:spPr>
        <p:txBody>
          <a:bodyPr>
            <a:normAutofit fontScale="90000"/>
          </a:bodyPr>
          <a:lstStyle/>
          <a:p>
            <a:r>
              <a:rPr lang="en-US" sz="4700" dirty="0">
                <a:solidFill>
                  <a:schemeClr val="bg2">
                    <a:lumMod val="50000"/>
                  </a:schemeClr>
                </a:solidFill>
                <a:latin typeface="Times New Roman" panose="02020603050405020304" pitchFamily="18" charset="0"/>
                <a:cs typeface="Times New Roman" panose="02020603050405020304" pitchFamily="18" charset="0"/>
              </a:rPr>
              <a:t>Proposed system </a:t>
            </a:r>
            <a:r>
              <a:rPr lang="en-US" sz="4700" dirty="0" err="1">
                <a:solidFill>
                  <a:schemeClr val="bg2">
                    <a:lumMod val="50000"/>
                  </a:schemeClr>
                </a:solidFill>
                <a:latin typeface="Times New Roman" panose="02020603050405020304" pitchFamily="18" charset="0"/>
                <a:cs typeface="Times New Roman" panose="02020603050405020304" pitchFamily="18" charset="0"/>
              </a:rPr>
              <a:t>architechture</a:t>
            </a:r>
            <a:r>
              <a:rPr lang="en-US" sz="4700" dirty="0">
                <a:solidFill>
                  <a:schemeClr val="bg2">
                    <a:lumMod val="50000"/>
                  </a:schemeClr>
                </a:solidFill>
                <a:latin typeface="Times New Roman" panose="02020603050405020304" pitchFamily="18" charset="0"/>
                <a:cs typeface="Times New Roman" panose="02020603050405020304" pitchFamily="18" charset="0"/>
              </a:rPr>
              <a:t> </a:t>
            </a:r>
            <a:r>
              <a:rPr lang="en-US" dirty="0"/>
              <a:t>:</a:t>
            </a:r>
          </a:p>
        </p:txBody>
      </p:sp>
      <p:sp>
        <p:nvSpPr>
          <p:cNvPr id="3" name="Content Placeholder 2">
            <a:extLst>
              <a:ext uri="{FF2B5EF4-FFF2-40B4-BE49-F238E27FC236}">
                <a16:creationId xmlns:a16="http://schemas.microsoft.com/office/drawing/2014/main" id="{ED58CCBD-AC2F-443A-B16E-C98EFDA600C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19537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914400"/>
          </a:xfrm>
        </p:spPr>
        <p:txBody>
          <a:bodyPr/>
          <a:lstStyle/>
          <a:p>
            <a:r>
              <a:rPr lang="en-US" dirty="0">
                <a:solidFill>
                  <a:schemeClr val="bg2">
                    <a:lumMod val="50000"/>
                  </a:schemeClr>
                </a:solidFill>
                <a:latin typeface="Times New Roman" panose="02020603050405020304" pitchFamily="18" charset="0"/>
                <a:cs typeface="Times New Roman" panose="02020603050405020304" pitchFamily="18" charset="0"/>
              </a:rPr>
              <a:t>Modules :</a:t>
            </a:r>
          </a:p>
        </p:txBody>
      </p:sp>
      <p:sp>
        <p:nvSpPr>
          <p:cNvPr id="5" name="Content Placeholder 4">
            <a:extLst>
              <a:ext uri="{FF2B5EF4-FFF2-40B4-BE49-F238E27FC236}">
                <a16:creationId xmlns:a16="http://schemas.microsoft.com/office/drawing/2014/main" id="{BEDB57AB-BD69-482B-9FEB-481E744FC8AC}"/>
              </a:ext>
            </a:extLst>
          </p:cNvPr>
          <p:cNvSpPr>
            <a:spLocks noGrp="1"/>
          </p:cNvSpPr>
          <p:nvPr>
            <p:ph idx="1"/>
          </p:nvPr>
        </p:nvSpPr>
        <p:spPr/>
        <p:txBody>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6347714" cy="5181600"/>
          </a:xfrm>
        </p:spPr>
        <p:txBody>
          <a:bodyPr>
            <a:normAutofit/>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1:</a:t>
            </a:r>
            <a:r>
              <a:rPr lang="en-IN" sz="2000" b="1" dirty="0"/>
              <a:t>Designing and Collecting Data from Sensors</a:t>
            </a: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br>
              <a:rPr lang="en-US" sz="2400" dirty="0">
                <a:solidFill>
                  <a:schemeClr val="tx1"/>
                </a:solidFill>
                <a:cs typeface="Arial" pitchFamily="34" charset="0"/>
              </a:rPr>
            </a:br>
            <a:r>
              <a:rPr lang="en-US" sz="2400" dirty="0">
                <a:solidFill>
                  <a:schemeClr val="bg2">
                    <a:lumMod val="50000"/>
                  </a:schemeClr>
                </a:solidFill>
                <a:latin typeface="Times New Roman" panose="02020603050405020304" pitchFamily="18" charset="0"/>
                <a:cs typeface="Times New Roman" panose="02020603050405020304" pitchFamily="18" charset="0"/>
              </a:rPr>
              <a:t>Module 2:</a:t>
            </a:r>
            <a:r>
              <a:rPr lang="en-IN" sz="2000" b="1" dirty="0"/>
              <a:t>Processing and Storing processed data to the Database</a:t>
            </a:r>
            <a:br>
              <a:rPr lang="en-US" sz="2400" dirty="0">
                <a:solidFill>
                  <a:schemeClr val="tx1"/>
                </a:solidFill>
                <a:cs typeface="Arial" pitchFamily="34" charset="0"/>
              </a:rPr>
            </a:br>
            <a:endParaRPr lang="en-US" sz="2400" dirty="0">
              <a:solidFill>
                <a:schemeClr val="tx1"/>
              </a:solidFill>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609600"/>
            <a:ext cx="6347714" cy="5181600"/>
          </a:xfrm>
        </p:spPr>
        <p:txBody>
          <a:bodyPr>
            <a:normAutofit/>
          </a:bodyPr>
          <a:lstStyle/>
          <a:p>
            <a:r>
              <a:rPr lang="en-US" sz="2400" dirty="0">
                <a:solidFill>
                  <a:schemeClr val="bg2">
                    <a:lumMod val="50000"/>
                  </a:schemeClr>
                </a:solidFill>
                <a:latin typeface="Times New Roman" panose="02020603050405020304" pitchFamily="18" charset="0"/>
                <a:cs typeface="Times New Roman" panose="02020603050405020304" pitchFamily="18" charset="0"/>
              </a:rPr>
              <a:t>Module 3:</a:t>
            </a:r>
            <a:r>
              <a:rPr lang="en-IN" sz="2000" b="1" dirty="0"/>
              <a:t>Collection Checking and Calculating Optimal Path </a:t>
            </a:r>
            <a:br>
              <a:rPr lang="en-US" sz="2000" dirty="0">
                <a:solidFill>
                  <a:schemeClr val="tx1"/>
                </a:solidFill>
                <a:cs typeface="Arial" pitchFamily="34" charset="0"/>
              </a:rPr>
            </a:br>
            <a:br>
              <a:rPr lang="en-US" sz="2000" dirty="0">
                <a:solidFill>
                  <a:schemeClr val="tx1"/>
                </a:solidFill>
                <a:cs typeface="Arial" pitchFamily="34" charset="0"/>
              </a:rPr>
            </a:br>
            <a:br>
              <a:rPr lang="en-US" sz="2000" dirty="0">
                <a:solidFill>
                  <a:schemeClr val="tx1"/>
                </a:solidFill>
                <a:cs typeface="Arial" pitchFamily="34" charset="0"/>
              </a:rPr>
            </a:br>
            <a:br>
              <a:rPr lang="en-US" sz="2000" dirty="0">
                <a:solidFill>
                  <a:schemeClr val="tx1"/>
                </a:solidFill>
                <a:cs typeface="Arial" pitchFamily="34" charset="0"/>
              </a:rPr>
            </a:br>
            <a:br>
              <a:rPr lang="en-US" sz="2000" dirty="0">
                <a:solidFill>
                  <a:schemeClr val="tx1"/>
                </a:solidFill>
                <a:cs typeface="Arial" pitchFamily="34" charset="0"/>
              </a:rPr>
            </a:br>
            <a:br>
              <a:rPr lang="en-US" sz="2000" dirty="0">
                <a:solidFill>
                  <a:schemeClr val="tx1"/>
                </a:solidFill>
                <a:cs typeface="Arial" pitchFamily="34" charset="0"/>
              </a:rPr>
            </a:br>
            <a:br>
              <a:rPr lang="en-US" sz="2400" dirty="0">
                <a:solidFill>
                  <a:schemeClr val="tx1"/>
                </a:solidFill>
                <a:cs typeface="Arial" pitchFamily="34" charset="0"/>
              </a:rPr>
            </a:br>
            <a:r>
              <a:rPr lang="en-US" sz="2400" dirty="0">
                <a:solidFill>
                  <a:schemeClr val="bg2">
                    <a:lumMod val="50000"/>
                  </a:schemeClr>
                </a:solidFill>
                <a:latin typeface="Times New Roman" panose="02020603050405020304" pitchFamily="18" charset="0"/>
                <a:cs typeface="Times New Roman" panose="02020603050405020304" pitchFamily="18" charset="0"/>
              </a:rPr>
              <a:t>Module 4:</a:t>
            </a:r>
            <a:r>
              <a:rPr lang="en-IN" sz="2000" b="1" dirty="0"/>
              <a:t>Updating Web UI </a:t>
            </a:r>
            <a:br>
              <a:rPr lang="en-US" sz="2400" dirty="0">
                <a:solidFill>
                  <a:schemeClr val="tx1"/>
                </a:solidFill>
                <a:cs typeface="Arial" pitchFamily="34" charset="0"/>
              </a:rPr>
            </a:br>
            <a:endParaRPr lang="en-US" sz="2400" dirty="0">
              <a:solidFill>
                <a:schemeClr val="tx1"/>
              </a:solidFill>
              <a:cs typeface="Arial" pitchFamily="34" charset="0"/>
            </a:endParaRPr>
          </a:p>
        </p:txBody>
      </p:sp>
    </p:spTree>
    <p:extLst>
      <p:ext uri="{BB962C8B-B14F-4D97-AF65-F5344CB8AC3E}">
        <p14:creationId xmlns:p14="http://schemas.microsoft.com/office/powerpoint/2010/main" val="961549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382</Words>
  <Application>Microsoft Office PowerPoint</Application>
  <PresentationFormat>On-screen Show (4:3)</PresentationFormat>
  <Paragraphs>56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Times New Roman</vt:lpstr>
      <vt:lpstr>Wingdings</vt:lpstr>
      <vt:lpstr>Wingdings 3</vt:lpstr>
      <vt:lpstr>Ion</vt:lpstr>
      <vt:lpstr>PowerPoint Presentation</vt:lpstr>
      <vt:lpstr>Domain Specific Mini Project</vt:lpstr>
      <vt:lpstr>Introduction:</vt:lpstr>
      <vt:lpstr>PowerPoint Presentation</vt:lpstr>
      <vt:lpstr>Problem Statement :</vt:lpstr>
      <vt:lpstr>Proposed system architechture :</vt:lpstr>
      <vt:lpstr>Modules :</vt:lpstr>
      <vt:lpstr>Module 1:Designing and Collecting Data from Sensors      Module 2:Processing and Storing processed data to the Database </vt:lpstr>
      <vt:lpstr>Module 3:Collection Checking and Calculating Optimal Path        Module 4:Updating Web UI  </vt:lpstr>
      <vt:lpstr>System Requirements:  </vt:lpstr>
      <vt:lpstr>Conclusion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Specific Mini Project</dc:title>
  <dc:creator>Admin</dc:creator>
  <cp:lastModifiedBy>karan kenjale</cp:lastModifiedBy>
  <cp:revision>80</cp:revision>
  <dcterms:created xsi:type="dcterms:W3CDTF">2018-12-17T15:54:23Z</dcterms:created>
  <dcterms:modified xsi:type="dcterms:W3CDTF">2019-01-09T02:42:44Z</dcterms:modified>
</cp:coreProperties>
</file>