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"/>
          <p:cNvSpPr>
            <a:spLocks noGrp="1"/>
          </p:cNvSpPr>
          <p:nvPr>
            <p:ph type="ctrTitle"/>
          </p:nvPr>
        </p:nvSpPr>
        <p:spPr>
          <a:xfrm>
            <a:off x="2610853" y="1408530"/>
            <a:ext cx="7772400" cy="147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Wrapper Classes in Java</a:t>
            </a:r>
            <a:endParaRPr lang="zh-CN" altLang="en-US" sz="4400" b="1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5" name="Text box"/>
          <p:cNvSpPr>
            <a:spLocks noGrp="1"/>
          </p:cNvSpPr>
          <p:nvPr>
            <p:ph type="subTitle" idx="1"/>
          </p:nvPr>
        </p:nvSpPr>
        <p:spPr>
          <a:xfrm>
            <a:off x="3296653" y="3164305"/>
            <a:ext cx="6400800" cy="1752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 dirty="0">
                <a:solidFill>
                  <a:srgbClr val="898989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Understanding concepts with examples</a:t>
            </a:r>
            <a:endParaRPr lang="zh-CN" altLang="en-US" sz="3200" b="0" i="0" u="none" strike="noStrike" kern="1200" cap="none" spc="0" baseline="0" dirty="0">
              <a:solidFill>
                <a:srgbClr val="898989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86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"/>
          <p:cNvSpPr>
            <a:spLocks noGrp="1"/>
          </p:cNvSpPr>
          <p:nvPr>
            <p:ph type="title"/>
          </p:nvPr>
        </p:nvSpPr>
        <p:spPr>
          <a:xfrm>
            <a:off x="2622885" y="11890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What is a Wrapper Class?</a:t>
            </a:r>
            <a:endParaRPr lang="zh-CN" altLang="en-US" sz="4400" b="1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5" name="Text box"/>
          <p:cNvSpPr txBox="1">
            <a:spLocks/>
          </p:cNvSpPr>
          <p:nvPr/>
        </p:nvSpPr>
        <p:spPr>
          <a:xfrm>
            <a:off x="2918155" y="2333627"/>
            <a:ext cx="8229600" cy="26226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Wrapper classes convert primitive data types into objects.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Every primitive has a corresponding wrapper class.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77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" descr="Double tap to add text here&#10;"/>
          <p:cNvSpPr txBox="1">
            <a:spLocks/>
          </p:cNvSpPr>
          <p:nvPr/>
        </p:nvSpPr>
        <p:spPr>
          <a:xfrm>
            <a:off x="3136232" y="1261321"/>
            <a:ext cx="6818473" cy="44418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byte -&gt; Byte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-&gt; Short</a:t>
            </a:r>
          </a:p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-&gt; Integer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-&gt; Long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 -&gt; Float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double -&gt; Double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 -&gt; Character</a:t>
            </a:r>
          </a:p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-&gt; Boolean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81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"/>
          <p:cNvSpPr>
            <a:spLocks noGrp="1"/>
          </p:cNvSpPr>
          <p:nvPr>
            <p:ph type="title"/>
          </p:nvPr>
        </p:nvSpPr>
        <p:spPr>
          <a:xfrm>
            <a:off x="2286000" y="836111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Why Wrapper Classes?</a:t>
            </a:r>
            <a:endParaRPr lang="zh-CN" altLang="en-US" sz="4400" b="1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5" name="Text box"/>
          <p:cNvSpPr txBox="1">
            <a:spLocks/>
          </p:cNvSpPr>
          <p:nvPr/>
        </p:nvSpPr>
        <p:spPr>
          <a:xfrm>
            <a:off x="2286000" y="2161673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Collections (</a:t>
            </a:r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ArrayList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, </a:t>
            </a:r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HashMap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) work only with objects.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Provide utility methods (parsing, conversions).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Enable primitives to behave like objects.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29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"/>
          <p:cNvSpPr txBox="1">
            <a:spLocks/>
          </p:cNvSpPr>
          <p:nvPr/>
        </p:nvSpPr>
        <p:spPr>
          <a:xfrm>
            <a:off x="2654968" y="515270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rtlCol="0" anchor="ctr" anchorCtr="0">
            <a:prstTxWarp prst="textNoShape">
              <a:avLst/>
            </a:prstTxWarp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zh-CN" sz="4400" b="1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Autoboxing</a:t>
            </a:r>
            <a:r>
              <a:rPr lang="en-US" altLang="zh-CN" sz="4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&amp; Unboxing</a:t>
            </a:r>
            <a:endParaRPr lang="zh-CN" altLang="en-US" sz="4400" b="1" dirty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5" name="Text box"/>
          <p:cNvSpPr txBox="1">
            <a:spLocks/>
          </p:cNvSpPr>
          <p:nvPr/>
        </p:nvSpPr>
        <p:spPr>
          <a:xfrm>
            <a:off x="2654968" y="1840832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Autoboxing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→ primitive → Wrapper object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Unboxing → Wrapper object → primitive</a:t>
            </a:r>
          </a:p>
          <a:p>
            <a:pPr marL="0" indent="0">
              <a:spcBef>
                <a:spcPct val="20000"/>
              </a:spcBef>
              <a:buNone/>
            </a:pP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Example:</a:t>
            </a:r>
          </a:p>
          <a:p>
            <a:pPr marL="400050" lvl="1" indent="0">
              <a:spcBef>
                <a:spcPct val="20000"/>
              </a:spcBef>
              <a:buNone/>
            </a:pPr>
            <a:r>
              <a:rPr lang="en-US" altLang="zh-CN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int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num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= 10;</a:t>
            </a:r>
          </a:p>
          <a:p>
            <a:pPr marL="400050" lvl="1" indent="0">
              <a:spcBef>
                <a:spcPct val="20000"/>
              </a:spcBef>
              <a:buNone/>
            </a:pP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Integer </a:t>
            </a:r>
            <a:r>
              <a:rPr lang="en-US" altLang="zh-CN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obj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= </a:t>
            </a:r>
            <a:r>
              <a:rPr lang="en-US" altLang="zh-CN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num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; // </a:t>
            </a:r>
            <a:r>
              <a:rPr lang="en-US" altLang="zh-CN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Autoboxing</a:t>
            </a:r>
            <a:endParaRPr lang="en-US" altLang="zh-CN" sz="2600" dirty="0" smtClean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ct val="20000"/>
              </a:spcBef>
              <a:buNone/>
            </a:pPr>
            <a:r>
              <a:rPr lang="en-US" altLang="zh-CN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int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value = </a:t>
            </a:r>
            <a:r>
              <a:rPr lang="en-US" altLang="zh-CN" sz="26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obj</a:t>
            </a:r>
            <a:r>
              <a:rPr lang="en-US" altLang="zh-CN" sz="26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;   // Unboxing</a:t>
            </a:r>
            <a:endParaRPr lang="zh-CN" altLang="en-US" sz="2600" dirty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85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"/>
          <p:cNvSpPr>
            <a:spLocks noGrp="1"/>
          </p:cNvSpPr>
          <p:nvPr>
            <p:ph type="title"/>
          </p:nvPr>
        </p:nvSpPr>
        <p:spPr>
          <a:xfrm>
            <a:off x="2494547" y="675690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Common Wrapper Methods</a:t>
            </a:r>
            <a:endParaRPr lang="zh-CN" altLang="en-US" sz="4400" b="1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5" name="Text box"/>
          <p:cNvSpPr txBox="1">
            <a:spLocks/>
          </p:cNvSpPr>
          <p:nvPr/>
        </p:nvSpPr>
        <p:spPr>
          <a:xfrm>
            <a:off x="2494547" y="2001252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Integer.parseInt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("123") → </a:t>
            </a:r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int</a:t>
            </a: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Integer.valueOf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(45) → Integer object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Double.parseDouble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("3.14") → double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Character.isDigit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('5') → true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Boolean.valueOf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("true") → Boolean object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7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"/>
          <p:cNvSpPr>
            <a:spLocks noGrp="1"/>
          </p:cNvSpPr>
          <p:nvPr>
            <p:ph type="title"/>
          </p:nvPr>
        </p:nvSpPr>
        <p:spPr>
          <a:xfrm>
            <a:off x="2286000" y="707775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Real-Life Example: </a:t>
            </a:r>
            <a:r>
              <a:rPr lang="en-US" altLang="zh-CN" sz="4400" b="1" i="0" u="none" strike="noStrike" kern="1200" cap="none" spc="0" baseline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ArrayList</a:t>
            </a:r>
            <a:endParaRPr lang="zh-CN" altLang="en-US" sz="4400" b="1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5" name="Text box"/>
          <p:cNvSpPr txBox="1">
            <a:spLocks/>
          </p:cNvSpPr>
          <p:nvPr/>
        </p:nvSpPr>
        <p:spPr>
          <a:xfrm>
            <a:off x="2286000" y="2033337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Collections require objects, not primitives.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Use Integer instead of int.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en-US" altLang="zh-CN" sz="3200" dirty="0" smtClean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en-US" altLang="zh-C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ArrayList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&lt;Integer&gt; marks = new </a:t>
            </a:r>
            <a:r>
              <a:rPr lang="en-US" altLang="zh-C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ArrayList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&lt;&gt;();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marks.add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(85); // </a:t>
            </a:r>
            <a:r>
              <a:rPr lang="en-US" altLang="zh-C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Autoboxing</a:t>
            </a:r>
            <a:endParaRPr lang="en-US" altLang="zh-CN" sz="2200" dirty="0" smtClean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en-US" altLang="zh-C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int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first = </a:t>
            </a:r>
            <a:r>
              <a:rPr lang="en-US" altLang="zh-C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marks.get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(0); // Unboxing</a:t>
            </a:r>
          </a:p>
          <a:p>
            <a:pPr marL="0" indent="0">
              <a:buFont typeface="Wingdings 3" charset="2"/>
              <a:buNone/>
            </a:pPr>
            <a:r>
              <a:rPr lang="en-US" altLang="zh-CN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Integer.max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(85, 90); // Wrapper method</a:t>
            </a:r>
            <a:endParaRPr lang="zh-CN" altLang="en-US" sz="2200" dirty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50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"/>
          <p:cNvSpPr>
            <a:spLocks noGrp="1"/>
          </p:cNvSpPr>
          <p:nvPr>
            <p:ph type="title"/>
          </p:nvPr>
        </p:nvSpPr>
        <p:spPr>
          <a:xfrm>
            <a:off x="2446421" y="675690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Program Output</a:t>
            </a:r>
            <a:endParaRPr lang="zh-CN" altLang="en-US" sz="4400" b="1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5" name="Text box"/>
          <p:cNvSpPr txBox="1">
            <a:spLocks/>
          </p:cNvSpPr>
          <p:nvPr/>
        </p:nvSpPr>
        <p:spPr>
          <a:xfrm>
            <a:off x="2446421" y="2001252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rtlCol="0" anchor="t" anchorCtr="0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Student Marks: [85, 90, 78]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First Mark: 85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Max of first two: 90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4494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216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宋体</vt:lpstr>
      <vt:lpstr>Arial</vt:lpstr>
      <vt:lpstr>Century Gothic</vt:lpstr>
      <vt:lpstr>Times New Roman</vt:lpstr>
      <vt:lpstr>Wingdings 3</vt:lpstr>
      <vt:lpstr>幼圆</vt:lpstr>
      <vt:lpstr>Wisp</vt:lpstr>
      <vt:lpstr>Wrapper Classes in Java</vt:lpstr>
      <vt:lpstr>What is a Wrapper Class?</vt:lpstr>
      <vt:lpstr>PowerPoint Presentation</vt:lpstr>
      <vt:lpstr>Why Wrapper Classes?</vt:lpstr>
      <vt:lpstr>PowerPoint Presentation</vt:lpstr>
      <vt:lpstr>Common Wrapper Methods</vt:lpstr>
      <vt:lpstr>Real-Life Example: ArrayList</vt:lpstr>
      <vt:lpstr>Program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Wrapper Classes in Java</dc:title>
  <dc:creator>4756</dc:creator>
  <cp:lastModifiedBy>4756</cp:lastModifiedBy>
  <cp:revision>4</cp:revision>
  <dcterms:created xsi:type="dcterms:W3CDTF">2025-09-21T06:25:20Z</dcterms:created>
  <dcterms:modified xsi:type="dcterms:W3CDTF">2025-09-21T06:41:16Z</dcterms:modified>
</cp:coreProperties>
</file>