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0" r:id="rId13"/>
    <p:sldId id="267" r:id="rId14"/>
    <p:sldId id="268" r:id="rId15"/>
    <p:sldId id="271" r:id="rId16"/>
    <p:sldId id="272" r:id="rId17"/>
    <p:sldId id="269" r:id="rId18"/>
  </p:sldIdLst>
  <p:sldSz cx="12192000" cy="6858000"/>
  <p:notesSz cx="6858000" cy="9144000"/>
  <p:custShowLst>
    <p:custShow name="Custom Show 1" id="0">
      <p:sldLst>
        <p:sld r:id="rId2"/>
        <p:sld r:id="rId3"/>
        <p:sld r:id="rId4"/>
        <p:sld r:id="rId5"/>
        <p:sld r:id="rId6"/>
        <p:sld r:id="rId7"/>
        <p:sld r:id="rId8"/>
        <p:sld r:id="rId9"/>
        <p:sld r:id="rId10"/>
        <p:sld r:id="rId11"/>
        <p:sld r:id="rId12"/>
        <p:sld r:id="rId14"/>
        <p:sld r:id="rId15"/>
        <p:sld r:id="rId1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769"/>
    <a:srgbClr val="FF3300"/>
    <a:srgbClr val="FF00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766-14C5-BDA0-9EF4-EC5461E875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4EEDA-C32B-02CD-9A1A-908C07D4B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3F3633-1970-15AA-3147-215FA2A0FC35}"/>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A9ECA05B-EBEC-8A9E-9D6C-718F6C889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F2213-843B-BB8D-240B-2736934F1C16}"/>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74301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31D5-AA9C-1004-E223-3FAF89070B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F6FBDC-FBB6-5FDF-F0A4-842827F47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A7197-C607-C4F6-E492-515796250AAA}"/>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5F995468-C6ED-23AA-232F-DF6BAACF0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4E733-554A-4E4F-B9A5-C284102B7C4D}"/>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35328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49BF6-52B3-B3C2-93B0-BDE08D903F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92EDCA-77F4-628E-9639-EF4B986CD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24AE0-4774-8143-A8C0-5E28BF302A9C}"/>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3497DF63-8F38-C273-7410-9970AF64C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B5FCB-D663-B634-9833-025BA401D57F}"/>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362504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DF04-9323-5072-409F-DE2B99084A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ABC984-161F-2716-FBB2-BE46081DD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C7025-CE8C-CB66-56A3-6BB666C6079E}"/>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7DE5370B-DD6D-A9D9-934E-A41BB2825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83D1D-B426-9C28-2D2A-BA1067879925}"/>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24004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DBFE-A150-B907-6E73-D2BFE95A1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15910-5A40-0716-D2EC-CBE369058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27330-F2A5-95DC-6CC3-983149D5184D}"/>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A5AA414C-0D25-A8AA-ECC2-CD68BD496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8E02B-26AB-2F6C-2FE7-73EB70D79C7A}"/>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170508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BE7D-6F3B-2D93-303A-332325C987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EFFA7-2DDA-0716-0DD8-0D61E2C6C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BFDFDF-4260-249A-8F08-E048CBAFAF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C3631D-F926-3126-CAC9-ECDC010A8D0B}"/>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6" name="Footer Placeholder 5">
            <a:extLst>
              <a:ext uri="{FF2B5EF4-FFF2-40B4-BE49-F238E27FC236}">
                <a16:creationId xmlns:a16="http://schemas.microsoft.com/office/drawing/2014/main" id="{AE464140-11A2-2875-2BCE-FBA88E6C4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115230-3C75-3E03-8252-58D27235BF14}"/>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84926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93A3-C7A1-EC1F-022A-475C38009C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6CE2F9-7839-23FD-9811-618625B9C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9A2A23-F800-3392-E9C9-500615AA6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1538A3-37C2-9CE4-4E46-D252218F5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A29FB7-481F-1C7A-349B-EBD6619CF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0784E8-44AD-0337-A5A6-5B1C6BC7053A}"/>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8" name="Footer Placeholder 7">
            <a:extLst>
              <a:ext uri="{FF2B5EF4-FFF2-40B4-BE49-F238E27FC236}">
                <a16:creationId xmlns:a16="http://schemas.microsoft.com/office/drawing/2014/main" id="{6577AF9F-3EE4-EA56-FFA3-96EC1E6C3F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F32732-BB1B-5BD0-C74F-418D82D6C818}"/>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228333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E4A4-A0D1-DF69-8AC3-4E34A586F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086647-9D3F-29A9-F94E-E638D2FF4FFF}"/>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4" name="Footer Placeholder 3">
            <a:extLst>
              <a:ext uri="{FF2B5EF4-FFF2-40B4-BE49-F238E27FC236}">
                <a16:creationId xmlns:a16="http://schemas.microsoft.com/office/drawing/2014/main" id="{666F6972-3E4F-D890-53EF-81DE238B49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F63409-5DDF-D875-E7A8-E142F00793C4}"/>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101046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01988-900D-43B1-4F7A-ED41D3D7BC3C}"/>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3" name="Footer Placeholder 2">
            <a:extLst>
              <a:ext uri="{FF2B5EF4-FFF2-40B4-BE49-F238E27FC236}">
                <a16:creationId xmlns:a16="http://schemas.microsoft.com/office/drawing/2014/main" id="{1F851E5E-4BB8-D0FB-9E54-D1787D1CF9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327F0B-F12A-27B8-FAA1-CA1BB64F81D3}"/>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10208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A2A6-E2F5-DB83-5BE3-3525B3D8C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7D52B2-B125-764A-4083-57C86D303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B65CE4-742F-8A5C-5AE7-B5A93631A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5EA7A-6603-6F71-F448-AB308691A85B}"/>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6" name="Footer Placeholder 5">
            <a:extLst>
              <a:ext uri="{FF2B5EF4-FFF2-40B4-BE49-F238E27FC236}">
                <a16:creationId xmlns:a16="http://schemas.microsoft.com/office/drawing/2014/main" id="{ABE0A2B1-CD0F-F6B6-11C3-AB2D1B49B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B390E-3EBB-F4E0-A040-C6D7D14B71CD}"/>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363782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F8C5-C3B0-5DA6-3B58-E462FB830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3C5846-4D6B-C72D-6507-A76C4D6CA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3680EA-C4B5-54DB-DE11-FADAEDDE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A1C9B-CF6D-96C9-02B9-B0C5DFC2AECC}"/>
              </a:ext>
            </a:extLst>
          </p:cNvPr>
          <p:cNvSpPr>
            <a:spLocks noGrp="1"/>
          </p:cNvSpPr>
          <p:nvPr>
            <p:ph type="dt" sz="half" idx="10"/>
          </p:nvPr>
        </p:nvSpPr>
        <p:spPr/>
        <p:txBody>
          <a:bodyPr/>
          <a:lstStyle/>
          <a:p>
            <a:fld id="{90F4782B-51CD-47B6-BBCA-D23BE3A29796}" type="datetimeFigureOut">
              <a:rPr lang="en-IN" smtClean="0"/>
              <a:t>05-07-2024</a:t>
            </a:fld>
            <a:endParaRPr lang="en-IN"/>
          </a:p>
        </p:txBody>
      </p:sp>
      <p:sp>
        <p:nvSpPr>
          <p:cNvPr id="6" name="Footer Placeholder 5">
            <a:extLst>
              <a:ext uri="{FF2B5EF4-FFF2-40B4-BE49-F238E27FC236}">
                <a16:creationId xmlns:a16="http://schemas.microsoft.com/office/drawing/2014/main" id="{8EA72DFF-ADB1-4D90-E33B-D8558CCF6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9189B-EF38-2CE7-D874-F819231DB5B0}"/>
              </a:ext>
            </a:extLst>
          </p:cNvPr>
          <p:cNvSpPr>
            <a:spLocks noGrp="1"/>
          </p:cNvSpPr>
          <p:nvPr>
            <p:ph type="sldNum" sz="quarter" idx="12"/>
          </p:nvPr>
        </p:nvSpPr>
        <p:spPr/>
        <p:txBody>
          <a:bodyPr/>
          <a:lstStyle/>
          <a:p>
            <a:fld id="{122749B8-93C5-47B8-BC2B-A487DBDEFBD8}" type="slidenum">
              <a:rPr lang="en-IN" smtClean="0"/>
              <a:t>‹#›</a:t>
            </a:fld>
            <a:endParaRPr lang="en-IN"/>
          </a:p>
        </p:txBody>
      </p:sp>
    </p:spTree>
    <p:extLst>
      <p:ext uri="{BB962C8B-B14F-4D97-AF65-F5344CB8AC3E}">
        <p14:creationId xmlns:p14="http://schemas.microsoft.com/office/powerpoint/2010/main" val="98661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835C3-2B23-ADC7-AA1E-005A93B93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2AC66-8047-996C-A575-18C80CC2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02B0F-8927-74BF-A802-8F1C41F2A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4782B-51CD-47B6-BBCA-D23BE3A29796}" type="datetimeFigureOut">
              <a:rPr lang="en-IN" smtClean="0"/>
              <a:t>05-07-2024</a:t>
            </a:fld>
            <a:endParaRPr lang="en-IN"/>
          </a:p>
        </p:txBody>
      </p:sp>
      <p:sp>
        <p:nvSpPr>
          <p:cNvPr id="5" name="Footer Placeholder 4">
            <a:extLst>
              <a:ext uri="{FF2B5EF4-FFF2-40B4-BE49-F238E27FC236}">
                <a16:creationId xmlns:a16="http://schemas.microsoft.com/office/drawing/2014/main" id="{D40B3A9C-17C9-9DA7-53B5-3CC8BAFE6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01279-9C64-00A1-D8CA-39817433C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749B8-93C5-47B8-BC2B-A487DBDEFBD8}" type="slidenum">
              <a:rPr lang="en-IN" smtClean="0"/>
              <a:t>‹#›</a:t>
            </a:fld>
            <a:endParaRPr lang="en-IN"/>
          </a:p>
        </p:txBody>
      </p:sp>
    </p:spTree>
    <p:extLst>
      <p:ext uri="{BB962C8B-B14F-4D97-AF65-F5344CB8AC3E}">
        <p14:creationId xmlns:p14="http://schemas.microsoft.com/office/powerpoint/2010/main" val="91805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linkedin.com/in/rutuja-satarkar-647536215" TargetMode="External"/><Relationship Id="rId12" Type="http://schemas.openxmlformats.org/officeDocument/2006/relationships/hyperlink" Target="https://github.com/rutusatarkar" TargetMode="External"/><Relationship Id="rId17" Type="http://schemas.openxmlformats.org/officeDocument/2006/relationships/hyperlink" Target="mailto:rutusatarkar@gmail.com" TargetMode="External"/><Relationship Id="rId2" Type="http://schemas.openxmlformats.org/officeDocument/2006/relationships/image" Target="../media/image1.jp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2.wdp"/><Relationship Id="rId5" Type="http://schemas.microsoft.com/office/2007/relationships/hdphoto" Target="../media/hdphoto1.wdp"/><Relationship Id="rId15" Type="http://schemas.openxmlformats.org/officeDocument/2006/relationships/image" Target="../media/image8.png"/><Relationship Id="rId10" Type="http://schemas.openxmlformats.org/officeDocument/2006/relationships/image" Target="../media/image6.png"/><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hyperlink" Target="https://rutusatarkar.github.io/Portfolio-" TargetMode="External"/><Relationship Id="rId14" Type="http://schemas.microsoft.com/office/2007/relationships/hdphoto" Target="../media/hdphoto3.wdp"/></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6.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hyperlink" Target="https://rutusatarkar.github.io/Portfolio-" TargetMode="External"/><Relationship Id="rId17" Type="http://schemas.microsoft.com/office/2007/relationships/hdphoto" Target="../media/hdphoto3.wdp"/><Relationship Id="rId2" Type="http://schemas.openxmlformats.org/officeDocument/2006/relationships/image" Target="../media/image1.jp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5.png"/><Relationship Id="rId5" Type="http://schemas.openxmlformats.org/officeDocument/2006/relationships/image" Target="../media/image30.png"/><Relationship Id="rId15" Type="http://schemas.openxmlformats.org/officeDocument/2006/relationships/hyperlink" Target="https://github.com/rutusatarkar" TargetMode="External"/><Relationship Id="rId10" Type="http://schemas.openxmlformats.org/officeDocument/2006/relationships/hyperlink" Target="https://www.linkedin.com/in/rutuja-satarkar-647536215" TargetMode="External"/><Relationship Id="rId4" Type="http://schemas.openxmlformats.org/officeDocument/2006/relationships/image" Target="../media/image8.png"/><Relationship Id="rId9" Type="http://schemas.openxmlformats.org/officeDocument/2006/relationships/image" Target="../media/image34.png"/><Relationship Id="rId1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hyperlink" Target="https://www.linkedin.com/in/rutuja-satarkar-647536215" TargetMode="External"/><Relationship Id="rId13" Type="http://schemas.openxmlformats.org/officeDocument/2006/relationships/hyperlink" Target="https://github.com/rutusatarkar" TargetMode="External"/><Relationship Id="rId3" Type="http://schemas.openxmlformats.org/officeDocument/2006/relationships/image" Target="../media/image2.png"/><Relationship Id="rId7" Type="http://schemas.openxmlformats.org/officeDocument/2006/relationships/image" Target="../media/image37.png"/><Relationship Id="rId12" Type="http://schemas.microsoft.com/office/2007/relationships/hdphoto" Target="../media/hdphoto2.wdp"/><Relationship Id="rId2" Type="http://schemas.openxmlformats.org/officeDocument/2006/relationships/image" Target="../media/image1.jp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6.png"/><Relationship Id="rId5" Type="http://schemas.openxmlformats.org/officeDocument/2006/relationships/image" Target="../media/image35.png"/><Relationship Id="rId15" Type="http://schemas.microsoft.com/office/2007/relationships/hdphoto" Target="../media/hdphoto3.wdp"/><Relationship Id="rId10" Type="http://schemas.openxmlformats.org/officeDocument/2006/relationships/hyperlink" Target="https://rutusatarkar.github.io/Portfolio-" TargetMode="External"/><Relationship Id="rId4" Type="http://schemas.openxmlformats.org/officeDocument/2006/relationships/image" Target="../media/image8.png"/><Relationship Id="rId9" Type="http://schemas.openxmlformats.org/officeDocument/2006/relationships/image" Target="../media/image5.png"/><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42.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hyperlink" Target="mailto:rutusatarkar@gmail.com" TargetMode="External"/><Relationship Id="rId17" Type="http://schemas.openxmlformats.org/officeDocument/2006/relationships/image" Target="../media/image44.png"/><Relationship Id="rId2" Type="http://schemas.openxmlformats.org/officeDocument/2006/relationships/image" Target="../media/image1.jpg"/><Relationship Id="rId16" Type="http://schemas.openxmlformats.org/officeDocument/2006/relationships/hyperlink" Target="https://www.mentorness.com/" TargetMode="External"/><Relationship Id="rId1" Type="http://schemas.openxmlformats.org/officeDocument/2006/relationships/slideLayout" Target="../slideLayouts/slideLayout1.xml"/><Relationship Id="rId6" Type="http://schemas.openxmlformats.org/officeDocument/2006/relationships/hyperlink" Target="https://rutusatarkar.github.io/Portfolio-" TargetMode="External"/><Relationship Id="rId11" Type="http://schemas.microsoft.com/office/2007/relationships/hdphoto" Target="../media/hdphoto3.wdp"/><Relationship Id="rId5" Type="http://schemas.openxmlformats.org/officeDocument/2006/relationships/image" Target="../media/image5.png"/><Relationship Id="rId15" Type="http://schemas.openxmlformats.org/officeDocument/2006/relationships/image" Target="../media/image41.png"/><Relationship Id="rId10" Type="http://schemas.openxmlformats.org/officeDocument/2006/relationships/image" Target="../media/image7.png"/><Relationship Id="rId4" Type="http://schemas.openxmlformats.org/officeDocument/2006/relationships/hyperlink" Target="https://www.linkedin.com/in/rutuja-satarkar-647536215" TargetMode="External"/><Relationship Id="rId9" Type="http://schemas.openxmlformats.org/officeDocument/2006/relationships/hyperlink" Target="https://github.com/rutusatarkar" TargetMode="External"/><Relationship Id="rId1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hyperlink" Target="https://rutusatarkar.github.io/Portfolio-" TargetMode="External"/><Relationship Id="rId12" Type="http://schemas.microsoft.com/office/2007/relationships/hdphoto" Target="../media/hdphoto3.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s://www.linkedin.com/in/rutuja-satarkar-647536215" TargetMode="External"/><Relationship Id="rId10" Type="http://schemas.openxmlformats.org/officeDocument/2006/relationships/hyperlink" Target="https://github.com/rutusatarkar" TargetMode="External"/><Relationship Id="rId4" Type="http://schemas.openxmlformats.org/officeDocument/2006/relationships/image" Target="../media/image8.png"/><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www.linkedin.com/in/rutuja-satarkar-647536215" TargetMode="External"/><Relationship Id="rId12" Type="http://schemas.openxmlformats.org/officeDocument/2006/relationships/hyperlink" Target="https://github.com/rutusatarkar"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6.png"/><Relationship Id="rId11" Type="http://schemas.microsoft.com/office/2007/relationships/hdphoto" Target="../media/hdphoto2.wdp"/><Relationship Id="rId5" Type="http://schemas.openxmlformats.org/officeDocument/2006/relationships/image" Target="../media/image15.png"/><Relationship Id="rId1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hyperlink" Target="https://rutusatarkar.github.io/Portfolio-" TargetMode="External"/><Relationship Id="rId14" Type="http://schemas.microsoft.com/office/2007/relationships/hdphoto" Target="../media/hdphoto3.wdp"/></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www.linkedin.com/in/rutuja-satarkar-647536215" TargetMode="External"/><Relationship Id="rId12" Type="http://schemas.openxmlformats.org/officeDocument/2006/relationships/hyperlink" Target="https://github.com/rutusatarkar"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11" Type="http://schemas.microsoft.com/office/2007/relationships/hdphoto" Target="../media/hdphoto2.wdp"/><Relationship Id="rId5" Type="http://schemas.openxmlformats.org/officeDocument/2006/relationships/image" Target="../media/image17.png"/><Relationship Id="rId1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hyperlink" Target="https://rutusatarkar.github.io/Portfolio-" TargetMode="External"/><Relationship Id="rId14"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6.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20.png"/><Relationship Id="rId12" Type="http://schemas.openxmlformats.org/officeDocument/2006/relationships/hyperlink" Target="https://rutusatarkar.github.io/Portfolio-" TargetMode="External"/><Relationship Id="rId17" Type="http://schemas.microsoft.com/office/2007/relationships/hdphoto" Target="../media/hdphoto3.wdp"/><Relationship Id="rId2" Type="http://schemas.openxmlformats.org/officeDocument/2006/relationships/image" Target="../media/image1.jp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5.png"/><Relationship Id="rId5" Type="http://schemas.openxmlformats.org/officeDocument/2006/relationships/image" Target="../media/image18.png"/><Relationship Id="rId15" Type="http://schemas.openxmlformats.org/officeDocument/2006/relationships/hyperlink" Target="https://github.com/rutusatarkar" TargetMode="External"/><Relationship Id="rId10" Type="http://schemas.openxmlformats.org/officeDocument/2006/relationships/hyperlink" Target="https://www.linkedin.com/in/rutuja-satarkar-647536215" TargetMode="External"/><Relationship Id="rId4" Type="http://schemas.openxmlformats.org/officeDocument/2006/relationships/image" Target="../media/image8.png"/><Relationship Id="rId9" Type="http://schemas.openxmlformats.org/officeDocument/2006/relationships/image" Target="../media/image22.png"/><Relationship Id="rId1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25.png"/><Relationship Id="rId12" Type="http://schemas.openxmlformats.org/officeDocument/2006/relationships/hyperlink" Target="https://rutusatarkar.github.io/Portfolio-" TargetMode="External"/><Relationship Id="rId17" Type="http://schemas.microsoft.com/office/2007/relationships/hdphoto" Target="../media/hdphoto3.wdp"/><Relationship Id="rId2" Type="http://schemas.openxmlformats.org/officeDocument/2006/relationships/image" Target="../media/image1.jp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5.png"/><Relationship Id="rId5" Type="http://schemas.openxmlformats.org/officeDocument/2006/relationships/image" Target="../media/image23.png"/><Relationship Id="rId15" Type="http://schemas.openxmlformats.org/officeDocument/2006/relationships/hyperlink" Target="https://github.com/rutusatarkar" TargetMode="External"/><Relationship Id="rId10" Type="http://schemas.openxmlformats.org/officeDocument/2006/relationships/hyperlink" Target="https://www.linkedin.com/in/rutuja-satarkar-647536215" TargetMode="External"/><Relationship Id="rId4" Type="http://schemas.openxmlformats.org/officeDocument/2006/relationships/image" Target="../media/image8.png"/><Relationship Id="rId9" Type="http://schemas.openxmlformats.org/officeDocument/2006/relationships/image" Target="../media/image26.png"/><Relationship Id="rId1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29.png"/><Relationship Id="rId12" Type="http://schemas.openxmlformats.org/officeDocument/2006/relationships/image" Target="../media/image6.png"/><Relationship Id="rId17" Type="http://schemas.openxmlformats.org/officeDocument/2006/relationships/image" Target="../media/image14.png"/><Relationship Id="rId2" Type="http://schemas.openxmlformats.org/officeDocument/2006/relationships/image" Target="../media/image1.jpg"/><Relationship Id="rId16"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hyperlink" Target="https://rutusatarkar.github.io/Portfolio-" TargetMode="External"/><Relationship Id="rId5" Type="http://schemas.openxmlformats.org/officeDocument/2006/relationships/image" Target="../media/image27.png"/><Relationship Id="rId15" Type="http://schemas.openxmlformats.org/officeDocument/2006/relationships/image" Target="../media/image7.png"/><Relationship Id="rId10"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hyperlink" Target="https://www.linkedin.com/in/rutuja-satarkar-647536215" TargetMode="External"/><Relationship Id="rId14" Type="http://schemas.openxmlformats.org/officeDocument/2006/relationships/hyperlink" Target="https://github.com/rutusatark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97"/>
            <a:ext cx="12192000" cy="6858000"/>
          </a:xfrm>
          <a:prstGeom prst="rect">
            <a:avLst/>
          </a:prstGeom>
        </p:spPr>
      </p:pic>
      <p:grpSp>
        <p:nvGrpSpPr>
          <p:cNvPr id="4" name="Group 3">
            <a:extLst>
              <a:ext uri="{FF2B5EF4-FFF2-40B4-BE49-F238E27FC236}">
                <a16:creationId xmlns:a16="http://schemas.microsoft.com/office/drawing/2014/main" id="{707EA590-CF6E-96BA-054F-C8F94E4ED9F0}"/>
              </a:ext>
            </a:extLst>
          </p:cNvPr>
          <p:cNvGrpSpPr/>
          <p:nvPr/>
        </p:nvGrpSpPr>
        <p:grpSpPr>
          <a:xfrm>
            <a:off x="1200417" y="1574969"/>
            <a:ext cx="10704031" cy="2972478"/>
            <a:chOff x="1487969" y="1088004"/>
            <a:chExt cx="10704031" cy="2972478"/>
          </a:xfrm>
        </p:grpSpPr>
        <p:sp>
          <p:nvSpPr>
            <p:cNvPr id="6" name="TextBox 5">
              <a:extLst>
                <a:ext uri="{FF2B5EF4-FFF2-40B4-BE49-F238E27FC236}">
                  <a16:creationId xmlns:a16="http://schemas.microsoft.com/office/drawing/2014/main" id="{C4DB26DA-0651-A5BB-1ACA-F7AD725C25DD}"/>
                </a:ext>
              </a:extLst>
            </p:cNvPr>
            <p:cNvSpPr txBox="1"/>
            <p:nvPr/>
          </p:nvSpPr>
          <p:spPr>
            <a:xfrm>
              <a:off x="4148737" y="1392083"/>
              <a:ext cx="8043263" cy="1938992"/>
            </a:xfrm>
            <a:prstGeom prst="rect">
              <a:avLst/>
            </a:prstGeom>
            <a:noFill/>
          </p:spPr>
          <p:txBody>
            <a:bodyPr wrap="square" rtlCol="0">
              <a:spAutoFit/>
            </a:bodyPr>
            <a:lstStyle/>
            <a:p>
              <a:r>
                <a:rPr lang="en-IN" sz="6000" dirty="0">
                  <a:solidFill>
                    <a:srgbClr val="FF0000"/>
                  </a:solidFill>
                </a:rPr>
                <a:t>YouTube Songs                          	Analysis </a:t>
              </a:r>
              <a:r>
                <a:rPr lang="en-IN" sz="2800" dirty="0">
                  <a:solidFill>
                    <a:srgbClr val="FF0000"/>
                  </a:solidFill>
                </a:rPr>
                <a:t>Using POWER-BI </a:t>
              </a:r>
              <a:endParaRPr lang="en-IN" sz="6000" dirty="0">
                <a:solidFill>
                  <a:srgbClr val="FF0000"/>
                </a:solidFill>
              </a:endParaRP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885">
              <a:off x="1487969" y="1088004"/>
              <a:ext cx="3784087" cy="2862322"/>
            </a:xfrm>
            <a:prstGeom prst="rect">
              <a:avLst/>
            </a:prstGeom>
          </p:spPr>
        </p:pic>
        <p:grpSp>
          <p:nvGrpSpPr>
            <p:cNvPr id="13" name="Group 12">
              <a:extLst>
                <a:ext uri="{FF2B5EF4-FFF2-40B4-BE49-F238E27FC236}">
                  <a16:creationId xmlns:a16="http://schemas.microsoft.com/office/drawing/2014/main" id="{16F901FA-CFC9-E032-2A70-AB2E89A4BD4A}"/>
                </a:ext>
              </a:extLst>
            </p:cNvPr>
            <p:cNvGrpSpPr/>
            <p:nvPr/>
          </p:nvGrpSpPr>
          <p:grpSpPr>
            <a:xfrm>
              <a:off x="3285726" y="3188678"/>
              <a:ext cx="6469449" cy="871804"/>
              <a:chOff x="3997919" y="3330796"/>
              <a:chExt cx="6469449" cy="871804"/>
            </a:xfrm>
          </p:grpSpPr>
          <p:pic>
            <p:nvPicPr>
              <p:cNvPr id="5" name="Picture 4">
                <a:extLst>
                  <a:ext uri="{FF2B5EF4-FFF2-40B4-BE49-F238E27FC236}">
                    <a16:creationId xmlns:a16="http://schemas.microsoft.com/office/drawing/2014/main" id="{CB0DC213-E360-2A76-35CC-D4FA463D8513}"/>
                  </a:ext>
                </a:extLst>
              </p:cNvPr>
              <p:cNvPicPr>
                <a:picLocks noChangeAspect="1"/>
              </p:cNvPicPr>
              <p:nvPr/>
            </p:nvPicPr>
            <p:blipFill rotWithShape="1">
              <a:blip r:embed="rId4">
                <a:clrChange>
                  <a:clrFrom>
                    <a:srgbClr val="000000">
                      <a:alpha val="0"/>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5">
                        <a14:imgEffect>
                          <a14:colorTemperature colorTemp="11494"/>
                        </a14:imgEffect>
                        <a14:imgEffect>
                          <a14:saturation sat="0"/>
                        </a14:imgEffect>
                      </a14:imgLayer>
                    </a14:imgProps>
                  </a:ext>
                  <a:ext uri="{28A0092B-C50C-407E-A947-70E740481C1C}">
                    <a14:useLocalDpi xmlns:a14="http://schemas.microsoft.com/office/drawing/2010/main" val="0"/>
                  </a:ext>
                </a:extLst>
              </a:blip>
              <a:srcRect t="27916" b="30306"/>
              <a:stretch/>
            </p:blipFill>
            <p:spPr>
              <a:xfrm>
                <a:off x="3997919" y="3349702"/>
                <a:ext cx="3687321" cy="843273"/>
              </a:xfrm>
              <a:prstGeom prst="rect">
                <a:avLst/>
              </a:prstGeom>
              <a:ln>
                <a:noFill/>
              </a:ln>
              <a:scene3d>
                <a:camera prst="orthographicFront"/>
                <a:lightRig rig="threePt" dir="t"/>
              </a:scene3d>
              <a:sp3d>
                <a:bevelT/>
              </a:sp3d>
            </p:spPr>
          </p:pic>
          <p:pic>
            <p:nvPicPr>
              <p:cNvPr id="12" name="Picture 11">
                <a:extLst>
                  <a:ext uri="{FF2B5EF4-FFF2-40B4-BE49-F238E27FC236}">
                    <a16:creationId xmlns:a16="http://schemas.microsoft.com/office/drawing/2014/main" id="{809919A0-8EC8-41B3-45BB-DFF185FCD0E1}"/>
                  </a:ext>
                </a:extLst>
              </p:cNvPr>
              <p:cNvPicPr>
                <a:picLocks noChangeAspect="1"/>
              </p:cNvPicPr>
              <p:nvPr/>
            </p:nvPicPr>
            <p:blipFill>
              <a:blip r:embed="rId6"/>
              <a:stretch>
                <a:fillRect/>
              </a:stretch>
            </p:blipFill>
            <p:spPr>
              <a:xfrm>
                <a:off x="6748486" y="3330796"/>
                <a:ext cx="3718882" cy="871804"/>
              </a:xfrm>
              <a:prstGeom prst="rect">
                <a:avLst/>
              </a:prstGeom>
            </p:spPr>
          </p:pic>
        </p:grpSp>
      </p:grpSp>
      <p:grpSp>
        <p:nvGrpSpPr>
          <p:cNvPr id="37" name="Group 36">
            <a:extLst>
              <a:ext uri="{FF2B5EF4-FFF2-40B4-BE49-F238E27FC236}">
                <a16:creationId xmlns:a16="http://schemas.microsoft.com/office/drawing/2014/main" id="{A21D5AA5-BC04-3E44-9C84-48D0ECE3E90A}"/>
              </a:ext>
            </a:extLst>
          </p:cNvPr>
          <p:cNvGrpSpPr/>
          <p:nvPr/>
        </p:nvGrpSpPr>
        <p:grpSpPr>
          <a:xfrm>
            <a:off x="68585" y="5950937"/>
            <a:ext cx="12261918" cy="694183"/>
            <a:chOff x="107085" y="6476398"/>
            <a:chExt cx="12261918" cy="694183"/>
          </a:xfrm>
        </p:grpSpPr>
        <p:pic>
          <p:nvPicPr>
            <p:cNvPr id="14" name="Picture 13">
              <a:hlinkClick r:id="rId7"/>
              <a:extLst>
                <a:ext uri="{FF2B5EF4-FFF2-40B4-BE49-F238E27FC236}">
                  <a16:creationId xmlns:a16="http://schemas.microsoft.com/office/drawing/2014/main" id="{3EA3672B-26BD-1E0C-6A65-55E61D81027B}"/>
                </a:ext>
              </a:extLst>
            </p:cNvPr>
            <p:cNvPicPr>
              <a:picLocks noChangeAspect="1"/>
            </p:cNvPicPr>
            <p:nvPr/>
          </p:nvPicPr>
          <p:blipFill>
            <a:blip r:embed="rId8">
              <a:biLevel thresh="25000"/>
            </a:blip>
            <a:stretch>
              <a:fillRect/>
            </a:stretch>
          </p:blipFill>
          <p:spPr>
            <a:xfrm>
              <a:off x="4419254" y="6563654"/>
              <a:ext cx="478714" cy="497487"/>
            </a:xfrm>
            <a:prstGeom prst="rect">
              <a:avLst/>
            </a:prstGeom>
          </p:spPr>
        </p:pic>
        <p:pic>
          <p:nvPicPr>
            <p:cNvPr id="18" name="Picture 17">
              <a:hlinkClick r:id="rId9"/>
              <a:extLst>
                <a:ext uri="{FF2B5EF4-FFF2-40B4-BE49-F238E27FC236}">
                  <a16:creationId xmlns:a16="http://schemas.microsoft.com/office/drawing/2014/main" id="{FB24A6A7-28AB-A658-0D79-1DEA8B78ACF9}"/>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24" name="Picture 23">
              <a:hlinkClick r:id="rId12"/>
              <a:extLst>
                <a:ext uri="{FF2B5EF4-FFF2-40B4-BE49-F238E27FC236}">
                  <a16:creationId xmlns:a16="http://schemas.microsoft.com/office/drawing/2014/main" id="{D2FE92F7-17AE-7D2F-6011-8D2B3D1CEB01}"/>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27" name="TextBox 26">
              <a:extLst>
                <a:ext uri="{FF2B5EF4-FFF2-40B4-BE49-F238E27FC236}">
                  <a16:creationId xmlns:a16="http://schemas.microsoft.com/office/drawing/2014/main" id="{25920E0E-3033-011A-DC9C-7451489D1338}"/>
                </a:ext>
              </a:extLst>
            </p:cNvPr>
            <p:cNvSpPr txBox="1"/>
            <p:nvPr/>
          </p:nvSpPr>
          <p:spPr>
            <a:xfrm>
              <a:off x="4921184" y="6516631"/>
              <a:ext cx="3635213" cy="646331"/>
            </a:xfrm>
            <a:prstGeom prst="rect">
              <a:avLst/>
            </a:prstGeom>
            <a:noFill/>
          </p:spPr>
          <p:txBody>
            <a:bodyPr wrap="square" rtlCol="0">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29" name="TextBox 28">
              <a:extLst>
                <a:ext uri="{FF2B5EF4-FFF2-40B4-BE49-F238E27FC236}">
                  <a16:creationId xmlns:a16="http://schemas.microsoft.com/office/drawing/2014/main" id="{3DDE7110-CB59-98A8-B53B-BEC0A9555847}"/>
                </a:ext>
              </a:extLst>
            </p:cNvPr>
            <p:cNvSpPr txBox="1"/>
            <p:nvPr/>
          </p:nvSpPr>
          <p:spPr>
            <a:xfrm>
              <a:off x="9085054" y="6542928"/>
              <a:ext cx="3283949" cy="369332"/>
            </a:xfrm>
            <a:prstGeom prst="rect">
              <a:avLst/>
            </a:prstGeom>
            <a:noFill/>
          </p:spPr>
          <p:txBody>
            <a:bodyPr wrap="square">
              <a:spAutoFit/>
            </a:bodyPr>
            <a:lstStyle/>
            <a:p>
              <a:r>
                <a:rPr lang="en-IN" dirty="0">
                  <a:solidFill>
                    <a:schemeClr val="bg1">
                      <a:lumMod val="95000"/>
                    </a:schemeClr>
                  </a:solidFill>
                  <a:hlinkClick r:id="rId12">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31" name="TextBox 30">
              <a:extLst>
                <a:ext uri="{FF2B5EF4-FFF2-40B4-BE49-F238E27FC236}">
                  <a16:creationId xmlns:a16="http://schemas.microsoft.com/office/drawing/2014/main" id="{A073FEA8-EC1D-75BB-3F53-ABA804622184}"/>
                </a:ext>
              </a:extLst>
            </p:cNvPr>
            <p:cNvSpPr txBox="1"/>
            <p:nvPr/>
          </p:nvSpPr>
          <p:spPr>
            <a:xfrm>
              <a:off x="604573" y="6559061"/>
              <a:ext cx="3947859" cy="369332"/>
            </a:xfrm>
            <a:prstGeom prst="rect">
              <a:avLst/>
            </a:prstGeom>
            <a:noFill/>
          </p:spPr>
          <p:txBody>
            <a:bodyPr wrap="square">
              <a:spAutoFit/>
            </a:bodyPr>
            <a:lstStyle/>
            <a:p>
              <a:r>
                <a:rPr lang="en-IN" dirty="0">
                  <a:solidFill>
                    <a:schemeClr val="bg1"/>
                  </a:solidFill>
                  <a:hlinkClick r:id="rId9">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sp>
        <p:nvSpPr>
          <p:cNvPr id="11" name="TextBox 10">
            <a:extLst>
              <a:ext uri="{FF2B5EF4-FFF2-40B4-BE49-F238E27FC236}">
                <a16:creationId xmlns:a16="http://schemas.microsoft.com/office/drawing/2014/main" id="{2B48A07C-ADA8-B6E7-DD21-B1D49D5C1F67}"/>
              </a:ext>
            </a:extLst>
          </p:cNvPr>
          <p:cNvSpPr txBox="1"/>
          <p:nvPr/>
        </p:nvSpPr>
        <p:spPr>
          <a:xfrm>
            <a:off x="8355282" y="-50383"/>
            <a:ext cx="4743492" cy="461664"/>
          </a:xfrm>
          <a:prstGeom prst="rect">
            <a:avLst/>
          </a:prstGeom>
          <a:noFill/>
        </p:spPr>
        <p:txBody>
          <a:bodyPr wrap="square" rtlCol="0">
            <a:spAutoFit/>
          </a:bodyPr>
          <a:lstStyle/>
          <a:p>
            <a:r>
              <a:rPr lang="en-IN" sz="2400" dirty="0">
                <a:solidFill>
                  <a:schemeClr val="bg1"/>
                </a:solidFill>
              </a:rPr>
              <a:t>Presented</a:t>
            </a:r>
            <a:r>
              <a:rPr lang="en-IN" dirty="0">
                <a:solidFill>
                  <a:schemeClr val="bg1"/>
                </a:solidFill>
              </a:rPr>
              <a:t> </a:t>
            </a:r>
            <a:r>
              <a:rPr lang="en-IN" sz="2400" dirty="0">
                <a:solidFill>
                  <a:schemeClr val="bg1"/>
                </a:solidFill>
              </a:rPr>
              <a:t>by  </a:t>
            </a:r>
            <a:r>
              <a:rPr lang="en-IN" sz="2400" i="1" dirty="0">
                <a:solidFill>
                  <a:srgbClr val="F4F769"/>
                </a:solidFill>
              </a:rPr>
              <a:t>Rutuja Satarkar</a:t>
            </a:r>
            <a:endParaRPr lang="en-IN" sz="2000" i="1" dirty="0">
              <a:solidFill>
                <a:srgbClr val="F4F769"/>
              </a:solidFill>
            </a:endParaRPr>
          </a:p>
        </p:txBody>
      </p:sp>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15">
            <a:extLst>
              <a:ext uri="{28A0092B-C50C-407E-A947-70E740481C1C}">
                <a14:useLocalDpi xmlns:a14="http://schemas.microsoft.com/office/drawing/2010/main" val="0"/>
              </a:ext>
            </a:extLst>
          </a:blip>
          <a:srcRect t="18160" b="17277"/>
          <a:stretch/>
        </p:blipFill>
        <p:spPr>
          <a:xfrm>
            <a:off x="5365688" y="-69233"/>
            <a:ext cx="1460621" cy="857568"/>
          </a:xfrm>
          <a:prstGeom prst="rect">
            <a:avLst/>
          </a:prstGeom>
        </p:spPr>
      </p:pic>
      <p:pic>
        <p:nvPicPr>
          <p:cNvPr id="3" name="Picture 2">
            <a:extLst>
              <a:ext uri="{FF2B5EF4-FFF2-40B4-BE49-F238E27FC236}">
                <a16:creationId xmlns:a16="http://schemas.microsoft.com/office/drawing/2014/main" id="{3BDFE64B-DD23-3867-B617-7886302DD3DF}"/>
              </a:ext>
            </a:extLst>
          </p:cNvPr>
          <p:cNvPicPr>
            <a:picLocks noChangeAspect="1"/>
          </p:cNvPicPr>
          <p:nvPr/>
        </p:nvPicPr>
        <p:blipFill rotWithShape="1">
          <a:blip r:embed="rId16">
            <a:extLst>
              <a:ext uri="{28A0092B-C50C-407E-A947-70E740481C1C}">
                <a14:useLocalDpi xmlns:a14="http://schemas.microsoft.com/office/drawing/2010/main" val="0"/>
              </a:ext>
            </a:extLst>
          </a:blip>
          <a:srcRect l="27961" r="25287"/>
          <a:stretch/>
        </p:blipFill>
        <p:spPr>
          <a:xfrm>
            <a:off x="9955319" y="2919585"/>
            <a:ext cx="542784" cy="653059"/>
          </a:xfrm>
          <a:prstGeom prst="rect">
            <a:avLst/>
          </a:prstGeom>
        </p:spPr>
      </p:pic>
      <p:sp>
        <p:nvSpPr>
          <p:cNvPr id="17" name="TextBox 16">
            <a:extLst>
              <a:ext uri="{FF2B5EF4-FFF2-40B4-BE49-F238E27FC236}">
                <a16:creationId xmlns:a16="http://schemas.microsoft.com/office/drawing/2014/main" id="{0786FD9B-7E69-A6E0-D1BE-721AE3BDC81C}"/>
              </a:ext>
            </a:extLst>
          </p:cNvPr>
          <p:cNvSpPr txBox="1"/>
          <p:nvPr/>
        </p:nvSpPr>
        <p:spPr>
          <a:xfrm>
            <a:off x="10835" y="27287"/>
            <a:ext cx="1890552" cy="369332"/>
          </a:xfrm>
          <a:prstGeom prst="rect">
            <a:avLst/>
          </a:prstGeom>
          <a:noFill/>
        </p:spPr>
        <p:txBody>
          <a:bodyPr wrap="square">
            <a:spAutoFit/>
          </a:bodyPr>
          <a:lstStyle/>
          <a:p>
            <a:r>
              <a:rPr lang="en-IN" sz="1800" dirty="0">
                <a:solidFill>
                  <a:schemeClr val="bg1"/>
                </a:solidFill>
              </a:rPr>
              <a:t>Batch: MIP-DA-10</a:t>
            </a:r>
            <a:endParaRPr lang="en-IN" sz="1400" dirty="0">
              <a:solidFill>
                <a:schemeClr val="bg1"/>
              </a:solidFill>
            </a:endParaRPr>
          </a:p>
        </p:txBody>
      </p:sp>
      <p:pic>
        <p:nvPicPr>
          <p:cNvPr id="21" name="Picture 20">
            <a:hlinkClick r:id="rId17"/>
            <a:extLst>
              <a:ext uri="{FF2B5EF4-FFF2-40B4-BE49-F238E27FC236}">
                <a16:creationId xmlns:a16="http://schemas.microsoft.com/office/drawing/2014/main" id="{44DE6706-0C4C-4E7E-3ABC-63FAFB05738F}"/>
              </a:ext>
            </a:extLst>
          </p:cNvPr>
          <p:cNvPicPr>
            <a:picLocks noChangeAspect="1"/>
          </p:cNvPicPr>
          <p:nvPr/>
        </p:nvPicPr>
        <p:blipFill>
          <a:blip r:embed="rId18"/>
          <a:stretch>
            <a:fillRect/>
          </a:stretch>
        </p:blipFill>
        <p:spPr>
          <a:xfrm>
            <a:off x="2085186" y="16779"/>
            <a:ext cx="2981202" cy="431874"/>
          </a:xfrm>
          <a:prstGeom prst="rect">
            <a:avLst/>
          </a:prstGeom>
        </p:spPr>
      </p:pic>
      <p:pic>
        <p:nvPicPr>
          <p:cNvPr id="22" name="Picture 21">
            <a:hlinkClick r:id="rId17"/>
            <a:extLst>
              <a:ext uri="{FF2B5EF4-FFF2-40B4-BE49-F238E27FC236}">
                <a16:creationId xmlns:a16="http://schemas.microsoft.com/office/drawing/2014/main" id="{F324E301-31C5-B003-FDFE-C1AB85FE207C}"/>
              </a:ext>
            </a:extLst>
          </p:cNvPr>
          <p:cNvPicPr>
            <a:picLocks noChangeAspect="1"/>
          </p:cNvPicPr>
          <p:nvPr/>
        </p:nvPicPr>
        <p:blipFill>
          <a:blip r:embed="rId19"/>
          <a:stretch>
            <a:fillRect/>
          </a:stretch>
        </p:blipFill>
        <p:spPr>
          <a:xfrm>
            <a:off x="1838243" y="108295"/>
            <a:ext cx="315480" cy="207315"/>
          </a:xfrm>
          <a:prstGeom prst="rect">
            <a:avLst/>
          </a:prstGeom>
        </p:spPr>
      </p:pic>
    </p:spTree>
    <p:extLst>
      <p:ext uri="{BB962C8B-B14F-4D97-AF65-F5344CB8AC3E}">
        <p14:creationId xmlns:p14="http://schemas.microsoft.com/office/powerpoint/2010/main" val="1044845568"/>
      </p:ext>
    </p:extLst>
  </p:cSld>
  <p:clrMapOvr>
    <a:masterClrMapping/>
  </p:clrMapOvr>
  <mc:AlternateContent xmlns:mc="http://schemas.openxmlformats.org/markup-compatibility/2006" xmlns:p14="http://schemas.microsoft.com/office/powerpoint/2010/main">
    <mc:Choice Requires="p14">
      <p:transition spd="slow" p14:dur="2000" advTm="20769"/>
    </mc:Choice>
    <mc:Fallback xmlns="">
      <p:transition spd="slow" advTm="207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0206" y="182713"/>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345376" y="-85403"/>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520206" y="1379576"/>
            <a:ext cx="10951194" cy="5478424"/>
          </a:xfrm>
          <a:prstGeom prst="rect">
            <a:avLst/>
          </a:prstGeom>
          <a:noFill/>
        </p:spPr>
        <p:txBody>
          <a:bodyPr wrap="square" rtlCol="0">
            <a:spAutoFit/>
          </a:bodyPr>
          <a:lstStyle/>
          <a:p>
            <a:r>
              <a:rPr lang="en-IN" sz="3600" dirty="0">
                <a:solidFill>
                  <a:schemeClr val="bg1"/>
                </a:solidFill>
              </a:rPr>
              <a:t>Creates New Measures:-</a:t>
            </a:r>
            <a:endParaRPr lang="en-IN" sz="2400" dirty="0">
              <a:solidFill>
                <a:schemeClr val="bg1"/>
              </a:solidFill>
            </a:endParaRPr>
          </a:p>
          <a:p>
            <a:endParaRPr lang="en-IN" dirty="0">
              <a:solidFill>
                <a:schemeClr val="bg1"/>
              </a:solidFill>
            </a:endParaRPr>
          </a:p>
          <a:p>
            <a:pPr marL="342900" indent="-342900">
              <a:buAutoNum type="arabicParenR"/>
            </a:pPr>
            <a:r>
              <a:rPr lang="en-IN" sz="2400" dirty="0">
                <a:solidFill>
                  <a:schemeClr val="bg1"/>
                </a:solidFill>
              </a:rPr>
              <a:t>Total Comments =</a:t>
            </a:r>
          </a:p>
          <a:p>
            <a:pPr marL="342900" indent="-342900">
              <a:buAutoNum type="arabicParenR"/>
            </a:pPr>
            <a:endParaRPr lang="en-IN" sz="2400" dirty="0">
              <a:solidFill>
                <a:schemeClr val="bg1"/>
              </a:solidFill>
            </a:endParaRPr>
          </a:p>
          <a:p>
            <a:pPr marL="342900" indent="-342900">
              <a:buAutoNum type="arabicParenR"/>
            </a:pPr>
            <a:r>
              <a:rPr lang="en-IN" sz="2400" dirty="0">
                <a:solidFill>
                  <a:schemeClr val="bg1"/>
                </a:solidFill>
              </a:rPr>
              <a:t> Total Likes = </a:t>
            </a:r>
          </a:p>
          <a:p>
            <a:pPr marL="342900" indent="-342900">
              <a:buAutoNum type="arabicParenR"/>
            </a:pPr>
            <a:endParaRPr lang="en-IN" sz="2400" dirty="0">
              <a:solidFill>
                <a:schemeClr val="bg1"/>
              </a:solidFill>
            </a:endParaRPr>
          </a:p>
          <a:p>
            <a:pPr marL="342900" indent="-342900">
              <a:buAutoNum type="arabicParenR"/>
            </a:pPr>
            <a:r>
              <a:rPr lang="en-IN" sz="2400" dirty="0">
                <a:solidFill>
                  <a:schemeClr val="bg1"/>
                </a:solidFill>
              </a:rPr>
              <a:t> Total Views =</a:t>
            </a:r>
          </a:p>
          <a:p>
            <a:pPr marL="342900" indent="-342900">
              <a:buAutoNum type="arabicParenR"/>
            </a:pPr>
            <a:endParaRPr lang="en-IN" sz="2400" dirty="0">
              <a:solidFill>
                <a:schemeClr val="bg1"/>
              </a:solidFill>
            </a:endParaRPr>
          </a:p>
          <a:p>
            <a:pPr marL="342900" indent="-342900">
              <a:buAutoNum type="arabicParenR"/>
            </a:pPr>
            <a:r>
              <a:rPr lang="en-IN" sz="2400" dirty="0">
                <a:solidFill>
                  <a:schemeClr val="bg1"/>
                </a:solidFill>
              </a:rPr>
              <a:t> Total Channels  =</a:t>
            </a:r>
          </a:p>
          <a:p>
            <a:pPr marL="342900" indent="-342900">
              <a:buAutoNum type="arabicParenR"/>
            </a:pPr>
            <a:endParaRPr lang="en-IN" sz="2400" dirty="0">
              <a:solidFill>
                <a:schemeClr val="bg1"/>
              </a:solidFill>
            </a:endParaRPr>
          </a:p>
          <a:p>
            <a:pPr marL="342900" indent="-342900">
              <a:buAutoNum type="arabicParenR"/>
            </a:pPr>
            <a:r>
              <a:rPr lang="en-IN" sz="2400" dirty="0">
                <a:solidFill>
                  <a:schemeClr val="bg1"/>
                </a:solidFill>
              </a:rPr>
              <a:t>Total Songs   =</a:t>
            </a:r>
          </a:p>
          <a:p>
            <a:r>
              <a:rPr lang="en-IN" sz="2400" dirty="0">
                <a:solidFill>
                  <a:schemeClr val="bg1"/>
                </a:solidFill>
              </a:rPr>
              <a:t> </a:t>
            </a:r>
          </a:p>
          <a:p>
            <a:r>
              <a:rPr lang="en-IN" sz="2000" dirty="0">
                <a:solidFill>
                  <a:schemeClr val="bg1"/>
                </a:solidFill>
              </a:rPr>
              <a:t> </a:t>
            </a:r>
            <a:endParaRPr lang="en-IN" sz="2400" dirty="0">
              <a:solidFill>
                <a:srgbClr val="FF0000"/>
              </a:solidFill>
            </a:endParaRPr>
          </a:p>
          <a:p>
            <a:endParaRPr lang="en-IN" dirty="0">
              <a:solidFill>
                <a:srgbClr val="FF0000"/>
              </a:solidFill>
            </a:endParaRPr>
          </a:p>
          <a:p>
            <a:endParaRPr lang="en-IN" dirty="0">
              <a:solidFill>
                <a:srgbClr val="FF0000"/>
              </a:solidFill>
            </a:endParaRPr>
          </a:p>
        </p:txBody>
      </p:sp>
      <p:pic>
        <p:nvPicPr>
          <p:cNvPr id="4" name="Picture 3">
            <a:extLst>
              <a:ext uri="{FF2B5EF4-FFF2-40B4-BE49-F238E27FC236}">
                <a16:creationId xmlns:a16="http://schemas.microsoft.com/office/drawing/2014/main" id="{BC48498F-3802-20A3-550C-45A4022523D5}"/>
              </a:ext>
            </a:extLst>
          </p:cNvPr>
          <p:cNvPicPr>
            <a:picLocks noChangeAspect="1"/>
          </p:cNvPicPr>
          <p:nvPr/>
        </p:nvPicPr>
        <p:blipFill>
          <a:blip r:embed="rId5"/>
          <a:stretch>
            <a:fillRect/>
          </a:stretch>
        </p:blipFill>
        <p:spPr>
          <a:xfrm>
            <a:off x="4399614" y="2204997"/>
            <a:ext cx="4678351" cy="397016"/>
          </a:xfrm>
          <a:prstGeom prst="rect">
            <a:avLst/>
          </a:prstGeom>
        </p:spPr>
      </p:pic>
      <p:pic>
        <p:nvPicPr>
          <p:cNvPr id="11" name="Picture 10">
            <a:extLst>
              <a:ext uri="{FF2B5EF4-FFF2-40B4-BE49-F238E27FC236}">
                <a16:creationId xmlns:a16="http://schemas.microsoft.com/office/drawing/2014/main" id="{4EB8F24C-334B-45C0-D786-0A77075A4243}"/>
              </a:ext>
            </a:extLst>
          </p:cNvPr>
          <p:cNvPicPr>
            <a:picLocks noChangeAspect="1"/>
          </p:cNvPicPr>
          <p:nvPr/>
        </p:nvPicPr>
        <p:blipFill>
          <a:blip r:embed="rId6"/>
          <a:stretch>
            <a:fillRect/>
          </a:stretch>
        </p:blipFill>
        <p:spPr>
          <a:xfrm>
            <a:off x="3624857" y="3028039"/>
            <a:ext cx="4678351" cy="448160"/>
          </a:xfrm>
          <a:prstGeom prst="rect">
            <a:avLst/>
          </a:prstGeom>
        </p:spPr>
      </p:pic>
      <p:pic>
        <p:nvPicPr>
          <p:cNvPr id="16" name="Picture 15">
            <a:extLst>
              <a:ext uri="{FF2B5EF4-FFF2-40B4-BE49-F238E27FC236}">
                <a16:creationId xmlns:a16="http://schemas.microsoft.com/office/drawing/2014/main" id="{5A531680-0D7E-031B-A0CD-9AAF0B5C8CD4}"/>
              </a:ext>
            </a:extLst>
          </p:cNvPr>
          <p:cNvPicPr>
            <a:picLocks noChangeAspect="1"/>
          </p:cNvPicPr>
          <p:nvPr/>
        </p:nvPicPr>
        <p:blipFill>
          <a:blip r:embed="rId7"/>
          <a:stretch>
            <a:fillRect/>
          </a:stretch>
        </p:blipFill>
        <p:spPr>
          <a:xfrm>
            <a:off x="3793925" y="3687233"/>
            <a:ext cx="4604149" cy="447005"/>
          </a:xfrm>
          <a:prstGeom prst="rect">
            <a:avLst/>
          </a:prstGeom>
        </p:spPr>
      </p:pic>
      <p:pic>
        <p:nvPicPr>
          <p:cNvPr id="20" name="Picture 19">
            <a:extLst>
              <a:ext uri="{FF2B5EF4-FFF2-40B4-BE49-F238E27FC236}">
                <a16:creationId xmlns:a16="http://schemas.microsoft.com/office/drawing/2014/main" id="{1C81329C-798B-93C4-150C-4DA1205DFC0F}"/>
              </a:ext>
            </a:extLst>
          </p:cNvPr>
          <p:cNvPicPr>
            <a:picLocks noChangeAspect="1"/>
          </p:cNvPicPr>
          <p:nvPr/>
        </p:nvPicPr>
        <p:blipFill>
          <a:blip r:embed="rId8"/>
          <a:stretch>
            <a:fillRect/>
          </a:stretch>
        </p:blipFill>
        <p:spPr>
          <a:xfrm>
            <a:off x="4288521" y="4484762"/>
            <a:ext cx="4497407" cy="433236"/>
          </a:xfrm>
          <a:prstGeom prst="rect">
            <a:avLst/>
          </a:prstGeom>
        </p:spPr>
      </p:pic>
      <p:pic>
        <p:nvPicPr>
          <p:cNvPr id="22" name="Picture 21">
            <a:extLst>
              <a:ext uri="{FF2B5EF4-FFF2-40B4-BE49-F238E27FC236}">
                <a16:creationId xmlns:a16="http://schemas.microsoft.com/office/drawing/2014/main" id="{AEAAABD2-0732-1938-C420-95780BA76E07}"/>
              </a:ext>
            </a:extLst>
          </p:cNvPr>
          <p:cNvPicPr>
            <a:picLocks noChangeAspect="1"/>
          </p:cNvPicPr>
          <p:nvPr/>
        </p:nvPicPr>
        <p:blipFill>
          <a:blip r:embed="rId9"/>
          <a:stretch>
            <a:fillRect/>
          </a:stretch>
        </p:blipFill>
        <p:spPr>
          <a:xfrm>
            <a:off x="3830948" y="5243369"/>
            <a:ext cx="4567127" cy="454440"/>
          </a:xfrm>
          <a:prstGeom prst="rect">
            <a:avLst/>
          </a:prstGeom>
        </p:spPr>
      </p:pic>
      <p:pic>
        <p:nvPicPr>
          <p:cNvPr id="3" name="Picture 2">
            <a:hlinkClick r:id="rId10"/>
            <a:extLst>
              <a:ext uri="{FF2B5EF4-FFF2-40B4-BE49-F238E27FC236}">
                <a16:creationId xmlns:a16="http://schemas.microsoft.com/office/drawing/2014/main" id="{081FC768-8937-2C5C-4CDD-AAB189E8EE17}"/>
              </a:ext>
            </a:extLst>
          </p:cNvPr>
          <p:cNvPicPr>
            <a:picLocks noChangeAspect="1"/>
          </p:cNvPicPr>
          <p:nvPr/>
        </p:nvPicPr>
        <p:blipFill>
          <a:blip r:embed="rId11">
            <a:biLevel thresh="25000"/>
          </a:blip>
          <a:stretch>
            <a:fillRect/>
          </a:stretch>
        </p:blipFill>
        <p:spPr>
          <a:xfrm>
            <a:off x="4330086" y="6183284"/>
            <a:ext cx="473484" cy="511345"/>
          </a:xfrm>
          <a:prstGeom prst="rect">
            <a:avLst/>
          </a:prstGeom>
        </p:spPr>
      </p:pic>
      <p:pic>
        <p:nvPicPr>
          <p:cNvPr id="5" name="Picture 4">
            <a:hlinkClick r:id="rId12"/>
            <a:extLst>
              <a:ext uri="{FF2B5EF4-FFF2-40B4-BE49-F238E27FC236}">
                <a16:creationId xmlns:a16="http://schemas.microsoft.com/office/drawing/2014/main" id="{D351C38E-F27C-70A5-4AD9-A9CE68327147}"/>
              </a:ext>
            </a:extLst>
          </p:cNvPr>
          <p:cNvPicPr>
            <a:picLocks noChangeAspect="1"/>
          </p:cNvPicPr>
          <p:nvPr/>
        </p:nvPicPr>
        <p:blipFill>
          <a:blip r:embed="rId13">
            <a:lum bright="70000" contrast="-70000"/>
            <a:extLst>
              <a:ext uri="{BEBA8EAE-BF5A-486C-A8C5-ECC9F3942E4B}">
                <a14:imgProps xmlns:a14="http://schemas.microsoft.com/office/drawing/2010/main">
                  <a14:imgLayer r:embed="rId14">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7" name="Picture 6">
            <a:hlinkClick r:id="rId15"/>
            <a:extLst>
              <a:ext uri="{FF2B5EF4-FFF2-40B4-BE49-F238E27FC236}">
                <a16:creationId xmlns:a16="http://schemas.microsoft.com/office/drawing/2014/main" id="{1364D4B5-D488-50DA-29F3-13466D482C86}"/>
              </a:ext>
            </a:extLst>
          </p:cNvPr>
          <p:cNvPicPr>
            <a:picLocks noChangeAspect="1"/>
          </p:cNvPicPr>
          <p:nvPr/>
        </p:nvPicPr>
        <p:blipFill>
          <a:blip r:embed="rId16">
            <a:biLevel thresh="25000"/>
            <a:extLst>
              <a:ext uri="{BEBA8EAE-BF5A-486C-A8C5-ECC9F3942E4B}">
                <a14:imgProps xmlns:a14="http://schemas.microsoft.com/office/drawing/2010/main">
                  <a14:imgLayer r:embed="rId17">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9" name="TextBox 8">
            <a:extLst>
              <a:ext uri="{FF2B5EF4-FFF2-40B4-BE49-F238E27FC236}">
                <a16:creationId xmlns:a16="http://schemas.microsoft.com/office/drawing/2014/main" id="{DA6BBA3A-5A20-50C1-5A2A-3873866E0376}"/>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10">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2" name="TextBox 11">
            <a:extLst>
              <a:ext uri="{FF2B5EF4-FFF2-40B4-BE49-F238E27FC236}">
                <a16:creationId xmlns:a16="http://schemas.microsoft.com/office/drawing/2014/main" id="{123E4798-2FB8-CF33-E0D4-50D7F6F7153F}"/>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5">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3" name="TextBox 12">
            <a:extLst>
              <a:ext uri="{FF2B5EF4-FFF2-40B4-BE49-F238E27FC236}">
                <a16:creationId xmlns:a16="http://schemas.microsoft.com/office/drawing/2014/main" id="{A2664659-DEF5-BB0F-AEE5-E770B710D92A}"/>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12">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4" name="Picture 13">
            <a:extLst>
              <a:ext uri="{FF2B5EF4-FFF2-40B4-BE49-F238E27FC236}">
                <a16:creationId xmlns:a16="http://schemas.microsoft.com/office/drawing/2014/main" id="{468A772B-1D10-72DA-93B8-56CE653692B3}"/>
              </a:ext>
            </a:extLst>
          </p:cNvPr>
          <p:cNvPicPr>
            <a:picLocks noChangeAspect="1"/>
          </p:cNvPicPr>
          <p:nvPr/>
        </p:nvPicPr>
        <p:blipFill>
          <a:blip r:embed="rId18"/>
          <a:stretch>
            <a:fillRect/>
          </a:stretch>
        </p:blipFill>
        <p:spPr>
          <a:xfrm>
            <a:off x="6995803" y="108989"/>
            <a:ext cx="542591" cy="658425"/>
          </a:xfrm>
          <a:prstGeom prst="rect">
            <a:avLst/>
          </a:prstGeom>
        </p:spPr>
      </p:pic>
    </p:spTree>
    <p:extLst>
      <p:ext uri="{BB962C8B-B14F-4D97-AF65-F5344CB8AC3E}">
        <p14:creationId xmlns:p14="http://schemas.microsoft.com/office/powerpoint/2010/main" val="366328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0206" y="120717"/>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 y="-38455"/>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49227" y="-106344"/>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448506" y="1301827"/>
            <a:ext cx="10951194" cy="5232202"/>
          </a:xfrm>
          <a:prstGeom prst="rect">
            <a:avLst/>
          </a:prstGeom>
          <a:noFill/>
        </p:spPr>
        <p:txBody>
          <a:bodyPr wrap="square" rtlCol="0">
            <a:spAutoFit/>
          </a:bodyPr>
          <a:lstStyle/>
          <a:p>
            <a:r>
              <a:rPr lang="en-IN" sz="3600" dirty="0">
                <a:solidFill>
                  <a:schemeClr val="bg1"/>
                </a:solidFill>
              </a:rPr>
              <a:t>Creates New Measures:-</a:t>
            </a:r>
          </a:p>
          <a:p>
            <a:endParaRPr lang="en-IN" sz="2800" dirty="0">
              <a:solidFill>
                <a:schemeClr val="bg1"/>
              </a:solidFill>
            </a:endParaRPr>
          </a:p>
          <a:p>
            <a:pPr marL="514350" indent="-514350">
              <a:buAutoNum type="arabicParenR" startAt="6"/>
            </a:pPr>
            <a:r>
              <a:rPr lang="en-IN" sz="2800" dirty="0">
                <a:solidFill>
                  <a:schemeClr val="bg1"/>
                </a:solidFill>
              </a:rPr>
              <a:t>Average Views of Songs = </a:t>
            </a:r>
          </a:p>
          <a:p>
            <a:pPr marL="514350" indent="-514350">
              <a:buAutoNum type="arabicParenR" startAt="6"/>
            </a:pPr>
            <a:endParaRPr lang="en-IN" sz="2800" dirty="0">
              <a:solidFill>
                <a:schemeClr val="bg1"/>
              </a:solidFill>
            </a:endParaRPr>
          </a:p>
          <a:p>
            <a:pPr marL="514350" indent="-514350">
              <a:buAutoNum type="arabicParenR" startAt="6"/>
            </a:pPr>
            <a:r>
              <a:rPr lang="en-IN" sz="2800" dirty="0">
                <a:solidFill>
                  <a:schemeClr val="bg1"/>
                </a:solidFill>
              </a:rPr>
              <a:t>Definition of Songs =</a:t>
            </a:r>
          </a:p>
          <a:p>
            <a:pPr marL="514350" indent="-514350">
              <a:buAutoNum type="arabicParenR" startAt="6"/>
            </a:pPr>
            <a:endParaRPr lang="en-IN" sz="2800" dirty="0">
              <a:solidFill>
                <a:schemeClr val="bg1"/>
              </a:solidFill>
            </a:endParaRPr>
          </a:p>
          <a:p>
            <a:pPr marL="514350" indent="-514350">
              <a:buAutoNum type="arabicParenR" startAt="6"/>
            </a:pPr>
            <a:r>
              <a:rPr lang="en-IN" sz="2800" dirty="0">
                <a:solidFill>
                  <a:schemeClr val="bg1"/>
                </a:solidFill>
              </a:rPr>
              <a:t>Average Duration of songs = </a:t>
            </a:r>
          </a:p>
          <a:p>
            <a:pPr marL="342900" indent="-342900">
              <a:buAutoNum type="arabicParenR" startAt="7"/>
            </a:pPr>
            <a:endParaRPr lang="en-IN" sz="2800" dirty="0">
              <a:solidFill>
                <a:schemeClr val="bg1"/>
              </a:solidFill>
            </a:endParaRPr>
          </a:p>
          <a:p>
            <a:r>
              <a:rPr lang="en-IN" sz="2800" dirty="0">
                <a:solidFill>
                  <a:schemeClr val="bg1"/>
                </a:solidFill>
              </a:rPr>
              <a:t>All the measures are made by using new measures in data.</a:t>
            </a:r>
          </a:p>
          <a:p>
            <a:endParaRPr lang="en-IN" dirty="0">
              <a:solidFill>
                <a:schemeClr val="bg1"/>
              </a:solidFill>
            </a:endParaRPr>
          </a:p>
          <a:p>
            <a:endParaRPr lang="en-IN" dirty="0">
              <a:solidFill>
                <a:schemeClr val="bg1"/>
              </a:solidFill>
            </a:endParaRPr>
          </a:p>
          <a:p>
            <a:r>
              <a:rPr lang="en-IN" sz="2000" dirty="0">
                <a:solidFill>
                  <a:schemeClr val="bg1"/>
                </a:solidFill>
              </a:rPr>
              <a:t> </a:t>
            </a:r>
            <a:endParaRPr lang="en-IN" dirty="0">
              <a:solidFill>
                <a:srgbClr val="FF0000"/>
              </a:solidFill>
            </a:endParaRPr>
          </a:p>
          <a:p>
            <a:endParaRPr lang="en-IN" dirty="0">
              <a:solidFill>
                <a:srgbClr val="FF0000"/>
              </a:solidFill>
            </a:endParaRPr>
          </a:p>
        </p:txBody>
      </p:sp>
      <p:pic>
        <p:nvPicPr>
          <p:cNvPr id="5" name="Picture 4">
            <a:extLst>
              <a:ext uri="{FF2B5EF4-FFF2-40B4-BE49-F238E27FC236}">
                <a16:creationId xmlns:a16="http://schemas.microsoft.com/office/drawing/2014/main" id="{D1446293-829E-47CC-BA57-F14D360547E4}"/>
              </a:ext>
            </a:extLst>
          </p:cNvPr>
          <p:cNvPicPr>
            <a:picLocks noChangeAspect="1"/>
          </p:cNvPicPr>
          <p:nvPr/>
        </p:nvPicPr>
        <p:blipFill>
          <a:blip r:embed="rId5"/>
          <a:stretch>
            <a:fillRect/>
          </a:stretch>
        </p:blipFill>
        <p:spPr>
          <a:xfrm>
            <a:off x="5969849" y="2326080"/>
            <a:ext cx="4599250" cy="419203"/>
          </a:xfrm>
          <a:prstGeom prst="rect">
            <a:avLst/>
          </a:prstGeom>
        </p:spPr>
      </p:pic>
      <p:pic>
        <p:nvPicPr>
          <p:cNvPr id="9" name="Picture 8">
            <a:extLst>
              <a:ext uri="{FF2B5EF4-FFF2-40B4-BE49-F238E27FC236}">
                <a16:creationId xmlns:a16="http://schemas.microsoft.com/office/drawing/2014/main" id="{9F5FAD92-8E8D-4E45-0CC3-DDBDB0F44B3A}"/>
              </a:ext>
            </a:extLst>
          </p:cNvPr>
          <p:cNvPicPr>
            <a:picLocks noChangeAspect="1"/>
          </p:cNvPicPr>
          <p:nvPr/>
        </p:nvPicPr>
        <p:blipFill>
          <a:blip r:embed="rId6"/>
          <a:stretch>
            <a:fillRect/>
          </a:stretch>
        </p:blipFill>
        <p:spPr>
          <a:xfrm>
            <a:off x="5340519" y="3194352"/>
            <a:ext cx="3862415" cy="398775"/>
          </a:xfrm>
          <a:prstGeom prst="rect">
            <a:avLst/>
          </a:prstGeom>
        </p:spPr>
      </p:pic>
      <p:pic>
        <p:nvPicPr>
          <p:cNvPr id="12" name="Picture 11">
            <a:extLst>
              <a:ext uri="{FF2B5EF4-FFF2-40B4-BE49-F238E27FC236}">
                <a16:creationId xmlns:a16="http://schemas.microsoft.com/office/drawing/2014/main" id="{7CA832B9-4BD2-23A1-1B06-B34D2FD71303}"/>
              </a:ext>
            </a:extLst>
          </p:cNvPr>
          <p:cNvPicPr>
            <a:picLocks noChangeAspect="1"/>
          </p:cNvPicPr>
          <p:nvPr/>
        </p:nvPicPr>
        <p:blipFill>
          <a:blip r:embed="rId7"/>
          <a:stretch>
            <a:fillRect/>
          </a:stretch>
        </p:blipFill>
        <p:spPr>
          <a:xfrm>
            <a:off x="6202100" y="4145290"/>
            <a:ext cx="4810161" cy="396274"/>
          </a:xfrm>
          <a:prstGeom prst="rect">
            <a:avLst/>
          </a:prstGeom>
        </p:spPr>
      </p:pic>
      <p:pic>
        <p:nvPicPr>
          <p:cNvPr id="3" name="Picture 2">
            <a:hlinkClick r:id="rId8"/>
            <a:extLst>
              <a:ext uri="{FF2B5EF4-FFF2-40B4-BE49-F238E27FC236}">
                <a16:creationId xmlns:a16="http://schemas.microsoft.com/office/drawing/2014/main" id="{CF142A99-73B5-3A62-3587-4F89F2B94737}"/>
              </a:ext>
            </a:extLst>
          </p:cNvPr>
          <p:cNvPicPr>
            <a:picLocks noChangeAspect="1"/>
          </p:cNvPicPr>
          <p:nvPr/>
        </p:nvPicPr>
        <p:blipFill>
          <a:blip r:embed="rId9">
            <a:biLevel thresh="25000"/>
          </a:blip>
          <a:stretch>
            <a:fillRect/>
          </a:stretch>
        </p:blipFill>
        <p:spPr>
          <a:xfrm>
            <a:off x="4330086" y="6183284"/>
            <a:ext cx="473484" cy="511345"/>
          </a:xfrm>
          <a:prstGeom prst="rect">
            <a:avLst/>
          </a:prstGeom>
        </p:spPr>
      </p:pic>
      <p:pic>
        <p:nvPicPr>
          <p:cNvPr id="4" name="Picture 3">
            <a:hlinkClick r:id="rId10"/>
            <a:extLst>
              <a:ext uri="{FF2B5EF4-FFF2-40B4-BE49-F238E27FC236}">
                <a16:creationId xmlns:a16="http://schemas.microsoft.com/office/drawing/2014/main" id="{EADEA76F-8865-15F4-5B5E-2CF4E41C6C99}"/>
              </a:ext>
            </a:extLst>
          </p:cNvPr>
          <p:cNvPicPr>
            <a:picLocks noChangeAspect="1"/>
          </p:cNvPicPr>
          <p:nvPr/>
        </p:nvPicPr>
        <p:blipFill>
          <a:blip r:embed="rId11">
            <a:lum bright="70000" contrast="-70000"/>
            <a:extLst>
              <a:ext uri="{BEBA8EAE-BF5A-486C-A8C5-ECC9F3942E4B}">
                <a14:imgProps xmlns:a14="http://schemas.microsoft.com/office/drawing/2010/main">
                  <a14:imgLayer r:embed="rId12">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7" name="Picture 6">
            <a:hlinkClick r:id="rId13"/>
            <a:extLst>
              <a:ext uri="{FF2B5EF4-FFF2-40B4-BE49-F238E27FC236}">
                <a16:creationId xmlns:a16="http://schemas.microsoft.com/office/drawing/2014/main" id="{45647673-E54C-717F-EBE2-EEC964A82E4E}"/>
              </a:ext>
            </a:extLst>
          </p:cNvPr>
          <p:cNvPicPr>
            <a:picLocks noChangeAspect="1"/>
          </p:cNvPicPr>
          <p:nvPr/>
        </p:nvPicPr>
        <p:blipFill>
          <a:blip r:embed="rId14">
            <a:biLevel thresh="25000"/>
            <a:extLst>
              <a:ext uri="{BEBA8EAE-BF5A-486C-A8C5-ECC9F3942E4B}">
                <a14:imgProps xmlns:a14="http://schemas.microsoft.com/office/drawing/2010/main">
                  <a14:imgLayer r:embed="rId15">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11" name="TextBox 10">
            <a:extLst>
              <a:ext uri="{FF2B5EF4-FFF2-40B4-BE49-F238E27FC236}">
                <a16:creationId xmlns:a16="http://schemas.microsoft.com/office/drawing/2014/main" id="{05163335-F738-ED4C-47EC-375D07418F75}"/>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8">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4" name="TextBox 13">
            <a:extLst>
              <a:ext uri="{FF2B5EF4-FFF2-40B4-BE49-F238E27FC236}">
                <a16:creationId xmlns:a16="http://schemas.microsoft.com/office/drawing/2014/main" id="{24E96B5C-4110-B7CC-E75C-9113C50DB567}"/>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3">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5" name="TextBox 14">
            <a:extLst>
              <a:ext uri="{FF2B5EF4-FFF2-40B4-BE49-F238E27FC236}">
                <a16:creationId xmlns:a16="http://schemas.microsoft.com/office/drawing/2014/main" id="{F4ACB6D3-590A-1A0F-170D-9B265BACE119}"/>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10">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6" name="Picture 15">
            <a:extLst>
              <a:ext uri="{FF2B5EF4-FFF2-40B4-BE49-F238E27FC236}">
                <a16:creationId xmlns:a16="http://schemas.microsoft.com/office/drawing/2014/main" id="{7AF950E3-AF46-755C-9B0E-888190B4289F}"/>
              </a:ext>
            </a:extLst>
          </p:cNvPr>
          <p:cNvPicPr>
            <a:picLocks noChangeAspect="1"/>
          </p:cNvPicPr>
          <p:nvPr/>
        </p:nvPicPr>
        <p:blipFill>
          <a:blip r:embed="rId16"/>
          <a:stretch>
            <a:fillRect/>
          </a:stretch>
        </p:blipFill>
        <p:spPr>
          <a:xfrm>
            <a:off x="7000430" y="64506"/>
            <a:ext cx="542591" cy="658425"/>
          </a:xfrm>
          <a:prstGeom prst="rect">
            <a:avLst/>
          </a:prstGeom>
        </p:spPr>
      </p:pic>
    </p:spTree>
    <p:extLst>
      <p:ext uri="{BB962C8B-B14F-4D97-AF65-F5344CB8AC3E}">
        <p14:creationId xmlns:p14="http://schemas.microsoft.com/office/powerpoint/2010/main" val="23297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 y="0"/>
            <a:ext cx="12192000" cy="6857999"/>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0206" y="120717"/>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 y="-38455"/>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49227" y="-106344"/>
            <a:ext cx="1846624" cy="1084200"/>
          </a:xfrm>
          <a:prstGeom prst="rect">
            <a:avLst/>
          </a:prstGeom>
        </p:spPr>
      </p:pic>
      <p:sp>
        <p:nvSpPr>
          <p:cNvPr id="4" name="TextBox 3">
            <a:extLst>
              <a:ext uri="{FF2B5EF4-FFF2-40B4-BE49-F238E27FC236}">
                <a16:creationId xmlns:a16="http://schemas.microsoft.com/office/drawing/2014/main" id="{1F939005-B4B8-8E78-A412-1D32C8E851C9}"/>
              </a:ext>
            </a:extLst>
          </p:cNvPr>
          <p:cNvSpPr txBox="1"/>
          <p:nvPr/>
        </p:nvSpPr>
        <p:spPr>
          <a:xfrm>
            <a:off x="1843196" y="1900042"/>
            <a:ext cx="8913704" cy="2492990"/>
          </a:xfrm>
          <a:prstGeom prst="rect">
            <a:avLst/>
          </a:prstGeom>
          <a:noFill/>
        </p:spPr>
        <p:txBody>
          <a:bodyPr wrap="square" rtlCol="0">
            <a:spAutoFit/>
          </a:bodyPr>
          <a:lstStyle/>
          <a:p>
            <a:r>
              <a:rPr lang="en-IN" sz="3200" dirty="0">
                <a:solidFill>
                  <a:schemeClr val="bg1"/>
                </a:solidFill>
              </a:rPr>
              <a:t>After all cleaning and preparing the dataset make the dashboard by using the Power-Bi Visualization tool.   </a:t>
            </a:r>
          </a:p>
          <a:p>
            <a:pPr algn="ctr"/>
            <a:r>
              <a:rPr lang="en-IN" sz="6000" dirty="0">
                <a:solidFill>
                  <a:srgbClr val="FF3300"/>
                </a:solidFill>
              </a:rPr>
              <a:t>DASHBOARD</a:t>
            </a:r>
          </a:p>
        </p:txBody>
      </p:sp>
      <p:cxnSp>
        <p:nvCxnSpPr>
          <p:cNvPr id="11" name="Straight Arrow Connector 10">
            <a:extLst>
              <a:ext uri="{FF2B5EF4-FFF2-40B4-BE49-F238E27FC236}">
                <a16:creationId xmlns:a16="http://schemas.microsoft.com/office/drawing/2014/main" id="{D3C5DA10-1C18-5648-D931-3355165955A9}"/>
              </a:ext>
            </a:extLst>
          </p:cNvPr>
          <p:cNvCxnSpPr/>
          <p:nvPr/>
        </p:nvCxnSpPr>
        <p:spPr>
          <a:xfrm>
            <a:off x="8443381" y="3854069"/>
            <a:ext cx="787400"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hlinkClick r:id="rId5"/>
            <a:extLst>
              <a:ext uri="{FF2B5EF4-FFF2-40B4-BE49-F238E27FC236}">
                <a16:creationId xmlns:a16="http://schemas.microsoft.com/office/drawing/2014/main" id="{8F0EA0A4-3DD4-A5A7-CD70-C2A063871656}"/>
              </a:ext>
            </a:extLst>
          </p:cNvPr>
          <p:cNvPicPr>
            <a:picLocks noChangeAspect="1"/>
          </p:cNvPicPr>
          <p:nvPr/>
        </p:nvPicPr>
        <p:blipFill>
          <a:blip r:embed="rId6">
            <a:biLevel thresh="25000"/>
          </a:blip>
          <a:stretch>
            <a:fillRect/>
          </a:stretch>
        </p:blipFill>
        <p:spPr>
          <a:xfrm>
            <a:off x="4330086" y="6183284"/>
            <a:ext cx="473484" cy="511345"/>
          </a:xfrm>
          <a:prstGeom prst="rect">
            <a:avLst/>
          </a:prstGeom>
        </p:spPr>
      </p:pic>
      <p:pic>
        <p:nvPicPr>
          <p:cNvPr id="3" name="Picture 2">
            <a:hlinkClick r:id="rId7"/>
            <a:extLst>
              <a:ext uri="{FF2B5EF4-FFF2-40B4-BE49-F238E27FC236}">
                <a16:creationId xmlns:a16="http://schemas.microsoft.com/office/drawing/2014/main" id="{EC58B8F2-F7A1-0062-2EAD-DBF0D1E784DC}"/>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5" name="Picture 4">
            <a:hlinkClick r:id="rId10"/>
            <a:extLst>
              <a:ext uri="{FF2B5EF4-FFF2-40B4-BE49-F238E27FC236}">
                <a16:creationId xmlns:a16="http://schemas.microsoft.com/office/drawing/2014/main" id="{FA823E80-F13B-95A3-5C8F-341CB2A702F2}"/>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7" name="TextBox 6">
            <a:extLst>
              <a:ext uri="{FF2B5EF4-FFF2-40B4-BE49-F238E27FC236}">
                <a16:creationId xmlns:a16="http://schemas.microsoft.com/office/drawing/2014/main" id="{283F858F-10D3-EF2C-0FC9-AED0BF068754}"/>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9" name="TextBox 8">
            <a:extLst>
              <a:ext uri="{FF2B5EF4-FFF2-40B4-BE49-F238E27FC236}">
                <a16:creationId xmlns:a16="http://schemas.microsoft.com/office/drawing/2014/main" id="{EC61DE69-8669-BDAB-ECAD-9F1BA8474A25}"/>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0FEBB475-DF7C-687D-CA96-1FE11303CCDC}"/>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4" name="Picture 13">
            <a:extLst>
              <a:ext uri="{FF2B5EF4-FFF2-40B4-BE49-F238E27FC236}">
                <a16:creationId xmlns:a16="http://schemas.microsoft.com/office/drawing/2014/main" id="{D9078D73-6F67-CDA7-599E-AE7FD56823F7}"/>
              </a:ext>
            </a:extLst>
          </p:cNvPr>
          <p:cNvPicPr>
            <a:picLocks noChangeAspect="1"/>
          </p:cNvPicPr>
          <p:nvPr/>
        </p:nvPicPr>
        <p:blipFill>
          <a:blip r:embed="rId13"/>
          <a:stretch>
            <a:fillRect/>
          </a:stretch>
        </p:blipFill>
        <p:spPr>
          <a:xfrm>
            <a:off x="3668645" y="3524856"/>
            <a:ext cx="542591" cy="658425"/>
          </a:xfrm>
          <a:prstGeom prst="rect">
            <a:avLst/>
          </a:prstGeom>
        </p:spPr>
      </p:pic>
    </p:spTree>
    <p:extLst>
      <p:ext uri="{BB962C8B-B14F-4D97-AF65-F5344CB8AC3E}">
        <p14:creationId xmlns:p14="http://schemas.microsoft.com/office/powerpoint/2010/main" val="264212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5CCEED-DAB7-0887-A4A8-F485B7BAD0D6}"/>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B370D3F9-7936-2ABF-F3E1-038151DBD085}"/>
              </a:ext>
            </a:extLst>
          </p:cNvPr>
          <p:cNvPicPr>
            <a:picLocks noChangeAspect="1"/>
          </p:cNvPicPr>
          <p:nvPr/>
        </p:nvPicPr>
        <p:blipFill>
          <a:blip r:embed="rId3"/>
          <a:stretch>
            <a:fillRect/>
          </a:stretch>
        </p:blipFill>
        <p:spPr>
          <a:xfrm>
            <a:off x="30446" y="30133"/>
            <a:ext cx="417443" cy="506560"/>
          </a:xfrm>
          <a:prstGeom prst="rect">
            <a:avLst/>
          </a:prstGeom>
        </p:spPr>
      </p:pic>
    </p:spTree>
    <p:extLst>
      <p:ext uri="{BB962C8B-B14F-4D97-AF65-F5344CB8AC3E}">
        <p14:creationId xmlns:p14="http://schemas.microsoft.com/office/powerpoint/2010/main" val="349139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B9593-358D-44FB-958C-7803BFB927D4}"/>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AB3E303-FEB0-F518-5911-F2EE7B2B767A}"/>
              </a:ext>
            </a:extLst>
          </p:cNvPr>
          <p:cNvPicPr>
            <a:picLocks noChangeAspect="1"/>
          </p:cNvPicPr>
          <p:nvPr/>
        </p:nvPicPr>
        <p:blipFill>
          <a:blip r:embed="rId3"/>
          <a:stretch>
            <a:fillRect/>
          </a:stretch>
        </p:blipFill>
        <p:spPr>
          <a:xfrm>
            <a:off x="22459" y="31282"/>
            <a:ext cx="420660" cy="506012"/>
          </a:xfrm>
          <a:prstGeom prst="rect">
            <a:avLst/>
          </a:prstGeom>
        </p:spPr>
      </p:pic>
    </p:spTree>
    <p:extLst>
      <p:ext uri="{BB962C8B-B14F-4D97-AF65-F5344CB8AC3E}">
        <p14:creationId xmlns:p14="http://schemas.microsoft.com/office/powerpoint/2010/main" val="37726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0"/>
            <a:ext cx="12192000" cy="6857999"/>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0206" y="120717"/>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 y="-38455"/>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49227" y="-106344"/>
            <a:ext cx="1846624" cy="1084200"/>
          </a:xfrm>
          <a:prstGeom prst="rect">
            <a:avLst/>
          </a:prstGeom>
        </p:spPr>
      </p:pic>
      <p:sp>
        <p:nvSpPr>
          <p:cNvPr id="4" name="TextBox 3">
            <a:extLst>
              <a:ext uri="{FF2B5EF4-FFF2-40B4-BE49-F238E27FC236}">
                <a16:creationId xmlns:a16="http://schemas.microsoft.com/office/drawing/2014/main" id="{1F939005-B4B8-8E78-A412-1D32C8E851C9}"/>
              </a:ext>
            </a:extLst>
          </p:cNvPr>
          <p:cNvSpPr txBox="1"/>
          <p:nvPr/>
        </p:nvSpPr>
        <p:spPr>
          <a:xfrm>
            <a:off x="1587181" y="1020817"/>
            <a:ext cx="9332361" cy="584775"/>
          </a:xfrm>
          <a:prstGeom prst="rect">
            <a:avLst/>
          </a:prstGeom>
          <a:noFill/>
        </p:spPr>
        <p:txBody>
          <a:bodyPr wrap="square" rtlCol="0">
            <a:spAutoFit/>
          </a:bodyPr>
          <a:lstStyle/>
          <a:p>
            <a:r>
              <a:rPr lang="en-IN" sz="3200" dirty="0">
                <a:solidFill>
                  <a:schemeClr val="bg1"/>
                </a:solidFill>
              </a:rPr>
              <a:t>Recommendation for stakeholder &amp; content creators :-</a:t>
            </a:r>
          </a:p>
        </p:txBody>
      </p:sp>
      <p:pic>
        <p:nvPicPr>
          <p:cNvPr id="2" name="Picture 1">
            <a:hlinkClick r:id="rId5"/>
            <a:extLst>
              <a:ext uri="{FF2B5EF4-FFF2-40B4-BE49-F238E27FC236}">
                <a16:creationId xmlns:a16="http://schemas.microsoft.com/office/drawing/2014/main" id="{8F0EA0A4-3DD4-A5A7-CD70-C2A063871656}"/>
              </a:ext>
            </a:extLst>
          </p:cNvPr>
          <p:cNvPicPr>
            <a:picLocks noChangeAspect="1"/>
          </p:cNvPicPr>
          <p:nvPr/>
        </p:nvPicPr>
        <p:blipFill>
          <a:blip r:embed="rId6">
            <a:biLevel thresh="25000"/>
          </a:blip>
          <a:stretch>
            <a:fillRect/>
          </a:stretch>
        </p:blipFill>
        <p:spPr>
          <a:xfrm>
            <a:off x="4330086" y="6183284"/>
            <a:ext cx="473484" cy="511345"/>
          </a:xfrm>
          <a:prstGeom prst="rect">
            <a:avLst/>
          </a:prstGeom>
        </p:spPr>
      </p:pic>
      <p:pic>
        <p:nvPicPr>
          <p:cNvPr id="3" name="Picture 2">
            <a:hlinkClick r:id="rId7"/>
            <a:extLst>
              <a:ext uri="{FF2B5EF4-FFF2-40B4-BE49-F238E27FC236}">
                <a16:creationId xmlns:a16="http://schemas.microsoft.com/office/drawing/2014/main" id="{EC58B8F2-F7A1-0062-2EAD-DBF0D1E784DC}"/>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5" name="Picture 4">
            <a:hlinkClick r:id="rId10"/>
            <a:extLst>
              <a:ext uri="{FF2B5EF4-FFF2-40B4-BE49-F238E27FC236}">
                <a16:creationId xmlns:a16="http://schemas.microsoft.com/office/drawing/2014/main" id="{FA823E80-F13B-95A3-5C8F-341CB2A702F2}"/>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7" name="TextBox 6">
            <a:extLst>
              <a:ext uri="{FF2B5EF4-FFF2-40B4-BE49-F238E27FC236}">
                <a16:creationId xmlns:a16="http://schemas.microsoft.com/office/drawing/2014/main" id="{283F858F-10D3-EF2C-0FC9-AED0BF068754}"/>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9" name="TextBox 8">
            <a:extLst>
              <a:ext uri="{FF2B5EF4-FFF2-40B4-BE49-F238E27FC236}">
                <a16:creationId xmlns:a16="http://schemas.microsoft.com/office/drawing/2014/main" id="{EC61DE69-8669-BDAB-ECAD-9F1BA8474A25}"/>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0FEBB475-DF7C-687D-CA96-1FE11303CCDC}"/>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sp>
        <p:nvSpPr>
          <p:cNvPr id="16" name="Rectangle 4">
            <a:extLst>
              <a:ext uri="{FF2B5EF4-FFF2-40B4-BE49-F238E27FC236}">
                <a16:creationId xmlns:a16="http://schemas.microsoft.com/office/drawing/2014/main" id="{7E8D7C99-B9D9-6A7F-50C9-1147A17785FD}"/>
              </a:ext>
            </a:extLst>
          </p:cNvPr>
          <p:cNvSpPr>
            <a:spLocks noChangeArrowheads="1"/>
          </p:cNvSpPr>
          <p:nvPr/>
        </p:nvSpPr>
        <p:spPr bwMode="auto">
          <a:xfrm>
            <a:off x="1587181" y="1801940"/>
            <a:ext cx="1035005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b="1" i="0" u="none" strike="noStrike" cap="none" normalizeH="0" baseline="0" dirty="0">
                <a:ln>
                  <a:noFill/>
                </a:ln>
                <a:solidFill>
                  <a:srgbClr val="FF0000"/>
                </a:solidFill>
                <a:effectLst/>
                <a:latin typeface="Arial" panose="020B0604020202020204" pitchFamily="34" charset="0"/>
              </a:rPr>
              <a:t>1.  Deep Dive into Themes and Contexts</a:t>
            </a:r>
            <a:r>
              <a:rPr kumimoji="0" lang="en-US" altLang="en-US" sz="1600" b="0" i="0" u="none" strike="noStrike" cap="none" normalizeH="0" baseline="0" dirty="0">
                <a:ln>
                  <a:noFill/>
                </a:ln>
                <a:solidFill>
                  <a:schemeClr val="bg1"/>
                </a:solidFill>
                <a:effectLst/>
                <a:latin typeface="Arial" panose="020B0604020202020204" pitchFamily="34" charset="0"/>
              </a:rPr>
              <a:t>: Encourage creators to delve beyond surface-level analysis. Explore the historical, cultural, and societal contexts that influenced the song's creation.</a:t>
            </a:r>
          </a:p>
          <a:p>
            <a:pPr algn="just" eaLnBrk="0" fontAlgn="base" hangingPunct="0">
              <a:spcBef>
                <a:spcPct val="0"/>
              </a:spcBef>
              <a:spcAft>
                <a:spcPct val="0"/>
              </a:spcAf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Arial" panose="020B0604020202020204" pitchFamily="34" charset="0"/>
              </a:rPr>
              <a:t>2. Engage with Audience</a:t>
            </a:r>
            <a:r>
              <a:rPr kumimoji="0" lang="en-US" altLang="en-US" sz="1600" b="0" i="0" u="none" strike="noStrike" cap="none" normalizeH="0" baseline="0" dirty="0">
                <a:ln>
                  <a:noFill/>
                </a:ln>
                <a:solidFill>
                  <a:schemeClr val="bg1"/>
                </a:solidFill>
                <a:effectLst/>
                <a:latin typeface="Arial" panose="020B0604020202020204" pitchFamily="34" charset="0"/>
              </a:rPr>
              <a:t>: Foster interactive discussions with viewers. Encourage comments and discussions that enhance understanding and add diverse perspectives to the analysis.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pPr>
            <a:r>
              <a:rPr kumimoji="0" lang="en-US" altLang="en-US" b="1" i="0" u="none" strike="noStrike" cap="none" normalizeH="0" baseline="0" dirty="0">
                <a:ln>
                  <a:noFill/>
                </a:ln>
                <a:solidFill>
                  <a:srgbClr val="FF0000"/>
                </a:solidFill>
                <a:effectLst/>
                <a:latin typeface="Arial" panose="020B0604020202020204" pitchFamily="34" charset="0"/>
              </a:rPr>
              <a:t>Visual Presentation</a:t>
            </a:r>
            <a:r>
              <a:rPr kumimoji="0" lang="en-US" altLang="en-US" sz="1600" b="0" i="0" u="none" strike="noStrike" cap="none" normalizeH="0" baseline="0" dirty="0">
                <a:ln>
                  <a:noFill/>
                </a:ln>
                <a:solidFill>
                  <a:schemeClr val="bg1"/>
                </a:solidFill>
                <a:effectLst/>
                <a:latin typeface="Arial" panose="020B0604020202020204" pitchFamily="34" charset="0"/>
              </a:rPr>
              <a:t>: Enhance the video's visual appeal with relevant images, clips, and graphics that aid in illustrating points discussed in the analysis.</a:t>
            </a:r>
            <a:endParaRPr lang="en-US" altLang="en-US" sz="1600" dirty="0">
              <a:solidFill>
                <a:schemeClr val="bg1"/>
              </a:solidFill>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pPr>
            <a:r>
              <a:rPr kumimoji="0" lang="en-US" altLang="en-US" b="1" i="0" u="none" strike="noStrike" cap="none" normalizeH="0" baseline="0" dirty="0">
                <a:ln>
                  <a:noFill/>
                </a:ln>
                <a:solidFill>
                  <a:srgbClr val="FF0000"/>
                </a:solidFill>
                <a:effectLst/>
                <a:latin typeface="Arial" panose="020B0604020202020204" pitchFamily="34" charset="0"/>
              </a:rPr>
              <a:t>Credible Sources and References</a:t>
            </a:r>
            <a:r>
              <a:rPr kumimoji="0" lang="en-US" altLang="en-US" sz="1600" b="0" i="0" u="none" strike="noStrike" cap="none" normalizeH="0" baseline="0" dirty="0">
                <a:ln>
                  <a:noFill/>
                </a:ln>
                <a:solidFill>
                  <a:schemeClr val="bg1"/>
                </a:solidFill>
                <a:effectLst/>
                <a:latin typeface="Arial" panose="020B0604020202020204" pitchFamily="34" charset="0"/>
              </a:rPr>
              <a:t>: Emphasize the importance of using credible sources and references to support claims and interpretations made in the analysis. This builds trust with the audience.</a:t>
            </a:r>
            <a:endParaRPr lang="en-US" altLang="en-US" sz="1600" dirty="0">
              <a:solidFill>
                <a:schemeClr val="bg1"/>
              </a:solidFill>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pPr>
            <a:r>
              <a:rPr kumimoji="0" lang="en-US" altLang="en-US" b="1" i="0" u="none" strike="noStrike" cap="none" normalizeH="0" baseline="0" dirty="0">
                <a:ln>
                  <a:noFill/>
                </a:ln>
                <a:solidFill>
                  <a:srgbClr val="FF0000"/>
                </a:solidFill>
                <a:effectLst/>
                <a:latin typeface="Arial" panose="020B0604020202020204" pitchFamily="34" charset="0"/>
              </a:rPr>
              <a:t>Community Engagement</a:t>
            </a:r>
            <a:r>
              <a:rPr kumimoji="0" lang="en-US" altLang="en-US" sz="1600" b="0" i="0" u="none" strike="noStrike" cap="none" normalizeH="0" baseline="0" dirty="0">
                <a:ln>
                  <a:noFill/>
                </a:ln>
                <a:solidFill>
                  <a:schemeClr val="bg1"/>
                </a:solidFill>
                <a:effectLst/>
                <a:latin typeface="Arial" panose="020B0604020202020204" pitchFamily="34" charset="0"/>
              </a:rPr>
              <a:t>: Build a community around the channel. Encourage participation in discussions, polls, and live streams related to song analysis topics to foster a sense of belonging among viewers.</a:t>
            </a:r>
          </a:p>
        </p:txBody>
      </p:sp>
      <p:pic>
        <p:nvPicPr>
          <p:cNvPr id="17" name="Picture 16">
            <a:extLst>
              <a:ext uri="{FF2B5EF4-FFF2-40B4-BE49-F238E27FC236}">
                <a16:creationId xmlns:a16="http://schemas.microsoft.com/office/drawing/2014/main" id="{680274A0-5EA4-B36B-01C3-62BEF10922D4}"/>
              </a:ext>
            </a:extLst>
          </p:cNvPr>
          <p:cNvPicPr>
            <a:picLocks noChangeAspect="1"/>
          </p:cNvPicPr>
          <p:nvPr/>
        </p:nvPicPr>
        <p:blipFill>
          <a:blip r:embed="rId13"/>
          <a:stretch>
            <a:fillRect/>
          </a:stretch>
        </p:blipFill>
        <p:spPr>
          <a:xfrm>
            <a:off x="6979736" y="42190"/>
            <a:ext cx="542591" cy="658425"/>
          </a:xfrm>
          <a:prstGeom prst="rect">
            <a:avLst/>
          </a:prstGeom>
        </p:spPr>
      </p:pic>
    </p:spTree>
    <p:extLst>
      <p:ext uri="{BB962C8B-B14F-4D97-AF65-F5344CB8AC3E}">
        <p14:creationId xmlns:p14="http://schemas.microsoft.com/office/powerpoint/2010/main" val="310560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4"/>
            <a:ext cx="12192000" cy="6857999"/>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0206" y="120717"/>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 y="-38455"/>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49227" y="-106344"/>
            <a:ext cx="1846624" cy="1084200"/>
          </a:xfrm>
          <a:prstGeom prst="rect">
            <a:avLst/>
          </a:prstGeom>
        </p:spPr>
      </p:pic>
      <p:sp>
        <p:nvSpPr>
          <p:cNvPr id="4" name="TextBox 3">
            <a:extLst>
              <a:ext uri="{FF2B5EF4-FFF2-40B4-BE49-F238E27FC236}">
                <a16:creationId xmlns:a16="http://schemas.microsoft.com/office/drawing/2014/main" id="{1F939005-B4B8-8E78-A412-1D32C8E851C9}"/>
              </a:ext>
            </a:extLst>
          </p:cNvPr>
          <p:cNvSpPr txBox="1"/>
          <p:nvPr/>
        </p:nvSpPr>
        <p:spPr>
          <a:xfrm>
            <a:off x="1588168" y="906708"/>
            <a:ext cx="9332361" cy="584775"/>
          </a:xfrm>
          <a:prstGeom prst="rect">
            <a:avLst/>
          </a:prstGeom>
          <a:noFill/>
        </p:spPr>
        <p:txBody>
          <a:bodyPr wrap="square" rtlCol="0">
            <a:spAutoFit/>
          </a:bodyPr>
          <a:lstStyle/>
          <a:p>
            <a:r>
              <a:rPr lang="en-IN" sz="3200" dirty="0">
                <a:solidFill>
                  <a:schemeClr val="bg1"/>
                </a:solidFill>
              </a:rPr>
              <a:t>Recommendation for stakeholder &amp; content creators :-</a:t>
            </a:r>
          </a:p>
        </p:txBody>
      </p:sp>
      <p:pic>
        <p:nvPicPr>
          <p:cNvPr id="2" name="Picture 1">
            <a:hlinkClick r:id="rId5"/>
            <a:extLst>
              <a:ext uri="{FF2B5EF4-FFF2-40B4-BE49-F238E27FC236}">
                <a16:creationId xmlns:a16="http://schemas.microsoft.com/office/drawing/2014/main" id="{8F0EA0A4-3DD4-A5A7-CD70-C2A063871656}"/>
              </a:ext>
            </a:extLst>
          </p:cNvPr>
          <p:cNvPicPr>
            <a:picLocks noChangeAspect="1"/>
          </p:cNvPicPr>
          <p:nvPr/>
        </p:nvPicPr>
        <p:blipFill>
          <a:blip r:embed="rId6">
            <a:biLevel thresh="25000"/>
          </a:blip>
          <a:stretch>
            <a:fillRect/>
          </a:stretch>
        </p:blipFill>
        <p:spPr>
          <a:xfrm>
            <a:off x="4330086" y="6183284"/>
            <a:ext cx="473484" cy="511345"/>
          </a:xfrm>
          <a:prstGeom prst="rect">
            <a:avLst/>
          </a:prstGeom>
        </p:spPr>
      </p:pic>
      <p:pic>
        <p:nvPicPr>
          <p:cNvPr id="3" name="Picture 2">
            <a:hlinkClick r:id="rId7"/>
            <a:extLst>
              <a:ext uri="{FF2B5EF4-FFF2-40B4-BE49-F238E27FC236}">
                <a16:creationId xmlns:a16="http://schemas.microsoft.com/office/drawing/2014/main" id="{EC58B8F2-F7A1-0062-2EAD-DBF0D1E784DC}"/>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5" name="Picture 4">
            <a:hlinkClick r:id="rId10"/>
            <a:extLst>
              <a:ext uri="{FF2B5EF4-FFF2-40B4-BE49-F238E27FC236}">
                <a16:creationId xmlns:a16="http://schemas.microsoft.com/office/drawing/2014/main" id="{FA823E80-F13B-95A3-5C8F-341CB2A702F2}"/>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7" name="TextBox 6">
            <a:extLst>
              <a:ext uri="{FF2B5EF4-FFF2-40B4-BE49-F238E27FC236}">
                <a16:creationId xmlns:a16="http://schemas.microsoft.com/office/drawing/2014/main" id="{283F858F-10D3-EF2C-0FC9-AED0BF068754}"/>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9" name="TextBox 8">
            <a:extLst>
              <a:ext uri="{FF2B5EF4-FFF2-40B4-BE49-F238E27FC236}">
                <a16:creationId xmlns:a16="http://schemas.microsoft.com/office/drawing/2014/main" id="{EC61DE69-8669-BDAB-ECAD-9F1BA8474A25}"/>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0FEBB475-DF7C-687D-CA96-1FE11303CCDC}"/>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sp>
        <p:nvSpPr>
          <p:cNvPr id="16" name="Rectangle 4">
            <a:extLst>
              <a:ext uri="{FF2B5EF4-FFF2-40B4-BE49-F238E27FC236}">
                <a16:creationId xmlns:a16="http://schemas.microsoft.com/office/drawing/2014/main" id="{7E8D7C99-B9D9-6A7F-50C9-1147A17785FD}"/>
              </a:ext>
            </a:extLst>
          </p:cNvPr>
          <p:cNvSpPr>
            <a:spLocks noChangeArrowheads="1"/>
          </p:cNvSpPr>
          <p:nvPr/>
        </p:nvSpPr>
        <p:spPr bwMode="auto">
          <a:xfrm>
            <a:off x="1588168" y="1536772"/>
            <a:ext cx="103500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6"/>
              <a:tabLst/>
            </a:pPr>
            <a:r>
              <a:rPr kumimoji="0" lang="en-US" altLang="en-US" b="1" i="0" u="none" strike="noStrike" cap="none" normalizeH="0" baseline="0" dirty="0">
                <a:ln>
                  <a:noFill/>
                </a:ln>
                <a:solidFill>
                  <a:srgbClr val="FF0000"/>
                </a:solidFill>
                <a:effectLst/>
                <a:latin typeface="Arial" panose="020B0604020202020204" pitchFamily="34" charset="0"/>
              </a:rPr>
              <a:t>Variety in Content</a:t>
            </a: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Encourage diversity in content by analyzing songs from different genres, eras, and cultures. This broadens the appeal and attracts a wider audience.</a:t>
            </a:r>
          </a:p>
          <a:p>
            <a:pPr marL="342900" marR="0" lvl="0" indent="-342900" algn="just" defTabSz="914400" rtl="0" eaLnBrk="0" fontAlgn="base" latinLnBrk="0" hangingPunct="0">
              <a:lnSpc>
                <a:spcPct val="100000"/>
              </a:lnSpc>
              <a:spcBef>
                <a:spcPct val="0"/>
              </a:spcBef>
              <a:spcAft>
                <a:spcPct val="0"/>
              </a:spcAft>
              <a:buClrTx/>
              <a:buSzTx/>
              <a:buAutoNum type="arabicPeriod" startAt="6"/>
              <a:tabLst/>
            </a:pPr>
            <a:endParaRPr lang="en-US" altLang="en-US" sz="1600" dirty="0">
              <a:solidFill>
                <a:schemeClr val="bg1"/>
              </a:solidFill>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6"/>
              <a:tabLst/>
            </a:pPr>
            <a:r>
              <a:rPr kumimoji="0" lang="en-US" altLang="en-US" b="1" i="0" u="none" strike="noStrike" cap="none" normalizeH="0" baseline="0" dirty="0">
                <a:ln>
                  <a:noFill/>
                </a:ln>
                <a:solidFill>
                  <a:srgbClr val="FF0000"/>
                </a:solidFill>
                <a:effectLst/>
                <a:latin typeface="Arial" panose="020B0604020202020204" pitchFamily="34" charset="0"/>
              </a:rPr>
              <a:t>Regular Upload Schedule</a:t>
            </a: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Consistency is key on YouTube. Encourage creators to maintain a regular upload schedule to keep their audience engaged and coming back for more content.</a:t>
            </a:r>
          </a:p>
          <a:p>
            <a:pPr marL="342900" marR="0" lvl="0" indent="-342900" algn="just" defTabSz="914400" rtl="0" eaLnBrk="0" fontAlgn="base" latinLnBrk="0" hangingPunct="0">
              <a:lnSpc>
                <a:spcPct val="100000"/>
              </a:lnSpc>
              <a:spcBef>
                <a:spcPct val="0"/>
              </a:spcBef>
              <a:spcAft>
                <a:spcPct val="0"/>
              </a:spcAft>
              <a:buClrTx/>
              <a:buSzTx/>
              <a:buAutoNum type="arabicPeriod" startAt="6"/>
              <a:tabLst/>
            </a:pPr>
            <a:endParaRPr lang="en-US" altLang="en-US" sz="1600" dirty="0">
              <a:solidFill>
                <a:schemeClr val="bg1"/>
              </a:solidFill>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6"/>
              <a:tabLst/>
            </a:pPr>
            <a:r>
              <a:rPr kumimoji="0" lang="en-US" altLang="en-US" b="1" i="0" u="none" strike="noStrike" cap="none" normalizeH="0" baseline="0" dirty="0">
                <a:ln>
                  <a:noFill/>
                </a:ln>
                <a:solidFill>
                  <a:srgbClr val="FF0000"/>
                </a:solidFill>
                <a:effectLst/>
                <a:latin typeface="Arial" panose="020B0604020202020204" pitchFamily="34" charset="0"/>
              </a:rPr>
              <a:t>Collaborations and Guest Experts</a:t>
            </a: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Collaborate with other creators or invite guest experts (musicians, music historians, etc.) to provide unique insights and perspectives on song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AAE7EBB-A6A8-DE91-FC92-8D14E645E31A}"/>
              </a:ext>
            </a:extLst>
          </p:cNvPr>
          <p:cNvPicPr>
            <a:picLocks noChangeAspect="1"/>
          </p:cNvPicPr>
          <p:nvPr/>
        </p:nvPicPr>
        <p:blipFill>
          <a:blip r:embed="rId13"/>
          <a:stretch>
            <a:fillRect/>
          </a:stretch>
        </p:blipFill>
        <p:spPr>
          <a:xfrm>
            <a:off x="6998985" y="65803"/>
            <a:ext cx="542591" cy="658425"/>
          </a:xfrm>
          <a:prstGeom prst="rect">
            <a:avLst/>
          </a:prstGeom>
        </p:spPr>
      </p:pic>
    </p:spTree>
    <p:extLst>
      <p:ext uri="{BB962C8B-B14F-4D97-AF65-F5344CB8AC3E}">
        <p14:creationId xmlns:p14="http://schemas.microsoft.com/office/powerpoint/2010/main" val="310590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3">
            <a:extLst>
              <a:ext uri="{28A0092B-C50C-407E-A947-70E740481C1C}">
                <a14:useLocalDpi xmlns:a14="http://schemas.microsoft.com/office/drawing/2010/main" val="0"/>
              </a:ext>
            </a:extLst>
          </a:blip>
          <a:srcRect t="18160" b="17277"/>
          <a:stretch/>
        </p:blipFill>
        <p:spPr>
          <a:xfrm>
            <a:off x="5036239" y="-39486"/>
            <a:ext cx="1846624" cy="1084200"/>
          </a:xfrm>
          <a:prstGeom prst="rect">
            <a:avLst/>
          </a:prstGeom>
        </p:spPr>
      </p:pic>
      <p:sp>
        <p:nvSpPr>
          <p:cNvPr id="2" name="TextBox 1">
            <a:extLst>
              <a:ext uri="{FF2B5EF4-FFF2-40B4-BE49-F238E27FC236}">
                <a16:creationId xmlns:a16="http://schemas.microsoft.com/office/drawing/2014/main" id="{6481F377-7AA5-24F4-5778-C80D1316CB10}"/>
              </a:ext>
            </a:extLst>
          </p:cNvPr>
          <p:cNvSpPr txBox="1"/>
          <p:nvPr/>
        </p:nvSpPr>
        <p:spPr>
          <a:xfrm>
            <a:off x="4275263" y="1687544"/>
            <a:ext cx="3635213" cy="1323439"/>
          </a:xfrm>
          <a:prstGeom prst="rect">
            <a:avLst/>
          </a:prstGeom>
          <a:noFill/>
        </p:spPr>
        <p:txBody>
          <a:bodyPr wrap="square" rtlCol="0">
            <a:spAutoFit/>
          </a:bodyPr>
          <a:lstStyle/>
          <a:p>
            <a:r>
              <a:rPr lang="en-IN" sz="6000" dirty="0">
                <a:solidFill>
                  <a:schemeClr val="bg1"/>
                </a:solidFill>
                <a:latin typeface="Times New Roman" panose="02020603050405020304" pitchFamily="18" charset="0"/>
                <a:cs typeface="Times New Roman" panose="02020603050405020304" pitchFamily="18" charset="0"/>
              </a:rPr>
              <a:t>Thank You</a:t>
            </a:r>
          </a:p>
          <a:p>
            <a:pPr algn="ctr"/>
            <a:r>
              <a:rPr lang="en-IN" sz="2000" dirty="0">
                <a:solidFill>
                  <a:schemeClr val="bg1"/>
                </a:solidFill>
              </a:rPr>
              <a:t>Batch: MIP-DA-10</a:t>
            </a:r>
          </a:p>
        </p:txBody>
      </p:sp>
      <p:grpSp>
        <p:nvGrpSpPr>
          <p:cNvPr id="3" name="Group 2">
            <a:extLst>
              <a:ext uri="{FF2B5EF4-FFF2-40B4-BE49-F238E27FC236}">
                <a16:creationId xmlns:a16="http://schemas.microsoft.com/office/drawing/2014/main" id="{891BB7E6-5EBB-C855-CC7D-7CF426895F1F}"/>
              </a:ext>
            </a:extLst>
          </p:cNvPr>
          <p:cNvGrpSpPr/>
          <p:nvPr/>
        </p:nvGrpSpPr>
        <p:grpSpPr>
          <a:xfrm>
            <a:off x="4279256" y="3088604"/>
            <a:ext cx="4504678" cy="2408184"/>
            <a:chOff x="4442883" y="2809528"/>
            <a:chExt cx="4504678" cy="2408184"/>
          </a:xfrm>
        </p:grpSpPr>
        <p:pic>
          <p:nvPicPr>
            <p:cNvPr id="14" name="Picture 13">
              <a:hlinkClick r:id="rId4"/>
              <a:extLst>
                <a:ext uri="{FF2B5EF4-FFF2-40B4-BE49-F238E27FC236}">
                  <a16:creationId xmlns:a16="http://schemas.microsoft.com/office/drawing/2014/main" id="{3EA3672B-26BD-1E0C-6A65-55E61D81027B}"/>
                </a:ext>
              </a:extLst>
            </p:cNvPr>
            <p:cNvPicPr>
              <a:picLocks noChangeAspect="1"/>
            </p:cNvPicPr>
            <p:nvPr/>
          </p:nvPicPr>
          <p:blipFill>
            <a:blip r:embed="rId5">
              <a:biLevel thresh="25000"/>
            </a:blip>
            <a:stretch>
              <a:fillRect/>
            </a:stretch>
          </p:blipFill>
          <p:spPr>
            <a:xfrm>
              <a:off x="4521743" y="3972129"/>
              <a:ext cx="478714" cy="497487"/>
            </a:xfrm>
            <a:prstGeom prst="rect">
              <a:avLst/>
            </a:prstGeom>
          </p:spPr>
        </p:pic>
        <p:pic>
          <p:nvPicPr>
            <p:cNvPr id="18" name="Picture 17">
              <a:hlinkClick r:id="rId6"/>
              <a:extLst>
                <a:ext uri="{FF2B5EF4-FFF2-40B4-BE49-F238E27FC236}">
                  <a16:creationId xmlns:a16="http://schemas.microsoft.com/office/drawing/2014/main" id="{FB24A6A7-28AB-A658-0D79-1DEA8B78ACF9}"/>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4538751" y="3340773"/>
              <a:ext cx="497488" cy="497488"/>
            </a:xfrm>
            <a:prstGeom prst="rect">
              <a:avLst/>
            </a:prstGeom>
            <a:ln>
              <a:noFill/>
            </a:ln>
          </p:spPr>
        </p:pic>
        <p:pic>
          <p:nvPicPr>
            <p:cNvPr id="24" name="Picture 23">
              <a:hlinkClick r:id="rId9"/>
              <a:extLst>
                <a:ext uri="{FF2B5EF4-FFF2-40B4-BE49-F238E27FC236}">
                  <a16:creationId xmlns:a16="http://schemas.microsoft.com/office/drawing/2014/main" id="{D2FE92F7-17AE-7D2F-6011-8D2B3D1CEB01}"/>
                </a:ext>
              </a:extLst>
            </p:cNvPr>
            <p:cNvPicPr>
              <a:picLocks noChangeAspect="1"/>
            </p:cNvPicPr>
            <p:nvPr/>
          </p:nvPicPr>
          <p:blipFill>
            <a:blip r:embed="rId10">
              <a:biLevel thresh="25000"/>
              <a:extLst>
                <a:ext uri="{BEBA8EAE-BF5A-486C-A8C5-ECC9F3942E4B}">
                  <a14:imgProps xmlns:a14="http://schemas.microsoft.com/office/drawing/2010/main">
                    <a14:imgLayer r:embed="rId11">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4442883" y="4523529"/>
              <a:ext cx="694183" cy="694183"/>
            </a:xfrm>
            <a:prstGeom prst="rect">
              <a:avLst/>
            </a:prstGeom>
            <a:noFill/>
            <a:effectLst/>
          </p:spPr>
        </p:pic>
        <p:sp>
          <p:nvSpPr>
            <p:cNvPr id="27" name="TextBox 26">
              <a:extLst>
                <a:ext uri="{FF2B5EF4-FFF2-40B4-BE49-F238E27FC236}">
                  <a16:creationId xmlns:a16="http://schemas.microsoft.com/office/drawing/2014/main" id="{25920E0E-3033-011A-DC9C-7451489D1338}"/>
                </a:ext>
              </a:extLst>
            </p:cNvPr>
            <p:cNvSpPr txBox="1"/>
            <p:nvPr/>
          </p:nvSpPr>
          <p:spPr>
            <a:xfrm>
              <a:off x="5016989" y="3832123"/>
              <a:ext cx="3635213" cy="646331"/>
            </a:xfrm>
            <a:prstGeom prst="rect">
              <a:avLst/>
            </a:prstGeom>
            <a:noFill/>
          </p:spPr>
          <p:txBody>
            <a:bodyPr wrap="square" rtlCol="0">
              <a:spAutoFit/>
            </a:bodyPr>
            <a:lstStyle/>
            <a:p>
              <a:r>
                <a:rPr lang="en-IN" dirty="0">
                  <a:solidFill>
                    <a:schemeClr val="bg1"/>
                  </a:solidFill>
                  <a:hlinkClick r:id="rId4">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29" name="TextBox 28">
              <a:extLst>
                <a:ext uri="{FF2B5EF4-FFF2-40B4-BE49-F238E27FC236}">
                  <a16:creationId xmlns:a16="http://schemas.microsoft.com/office/drawing/2014/main" id="{3DDE7110-CB59-98A8-B53B-BEC0A9555847}"/>
                </a:ext>
              </a:extLst>
            </p:cNvPr>
            <p:cNvSpPr txBox="1"/>
            <p:nvPr/>
          </p:nvSpPr>
          <p:spPr>
            <a:xfrm>
              <a:off x="5064334" y="4695551"/>
              <a:ext cx="3283949" cy="369332"/>
            </a:xfrm>
            <a:prstGeom prst="rect">
              <a:avLst/>
            </a:prstGeom>
            <a:noFill/>
          </p:spPr>
          <p:txBody>
            <a:bodyPr wrap="square">
              <a:spAutoFit/>
            </a:bodyPr>
            <a:lstStyle/>
            <a:p>
              <a:r>
                <a:rPr lang="en-IN" dirty="0">
                  <a:solidFill>
                    <a:schemeClr val="bg1">
                      <a:lumMod val="95000"/>
                    </a:schemeClr>
                  </a:solidFill>
                  <a:hlinkClick r:id="rId9">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31" name="TextBox 30">
              <a:extLst>
                <a:ext uri="{FF2B5EF4-FFF2-40B4-BE49-F238E27FC236}">
                  <a16:creationId xmlns:a16="http://schemas.microsoft.com/office/drawing/2014/main" id="{A073FEA8-EC1D-75BB-3F53-ABA804622184}"/>
                </a:ext>
              </a:extLst>
            </p:cNvPr>
            <p:cNvSpPr txBox="1"/>
            <p:nvPr/>
          </p:nvSpPr>
          <p:spPr>
            <a:xfrm>
              <a:off x="4999702" y="3329465"/>
              <a:ext cx="3947859" cy="369332"/>
            </a:xfrm>
            <a:prstGeom prst="rect">
              <a:avLst/>
            </a:prstGeom>
            <a:noFill/>
          </p:spPr>
          <p:txBody>
            <a:bodyPr wrap="square">
              <a:spAutoFit/>
            </a:bodyPr>
            <a:lstStyle/>
            <a:p>
              <a:r>
                <a:rPr lang="en-IN" dirty="0">
                  <a:solidFill>
                    <a:schemeClr val="bg1"/>
                  </a:solidFill>
                  <a:hlinkClick r:id="rId6">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5" name="Picture 4">
              <a:hlinkClick r:id="rId12"/>
              <a:extLst>
                <a:ext uri="{FF2B5EF4-FFF2-40B4-BE49-F238E27FC236}">
                  <a16:creationId xmlns:a16="http://schemas.microsoft.com/office/drawing/2014/main" id="{BD10A30C-60B9-15EC-E85B-BD1DEE60B3F5}"/>
                </a:ext>
              </a:extLst>
            </p:cNvPr>
            <p:cNvPicPr>
              <a:picLocks noChangeAspect="1"/>
            </p:cNvPicPr>
            <p:nvPr/>
          </p:nvPicPr>
          <p:blipFill>
            <a:blip r:embed="rId13"/>
            <a:stretch>
              <a:fillRect/>
            </a:stretch>
          </p:blipFill>
          <p:spPr>
            <a:xfrm>
              <a:off x="4946584" y="2809528"/>
              <a:ext cx="3127519" cy="499915"/>
            </a:xfrm>
            <a:prstGeom prst="rect">
              <a:avLst/>
            </a:prstGeom>
          </p:spPr>
        </p:pic>
        <p:pic>
          <p:nvPicPr>
            <p:cNvPr id="6" name="Picture 5">
              <a:hlinkClick r:id="rId12"/>
              <a:extLst>
                <a:ext uri="{FF2B5EF4-FFF2-40B4-BE49-F238E27FC236}">
                  <a16:creationId xmlns:a16="http://schemas.microsoft.com/office/drawing/2014/main" id="{17778AC7-F42A-0CAE-CB0B-EB5937720C0F}"/>
                </a:ext>
              </a:extLst>
            </p:cNvPr>
            <p:cNvPicPr>
              <a:picLocks noChangeAspect="1"/>
            </p:cNvPicPr>
            <p:nvPr/>
          </p:nvPicPr>
          <p:blipFill>
            <a:blip r:embed="rId14"/>
            <a:stretch>
              <a:fillRect/>
            </a:stretch>
          </p:blipFill>
          <p:spPr>
            <a:xfrm>
              <a:off x="4580792" y="2902621"/>
              <a:ext cx="365792" cy="304826"/>
            </a:xfrm>
            <a:prstGeom prst="rect">
              <a:avLst/>
            </a:prstGeom>
          </p:spPr>
        </p:pic>
      </p:grpSp>
      <p:pic>
        <p:nvPicPr>
          <p:cNvPr id="4" name="Picture 3">
            <a:extLst>
              <a:ext uri="{FF2B5EF4-FFF2-40B4-BE49-F238E27FC236}">
                <a16:creationId xmlns:a16="http://schemas.microsoft.com/office/drawing/2014/main" id="{12BD6959-BA76-6899-C8B9-2F8B8EA924FC}"/>
              </a:ext>
            </a:extLst>
          </p:cNvPr>
          <p:cNvPicPr>
            <a:picLocks noChangeAspect="1"/>
          </p:cNvPicPr>
          <p:nvPr/>
        </p:nvPicPr>
        <p:blipFill>
          <a:blip r:embed="rId15"/>
          <a:stretch>
            <a:fillRect/>
          </a:stretch>
        </p:blipFill>
        <p:spPr>
          <a:xfrm>
            <a:off x="1" y="0"/>
            <a:ext cx="519764" cy="630725"/>
          </a:xfrm>
          <a:prstGeom prst="rect">
            <a:avLst/>
          </a:prstGeom>
        </p:spPr>
      </p:pic>
      <p:pic>
        <p:nvPicPr>
          <p:cNvPr id="7" name="Picture 6">
            <a:hlinkClick r:id="rId16"/>
            <a:extLst>
              <a:ext uri="{FF2B5EF4-FFF2-40B4-BE49-F238E27FC236}">
                <a16:creationId xmlns:a16="http://schemas.microsoft.com/office/drawing/2014/main" id="{5F64107D-2414-056D-F2AF-661BE320F36E}"/>
              </a:ext>
            </a:extLst>
          </p:cNvPr>
          <p:cNvPicPr>
            <a:picLocks noChangeAspect="1"/>
          </p:cNvPicPr>
          <p:nvPr/>
        </p:nvPicPr>
        <p:blipFill>
          <a:blip r:embed="rId17">
            <a:biLevel thresh="25000"/>
          </a:blip>
          <a:stretch>
            <a:fillRect/>
          </a:stretch>
        </p:blipFill>
        <p:spPr>
          <a:xfrm>
            <a:off x="5509256" y="6254292"/>
            <a:ext cx="900589" cy="526087"/>
          </a:xfrm>
          <a:prstGeom prst="rect">
            <a:avLst/>
          </a:prstGeom>
        </p:spPr>
      </p:pic>
      <p:sp>
        <p:nvSpPr>
          <p:cNvPr id="10" name="TextBox 9">
            <a:extLst>
              <a:ext uri="{FF2B5EF4-FFF2-40B4-BE49-F238E27FC236}">
                <a16:creationId xmlns:a16="http://schemas.microsoft.com/office/drawing/2014/main" id="{A41D47CC-7943-BA20-81F0-3851B6A61747}"/>
              </a:ext>
            </a:extLst>
          </p:cNvPr>
          <p:cNvSpPr txBox="1"/>
          <p:nvPr/>
        </p:nvSpPr>
        <p:spPr>
          <a:xfrm>
            <a:off x="6346716" y="6411047"/>
            <a:ext cx="3490303" cy="369332"/>
          </a:xfrm>
          <a:prstGeom prst="rect">
            <a:avLst/>
          </a:prstGeom>
          <a:noFill/>
        </p:spPr>
        <p:txBody>
          <a:bodyPr wrap="square">
            <a:spAutoFit/>
          </a:bodyPr>
          <a:lstStyle/>
          <a:p>
            <a:r>
              <a:rPr lang="en-IN" dirty="0">
                <a:solidFill>
                  <a:schemeClr val="bg1">
                    <a:lumMod val="95000"/>
                  </a:schemeClr>
                </a:solidFill>
                <a:hlinkClick r:id="rId16">
                  <a:extLst>
                    <a:ext uri="{A12FA001-AC4F-418D-AE19-62706E023703}">
                      <ahyp:hlinkClr xmlns:ahyp="http://schemas.microsoft.com/office/drawing/2018/hyperlinkcolor" val="tx"/>
                    </a:ext>
                  </a:extLst>
                </a:hlinkClick>
              </a:rPr>
              <a:t>https://www.mentorness.com</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9A7E8EF9-AA75-3056-4213-E0DBA6C8A5E0}"/>
              </a:ext>
            </a:extLst>
          </p:cNvPr>
          <p:cNvSpPr txBox="1"/>
          <p:nvPr/>
        </p:nvSpPr>
        <p:spPr>
          <a:xfrm>
            <a:off x="3499304" y="6407121"/>
            <a:ext cx="2196338" cy="369332"/>
          </a:xfrm>
          <a:prstGeom prst="rect">
            <a:avLst/>
          </a:prstGeom>
          <a:noFill/>
        </p:spPr>
        <p:txBody>
          <a:bodyPr wrap="square">
            <a:spAutoFit/>
          </a:bodyPr>
          <a:lstStyle/>
          <a:p>
            <a:r>
              <a:rPr lang="en-IN" dirty="0">
                <a:solidFill>
                  <a:schemeClr val="bg1">
                    <a:lumMod val="95000"/>
                  </a:schemeClr>
                </a:solidFill>
              </a:rPr>
              <a:t>Project Submitted to </a:t>
            </a:r>
            <a:endParaRPr lang="en-IN" dirty="0"/>
          </a:p>
        </p:txBody>
      </p:sp>
    </p:spTree>
    <p:extLst>
      <p:ext uri="{BB962C8B-B14F-4D97-AF65-F5344CB8AC3E}">
        <p14:creationId xmlns:p14="http://schemas.microsoft.com/office/powerpoint/2010/main" val="286929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600199" y="186842"/>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7" y="-69048"/>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345376" y="-63959"/>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600199" y="1084199"/>
            <a:ext cx="10489119" cy="4678204"/>
          </a:xfrm>
          <a:prstGeom prst="rect">
            <a:avLst/>
          </a:prstGeom>
          <a:noFill/>
        </p:spPr>
        <p:txBody>
          <a:bodyPr wrap="square" rtlCol="0">
            <a:spAutoFit/>
          </a:bodyPr>
          <a:lstStyle/>
          <a:p>
            <a:r>
              <a:rPr lang="en-US" sz="3200" dirty="0">
                <a:solidFill>
                  <a:schemeClr val="bg1"/>
                </a:solidFill>
              </a:rPr>
              <a:t>Problem Statement:</a:t>
            </a:r>
          </a:p>
          <a:p>
            <a:r>
              <a:rPr lang="en-US" sz="3200" dirty="0">
                <a:solidFill>
                  <a:schemeClr val="bg1"/>
                </a:solidFill>
              </a:rPr>
              <a:t> </a:t>
            </a:r>
          </a:p>
          <a:p>
            <a:endParaRPr lang="en-US" dirty="0">
              <a:solidFill>
                <a:schemeClr val="bg1">
                  <a:lumMod val="95000"/>
                </a:schemeClr>
              </a:solidFill>
            </a:endParaRPr>
          </a:p>
          <a:p>
            <a:pPr algn="just"/>
            <a:r>
              <a:rPr lang="en-US" sz="2400" dirty="0">
                <a:solidFill>
                  <a:schemeClr val="bg1">
                    <a:lumMod val="95000"/>
                  </a:schemeClr>
                </a:solidFill>
              </a:rPr>
              <a:t>This internship project aims to comprehensively analyze YouTube song data using Power BI . The dataset contains key attributes such as video ID, channel title, title, description, tags, published date, view count, like count, favorite count, comment count, video duration, video definition, and caption details. </a:t>
            </a:r>
          </a:p>
          <a:p>
            <a:pPr algn="just"/>
            <a:endParaRPr lang="en-US" sz="2400" dirty="0">
              <a:solidFill>
                <a:schemeClr val="bg1">
                  <a:lumMod val="95000"/>
                </a:schemeClr>
              </a:solidFill>
            </a:endParaRPr>
          </a:p>
          <a:p>
            <a:pPr algn="just"/>
            <a:r>
              <a:rPr lang="en-US" sz="2400" dirty="0">
                <a:solidFill>
                  <a:schemeClr val="bg1">
                    <a:lumMod val="95000"/>
                  </a:schemeClr>
                </a:solidFill>
              </a:rPr>
              <a:t>The goal is to utilize Power BI to create insightful visualizations and reports that better understand YouTube songs' performance, popularity, and user engagement. The analysis aims to uncover data trends, preferences, and patterns to aid content creators and stakeholders in optimizing their YouTube song content.</a:t>
            </a:r>
            <a:endParaRPr lang="en-IN" sz="2400" dirty="0">
              <a:solidFill>
                <a:schemeClr val="bg1">
                  <a:lumMod val="95000"/>
                </a:schemeClr>
              </a:solidFill>
            </a:endParaRPr>
          </a:p>
        </p:txBody>
      </p:sp>
      <p:grpSp>
        <p:nvGrpSpPr>
          <p:cNvPr id="3" name="Group 2">
            <a:extLst>
              <a:ext uri="{FF2B5EF4-FFF2-40B4-BE49-F238E27FC236}">
                <a16:creationId xmlns:a16="http://schemas.microsoft.com/office/drawing/2014/main" id="{A19B67E2-FDD6-9AA6-E3AE-BE0B74B9E499}"/>
              </a:ext>
            </a:extLst>
          </p:cNvPr>
          <p:cNvGrpSpPr/>
          <p:nvPr/>
        </p:nvGrpSpPr>
        <p:grpSpPr>
          <a:xfrm>
            <a:off x="53497" y="6035901"/>
            <a:ext cx="12261918" cy="694183"/>
            <a:chOff x="107085" y="6476398"/>
            <a:chExt cx="12261918" cy="694183"/>
          </a:xfrm>
        </p:grpSpPr>
        <p:pic>
          <p:nvPicPr>
            <p:cNvPr id="4" name="Picture 3">
              <a:hlinkClick r:id="rId5"/>
              <a:extLst>
                <a:ext uri="{FF2B5EF4-FFF2-40B4-BE49-F238E27FC236}">
                  <a16:creationId xmlns:a16="http://schemas.microsoft.com/office/drawing/2014/main" id="{5E400AAE-C2D4-9E10-7444-775B57416F00}"/>
                </a:ext>
              </a:extLst>
            </p:cNvPr>
            <p:cNvPicPr>
              <a:picLocks noChangeAspect="1"/>
            </p:cNvPicPr>
            <p:nvPr/>
          </p:nvPicPr>
          <p:blipFill>
            <a:blip r:embed="rId6">
              <a:biLevel thresh="25000"/>
            </a:blip>
            <a:stretch>
              <a:fillRect/>
            </a:stretch>
          </p:blipFill>
          <p:spPr>
            <a:xfrm>
              <a:off x="4419254" y="6563654"/>
              <a:ext cx="478714" cy="497487"/>
            </a:xfrm>
            <a:prstGeom prst="rect">
              <a:avLst/>
            </a:prstGeom>
          </p:spPr>
        </p:pic>
        <p:pic>
          <p:nvPicPr>
            <p:cNvPr id="7" name="Picture 6">
              <a:hlinkClick r:id="rId7"/>
              <a:extLst>
                <a:ext uri="{FF2B5EF4-FFF2-40B4-BE49-F238E27FC236}">
                  <a16:creationId xmlns:a16="http://schemas.microsoft.com/office/drawing/2014/main" id="{B085275B-D7AC-D0D6-0EE5-2592E208BE74}"/>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9" name="Picture 8">
              <a:hlinkClick r:id="rId10"/>
              <a:extLst>
                <a:ext uri="{FF2B5EF4-FFF2-40B4-BE49-F238E27FC236}">
                  <a16:creationId xmlns:a16="http://schemas.microsoft.com/office/drawing/2014/main" id="{D4A5E1FF-1FCD-E728-99A5-655D5BFEC195}"/>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15" name="TextBox 14">
              <a:extLst>
                <a:ext uri="{FF2B5EF4-FFF2-40B4-BE49-F238E27FC236}">
                  <a16:creationId xmlns:a16="http://schemas.microsoft.com/office/drawing/2014/main" id="{15A209C8-A860-BE81-D45A-AFFDAEA9F6AA}"/>
                </a:ext>
              </a:extLst>
            </p:cNvPr>
            <p:cNvSpPr txBox="1"/>
            <p:nvPr/>
          </p:nvSpPr>
          <p:spPr>
            <a:xfrm>
              <a:off x="4921184" y="6516631"/>
              <a:ext cx="3635213" cy="646331"/>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7" name="TextBox 16">
              <a:extLst>
                <a:ext uri="{FF2B5EF4-FFF2-40B4-BE49-F238E27FC236}">
                  <a16:creationId xmlns:a16="http://schemas.microsoft.com/office/drawing/2014/main" id="{11E2AC98-D2D6-A5AE-8E03-C46BAB6C9655}"/>
                </a:ext>
              </a:extLst>
            </p:cNvPr>
            <p:cNvSpPr txBox="1"/>
            <p:nvPr/>
          </p:nvSpPr>
          <p:spPr>
            <a:xfrm>
              <a:off x="9085054" y="6542928"/>
              <a:ext cx="3283949" cy="369332"/>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9" name="TextBox 18">
              <a:extLst>
                <a:ext uri="{FF2B5EF4-FFF2-40B4-BE49-F238E27FC236}">
                  <a16:creationId xmlns:a16="http://schemas.microsoft.com/office/drawing/2014/main" id="{1BC64537-4566-66E4-3760-36C7F2917131}"/>
                </a:ext>
              </a:extLst>
            </p:cNvPr>
            <p:cNvSpPr txBox="1"/>
            <p:nvPr/>
          </p:nvSpPr>
          <p:spPr>
            <a:xfrm>
              <a:off x="604573" y="6559061"/>
              <a:ext cx="3947859" cy="369332"/>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pic>
        <p:nvPicPr>
          <p:cNvPr id="5" name="Picture 4">
            <a:extLst>
              <a:ext uri="{FF2B5EF4-FFF2-40B4-BE49-F238E27FC236}">
                <a16:creationId xmlns:a16="http://schemas.microsoft.com/office/drawing/2014/main" id="{44973E4E-26E0-3AFC-4B15-5A7D9FBE896D}"/>
              </a:ext>
            </a:extLst>
          </p:cNvPr>
          <p:cNvPicPr>
            <a:picLocks noChangeAspect="1"/>
          </p:cNvPicPr>
          <p:nvPr/>
        </p:nvPicPr>
        <p:blipFill>
          <a:blip r:embed="rId13"/>
          <a:stretch>
            <a:fillRect/>
          </a:stretch>
        </p:blipFill>
        <p:spPr>
          <a:xfrm>
            <a:off x="7075990" y="108226"/>
            <a:ext cx="542591" cy="658425"/>
          </a:xfrm>
          <a:prstGeom prst="rect">
            <a:avLst/>
          </a:prstGeom>
        </p:spPr>
      </p:pic>
    </p:spTree>
    <p:extLst>
      <p:ext uri="{BB962C8B-B14F-4D97-AF65-F5344CB8AC3E}">
        <p14:creationId xmlns:p14="http://schemas.microsoft.com/office/powerpoint/2010/main" val="1061206492"/>
      </p:ext>
    </p:extLst>
  </p:cSld>
  <p:clrMapOvr>
    <a:masterClrMapping/>
  </p:clrMapOvr>
  <mc:AlternateContent xmlns:mc="http://schemas.openxmlformats.org/markup-compatibility/2006" xmlns:p14="http://schemas.microsoft.com/office/powerpoint/2010/main">
    <mc:Choice Requires="p14">
      <p:transition spd="slow" p14:dur="2000" advTm="15564"/>
    </mc:Choice>
    <mc:Fallback xmlns="">
      <p:transition spd="slow" advTm="155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486316" y="131180"/>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335"/>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03127" y="-79085"/>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571325" y="1043615"/>
            <a:ext cx="9555479" cy="4893647"/>
          </a:xfrm>
          <a:prstGeom prst="rect">
            <a:avLst/>
          </a:prstGeom>
          <a:noFill/>
        </p:spPr>
        <p:txBody>
          <a:bodyPr wrap="square" rtlCol="0">
            <a:spAutoFit/>
          </a:bodyPr>
          <a:lstStyle/>
          <a:p>
            <a:r>
              <a:rPr lang="en-US" sz="3200" dirty="0">
                <a:solidFill>
                  <a:schemeClr val="bg1"/>
                </a:solidFill>
              </a:rPr>
              <a:t>Dataset Description:</a:t>
            </a:r>
          </a:p>
          <a:p>
            <a:endParaRPr lang="en-US" sz="2000" dirty="0">
              <a:solidFill>
                <a:schemeClr val="bg1"/>
              </a:solidFill>
            </a:endParaRPr>
          </a:p>
          <a:p>
            <a:r>
              <a:rPr lang="en-US" sz="2000" dirty="0">
                <a:solidFill>
                  <a:srgbClr val="FF0000"/>
                </a:solidFill>
              </a:rPr>
              <a:t>1. video_id</a:t>
            </a:r>
            <a:r>
              <a:rPr lang="en-US" sz="2000" dirty="0">
                <a:solidFill>
                  <a:schemeClr val="bg1"/>
                </a:solidFill>
              </a:rPr>
              <a:t>:  Unique identifier for each YouTube video.</a:t>
            </a:r>
          </a:p>
          <a:p>
            <a:r>
              <a:rPr lang="en-US" sz="2000" dirty="0">
                <a:solidFill>
                  <a:srgbClr val="FF0000"/>
                </a:solidFill>
              </a:rPr>
              <a:t>2. channelTitle</a:t>
            </a:r>
            <a:r>
              <a:rPr lang="en-US" sz="2000" dirty="0">
                <a:solidFill>
                  <a:schemeClr val="bg1"/>
                </a:solidFill>
              </a:rPr>
              <a:t>: Title of the YouTube channel publishing the song.</a:t>
            </a:r>
          </a:p>
          <a:p>
            <a:r>
              <a:rPr lang="en-US" sz="2000" dirty="0">
                <a:solidFill>
                  <a:srgbClr val="FF0000"/>
                </a:solidFill>
              </a:rPr>
              <a:t>3. title</a:t>
            </a:r>
            <a:r>
              <a:rPr lang="en-US" sz="2000" dirty="0">
                <a:solidFill>
                  <a:schemeClr val="bg1"/>
                </a:solidFill>
              </a:rPr>
              <a:t>: Title of the YouTube song video.</a:t>
            </a:r>
          </a:p>
          <a:p>
            <a:r>
              <a:rPr lang="en-US" sz="2000" dirty="0">
                <a:solidFill>
                  <a:srgbClr val="FF0000"/>
                </a:solidFill>
              </a:rPr>
              <a:t>4. description</a:t>
            </a:r>
            <a:r>
              <a:rPr lang="en-US" sz="2000" dirty="0">
                <a:solidFill>
                  <a:schemeClr val="bg1"/>
                </a:solidFill>
              </a:rPr>
              <a:t>: Description provided for the YouTube song video.</a:t>
            </a:r>
          </a:p>
          <a:p>
            <a:r>
              <a:rPr lang="en-US" sz="2000" dirty="0">
                <a:solidFill>
                  <a:srgbClr val="FF0000"/>
                </a:solidFill>
              </a:rPr>
              <a:t>5. tags</a:t>
            </a:r>
            <a:r>
              <a:rPr lang="en-US" sz="2000" dirty="0">
                <a:solidFill>
                  <a:schemeClr val="bg1"/>
                </a:solidFill>
              </a:rPr>
              <a:t>: Tags associated with the YouTube song video.</a:t>
            </a:r>
          </a:p>
          <a:p>
            <a:r>
              <a:rPr lang="en-US" sz="2000" dirty="0">
                <a:solidFill>
                  <a:srgbClr val="FF0000"/>
                </a:solidFill>
              </a:rPr>
              <a:t>6. published At </a:t>
            </a:r>
            <a:r>
              <a:rPr lang="en-US" sz="2000" dirty="0">
                <a:solidFill>
                  <a:schemeClr val="bg1"/>
                </a:solidFill>
              </a:rPr>
              <a:t>Date and time when the YouTube song video was published.</a:t>
            </a:r>
          </a:p>
          <a:p>
            <a:r>
              <a:rPr lang="en-US" sz="2000" dirty="0">
                <a:solidFill>
                  <a:srgbClr val="FF0000"/>
                </a:solidFill>
              </a:rPr>
              <a:t>7. viewCount</a:t>
            </a:r>
            <a:r>
              <a:rPr lang="en-US" sz="2000" dirty="0">
                <a:solidFill>
                  <a:schemeClr val="bg1"/>
                </a:solidFill>
              </a:rPr>
              <a:t>: Number of views received by the YouTube song video.</a:t>
            </a:r>
          </a:p>
          <a:p>
            <a:r>
              <a:rPr lang="en-US" sz="2000" dirty="0">
                <a:solidFill>
                  <a:srgbClr val="FF0000"/>
                </a:solidFill>
              </a:rPr>
              <a:t>8. likeCount</a:t>
            </a:r>
            <a:r>
              <a:rPr lang="en-US" sz="2000" dirty="0">
                <a:solidFill>
                  <a:schemeClr val="bg1"/>
                </a:solidFill>
              </a:rPr>
              <a:t>: Number of likes received by the YouTube song video.</a:t>
            </a:r>
          </a:p>
          <a:p>
            <a:r>
              <a:rPr lang="en-US" sz="2000" dirty="0">
                <a:solidFill>
                  <a:srgbClr val="FF0000"/>
                </a:solidFill>
              </a:rPr>
              <a:t>9. Favors Count</a:t>
            </a:r>
            <a:r>
              <a:rPr lang="en-US" sz="2000" dirty="0">
                <a:solidFill>
                  <a:schemeClr val="bg1"/>
                </a:solidFill>
              </a:rPr>
              <a:t>: Number of times the YouTube song video has been marked as a favorite.</a:t>
            </a:r>
          </a:p>
          <a:p>
            <a:r>
              <a:rPr lang="en-US" sz="2000" dirty="0">
                <a:solidFill>
                  <a:srgbClr val="FF0000"/>
                </a:solidFill>
              </a:rPr>
              <a:t>10. comment Count</a:t>
            </a:r>
            <a:r>
              <a:rPr lang="en-US" sz="2000" dirty="0">
                <a:solidFill>
                  <a:schemeClr val="bg1"/>
                </a:solidFill>
              </a:rPr>
              <a:t>: Number of comments posted on the YouTube song video.</a:t>
            </a:r>
          </a:p>
          <a:p>
            <a:r>
              <a:rPr lang="en-US" sz="2000" dirty="0">
                <a:solidFill>
                  <a:srgbClr val="FF0000"/>
                </a:solidFill>
              </a:rPr>
              <a:t>11. duration</a:t>
            </a:r>
            <a:r>
              <a:rPr lang="en-US" sz="2000" dirty="0">
                <a:solidFill>
                  <a:schemeClr val="bg1"/>
                </a:solidFill>
              </a:rPr>
              <a:t>: Duration of the YouTube song video.</a:t>
            </a:r>
          </a:p>
          <a:p>
            <a:r>
              <a:rPr lang="en-US" sz="2000" dirty="0">
                <a:solidFill>
                  <a:srgbClr val="FF0000"/>
                </a:solidFill>
              </a:rPr>
              <a:t>12. definition</a:t>
            </a:r>
            <a:r>
              <a:rPr lang="en-US" sz="2000" dirty="0">
                <a:solidFill>
                  <a:schemeClr val="bg1"/>
                </a:solidFill>
              </a:rPr>
              <a:t>: Video definition or quality (e.g., HD, SD).</a:t>
            </a:r>
          </a:p>
          <a:p>
            <a:r>
              <a:rPr lang="en-US" sz="2000" dirty="0">
                <a:solidFill>
                  <a:srgbClr val="FF0000"/>
                </a:solidFill>
              </a:rPr>
              <a:t>13. caption</a:t>
            </a:r>
            <a:r>
              <a:rPr lang="en-US" sz="2000" dirty="0">
                <a:solidFill>
                  <a:schemeClr val="bg1"/>
                </a:solidFill>
              </a:rPr>
              <a:t>: Availability of captions for the YouTube song video.</a:t>
            </a:r>
            <a:endParaRPr lang="en-IN" sz="2200" dirty="0">
              <a:solidFill>
                <a:schemeClr val="bg1">
                  <a:lumMod val="95000"/>
                </a:schemeClr>
              </a:solidFill>
            </a:endParaRPr>
          </a:p>
        </p:txBody>
      </p:sp>
      <p:grpSp>
        <p:nvGrpSpPr>
          <p:cNvPr id="3" name="Group 2">
            <a:extLst>
              <a:ext uri="{FF2B5EF4-FFF2-40B4-BE49-F238E27FC236}">
                <a16:creationId xmlns:a16="http://schemas.microsoft.com/office/drawing/2014/main" id="{7C0BB3B1-9BBE-C7B7-88BD-D9EB997E259D}"/>
              </a:ext>
            </a:extLst>
          </p:cNvPr>
          <p:cNvGrpSpPr/>
          <p:nvPr/>
        </p:nvGrpSpPr>
        <p:grpSpPr>
          <a:xfrm>
            <a:off x="25574" y="6147721"/>
            <a:ext cx="12261918" cy="694183"/>
            <a:chOff x="107085" y="6476398"/>
            <a:chExt cx="12261918" cy="694183"/>
          </a:xfrm>
        </p:grpSpPr>
        <p:pic>
          <p:nvPicPr>
            <p:cNvPr id="4" name="Picture 3">
              <a:hlinkClick r:id="rId5"/>
              <a:extLst>
                <a:ext uri="{FF2B5EF4-FFF2-40B4-BE49-F238E27FC236}">
                  <a16:creationId xmlns:a16="http://schemas.microsoft.com/office/drawing/2014/main" id="{5DFFA847-4EDF-A84E-CC36-3D1D76FB4595}"/>
                </a:ext>
              </a:extLst>
            </p:cNvPr>
            <p:cNvPicPr>
              <a:picLocks noChangeAspect="1"/>
            </p:cNvPicPr>
            <p:nvPr/>
          </p:nvPicPr>
          <p:blipFill>
            <a:blip r:embed="rId6">
              <a:biLevel thresh="25000"/>
            </a:blip>
            <a:stretch>
              <a:fillRect/>
            </a:stretch>
          </p:blipFill>
          <p:spPr>
            <a:xfrm>
              <a:off x="4419254" y="6563654"/>
              <a:ext cx="478714" cy="497487"/>
            </a:xfrm>
            <a:prstGeom prst="rect">
              <a:avLst/>
            </a:prstGeom>
          </p:spPr>
        </p:pic>
        <p:pic>
          <p:nvPicPr>
            <p:cNvPr id="5" name="Picture 4">
              <a:hlinkClick r:id="rId7"/>
              <a:extLst>
                <a:ext uri="{FF2B5EF4-FFF2-40B4-BE49-F238E27FC236}">
                  <a16:creationId xmlns:a16="http://schemas.microsoft.com/office/drawing/2014/main" id="{2FBA88C3-CF28-D0F9-E48E-7C84D7EFF613}"/>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7" name="Picture 6">
              <a:hlinkClick r:id="rId10"/>
              <a:extLst>
                <a:ext uri="{FF2B5EF4-FFF2-40B4-BE49-F238E27FC236}">
                  <a16:creationId xmlns:a16="http://schemas.microsoft.com/office/drawing/2014/main" id="{A41D2B32-938E-8A1C-46DF-E8D8BCCE28B7}"/>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9" name="TextBox 8">
              <a:extLst>
                <a:ext uri="{FF2B5EF4-FFF2-40B4-BE49-F238E27FC236}">
                  <a16:creationId xmlns:a16="http://schemas.microsoft.com/office/drawing/2014/main" id="{59F1DE72-4BBD-D3BD-6F75-1CA538951460}"/>
                </a:ext>
              </a:extLst>
            </p:cNvPr>
            <p:cNvSpPr txBox="1"/>
            <p:nvPr/>
          </p:nvSpPr>
          <p:spPr>
            <a:xfrm>
              <a:off x="4919035" y="6492499"/>
              <a:ext cx="3635213" cy="646331"/>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1" name="TextBox 10">
              <a:extLst>
                <a:ext uri="{FF2B5EF4-FFF2-40B4-BE49-F238E27FC236}">
                  <a16:creationId xmlns:a16="http://schemas.microsoft.com/office/drawing/2014/main" id="{924DAF80-4B81-7407-27AA-30429C22246D}"/>
                </a:ext>
              </a:extLst>
            </p:cNvPr>
            <p:cNvSpPr txBox="1"/>
            <p:nvPr/>
          </p:nvSpPr>
          <p:spPr>
            <a:xfrm>
              <a:off x="9085054" y="6542928"/>
              <a:ext cx="3283949" cy="369332"/>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AFCAC3D3-3488-1E0A-7950-7B42BD3BB29C}"/>
                </a:ext>
              </a:extLst>
            </p:cNvPr>
            <p:cNvSpPr txBox="1"/>
            <p:nvPr/>
          </p:nvSpPr>
          <p:spPr>
            <a:xfrm>
              <a:off x="604573" y="6559061"/>
              <a:ext cx="3947859" cy="369332"/>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pic>
        <p:nvPicPr>
          <p:cNvPr id="13" name="Picture 12">
            <a:extLst>
              <a:ext uri="{FF2B5EF4-FFF2-40B4-BE49-F238E27FC236}">
                <a16:creationId xmlns:a16="http://schemas.microsoft.com/office/drawing/2014/main" id="{F706B252-CAFA-20A6-FB28-9866E9D94F83}"/>
              </a:ext>
            </a:extLst>
          </p:cNvPr>
          <p:cNvPicPr>
            <a:picLocks noChangeAspect="1"/>
          </p:cNvPicPr>
          <p:nvPr/>
        </p:nvPicPr>
        <p:blipFill>
          <a:blip r:embed="rId13"/>
          <a:stretch>
            <a:fillRect/>
          </a:stretch>
        </p:blipFill>
        <p:spPr>
          <a:xfrm>
            <a:off x="6941237" y="79042"/>
            <a:ext cx="542591" cy="658425"/>
          </a:xfrm>
          <a:prstGeom prst="rect">
            <a:avLst/>
          </a:prstGeom>
        </p:spPr>
      </p:pic>
    </p:spTree>
    <p:extLst>
      <p:ext uri="{BB962C8B-B14F-4D97-AF65-F5344CB8AC3E}">
        <p14:creationId xmlns:p14="http://schemas.microsoft.com/office/powerpoint/2010/main" val="320233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96"/>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4013" y="169539"/>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4" y="-46433"/>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393122" y="-126694"/>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524013" y="851454"/>
            <a:ext cx="10951194" cy="5139869"/>
          </a:xfrm>
          <a:prstGeom prst="rect">
            <a:avLst/>
          </a:prstGeom>
          <a:noFill/>
        </p:spPr>
        <p:txBody>
          <a:bodyPr wrap="square" rtlCol="0">
            <a:spAutoFit/>
          </a:bodyPr>
          <a:lstStyle/>
          <a:p>
            <a:r>
              <a:rPr lang="en-US" sz="2800" dirty="0">
                <a:solidFill>
                  <a:schemeClr val="bg1"/>
                </a:solidFill>
              </a:rPr>
              <a:t>Project Objectives: - </a:t>
            </a:r>
            <a:endParaRPr lang="en-US" sz="2000" dirty="0">
              <a:solidFill>
                <a:schemeClr val="bg1"/>
              </a:solidFill>
            </a:endParaRPr>
          </a:p>
          <a:p>
            <a:pPr marL="457200" indent="-457200">
              <a:buAutoNum type="arabicPeriod"/>
            </a:pPr>
            <a:r>
              <a:rPr lang="en-US" sz="2000" b="1" dirty="0">
                <a:solidFill>
                  <a:srgbClr val="FF0000"/>
                </a:solidFill>
              </a:rPr>
              <a:t>Data Cleaning and Preparation</a:t>
            </a:r>
            <a:r>
              <a:rPr lang="en-US" sz="2000" dirty="0">
                <a:solidFill>
                  <a:schemeClr val="bg1"/>
                </a:solidFill>
              </a:rPr>
              <a:t>: - Clean and preprocess the dataset, handling missing values or outliers. - Convert relevant columns to appropriate data types. </a:t>
            </a:r>
          </a:p>
          <a:p>
            <a:pPr marL="457200" indent="-457200">
              <a:buAutoNum type="arabicPeriod"/>
            </a:pPr>
            <a:endParaRPr lang="en-US" sz="2000" b="1" dirty="0">
              <a:solidFill>
                <a:srgbClr val="FF0000"/>
              </a:solidFill>
            </a:endParaRPr>
          </a:p>
          <a:p>
            <a:pPr marL="457200" indent="-457200">
              <a:buAutoNum type="arabicPeriod"/>
            </a:pPr>
            <a:r>
              <a:rPr lang="en-US" sz="2000" b="1" dirty="0">
                <a:solidFill>
                  <a:srgbClr val="FF0000"/>
                </a:solidFill>
              </a:rPr>
              <a:t>Exploratory Data Analysis (EDA) </a:t>
            </a:r>
            <a:r>
              <a:rPr lang="en-US" sz="2000" dirty="0">
                <a:solidFill>
                  <a:schemeClr val="bg1"/>
                </a:solidFill>
              </a:rPr>
              <a:t>: - Explore patterns and distributions in view counts, like counts, and comments. - Identify trends in the popularity and engagement of YouTube song videos. </a:t>
            </a:r>
          </a:p>
          <a:p>
            <a:pPr marL="457200" indent="-457200">
              <a:buAutoNum type="arabicPeriod"/>
            </a:pPr>
            <a:endParaRPr lang="en-US" sz="2000" dirty="0">
              <a:solidFill>
                <a:srgbClr val="FF0000"/>
              </a:solidFill>
            </a:endParaRPr>
          </a:p>
          <a:p>
            <a:pPr marL="457200" indent="-457200">
              <a:buAutoNum type="arabicPeriod"/>
            </a:pPr>
            <a:r>
              <a:rPr lang="en-US" sz="2000" b="1" dirty="0">
                <a:solidFill>
                  <a:srgbClr val="FF0000"/>
                </a:solidFill>
              </a:rPr>
              <a:t>Content and Channel Analysis</a:t>
            </a:r>
            <a:r>
              <a:rPr lang="en-US" sz="2000" dirty="0">
                <a:solidFill>
                  <a:schemeClr val="bg1"/>
                </a:solidFill>
              </a:rPr>
              <a:t>: - Analyze the distribution of videos across different channels. - Identify popular tags and their correlation with view counts.</a:t>
            </a:r>
          </a:p>
          <a:p>
            <a:pPr marL="457200" indent="-457200">
              <a:buAutoNum type="arabicPeriod"/>
            </a:pPr>
            <a:endParaRPr lang="en-US" sz="2000" dirty="0">
              <a:solidFill>
                <a:srgbClr val="FF0000"/>
              </a:solidFill>
            </a:endParaRPr>
          </a:p>
          <a:p>
            <a:pPr marL="457200" indent="-457200">
              <a:buAutoNum type="arabicPeriod"/>
            </a:pPr>
            <a:r>
              <a:rPr lang="en-US" sz="2000" b="1" dirty="0">
                <a:solidFill>
                  <a:srgbClr val="FF0000"/>
                </a:solidFill>
              </a:rPr>
              <a:t>Temporal Trends</a:t>
            </a:r>
            <a:r>
              <a:rPr lang="en-US" sz="2000" dirty="0">
                <a:solidFill>
                  <a:schemeClr val="bg1"/>
                </a:solidFill>
              </a:rPr>
              <a:t>: - Explore how YouTube song video metrics vary over time- Identify peak publishing times and their impact on engagement. </a:t>
            </a:r>
          </a:p>
          <a:p>
            <a:pPr marL="457200" indent="-457200">
              <a:buAutoNum type="arabicPeriod"/>
            </a:pPr>
            <a:endParaRPr lang="en-US" sz="2000" dirty="0">
              <a:solidFill>
                <a:srgbClr val="FF0000"/>
              </a:solidFill>
            </a:endParaRPr>
          </a:p>
          <a:p>
            <a:pPr marL="457200" indent="-457200">
              <a:buAutoNum type="arabicPeriod"/>
            </a:pPr>
            <a:r>
              <a:rPr lang="en-US" sz="2000" b="1" dirty="0">
                <a:solidFill>
                  <a:srgbClr val="FF0000"/>
                </a:solidFill>
              </a:rPr>
              <a:t>User Engagement Insights</a:t>
            </a:r>
            <a:r>
              <a:rPr lang="en-US" sz="2000" dirty="0">
                <a:solidFill>
                  <a:schemeClr val="bg1"/>
                </a:solidFill>
              </a:rPr>
              <a:t>: - Investigate relationships between likes, comments, and views. </a:t>
            </a:r>
          </a:p>
          <a:p>
            <a:pPr marL="457200" indent="-457200">
              <a:buAutoNum type="arabicPeriod"/>
            </a:pPr>
            <a:endParaRPr lang="en-US" sz="2000" dirty="0">
              <a:solidFill>
                <a:srgbClr val="FF0000"/>
              </a:solidFill>
            </a:endParaRPr>
          </a:p>
          <a:p>
            <a:pPr marL="457200" indent="-457200">
              <a:buAutoNum type="arabicPeriod"/>
            </a:pPr>
            <a:r>
              <a:rPr lang="en-US" sz="2000" dirty="0">
                <a:solidFill>
                  <a:srgbClr val="FF0000"/>
                </a:solidFill>
              </a:rPr>
              <a:t>- Identify factors influencing user engagement with YouTube song videos.</a:t>
            </a:r>
            <a:endParaRPr lang="en-IN" sz="1600" dirty="0">
              <a:solidFill>
                <a:srgbClr val="FF0000"/>
              </a:solidFill>
            </a:endParaRPr>
          </a:p>
        </p:txBody>
      </p:sp>
      <p:grpSp>
        <p:nvGrpSpPr>
          <p:cNvPr id="12" name="Group 11">
            <a:extLst>
              <a:ext uri="{FF2B5EF4-FFF2-40B4-BE49-F238E27FC236}">
                <a16:creationId xmlns:a16="http://schemas.microsoft.com/office/drawing/2014/main" id="{4AED4312-EC28-8756-7E78-8277CE2F8317}"/>
              </a:ext>
            </a:extLst>
          </p:cNvPr>
          <p:cNvGrpSpPr/>
          <p:nvPr/>
        </p:nvGrpSpPr>
        <p:grpSpPr>
          <a:xfrm>
            <a:off x="25574" y="6147721"/>
            <a:ext cx="12261918" cy="694183"/>
            <a:chOff x="107085" y="6476398"/>
            <a:chExt cx="12261918" cy="694183"/>
          </a:xfrm>
        </p:grpSpPr>
        <p:pic>
          <p:nvPicPr>
            <p:cNvPr id="13" name="Picture 12">
              <a:hlinkClick r:id="rId5"/>
              <a:extLst>
                <a:ext uri="{FF2B5EF4-FFF2-40B4-BE49-F238E27FC236}">
                  <a16:creationId xmlns:a16="http://schemas.microsoft.com/office/drawing/2014/main" id="{DFE44F35-C927-54AD-5362-A777223CD07F}"/>
                </a:ext>
              </a:extLst>
            </p:cNvPr>
            <p:cNvPicPr>
              <a:picLocks noChangeAspect="1"/>
            </p:cNvPicPr>
            <p:nvPr/>
          </p:nvPicPr>
          <p:blipFill>
            <a:blip r:embed="rId6">
              <a:biLevel thresh="25000"/>
            </a:blip>
            <a:stretch>
              <a:fillRect/>
            </a:stretch>
          </p:blipFill>
          <p:spPr>
            <a:xfrm>
              <a:off x="4419254" y="6563654"/>
              <a:ext cx="478714" cy="497487"/>
            </a:xfrm>
            <a:prstGeom prst="rect">
              <a:avLst/>
            </a:prstGeom>
          </p:spPr>
        </p:pic>
        <p:pic>
          <p:nvPicPr>
            <p:cNvPr id="15" name="Picture 14">
              <a:hlinkClick r:id="rId7"/>
              <a:extLst>
                <a:ext uri="{FF2B5EF4-FFF2-40B4-BE49-F238E27FC236}">
                  <a16:creationId xmlns:a16="http://schemas.microsoft.com/office/drawing/2014/main" id="{1D6975F8-BD49-0942-DC63-6C64C63304B1}"/>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16" name="Picture 15">
              <a:hlinkClick r:id="rId10"/>
              <a:extLst>
                <a:ext uri="{FF2B5EF4-FFF2-40B4-BE49-F238E27FC236}">
                  <a16:creationId xmlns:a16="http://schemas.microsoft.com/office/drawing/2014/main" id="{4B392647-286B-3214-DB4E-B6949931897C}"/>
                </a:ext>
              </a:extLst>
            </p:cNvPr>
            <p:cNvPicPr>
              <a:picLocks noChangeAspect="1"/>
            </p:cNvPicPr>
            <p:nvPr/>
          </p:nvPicPr>
          <p:blipFill>
            <a:blip r:embed="rId11">
              <a:biLevel thresh="25000"/>
              <a:extLst>
                <a:ext uri="{BEBA8EAE-BF5A-486C-A8C5-ECC9F3942E4B}">
                  <a14:imgProps xmlns:a14="http://schemas.microsoft.com/office/drawing/2010/main">
                    <a14:imgLayer r:embed="rId12">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17" name="TextBox 16">
              <a:extLst>
                <a:ext uri="{FF2B5EF4-FFF2-40B4-BE49-F238E27FC236}">
                  <a16:creationId xmlns:a16="http://schemas.microsoft.com/office/drawing/2014/main" id="{17F792AE-54F2-11D6-8DBB-C49B19C1D6BD}"/>
                </a:ext>
              </a:extLst>
            </p:cNvPr>
            <p:cNvSpPr txBox="1"/>
            <p:nvPr/>
          </p:nvSpPr>
          <p:spPr>
            <a:xfrm>
              <a:off x="4919035" y="6492499"/>
              <a:ext cx="3635213" cy="646331"/>
            </a:xfrm>
            <a:prstGeom prst="rect">
              <a:avLst/>
            </a:prstGeom>
            <a:noFill/>
          </p:spPr>
          <p:txBody>
            <a:bodyPr wrap="square" rtlCol="0">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9" name="TextBox 18">
              <a:extLst>
                <a:ext uri="{FF2B5EF4-FFF2-40B4-BE49-F238E27FC236}">
                  <a16:creationId xmlns:a16="http://schemas.microsoft.com/office/drawing/2014/main" id="{FCB4E4ED-28C6-9EC6-43B0-66CC0C872688}"/>
                </a:ext>
              </a:extLst>
            </p:cNvPr>
            <p:cNvSpPr txBox="1"/>
            <p:nvPr/>
          </p:nvSpPr>
          <p:spPr>
            <a:xfrm>
              <a:off x="9085054" y="6542928"/>
              <a:ext cx="3283949" cy="369332"/>
            </a:xfrm>
            <a:prstGeom prst="rect">
              <a:avLst/>
            </a:prstGeom>
            <a:noFill/>
          </p:spPr>
          <p:txBody>
            <a:bodyPr wrap="square">
              <a:spAutoFit/>
            </a:bodyPr>
            <a:lstStyle/>
            <a:p>
              <a:r>
                <a:rPr lang="en-IN" dirty="0">
                  <a:solidFill>
                    <a:schemeClr val="bg1">
                      <a:lumMod val="95000"/>
                    </a:schemeClr>
                  </a:solidFill>
                  <a:hlinkClick r:id="rId10">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20" name="TextBox 19">
              <a:extLst>
                <a:ext uri="{FF2B5EF4-FFF2-40B4-BE49-F238E27FC236}">
                  <a16:creationId xmlns:a16="http://schemas.microsoft.com/office/drawing/2014/main" id="{96A87128-C5E2-EE88-16C6-BF250712F828}"/>
                </a:ext>
              </a:extLst>
            </p:cNvPr>
            <p:cNvSpPr txBox="1"/>
            <p:nvPr/>
          </p:nvSpPr>
          <p:spPr>
            <a:xfrm>
              <a:off x="604573" y="6559061"/>
              <a:ext cx="3947859" cy="369332"/>
            </a:xfrm>
            <a:prstGeom prst="rect">
              <a:avLst/>
            </a:prstGeom>
            <a:noFill/>
          </p:spPr>
          <p:txBody>
            <a:bodyPr wrap="square">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pic>
        <p:nvPicPr>
          <p:cNvPr id="3" name="Picture 2">
            <a:extLst>
              <a:ext uri="{FF2B5EF4-FFF2-40B4-BE49-F238E27FC236}">
                <a16:creationId xmlns:a16="http://schemas.microsoft.com/office/drawing/2014/main" id="{41ACC590-9D64-866B-A9F3-C43ED0435D6B}"/>
              </a:ext>
            </a:extLst>
          </p:cNvPr>
          <p:cNvPicPr>
            <a:picLocks noChangeAspect="1"/>
          </p:cNvPicPr>
          <p:nvPr/>
        </p:nvPicPr>
        <p:blipFill>
          <a:blip r:embed="rId13"/>
          <a:stretch>
            <a:fillRect/>
          </a:stretch>
        </p:blipFill>
        <p:spPr>
          <a:xfrm>
            <a:off x="6999610" y="106779"/>
            <a:ext cx="542591" cy="658425"/>
          </a:xfrm>
          <a:prstGeom prst="rect">
            <a:avLst/>
          </a:prstGeom>
        </p:spPr>
      </p:pic>
    </p:spTree>
    <p:extLst>
      <p:ext uri="{BB962C8B-B14F-4D97-AF65-F5344CB8AC3E}">
        <p14:creationId xmlns:p14="http://schemas.microsoft.com/office/powerpoint/2010/main" val="55850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626465" y="171304"/>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5" y="25238"/>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387061" y="-85353"/>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480103" y="949451"/>
            <a:ext cx="10951194" cy="1415772"/>
          </a:xfrm>
          <a:prstGeom prst="rect">
            <a:avLst/>
          </a:prstGeom>
          <a:noFill/>
        </p:spPr>
        <p:txBody>
          <a:bodyPr wrap="square" rtlCol="0">
            <a:spAutoFit/>
          </a:bodyPr>
          <a:lstStyle/>
          <a:p>
            <a:r>
              <a:rPr lang="en-IN" sz="2800" dirty="0">
                <a:solidFill>
                  <a:schemeClr val="bg1"/>
                </a:solidFill>
              </a:rPr>
              <a:t>Preparing &amp; Cleaning The dataset in Power Query:-</a:t>
            </a:r>
            <a:endParaRPr lang="en-IN" dirty="0">
              <a:solidFill>
                <a:schemeClr val="bg1"/>
              </a:solidFill>
            </a:endParaRPr>
          </a:p>
          <a:p>
            <a:endParaRPr lang="en-IN" dirty="0">
              <a:solidFill>
                <a:schemeClr val="bg1"/>
              </a:solidFill>
            </a:endParaRPr>
          </a:p>
          <a:p>
            <a:pPr marL="457200" indent="-457200">
              <a:buAutoNum type="arabicPeriod"/>
            </a:pPr>
            <a:r>
              <a:rPr lang="en-IN" sz="2000" dirty="0">
                <a:solidFill>
                  <a:schemeClr val="bg1"/>
                </a:solidFill>
              </a:rPr>
              <a:t>Cleaning all Symbols &amp; emoji from the Columns Title, Description &amp; Tags by using Add Column -&gt; Add Custom Column by using such a formula I removed all emoji. </a:t>
            </a:r>
            <a:endParaRPr lang="en-IN" dirty="0">
              <a:solidFill>
                <a:srgbClr val="FF0000"/>
              </a:solidFill>
            </a:endParaRPr>
          </a:p>
        </p:txBody>
      </p:sp>
      <p:pic>
        <p:nvPicPr>
          <p:cNvPr id="4" name="Picture 3">
            <a:extLst>
              <a:ext uri="{FF2B5EF4-FFF2-40B4-BE49-F238E27FC236}">
                <a16:creationId xmlns:a16="http://schemas.microsoft.com/office/drawing/2014/main" id="{77E4625F-19AF-919A-28DD-B35C06711044}"/>
              </a:ext>
            </a:extLst>
          </p:cNvPr>
          <p:cNvPicPr>
            <a:picLocks noChangeAspect="1"/>
          </p:cNvPicPr>
          <p:nvPr/>
        </p:nvPicPr>
        <p:blipFill>
          <a:blip r:embed="rId5"/>
          <a:stretch>
            <a:fillRect/>
          </a:stretch>
        </p:blipFill>
        <p:spPr>
          <a:xfrm>
            <a:off x="1657713" y="2607502"/>
            <a:ext cx="5214694" cy="3257302"/>
          </a:xfrm>
          <a:prstGeom prst="rect">
            <a:avLst/>
          </a:prstGeom>
        </p:spPr>
      </p:pic>
      <p:sp>
        <p:nvSpPr>
          <p:cNvPr id="5" name="TextBox 4">
            <a:extLst>
              <a:ext uri="{FF2B5EF4-FFF2-40B4-BE49-F238E27FC236}">
                <a16:creationId xmlns:a16="http://schemas.microsoft.com/office/drawing/2014/main" id="{B2923609-EE1B-48DB-4F36-1DD6BAE5E585}"/>
              </a:ext>
            </a:extLst>
          </p:cNvPr>
          <p:cNvSpPr txBox="1"/>
          <p:nvPr/>
        </p:nvSpPr>
        <p:spPr>
          <a:xfrm>
            <a:off x="7075797" y="2362200"/>
            <a:ext cx="4951103" cy="1631216"/>
          </a:xfrm>
          <a:prstGeom prst="rect">
            <a:avLst/>
          </a:prstGeom>
          <a:noFill/>
        </p:spPr>
        <p:txBody>
          <a:bodyPr wrap="square" rtlCol="0">
            <a:spAutoFit/>
          </a:bodyPr>
          <a:lstStyle/>
          <a:p>
            <a:r>
              <a:rPr lang="en-IN" sz="2000" dirty="0">
                <a:solidFill>
                  <a:schemeClr val="bg1"/>
                </a:solidFill>
              </a:rPr>
              <a:t>In that custom column use a different column which is the new title for the title, new Description for the description, and new tags for the tag to remove such emoji or symbols. Trim &amp; clean it . Making this column below </a:t>
            </a:r>
          </a:p>
        </p:txBody>
      </p:sp>
      <p:pic>
        <p:nvPicPr>
          <p:cNvPr id="7" name="Picture 6">
            <a:extLst>
              <a:ext uri="{FF2B5EF4-FFF2-40B4-BE49-F238E27FC236}">
                <a16:creationId xmlns:a16="http://schemas.microsoft.com/office/drawing/2014/main" id="{D691396F-35FB-8942-8A19-E0EFF8D39D12}"/>
              </a:ext>
            </a:extLst>
          </p:cNvPr>
          <p:cNvPicPr>
            <a:picLocks noChangeAspect="1"/>
          </p:cNvPicPr>
          <p:nvPr/>
        </p:nvPicPr>
        <p:blipFill>
          <a:blip r:embed="rId6"/>
          <a:stretch>
            <a:fillRect/>
          </a:stretch>
        </p:blipFill>
        <p:spPr>
          <a:xfrm>
            <a:off x="7108893" y="3993416"/>
            <a:ext cx="4700878" cy="1878148"/>
          </a:xfrm>
          <a:prstGeom prst="rect">
            <a:avLst/>
          </a:prstGeom>
        </p:spPr>
      </p:pic>
      <p:grpSp>
        <p:nvGrpSpPr>
          <p:cNvPr id="9" name="Group 8">
            <a:extLst>
              <a:ext uri="{FF2B5EF4-FFF2-40B4-BE49-F238E27FC236}">
                <a16:creationId xmlns:a16="http://schemas.microsoft.com/office/drawing/2014/main" id="{858E0256-BA80-0C2A-87CC-40F3E7B6F1FB}"/>
              </a:ext>
            </a:extLst>
          </p:cNvPr>
          <p:cNvGrpSpPr/>
          <p:nvPr/>
        </p:nvGrpSpPr>
        <p:grpSpPr>
          <a:xfrm>
            <a:off x="0" y="6108808"/>
            <a:ext cx="12127961" cy="749191"/>
            <a:chOff x="107085" y="6476398"/>
            <a:chExt cx="12261918" cy="694183"/>
          </a:xfrm>
        </p:grpSpPr>
        <p:pic>
          <p:nvPicPr>
            <p:cNvPr id="11" name="Picture 10">
              <a:hlinkClick r:id="rId7"/>
              <a:extLst>
                <a:ext uri="{FF2B5EF4-FFF2-40B4-BE49-F238E27FC236}">
                  <a16:creationId xmlns:a16="http://schemas.microsoft.com/office/drawing/2014/main" id="{36F41EFA-1DEA-AAE0-5D05-20610F79196F}"/>
                </a:ext>
              </a:extLst>
            </p:cNvPr>
            <p:cNvPicPr>
              <a:picLocks noChangeAspect="1"/>
            </p:cNvPicPr>
            <p:nvPr/>
          </p:nvPicPr>
          <p:blipFill>
            <a:blip r:embed="rId8">
              <a:biLevel thresh="25000"/>
            </a:blip>
            <a:stretch>
              <a:fillRect/>
            </a:stretch>
          </p:blipFill>
          <p:spPr>
            <a:xfrm>
              <a:off x="4419254" y="6563654"/>
              <a:ext cx="478714" cy="497487"/>
            </a:xfrm>
            <a:prstGeom prst="rect">
              <a:avLst/>
            </a:prstGeom>
          </p:spPr>
        </p:pic>
        <p:pic>
          <p:nvPicPr>
            <p:cNvPr id="12" name="Picture 11">
              <a:hlinkClick r:id="rId9"/>
              <a:extLst>
                <a:ext uri="{FF2B5EF4-FFF2-40B4-BE49-F238E27FC236}">
                  <a16:creationId xmlns:a16="http://schemas.microsoft.com/office/drawing/2014/main" id="{531DFFE7-838D-2448-F7C5-D2F611949727}"/>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13" name="Picture 12">
              <a:hlinkClick r:id="rId12"/>
              <a:extLst>
                <a:ext uri="{FF2B5EF4-FFF2-40B4-BE49-F238E27FC236}">
                  <a16:creationId xmlns:a16="http://schemas.microsoft.com/office/drawing/2014/main" id="{140A9603-CB74-42EC-9F44-9D084B73AE1B}"/>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15" name="TextBox 14">
              <a:extLst>
                <a:ext uri="{FF2B5EF4-FFF2-40B4-BE49-F238E27FC236}">
                  <a16:creationId xmlns:a16="http://schemas.microsoft.com/office/drawing/2014/main" id="{22CE2ED5-A878-88F8-B349-04DB667E9668}"/>
                </a:ext>
              </a:extLst>
            </p:cNvPr>
            <p:cNvSpPr txBox="1"/>
            <p:nvPr/>
          </p:nvSpPr>
          <p:spPr>
            <a:xfrm>
              <a:off x="4919035" y="6492499"/>
              <a:ext cx="3635213" cy="598875"/>
            </a:xfrm>
            <a:prstGeom prst="rect">
              <a:avLst/>
            </a:prstGeom>
            <a:noFill/>
          </p:spPr>
          <p:txBody>
            <a:bodyPr wrap="square" rtlCol="0">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6" name="TextBox 15">
              <a:extLst>
                <a:ext uri="{FF2B5EF4-FFF2-40B4-BE49-F238E27FC236}">
                  <a16:creationId xmlns:a16="http://schemas.microsoft.com/office/drawing/2014/main" id="{0CA89724-7653-4DD9-82C5-7A591DF8EA3E}"/>
                </a:ext>
              </a:extLst>
            </p:cNvPr>
            <p:cNvSpPr txBox="1"/>
            <p:nvPr/>
          </p:nvSpPr>
          <p:spPr>
            <a:xfrm>
              <a:off x="9085054" y="6542928"/>
              <a:ext cx="3283949" cy="342214"/>
            </a:xfrm>
            <a:prstGeom prst="rect">
              <a:avLst/>
            </a:prstGeom>
            <a:noFill/>
          </p:spPr>
          <p:txBody>
            <a:bodyPr wrap="square">
              <a:spAutoFit/>
            </a:bodyPr>
            <a:lstStyle/>
            <a:p>
              <a:r>
                <a:rPr lang="en-IN" dirty="0">
                  <a:solidFill>
                    <a:schemeClr val="bg1">
                      <a:lumMod val="95000"/>
                    </a:schemeClr>
                  </a:solidFill>
                  <a:hlinkClick r:id="rId12">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7" name="TextBox 16">
              <a:extLst>
                <a:ext uri="{FF2B5EF4-FFF2-40B4-BE49-F238E27FC236}">
                  <a16:creationId xmlns:a16="http://schemas.microsoft.com/office/drawing/2014/main" id="{5FA0DBF6-3E6D-8392-07DA-DEEF244F7113}"/>
                </a:ext>
              </a:extLst>
            </p:cNvPr>
            <p:cNvSpPr txBox="1"/>
            <p:nvPr/>
          </p:nvSpPr>
          <p:spPr>
            <a:xfrm>
              <a:off x="604573" y="6559061"/>
              <a:ext cx="3947859" cy="342214"/>
            </a:xfrm>
            <a:prstGeom prst="rect">
              <a:avLst/>
            </a:prstGeom>
            <a:noFill/>
          </p:spPr>
          <p:txBody>
            <a:bodyPr wrap="square">
              <a:spAutoFit/>
            </a:bodyPr>
            <a:lstStyle/>
            <a:p>
              <a:r>
                <a:rPr lang="en-IN" dirty="0">
                  <a:solidFill>
                    <a:schemeClr val="bg1"/>
                  </a:solidFill>
                  <a:hlinkClick r:id="rId9">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pic>
        <p:nvPicPr>
          <p:cNvPr id="3" name="Picture 2">
            <a:extLst>
              <a:ext uri="{FF2B5EF4-FFF2-40B4-BE49-F238E27FC236}">
                <a16:creationId xmlns:a16="http://schemas.microsoft.com/office/drawing/2014/main" id="{39A08BFC-49DB-78B0-C203-89ACEB731BA7}"/>
              </a:ext>
            </a:extLst>
          </p:cNvPr>
          <p:cNvPicPr>
            <a:picLocks noChangeAspect="1"/>
          </p:cNvPicPr>
          <p:nvPr/>
        </p:nvPicPr>
        <p:blipFill>
          <a:blip r:embed="rId15"/>
          <a:stretch>
            <a:fillRect/>
          </a:stretch>
        </p:blipFill>
        <p:spPr>
          <a:xfrm>
            <a:off x="7075797" y="127534"/>
            <a:ext cx="542591" cy="658425"/>
          </a:xfrm>
          <a:prstGeom prst="rect">
            <a:avLst/>
          </a:prstGeom>
        </p:spPr>
      </p:pic>
    </p:spTree>
    <p:extLst>
      <p:ext uri="{BB962C8B-B14F-4D97-AF65-F5344CB8AC3E}">
        <p14:creationId xmlns:p14="http://schemas.microsoft.com/office/powerpoint/2010/main" val="348280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7"/>
            <a:ext cx="12192000" cy="6858000"/>
          </a:xfrm>
          <a:prstGeom prst="rect">
            <a:avLst/>
          </a:prstGeom>
        </p:spPr>
      </p:pic>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7" y="-58213"/>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40320" y="-62484"/>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673756" y="916111"/>
            <a:ext cx="10111843" cy="2277547"/>
          </a:xfrm>
          <a:prstGeom prst="rect">
            <a:avLst/>
          </a:prstGeom>
          <a:noFill/>
        </p:spPr>
        <p:txBody>
          <a:bodyPr wrap="square" rtlCol="0">
            <a:spAutoFit/>
          </a:bodyPr>
          <a:lstStyle/>
          <a:p>
            <a:r>
              <a:rPr lang="en-IN" sz="2800" dirty="0">
                <a:solidFill>
                  <a:schemeClr val="bg1"/>
                </a:solidFill>
              </a:rPr>
              <a:t>Preparing &amp; Cleaning The dataset in Power Query:-</a:t>
            </a:r>
          </a:p>
          <a:p>
            <a:pPr algn="just"/>
            <a:endParaRPr lang="en-IN" dirty="0">
              <a:solidFill>
                <a:schemeClr val="bg1"/>
              </a:solidFill>
            </a:endParaRPr>
          </a:p>
          <a:p>
            <a:pPr algn="just"/>
            <a:r>
              <a:rPr lang="en-IN" sz="2000" dirty="0">
                <a:solidFill>
                  <a:schemeClr val="bg1"/>
                </a:solidFill>
              </a:rPr>
              <a:t>2.   Separate the song name because it has a too-long name with extra details, so 1</a:t>
            </a:r>
            <a:r>
              <a:rPr lang="en-IN" sz="2000" baseline="30000" dirty="0">
                <a:solidFill>
                  <a:schemeClr val="bg1"/>
                </a:solidFill>
              </a:rPr>
              <a:t>st</a:t>
            </a:r>
            <a:r>
              <a:rPr lang="en-IN" sz="2000" dirty="0">
                <a:solidFill>
                  <a:schemeClr val="bg1"/>
                </a:solidFill>
              </a:rPr>
              <a:t>  we separate the column by using a delimiter only get the song name and trend then only taking the song name by using a delimiter separated by  ‘ ( ‘  ( most left side ) then the result is below.  </a:t>
            </a:r>
            <a:endParaRPr lang="en-IN" sz="2000" dirty="0">
              <a:solidFill>
                <a:srgbClr val="FF0000"/>
              </a:solidFill>
            </a:endParaRPr>
          </a:p>
          <a:p>
            <a:endParaRPr lang="en-IN" dirty="0">
              <a:solidFill>
                <a:srgbClr val="FF0000"/>
              </a:solidFill>
            </a:endParaRPr>
          </a:p>
          <a:p>
            <a:endParaRPr lang="en-IN" dirty="0">
              <a:solidFill>
                <a:srgbClr val="FF0000"/>
              </a:solidFill>
            </a:endParaRPr>
          </a:p>
        </p:txBody>
      </p:sp>
      <p:pic>
        <p:nvPicPr>
          <p:cNvPr id="9" name="Picture 8">
            <a:extLst>
              <a:ext uri="{FF2B5EF4-FFF2-40B4-BE49-F238E27FC236}">
                <a16:creationId xmlns:a16="http://schemas.microsoft.com/office/drawing/2014/main" id="{B9631D77-57E7-9AB3-939A-2DF6D68E0E5D}"/>
              </a:ext>
            </a:extLst>
          </p:cNvPr>
          <p:cNvPicPr>
            <a:picLocks noChangeAspect="1"/>
          </p:cNvPicPr>
          <p:nvPr/>
        </p:nvPicPr>
        <p:blipFill rotWithShape="1">
          <a:blip r:embed="rId5"/>
          <a:srcRect r="74839"/>
          <a:stretch/>
        </p:blipFill>
        <p:spPr>
          <a:xfrm>
            <a:off x="8712149" y="2953927"/>
            <a:ext cx="2265878" cy="3131401"/>
          </a:xfrm>
          <a:prstGeom prst="rect">
            <a:avLst/>
          </a:prstGeom>
        </p:spPr>
      </p:pic>
      <p:pic>
        <p:nvPicPr>
          <p:cNvPr id="12" name="Picture 11">
            <a:extLst>
              <a:ext uri="{FF2B5EF4-FFF2-40B4-BE49-F238E27FC236}">
                <a16:creationId xmlns:a16="http://schemas.microsoft.com/office/drawing/2014/main" id="{50AAE10D-3309-24FA-EEE2-A56954E94E6B}"/>
              </a:ext>
            </a:extLst>
          </p:cNvPr>
          <p:cNvPicPr>
            <a:picLocks noChangeAspect="1"/>
          </p:cNvPicPr>
          <p:nvPr/>
        </p:nvPicPr>
        <p:blipFill>
          <a:blip r:embed="rId6"/>
          <a:stretch>
            <a:fillRect/>
          </a:stretch>
        </p:blipFill>
        <p:spPr>
          <a:xfrm>
            <a:off x="1598767" y="2953927"/>
            <a:ext cx="5900220" cy="3127052"/>
          </a:xfrm>
          <a:prstGeom prst="rect">
            <a:avLst/>
          </a:prstGeom>
        </p:spPr>
      </p:pic>
      <p:cxnSp>
        <p:nvCxnSpPr>
          <p:cNvPr id="20" name="Straight Arrow Connector 19">
            <a:extLst>
              <a:ext uri="{FF2B5EF4-FFF2-40B4-BE49-F238E27FC236}">
                <a16:creationId xmlns:a16="http://schemas.microsoft.com/office/drawing/2014/main" id="{0508E6D4-BF76-15FD-03BD-321C648724D1}"/>
              </a:ext>
            </a:extLst>
          </p:cNvPr>
          <p:cNvCxnSpPr/>
          <p:nvPr/>
        </p:nvCxnSpPr>
        <p:spPr>
          <a:xfrm>
            <a:off x="7498987" y="4283742"/>
            <a:ext cx="1213162" cy="0"/>
          </a:xfrm>
          <a:prstGeom prst="straightConnector1">
            <a:avLst/>
          </a:prstGeom>
          <a:ln w="571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F5DE54A-4449-38BF-26BA-9A8472691040}"/>
              </a:ext>
            </a:extLst>
          </p:cNvPr>
          <p:cNvSpPr txBox="1"/>
          <p:nvPr/>
        </p:nvSpPr>
        <p:spPr>
          <a:xfrm>
            <a:off x="1673757" y="151633"/>
            <a:ext cx="6496050" cy="769441"/>
          </a:xfrm>
          <a:prstGeom prst="rect">
            <a:avLst/>
          </a:prstGeom>
          <a:noFill/>
        </p:spPr>
        <p:txBody>
          <a:bodyPr wrap="square">
            <a:spAutoFit/>
          </a:bodyPr>
          <a:lstStyle/>
          <a:p>
            <a:r>
              <a:rPr lang="en-IN" sz="4400" dirty="0">
                <a:solidFill>
                  <a:srgbClr val="FF0000"/>
                </a:solidFill>
              </a:rPr>
              <a:t>YouTube Songs Analysis</a:t>
            </a:r>
          </a:p>
        </p:txBody>
      </p:sp>
      <p:grpSp>
        <p:nvGrpSpPr>
          <p:cNvPr id="40" name="Group 39">
            <a:extLst>
              <a:ext uri="{FF2B5EF4-FFF2-40B4-BE49-F238E27FC236}">
                <a16:creationId xmlns:a16="http://schemas.microsoft.com/office/drawing/2014/main" id="{724EF8A1-A4EB-82CC-F371-5DF08CCE8CDF}"/>
              </a:ext>
            </a:extLst>
          </p:cNvPr>
          <p:cNvGrpSpPr/>
          <p:nvPr/>
        </p:nvGrpSpPr>
        <p:grpSpPr>
          <a:xfrm>
            <a:off x="0" y="6144479"/>
            <a:ext cx="12127961" cy="713520"/>
            <a:chOff x="107085" y="6476398"/>
            <a:chExt cx="12261918" cy="694183"/>
          </a:xfrm>
        </p:grpSpPr>
        <p:pic>
          <p:nvPicPr>
            <p:cNvPr id="41" name="Picture 40">
              <a:hlinkClick r:id="rId7"/>
              <a:extLst>
                <a:ext uri="{FF2B5EF4-FFF2-40B4-BE49-F238E27FC236}">
                  <a16:creationId xmlns:a16="http://schemas.microsoft.com/office/drawing/2014/main" id="{309CCF5F-A6B1-B13A-F0A4-8F47E05231F6}"/>
                </a:ext>
              </a:extLst>
            </p:cNvPr>
            <p:cNvPicPr>
              <a:picLocks noChangeAspect="1"/>
            </p:cNvPicPr>
            <p:nvPr/>
          </p:nvPicPr>
          <p:blipFill>
            <a:blip r:embed="rId8">
              <a:biLevel thresh="25000"/>
            </a:blip>
            <a:stretch>
              <a:fillRect/>
            </a:stretch>
          </p:blipFill>
          <p:spPr>
            <a:xfrm>
              <a:off x="4419254" y="6563654"/>
              <a:ext cx="478714" cy="497487"/>
            </a:xfrm>
            <a:prstGeom prst="rect">
              <a:avLst/>
            </a:prstGeom>
          </p:spPr>
        </p:pic>
        <p:pic>
          <p:nvPicPr>
            <p:cNvPr id="42" name="Picture 41">
              <a:hlinkClick r:id="rId9"/>
              <a:extLst>
                <a:ext uri="{FF2B5EF4-FFF2-40B4-BE49-F238E27FC236}">
                  <a16:creationId xmlns:a16="http://schemas.microsoft.com/office/drawing/2014/main" id="{42F69AA8-4EEF-5F56-79F5-A370FD1504BE}"/>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107085" y="6542928"/>
              <a:ext cx="497488" cy="497488"/>
            </a:xfrm>
            <a:prstGeom prst="rect">
              <a:avLst/>
            </a:prstGeom>
            <a:ln>
              <a:noFill/>
            </a:ln>
          </p:spPr>
        </p:pic>
        <p:pic>
          <p:nvPicPr>
            <p:cNvPr id="43" name="Picture 42">
              <a:hlinkClick r:id="rId12"/>
              <a:extLst>
                <a:ext uri="{FF2B5EF4-FFF2-40B4-BE49-F238E27FC236}">
                  <a16:creationId xmlns:a16="http://schemas.microsoft.com/office/drawing/2014/main" id="{E4DCC4A8-39A1-44EE-BC4C-4EB96CB7FA5B}"/>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508752" y="6476398"/>
              <a:ext cx="694183" cy="694183"/>
            </a:xfrm>
            <a:prstGeom prst="rect">
              <a:avLst/>
            </a:prstGeom>
            <a:noFill/>
            <a:effectLst/>
          </p:spPr>
        </p:pic>
        <p:sp>
          <p:nvSpPr>
            <p:cNvPr id="44" name="TextBox 43">
              <a:extLst>
                <a:ext uri="{FF2B5EF4-FFF2-40B4-BE49-F238E27FC236}">
                  <a16:creationId xmlns:a16="http://schemas.microsoft.com/office/drawing/2014/main" id="{7B193651-48CB-4BA6-356D-A889C16C675D}"/>
                </a:ext>
              </a:extLst>
            </p:cNvPr>
            <p:cNvSpPr txBox="1"/>
            <p:nvPr/>
          </p:nvSpPr>
          <p:spPr>
            <a:xfrm>
              <a:off x="4919035" y="6492499"/>
              <a:ext cx="3635213" cy="646331"/>
            </a:xfrm>
            <a:prstGeom prst="rect">
              <a:avLst/>
            </a:prstGeom>
            <a:noFill/>
          </p:spPr>
          <p:txBody>
            <a:bodyPr wrap="square" rtlCol="0">
              <a:spAutoFit/>
            </a:bodyPr>
            <a:lstStyle/>
            <a:p>
              <a:r>
                <a:rPr lang="en-IN" dirty="0">
                  <a:solidFill>
                    <a:schemeClr val="bg1"/>
                  </a:solidFill>
                  <a:hlinkClick r:id="rId7">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45" name="TextBox 44">
              <a:extLst>
                <a:ext uri="{FF2B5EF4-FFF2-40B4-BE49-F238E27FC236}">
                  <a16:creationId xmlns:a16="http://schemas.microsoft.com/office/drawing/2014/main" id="{87B44C89-BA65-3F1C-36A5-F5158712DA69}"/>
                </a:ext>
              </a:extLst>
            </p:cNvPr>
            <p:cNvSpPr txBox="1"/>
            <p:nvPr/>
          </p:nvSpPr>
          <p:spPr>
            <a:xfrm>
              <a:off x="9085054" y="6542928"/>
              <a:ext cx="3283949" cy="369332"/>
            </a:xfrm>
            <a:prstGeom prst="rect">
              <a:avLst/>
            </a:prstGeom>
            <a:noFill/>
          </p:spPr>
          <p:txBody>
            <a:bodyPr wrap="square">
              <a:spAutoFit/>
            </a:bodyPr>
            <a:lstStyle/>
            <a:p>
              <a:r>
                <a:rPr lang="en-IN" dirty="0">
                  <a:solidFill>
                    <a:schemeClr val="bg1">
                      <a:lumMod val="95000"/>
                    </a:schemeClr>
                  </a:solidFill>
                  <a:hlinkClick r:id="rId12">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46" name="TextBox 45">
              <a:extLst>
                <a:ext uri="{FF2B5EF4-FFF2-40B4-BE49-F238E27FC236}">
                  <a16:creationId xmlns:a16="http://schemas.microsoft.com/office/drawing/2014/main" id="{CB26F226-390A-9E69-9C35-65740A4BF24D}"/>
                </a:ext>
              </a:extLst>
            </p:cNvPr>
            <p:cNvSpPr txBox="1"/>
            <p:nvPr/>
          </p:nvSpPr>
          <p:spPr>
            <a:xfrm>
              <a:off x="604573" y="6559061"/>
              <a:ext cx="3947859" cy="369332"/>
            </a:xfrm>
            <a:prstGeom prst="rect">
              <a:avLst/>
            </a:prstGeom>
            <a:noFill/>
          </p:spPr>
          <p:txBody>
            <a:bodyPr wrap="square">
              <a:spAutoFit/>
            </a:bodyPr>
            <a:lstStyle/>
            <a:p>
              <a:r>
                <a:rPr lang="en-IN" dirty="0">
                  <a:solidFill>
                    <a:schemeClr val="bg1"/>
                  </a:solidFill>
                  <a:hlinkClick r:id="rId9">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grpSp>
      <p:pic>
        <p:nvPicPr>
          <p:cNvPr id="3" name="Picture 2">
            <a:extLst>
              <a:ext uri="{FF2B5EF4-FFF2-40B4-BE49-F238E27FC236}">
                <a16:creationId xmlns:a16="http://schemas.microsoft.com/office/drawing/2014/main" id="{B024D3D1-FF09-39BB-E2E0-402042C964C1}"/>
              </a:ext>
            </a:extLst>
          </p:cNvPr>
          <p:cNvPicPr>
            <a:picLocks noChangeAspect="1"/>
          </p:cNvPicPr>
          <p:nvPr/>
        </p:nvPicPr>
        <p:blipFill>
          <a:blip r:embed="rId15"/>
          <a:stretch>
            <a:fillRect/>
          </a:stretch>
        </p:blipFill>
        <p:spPr>
          <a:xfrm>
            <a:off x="7131439" y="104499"/>
            <a:ext cx="542591" cy="658425"/>
          </a:xfrm>
          <a:prstGeom prst="rect">
            <a:avLst/>
          </a:prstGeom>
        </p:spPr>
      </p:pic>
    </p:spTree>
    <p:extLst>
      <p:ext uri="{BB962C8B-B14F-4D97-AF65-F5344CB8AC3E}">
        <p14:creationId xmlns:p14="http://schemas.microsoft.com/office/powerpoint/2010/main" val="240054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612900" y="148534"/>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438"/>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33878" y="-95916"/>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612900" y="796541"/>
            <a:ext cx="10951194" cy="1692771"/>
          </a:xfrm>
          <a:prstGeom prst="rect">
            <a:avLst/>
          </a:prstGeom>
          <a:noFill/>
        </p:spPr>
        <p:txBody>
          <a:bodyPr wrap="square" rtlCol="0">
            <a:spAutoFit/>
          </a:bodyPr>
          <a:lstStyle/>
          <a:p>
            <a:r>
              <a:rPr lang="en-IN" sz="2800" dirty="0">
                <a:solidFill>
                  <a:schemeClr val="bg1"/>
                </a:solidFill>
              </a:rPr>
              <a:t>Preparing &amp; Cleaning The dataset in Power Query:-</a:t>
            </a:r>
          </a:p>
          <a:p>
            <a:endParaRPr lang="en-IN" sz="2000" dirty="0">
              <a:solidFill>
                <a:schemeClr val="bg1"/>
              </a:solidFill>
            </a:endParaRPr>
          </a:p>
          <a:p>
            <a:r>
              <a:rPr lang="en-IN" sz="2000" dirty="0">
                <a:solidFill>
                  <a:schemeClr val="bg1"/>
                </a:solidFill>
              </a:rPr>
              <a:t>3. Then separate the song trends by using the delimiter ‘ ( ‘ using the leftmost value . </a:t>
            </a:r>
            <a:endParaRPr lang="en-IN" sz="2000" dirty="0">
              <a:solidFill>
                <a:srgbClr val="FF0000"/>
              </a:solidFill>
            </a:endParaRPr>
          </a:p>
          <a:p>
            <a:endParaRPr lang="en-IN" dirty="0">
              <a:solidFill>
                <a:srgbClr val="FF0000"/>
              </a:solidFill>
            </a:endParaRPr>
          </a:p>
          <a:p>
            <a:r>
              <a:rPr lang="en-IN" dirty="0">
                <a:solidFill>
                  <a:srgbClr val="FF0000"/>
                </a:solidFill>
              </a:rPr>
              <a:t> </a:t>
            </a:r>
          </a:p>
        </p:txBody>
      </p:sp>
      <p:pic>
        <p:nvPicPr>
          <p:cNvPr id="12" name="Picture 11">
            <a:extLst>
              <a:ext uri="{FF2B5EF4-FFF2-40B4-BE49-F238E27FC236}">
                <a16:creationId xmlns:a16="http://schemas.microsoft.com/office/drawing/2014/main" id="{50AAE10D-3309-24FA-EEE2-A56954E94E6B}"/>
              </a:ext>
            </a:extLst>
          </p:cNvPr>
          <p:cNvPicPr>
            <a:picLocks noChangeAspect="1"/>
          </p:cNvPicPr>
          <p:nvPr/>
        </p:nvPicPr>
        <p:blipFill rotWithShape="1">
          <a:blip r:embed="rId5"/>
          <a:srcRect r="30760"/>
          <a:stretch/>
        </p:blipFill>
        <p:spPr>
          <a:xfrm>
            <a:off x="412348" y="2370973"/>
            <a:ext cx="3301373" cy="3306334"/>
          </a:xfrm>
          <a:prstGeom prst="rect">
            <a:avLst/>
          </a:prstGeom>
        </p:spPr>
      </p:pic>
      <p:pic>
        <p:nvPicPr>
          <p:cNvPr id="4" name="Picture 3">
            <a:extLst>
              <a:ext uri="{FF2B5EF4-FFF2-40B4-BE49-F238E27FC236}">
                <a16:creationId xmlns:a16="http://schemas.microsoft.com/office/drawing/2014/main" id="{A25F80F7-0304-C6DE-692C-50D33EF936CE}"/>
              </a:ext>
            </a:extLst>
          </p:cNvPr>
          <p:cNvPicPr>
            <a:picLocks noChangeAspect="1"/>
          </p:cNvPicPr>
          <p:nvPr/>
        </p:nvPicPr>
        <p:blipFill>
          <a:blip r:embed="rId6"/>
          <a:stretch>
            <a:fillRect/>
          </a:stretch>
        </p:blipFill>
        <p:spPr>
          <a:xfrm>
            <a:off x="9800231" y="2345241"/>
            <a:ext cx="2124708" cy="3413836"/>
          </a:xfrm>
          <a:prstGeom prst="rect">
            <a:avLst/>
          </a:prstGeom>
        </p:spPr>
      </p:pic>
      <p:pic>
        <p:nvPicPr>
          <p:cNvPr id="11" name="Picture 10">
            <a:extLst>
              <a:ext uri="{FF2B5EF4-FFF2-40B4-BE49-F238E27FC236}">
                <a16:creationId xmlns:a16="http://schemas.microsoft.com/office/drawing/2014/main" id="{DA22BC3D-B1CD-41E9-A3F7-47779DD6E4DA}"/>
              </a:ext>
            </a:extLst>
          </p:cNvPr>
          <p:cNvPicPr>
            <a:picLocks noChangeAspect="1"/>
          </p:cNvPicPr>
          <p:nvPr/>
        </p:nvPicPr>
        <p:blipFill>
          <a:blip r:embed="rId7"/>
          <a:stretch>
            <a:fillRect/>
          </a:stretch>
        </p:blipFill>
        <p:spPr>
          <a:xfrm>
            <a:off x="4678692" y="2345241"/>
            <a:ext cx="4369456" cy="3413836"/>
          </a:xfrm>
          <a:prstGeom prst="rect">
            <a:avLst/>
          </a:prstGeom>
        </p:spPr>
      </p:pic>
      <p:pic>
        <p:nvPicPr>
          <p:cNvPr id="19" name="Picture 18">
            <a:extLst>
              <a:ext uri="{FF2B5EF4-FFF2-40B4-BE49-F238E27FC236}">
                <a16:creationId xmlns:a16="http://schemas.microsoft.com/office/drawing/2014/main" id="{47419FAA-110E-E5F9-C56F-0EDF40D5D6A8}"/>
              </a:ext>
            </a:extLst>
          </p:cNvPr>
          <p:cNvPicPr>
            <a:picLocks noChangeAspect="1"/>
          </p:cNvPicPr>
          <p:nvPr/>
        </p:nvPicPr>
        <p:blipFill>
          <a:blip r:embed="rId8"/>
          <a:stretch>
            <a:fillRect/>
          </a:stretch>
        </p:blipFill>
        <p:spPr>
          <a:xfrm>
            <a:off x="3713721" y="3705302"/>
            <a:ext cx="1092200" cy="637676"/>
          </a:xfrm>
          <a:prstGeom prst="rect">
            <a:avLst/>
          </a:prstGeom>
        </p:spPr>
      </p:pic>
      <p:pic>
        <p:nvPicPr>
          <p:cNvPr id="20" name="Picture 19">
            <a:extLst>
              <a:ext uri="{FF2B5EF4-FFF2-40B4-BE49-F238E27FC236}">
                <a16:creationId xmlns:a16="http://schemas.microsoft.com/office/drawing/2014/main" id="{F6BACE98-C698-0B60-779C-C9B9521930B2}"/>
              </a:ext>
            </a:extLst>
          </p:cNvPr>
          <p:cNvPicPr>
            <a:picLocks noChangeAspect="1"/>
          </p:cNvPicPr>
          <p:nvPr/>
        </p:nvPicPr>
        <p:blipFill>
          <a:blip r:embed="rId9"/>
          <a:stretch>
            <a:fillRect/>
          </a:stretch>
        </p:blipFill>
        <p:spPr>
          <a:xfrm>
            <a:off x="9048148" y="3791315"/>
            <a:ext cx="837190" cy="640135"/>
          </a:xfrm>
          <a:prstGeom prst="rect">
            <a:avLst/>
          </a:prstGeom>
        </p:spPr>
      </p:pic>
      <p:pic>
        <p:nvPicPr>
          <p:cNvPr id="3" name="Picture 2">
            <a:hlinkClick r:id="rId10"/>
            <a:extLst>
              <a:ext uri="{FF2B5EF4-FFF2-40B4-BE49-F238E27FC236}">
                <a16:creationId xmlns:a16="http://schemas.microsoft.com/office/drawing/2014/main" id="{E0C7838D-C390-90DB-D863-9459179BAC51}"/>
              </a:ext>
            </a:extLst>
          </p:cNvPr>
          <p:cNvPicPr>
            <a:picLocks noChangeAspect="1"/>
          </p:cNvPicPr>
          <p:nvPr/>
        </p:nvPicPr>
        <p:blipFill>
          <a:blip r:embed="rId11">
            <a:biLevel thresh="25000"/>
          </a:blip>
          <a:stretch>
            <a:fillRect/>
          </a:stretch>
        </p:blipFill>
        <p:spPr>
          <a:xfrm>
            <a:off x="4265060" y="6234166"/>
            <a:ext cx="473484" cy="511345"/>
          </a:xfrm>
          <a:prstGeom prst="rect">
            <a:avLst/>
          </a:prstGeom>
        </p:spPr>
      </p:pic>
      <p:pic>
        <p:nvPicPr>
          <p:cNvPr id="5" name="Picture 4">
            <a:hlinkClick r:id="rId12"/>
            <a:extLst>
              <a:ext uri="{FF2B5EF4-FFF2-40B4-BE49-F238E27FC236}">
                <a16:creationId xmlns:a16="http://schemas.microsoft.com/office/drawing/2014/main" id="{70D37B6D-22DA-C3C1-040E-BF24DF4DB34E}"/>
              </a:ext>
            </a:extLst>
          </p:cNvPr>
          <p:cNvPicPr>
            <a:picLocks noChangeAspect="1"/>
          </p:cNvPicPr>
          <p:nvPr/>
        </p:nvPicPr>
        <p:blipFill>
          <a:blip r:embed="rId13">
            <a:lum bright="70000" contrast="-70000"/>
            <a:extLst>
              <a:ext uri="{BEBA8EAE-BF5A-486C-A8C5-ECC9F3942E4B}">
                <a14:imgProps xmlns:a14="http://schemas.microsoft.com/office/drawing/2010/main">
                  <a14:imgLayer r:embed="rId14">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0" y="6212862"/>
            <a:ext cx="492053" cy="511346"/>
          </a:xfrm>
          <a:prstGeom prst="rect">
            <a:avLst/>
          </a:prstGeom>
          <a:ln>
            <a:noFill/>
          </a:ln>
        </p:spPr>
      </p:pic>
      <p:pic>
        <p:nvPicPr>
          <p:cNvPr id="7" name="Picture 6">
            <a:hlinkClick r:id="rId15"/>
            <a:extLst>
              <a:ext uri="{FF2B5EF4-FFF2-40B4-BE49-F238E27FC236}">
                <a16:creationId xmlns:a16="http://schemas.microsoft.com/office/drawing/2014/main" id="{D9303CD2-86BA-C22A-3646-AA6CC03177F1}"/>
              </a:ext>
            </a:extLst>
          </p:cNvPr>
          <p:cNvPicPr>
            <a:picLocks noChangeAspect="1"/>
          </p:cNvPicPr>
          <p:nvPr/>
        </p:nvPicPr>
        <p:blipFill>
          <a:blip r:embed="rId16">
            <a:biLevel thresh="25000"/>
            <a:extLst>
              <a:ext uri="{BEBA8EAE-BF5A-486C-A8C5-ECC9F3942E4B}">
                <a14:imgProps xmlns:a14="http://schemas.microsoft.com/office/drawing/2010/main">
                  <a14:imgLayer r:embed="rId17">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09882" y="6144479"/>
            <a:ext cx="686599" cy="713520"/>
          </a:xfrm>
          <a:prstGeom prst="rect">
            <a:avLst/>
          </a:prstGeom>
          <a:noFill/>
          <a:effectLst/>
        </p:spPr>
      </p:pic>
      <p:sp>
        <p:nvSpPr>
          <p:cNvPr id="9" name="TextBox 8">
            <a:extLst>
              <a:ext uri="{FF2B5EF4-FFF2-40B4-BE49-F238E27FC236}">
                <a16:creationId xmlns:a16="http://schemas.microsoft.com/office/drawing/2014/main" id="{1D1CBFDF-9636-0A41-C442-2FF287A86CAF}"/>
              </a:ext>
            </a:extLst>
          </p:cNvPr>
          <p:cNvSpPr txBox="1"/>
          <p:nvPr/>
        </p:nvSpPr>
        <p:spPr>
          <a:xfrm>
            <a:off x="4759381" y="6161029"/>
            <a:ext cx="3595500" cy="664335"/>
          </a:xfrm>
          <a:prstGeom prst="rect">
            <a:avLst/>
          </a:prstGeom>
          <a:noFill/>
        </p:spPr>
        <p:txBody>
          <a:bodyPr wrap="square" rtlCol="0">
            <a:spAutoFit/>
          </a:bodyPr>
          <a:lstStyle/>
          <a:p>
            <a:r>
              <a:rPr lang="en-IN" dirty="0">
                <a:solidFill>
                  <a:schemeClr val="bg1"/>
                </a:solidFill>
                <a:hlinkClick r:id="rId10">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3" name="TextBox 12">
            <a:extLst>
              <a:ext uri="{FF2B5EF4-FFF2-40B4-BE49-F238E27FC236}">
                <a16:creationId xmlns:a16="http://schemas.microsoft.com/office/drawing/2014/main" id="{3A2C3F73-81C0-00A0-B948-4066A39872A0}"/>
              </a:ext>
            </a:extLst>
          </p:cNvPr>
          <p:cNvSpPr txBox="1"/>
          <p:nvPr/>
        </p:nvSpPr>
        <p:spPr>
          <a:xfrm>
            <a:off x="8879888" y="6212862"/>
            <a:ext cx="3248073" cy="379620"/>
          </a:xfrm>
          <a:prstGeom prst="rect">
            <a:avLst/>
          </a:prstGeom>
          <a:noFill/>
        </p:spPr>
        <p:txBody>
          <a:bodyPr wrap="square">
            <a:spAutoFit/>
          </a:bodyPr>
          <a:lstStyle/>
          <a:p>
            <a:r>
              <a:rPr lang="en-IN" dirty="0">
                <a:solidFill>
                  <a:schemeClr val="bg1">
                    <a:lumMod val="95000"/>
                  </a:schemeClr>
                </a:solidFill>
                <a:hlinkClick r:id="rId15">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4" name="TextBox 13">
            <a:extLst>
              <a:ext uri="{FF2B5EF4-FFF2-40B4-BE49-F238E27FC236}">
                <a16:creationId xmlns:a16="http://schemas.microsoft.com/office/drawing/2014/main" id="{DD17029B-DC0F-F55D-A9D5-C0871D57F0D8}"/>
              </a:ext>
            </a:extLst>
          </p:cNvPr>
          <p:cNvSpPr txBox="1"/>
          <p:nvPr/>
        </p:nvSpPr>
        <p:spPr>
          <a:xfrm>
            <a:off x="492053" y="6229445"/>
            <a:ext cx="3904730" cy="379620"/>
          </a:xfrm>
          <a:prstGeom prst="rect">
            <a:avLst/>
          </a:prstGeom>
          <a:noFill/>
        </p:spPr>
        <p:txBody>
          <a:bodyPr wrap="square">
            <a:spAutoFit/>
          </a:bodyPr>
          <a:lstStyle/>
          <a:p>
            <a:r>
              <a:rPr lang="en-IN" dirty="0">
                <a:solidFill>
                  <a:schemeClr val="bg1"/>
                </a:solidFill>
                <a:hlinkClick r:id="rId12">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5" name="Picture 14">
            <a:extLst>
              <a:ext uri="{FF2B5EF4-FFF2-40B4-BE49-F238E27FC236}">
                <a16:creationId xmlns:a16="http://schemas.microsoft.com/office/drawing/2014/main" id="{BE619F9A-FB67-9171-AA7B-7B7ADC0545D6}"/>
              </a:ext>
            </a:extLst>
          </p:cNvPr>
          <p:cNvPicPr>
            <a:picLocks noChangeAspect="1"/>
          </p:cNvPicPr>
          <p:nvPr/>
        </p:nvPicPr>
        <p:blipFill>
          <a:blip r:embed="rId18"/>
          <a:stretch>
            <a:fillRect/>
          </a:stretch>
        </p:blipFill>
        <p:spPr>
          <a:xfrm>
            <a:off x="7088497" y="89511"/>
            <a:ext cx="542591" cy="658425"/>
          </a:xfrm>
          <a:prstGeom prst="rect">
            <a:avLst/>
          </a:prstGeom>
        </p:spPr>
      </p:pic>
    </p:spTree>
    <p:extLst>
      <p:ext uri="{BB962C8B-B14F-4D97-AF65-F5344CB8AC3E}">
        <p14:creationId xmlns:p14="http://schemas.microsoft.com/office/powerpoint/2010/main" val="287355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21039" y="83518"/>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78"/>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345376" y="-86063"/>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240806" y="1077729"/>
            <a:ext cx="10951194" cy="1661993"/>
          </a:xfrm>
          <a:prstGeom prst="rect">
            <a:avLst/>
          </a:prstGeom>
          <a:noFill/>
        </p:spPr>
        <p:txBody>
          <a:bodyPr wrap="square" rtlCol="0">
            <a:spAutoFit/>
          </a:bodyPr>
          <a:lstStyle/>
          <a:p>
            <a:r>
              <a:rPr lang="en-IN" sz="2800" dirty="0">
                <a:solidFill>
                  <a:schemeClr val="bg1"/>
                </a:solidFill>
              </a:rPr>
              <a:t>Preparing &amp; Cleaning The dataset in Power Query:-</a:t>
            </a:r>
          </a:p>
          <a:p>
            <a:endParaRPr lang="en-IN" dirty="0">
              <a:solidFill>
                <a:schemeClr val="bg1"/>
              </a:solidFill>
            </a:endParaRPr>
          </a:p>
          <a:p>
            <a:r>
              <a:rPr lang="en-IN" sz="2000" dirty="0">
                <a:solidFill>
                  <a:schemeClr val="bg1"/>
                </a:solidFill>
              </a:rPr>
              <a:t>4.  Split the Date &amp; Time duration By using a Split column by delimiter using the ‘space’ delimiter. </a:t>
            </a:r>
            <a:endParaRPr lang="en-IN" sz="2000" dirty="0">
              <a:solidFill>
                <a:srgbClr val="FF0000"/>
              </a:solidFill>
            </a:endParaRPr>
          </a:p>
          <a:p>
            <a:endParaRPr lang="en-IN" dirty="0">
              <a:solidFill>
                <a:srgbClr val="FF0000"/>
              </a:solidFill>
            </a:endParaRPr>
          </a:p>
          <a:p>
            <a:endParaRPr lang="en-IN" dirty="0">
              <a:solidFill>
                <a:srgbClr val="FF0000"/>
              </a:solidFill>
            </a:endParaRPr>
          </a:p>
        </p:txBody>
      </p:sp>
      <p:pic>
        <p:nvPicPr>
          <p:cNvPr id="15" name="Picture 14">
            <a:extLst>
              <a:ext uri="{FF2B5EF4-FFF2-40B4-BE49-F238E27FC236}">
                <a16:creationId xmlns:a16="http://schemas.microsoft.com/office/drawing/2014/main" id="{37739AD9-6A27-7EFA-0961-904D04D9702A}"/>
              </a:ext>
            </a:extLst>
          </p:cNvPr>
          <p:cNvPicPr>
            <a:picLocks noChangeAspect="1"/>
          </p:cNvPicPr>
          <p:nvPr/>
        </p:nvPicPr>
        <p:blipFill>
          <a:blip r:embed="rId5"/>
          <a:stretch>
            <a:fillRect/>
          </a:stretch>
        </p:blipFill>
        <p:spPr>
          <a:xfrm>
            <a:off x="512272" y="2377908"/>
            <a:ext cx="1999230" cy="3530447"/>
          </a:xfrm>
          <a:prstGeom prst="rect">
            <a:avLst/>
          </a:prstGeom>
        </p:spPr>
      </p:pic>
      <p:pic>
        <p:nvPicPr>
          <p:cNvPr id="4" name="Picture 3">
            <a:extLst>
              <a:ext uri="{FF2B5EF4-FFF2-40B4-BE49-F238E27FC236}">
                <a16:creationId xmlns:a16="http://schemas.microsoft.com/office/drawing/2014/main" id="{D43AC696-4478-2F68-3475-1714BF81E99E}"/>
              </a:ext>
            </a:extLst>
          </p:cNvPr>
          <p:cNvPicPr>
            <a:picLocks noChangeAspect="1"/>
          </p:cNvPicPr>
          <p:nvPr/>
        </p:nvPicPr>
        <p:blipFill>
          <a:blip r:embed="rId6"/>
          <a:stretch>
            <a:fillRect/>
          </a:stretch>
        </p:blipFill>
        <p:spPr>
          <a:xfrm>
            <a:off x="3153079" y="2377908"/>
            <a:ext cx="4090844" cy="3530447"/>
          </a:xfrm>
          <a:prstGeom prst="rect">
            <a:avLst/>
          </a:prstGeom>
        </p:spPr>
      </p:pic>
      <p:pic>
        <p:nvPicPr>
          <p:cNvPr id="11" name="Picture 10">
            <a:extLst>
              <a:ext uri="{FF2B5EF4-FFF2-40B4-BE49-F238E27FC236}">
                <a16:creationId xmlns:a16="http://schemas.microsoft.com/office/drawing/2014/main" id="{EA7EB7B7-1FB3-5C32-5D8E-B4A8C4FE0FBE}"/>
              </a:ext>
            </a:extLst>
          </p:cNvPr>
          <p:cNvPicPr>
            <a:picLocks noChangeAspect="1"/>
          </p:cNvPicPr>
          <p:nvPr/>
        </p:nvPicPr>
        <p:blipFill>
          <a:blip r:embed="rId7"/>
          <a:stretch>
            <a:fillRect/>
          </a:stretch>
        </p:blipFill>
        <p:spPr>
          <a:xfrm>
            <a:off x="7858611" y="2399394"/>
            <a:ext cx="3857931" cy="3508961"/>
          </a:xfrm>
          <a:prstGeom prst="rect">
            <a:avLst/>
          </a:prstGeom>
        </p:spPr>
      </p:pic>
      <p:pic>
        <p:nvPicPr>
          <p:cNvPr id="13" name="Picture 12">
            <a:extLst>
              <a:ext uri="{FF2B5EF4-FFF2-40B4-BE49-F238E27FC236}">
                <a16:creationId xmlns:a16="http://schemas.microsoft.com/office/drawing/2014/main" id="{EFF21D44-6AC5-1B40-FA87-D568591E8371}"/>
              </a:ext>
            </a:extLst>
          </p:cNvPr>
          <p:cNvPicPr>
            <a:picLocks noChangeAspect="1"/>
          </p:cNvPicPr>
          <p:nvPr/>
        </p:nvPicPr>
        <p:blipFill>
          <a:blip r:embed="rId8"/>
          <a:stretch>
            <a:fillRect/>
          </a:stretch>
        </p:blipFill>
        <p:spPr>
          <a:xfrm>
            <a:off x="2533608" y="4028859"/>
            <a:ext cx="716889" cy="471872"/>
          </a:xfrm>
          <a:prstGeom prst="rect">
            <a:avLst/>
          </a:prstGeom>
        </p:spPr>
      </p:pic>
      <p:pic>
        <p:nvPicPr>
          <p:cNvPr id="16" name="Picture 15">
            <a:extLst>
              <a:ext uri="{FF2B5EF4-FFF2-40B4-BE49-F238E27FC236}">
                <a16:creationId xmlns:a16="http://schemas.microsoft.com/office/drawing/2014/main" id="{05525D69-D365-B2EB-429F-73A1586BB0D5}"/>
              </a:ext>
            </a:extLst>
          </p:cNvPr>
          <p:cNvPicPr>
            <a:picLocks noChangeAspect="1"/>
          </p:cNvPicPr>
          <p:nvPr/>
        </p:nvPicPr>
        <p:blipFill>
          <a:blip r:embed="rId9"/>
          <a:stretch>
            <a:fillRect/>
          </a:stretch>
        </p:blipFill>
        <p:spPr>
          <a:xfrm>
            <a:off x="7241917" y="4018677"/>
            <a:ext cx="670897" cy="468905"/>
          </a:xfrm>
          <a:prstGeom prst="rect">
            <a:avLst/>
          </a:prstGeom>
        </p:spPr>
      </p:pic>
      <p:pic>
        <p:nvPicPr>
          <p:cNvPr id="3" name="Picture 2">
            <a:hlinkClick r:id="rId10"/>
            <a:extLst>
              <a:ext uri="{FF2B5EF4-FFF2-40B4-BE49-F238E27FC236}">
                <a16:creationId xmlns:a16="http://schemas.microsoft.com/office/drawing/2014/main" id="{2C8845D8-5EEB-D624-6B9F-CD109328B727}"/>
              </a:ext>
            </a:extLst>
          </p:cNvPr>
          <p:cNvPicPr>
            <a:picLocks noChangeAspect="1"/>
          </p:cNvPicPr>
          <p:nvPr/>
        </p:nvPicPr>
        <p:blipFill>
          <a:blip r:embed="rId11">
            <a:biLevel thresh="25000"/>
          </a:blip>
          <a:stretch>
            <a:fillRect/>
          </a:stretch>
        </p:blipFill>
        <p:spPr>
          <a:xfrm>
            <a:off x="4330086" y="6183284"/>
            <a:ext cx="473484" cy="511345"/>
          </a:xfrm>
          <a:prstGeom prst="rect">
            <a:avLst/>
          </a:prstGeom>
        </p:spPr>
      </p:pic>
      <p:pic>
        <p:nvPicPr>
          <p:cNvPr id="5" name="Picture 4">
            <a:hlinkClick r:id="rId12"/>
            <a:extLst>
              <a:ext uri="{FF2B5EF4-FFF2-40B4-BE49-F238E27FC236}">
                <a16:creationId xmlns:a16="http://schemas.microsoft.com/office/drawing/2014/main" id="{1E9CD670-7349-927B-F344-54FEBDAA6AC1}"/>
              </a:ext>
            </a:extLst>
          </p:cNvPr>
          <p:cNvPicPr>
            <a:picLocks noChangeAspect="1"/>
          </p:cNvPicPr>
          <p:nvPr/>
        </p:nvPicPr>
        <p:blipFill>
          <a:blip r:embed="rId13">
            <a:lum bright="70000" contrast="-70000"/>
            <a:extLst>
              <a:ext uri="{BEBA8EAE-BF5A-486C-A8C5-ECC9F3942E4B}">
                <a14:imgProps xmlns:a14="http://schemas.microsoft.com/office/drawing/2010/main">
                  <a14:imgLayer r:embed="rId14">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7" name="Picture 6">
            <a:hlinkClick r:id="rId15"/>
            <a:extLst>
              <a:ext uri="{FF2B5EF4-FFF2-40B4-BE49-F238E27FC236}">
                <a16:creationId xmlns:a16="http://schemas.microsoft.com/office/drawing/2014/main" id="{C368A844-EEA8-5CD2-28AE-9F9286CE1D31}"/>
              </a:ext>
            </a:extLst>
          </p:cNvPr>
          <p:cNvPicPr>
            <a:picLocks noChangeAspect="1"/>
          </p:cNvPicPr>
          <p:nvPr/>
        </p:nvPicPr>
        <p:blipFill>
          <a:blip r:embed="rId16">
            <a:biLevel thresh="25000"/>
            <a:extLst>
              <a:ext uri="{BEBA8EAE-BF5A-486C-A8C5-ECC9F3942E4B}">
                <a14:imgProps xmlns:a14="http://schemas.microsoft.com/office/drawing/2010/main">
                  <a14:imgLayer r:embed="rId17">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9" name="TextBox 8">
            <a:extLst>
              <a:ext uri="{FF2B5EF4-FFF2-40B4-BE49-F238E27FC236}">
                <a16:creationId xmlns:a16="http://schemas.microsoft.com/office/drawing/2014/main" id="{F8B98333-05F4-067D-FFB0-CAACE1F02B35}"/>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10">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2" name="TextBox 11">
            <a:extLst>
              <a:ext uri="{FF2B5EF4-FFF2-40B4-BE49-F238E27FC236}">
                <a16:creationId xmlns:a16="http://schemas.microsoft.com/office/drawing/2014/main" id="{DF8EC14C-0A84-248F-5267-26A211811A8E}"/>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5">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4" name="TextBox 13">
            <a:extLst>
              <a:ext uri="{FF2B5EF4-FFF2-40B4-BE49-F238E27FC236}">
                <a16:creationId xmlns:a16="http://schemas.microsoft.com/office/drawing/2014/main" id="{A0970365-389B-0987-9A22-FD6248D8622A}"/>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12">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7" name="Picture 16">
            <a:extLst>
              <a:ext uri="{FF2B5EF4-FFF2-40B4-BE49-F238E27FC236}">
                <a16:creationId xmlns:a16="http://schemas.microsoft.com/office/drawing/2014/main" id="{3B3DE855-A1EB-B491-E5A5-4EB35E99432E}"/>
              </a:ext>
            </a:extLst>
          </p:cNvPr>
          <p:cNvPicPr>
            <a:picLocks noChangeAspect="1"/>
          </p:cNvPicPr>
          <p:nvPr/>
        </p:nvPicPr>
        <p:blipFill>
          <a:blip r:embed="rId18"/>
          <a:stretch>
            <a:fillRect/>
          </a:stretch>
        </p:blipFill>
        <p:spPr>
          <a:xfrm>
            <a:off x="6970621" y="47060"/>
            <a:ext cx="542591" cy="658425"/>
          </a:xfrm>
          <a:prstGeom prst="rect">
            <a:avLst/>
          </a:prstGeom>
        </p:spPr>
      </p:pic>
    </p:spTree>
    <p:extLst>
      <p:ext uri="{BB962C8B-B14F-4D97-AF65-F5344CB8AC3E}">
        <p14:creationId xmlns:p14="http://schemas.microsoft.com/office/powerpoint/2010/main" val="373866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DF7819-75BE-001D-6F8D-DE6BB1B0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C4DB26DA-0651-A5BB-1ACA-F7AD725C25DD}"/>
              </a:ext>
            </a:extLst>
          </p:cNvPr>
          <p:cNvSpPr txBox="1"/>
          <p:nvPr/>
        </p:nvSpPr>
        <p:spPr>
          <a:xfrm>
            <a:off x="1572657" y="144145"/>
            <a:ext cx="7710575" cy="769441"/>
          </a:xfrm>
          <a:prstGeom prst="rect">
            <a:avLst/>
          </a:prstGeom>
          <a:noFill/>
        </p:spPr>
        <p:txBody>
          <a:bodyPr wrap="square" rtlCol="0">
            <a:spAutoFit/>
          </a:bodyPr>
          <a:lstStyle/>
          <a:p>
            <a:r>
              <a:rPr lang="en-IN" sz="4400" dirty="0">
                <a:solidFill>
                  <a:srgbClr val="FF0000"/>
                </a:solidFill>
              </a:rPr>
              <a:t>YouTube Songs Analysis</a:t>
            </a:r>
          </a:p>
        </p:txBody>
      </p:sp>
      <p:pic>
        <p:nvPicPr>
          <p:cNvPr id="10" name="Picture 9">
            <a:extLst>
              <a:ext uri="{FF2B5EF4-FFF2-40B4-BE49-F238E27FC236}">
                <a16:creationId xmlns:a16="http://schemas.microsoft.com/office/drawing/2014/main" id="{5FB8D359-C37A-5324-9A68-2623067C1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1" y="-49384"/>
            <a:ext cx="1723615" cy="1303759"/>
          </a:xfrm>
          <a:prstGeom prst="rect">
            <a:avLst/>
          </a:prstGeom>
        </p:spPr>
      </p:pic>
      <p:pic>
        <p:nvPicPr>
          <p:cNvPr id="34" name="Picture 33">
            <a:extLst>
              <a:ext uri="{FF2B5EF4-FFF2-40B4-BE49-F238E27FC236}">
                <a16:creationId xmlns:a16="http://schemas.microsoft.com/office/drawing/2014/main" id="{C5746765-D8E8-E60E-B869-9323456C6F74}"/>
              </a:ext>
            </a:extLst>
          </p:cNvPr>
          <p:cNvPicPr>
            <a:picLocks noChangeAspect="1"/>
          </p:cNvPicPr>
          <p:nvPr/>
        </p:nvPicPr>
        <p:blipFill rotWithShape="1">
          <a:blip r:embed="rId4">
            <a:extLst>
              <a:ext uri="{28A0092B-C50C-407E-A947-70E740481C1C}">
                <a14:useLocalDpi xmlns:a14="http://schemas.microsoft.com/office/drawing/2010/main" val="0"/>
              </a:ext>
            </a:extLst>
          </a:blip>
          <a:srcRect t="18160" b="17277"/>
          <a:stretch/>
        </p:blipFill>
        <p:spPr>
          <a:xfrm>
            <a:off x="10406315" y="-49384"/>
            <a:ext cx="1846624" cy="1084200"/>
          </a:xfrm>
          <a:prstGeom prst="rect">
            <a:avLst/>
          </a:prstGeom>
        </p:spPr>
      </p:pic>
      <p:sp>
        <p:nvSpPr>
          <p:cNvPr id="2" name="TextBox 1">
            <a:extLst>
              <a:ext uri="{FF2B5EF4-FFF2-40B4-BE49-F238E27FC236}">
                <a16:creationId xmlns:a16="http://schemas.microsoft.com/office/drawing/2014/main" id="{E507686E-5B78-886B-05F4-032B731DF962}"/>
              </a:ext>
            </a:extLst>
          </p:cNvPr>
          <p:cNvSpPr txBox="1"/>
          <p:nvPr/>
        </p:nvSpPr>
        <p:spPr>
          <a:xfrm>
            <a:off x="1574249" y="924054"/>
            <a:ext cx="8547651" cy="1107996"/>
          </a:xfrm>
          <a:prstGeom prst="rect">
            <a:avLst/>
          </a:prstGeom>
          <a:noFill/>
        </p:spPr>
        <p:txBody>
          <a:bodyPr wrap="square" rtlCol="0">
            <a:spAutoFit/>
          </a:bodyPr>
          <a:lstStyle/>
          <a:p>
            <a:r>
              <a:rPr lang="en-IN" sz="2800" dirty="0">
                <a:solidFill>
                  <a:schemeClr val="bg1"/>
                </a:solidFill>
              </a:rPr>
              <a:t>Preparing &amp; Cleaning The dataset in Power Query:-</a:t>
            </a:r>
          </a:p>
          <a:p>
            <a:endParaRPr lang="en-IN" dirty="0">
              <a:solidFill>
                <a:schemeClr val="bg1"/>
              </a:solidFill>
            </a:endParaRPr>
          </a:p>
          <a:p>
            <a:r>
              <a:rPr lang="en-IN" sz="2000" dirty="0">
                <a:solidFill>
                  <a:schemeClr val="bg1"/>
                </a:solidFill>
              </a:rPr>
              <a:t>5.  Separate Year to see yearly data visualization by using the delimiter ‘ – ‘. </a:t>
            </a:r>
            <a:endParaRPr lang="en-IN" dirty="0">
              <a:solidFill>
                <a:srgbClr val="FF0000"/>
              </a:solidFill>
            </a:endParaRPr>
          </a:p>
        </p:txBody>
      </p:sp>
      <p:pic>
        <p:nvPicPr>
          <p:cNvPr id="17" name="Picture 16">
            <a:extLst>
              <a:ext uri="{FF2B5EF4-FFF2-40B4-BE49-F238E27FC236}">
                <a16:creationId xmlns:a16="http://schemas.microsoft.com/office/drawing/2014/main" id="{FE89D60D-E42C-5F63-AB12-66977362A489}"/>
              </a:ext>
            </a:extLst>
          </p:cNvPr>
          <p:cNvPicPr>
            <a:picLocks noChangeAspect="1"/>
          </p:cNvPicPr>
          <p:nvPr/>
        </p:nvPicPr>
        <p:blipFill rotWithShape="1">
          <a:blip r:embed="rId5"/>
          <a:srcRect r="50524"/>
          <a:stretch/>
        </p:blipFill>
        <p:spPr>
          <a:xfrm>
            <a:off x="632554" y="2284798"/>
            <a:ext cx="2159361" cy="3518383"/>
          </a:xfrm>
          <a:prstGeom prst="rect">
            <a:avLst/>
          </a:prstGeom>
        </p:spPr>
      </p:pic>
      <p:pic>
        <p:nvPicPr>
          <p:cNvPr id="7" name="Picture 6">
            <a:extLst>
              <a:ext uri="{FF2B5EF4-FFF2-40B4-BE49-F238E27FC236}">
                <a16:creationId xmlns:a16="http://schemas.microsoft.com/office/drawing/2014/main" id="{E707E406-26F4-FD37-0452-1923E84F1C33}"/>
              </a:ext>
            </a:extLst>
          </p:cNvPr>
          <p:cNvPicPr>
            <a:picLocks noChangeAspect="1"/>
          </p:cNvPicPr>
          <p:nvPr/>
        </p:nvPicPr>
        <p:blipFill rotWithShape="1">
          <a:blip r:embed="rId6"/>
          <a:srcRect l="49032"/>
          <a:stretch/>
        </p:blipFill>
        <p:spPr>
          <a:xfrm>
            <a:off x="9058410" y="2289523"/>
            <a:ext cx="2009534" cy="3518381"/>
          </a:xfrm>
          <a:prstGeom prst="rect">
            <a:avLst/>
          </a:prstGeom>
        </p:spPr>
      </p:pic>
      <p:pic>
        <p:nvPicPr>
          <p:cNvPr id="13" name="Picture 12">
            <a:extLst>
              <a:ext uri="{FF2B5EF4-FFF2-40B4-BE49-F238E27FC236}">
                <a16:creationId xmlns:a16="http://schemas.microsoft.com/office/drawing/2014/main" id="{E2683F34-B4DC-EA0D-E105-31CD188FD4BE}"/>
              </a:ext>
            </a:extLst>
          </p:cNvPr>
          <p:cNvPicPr>
            <a:picLocks noChangeAspect="1"/>
          </p:cNvPicPr>
          <p:nvPr/>
        </p:nvPicPr>
        <p:blipFill>
          <a:blip r:embed="rId7"/>
          <a:stretch>
            <a:fillRect/>
          </a:stretch>
        </p:blipFill>
        <p:spPr>
          <a:xfrm>
            <a:off x="3429094" y="2264199"/>
            <a:ext cx="4880102" cy="3559583"/>
          </a:xfrm>
          <a:prstGeom prst="rect">
            <a:avLst/>
          </a:prstGeom>
        </p:spPr>
      </p:pic>
      <p:pic>
        <p:nvPicPr>
          <p:cNvPr id="16" name="Picture 15">
            <a:extLst>
              <a:ext uri="{FF2B5EF4-FFF2-40B4-BE49-F238E27FC236}">
                <a16:creationId xmlns:a16="http://schemas.microsoft.com/office/drawing/2014/main" id="{BB430E50-78A0-A047-C694-F3FD2BB70540}"/>
              </a:ext>
            </a:extLst>
          </p:cNvPr>
          <p:cNvPicPr>
            <a:picLocks noChangeAspect="1"/>
          </p:cNvPicPr>
          <p:nvPr/>
        </p:nvPicPr>
        <p:blipFill>
          <a:blip r:embed="rId8"/>
          <a:stretch>
            <a:fillRect/>
          </a:stretch>
        </p:blipFill>
        <p:spPr>
          <a:xfrm>
            <a:off x="2830828" y="3887359"/>
            <a:ext cx="675588" cy="443354"/>
          </a:xfrm>
          <a:prstGeom prst="rect">
            <a:avLst/>
          </a:prstGeom>
        </p:spPr>
      </p:pic>
      <p:pic>
        <p:nvPicPr>
          <p:cNvPr id="19" name="Picture 18">
            <a:extLst>
              <a:ext uri="{FF2B5EF4-FFF2-40B4-BE49-F238E27FC236}">
                <a16:creationId xmlns:a16="http://schemas.microsoft.com/office/drawing/2014/main" id="{7573FEA0-8B68-E9B3-A6BD-55D8283BE5D0}"/>
              </a:ext>
            </a:extLst>
          </p:cNvPr>
          <p:cNvPicPr>
            <a:picLocks noChangeAspect="1"/>
          </p:cNvPicPr>
          <p:nvPr/>
        </p:nvPicPr>
        <p:blipFill>
          <a:blip r:embed="rId8"/>
          <a:stretch>
            <a:fillRect/>
          </a:stretch>
        </p:blipFill>
        <p:spPr>
          <a:xfrm>
            <a:off x="8309196" y="3887359"/>
            <a:ext cx="850228" cy="443354"/>
          </a:xfrm>
          <a:prstGeom prst="rect">
            <a:avLst/>
          </a:prstGeom>
        </p:spPr>
      </p:pic>
      <p:pic>
        <p:nvPicPr>
          <p:cNvPr id="4" name="Picture 3">
            <a:hlinkClick r:id="rId9"/>
            <a:extLst>
              <a:ext uri="{FF2B5EF4-FFF2-40B4-BE49-F238E27FC236}">
                <a16:creationId xmlns:a16="http://schemas.microsoft.com/office/drawing/2014/main" id="{311EEE47-AB3A-F1BD-DB92-5C47481B6932}"/>
              </a:ext>
            </a:extLst>
          </p:cNvPr>
          <p:cNvPicPr>
            <a:picLocks noChangeAspect="1"/>
          </p:cNvPicPr>
          <p:nvPr/>
        </p:nvPicPr>
        <p:blipFill>
          <a:blip r:embed="rId10">
            <a:biLevel thresh="25000"/>
          </a:blip>
          <a:stretch>
            <a:fillRect/>
          </a:stretch>
        </p:blipFill>
        <p:spPr>
          <a:xfrm>
            <a:off x="4330086" y="6183284"/>
            <a:ext cx="473484" cy="511345"/>
          </a:xfrm>
          <a:prstGeom prst="rect">
            <a:avLst/>
          </a:prstGeom>
        </p:spPr>
      </p:pic>
      <p:pic>
        <p:nvPicPr>
          <p:cNvPr id="5" name="Picture 4">
            <a:hlinkClick r:id="rId11"/>
            <a:extLst>
              <a:ext uri="{FF2B5EF4-FFF2-40B4-BE49-F238E27FC236}">
                <a16:creationId xmlns:a16="http://schemas.microsoft.com/office/drawing/2014/main" id="{C5F551D4-98E4-A03D-004D-93990A7A2B09}"/>
              </a:ext>
            </a:extLst>
          </p:cNvPr>
          <p:cNvPicPr>
            <a:picLocks noChangeAspect="1"/>
          </p:cNvPicPr>
          <p:nvPr/>
        </p:nvPicPr>
        <p:blipFill>
          <a:blip r:embed="rId12">
            <a:lum bright="70000" contrast="-70000"/>
            <a:extLst>
              <a:ext uri="{BEBA8EAE-BF5A-486C-A8C5-ECC9F3942E4B}">
                <a14:imgProps xmlns:a14="http://schemas.microsoft.com/office/drawing/2010/main">
                  <a14:imgLayer r:embed="rId13">
                    <a14:imgEffect>
                      <a14:artisticPlasticWrap/>
                    </a14:imgEffect>
                    <a14:imgEffect>
                      <a14:colorTemperature colorTemp="5339"/>
                    </a14:imgEffect>
                  </a14:imgLayer>
                </a14:imgProps>
              </a:ext>
              <a:ext uri="{28A0092B-C50C-407E-A947-70E740481C1C}">
                <a14:useLocalDpi xmlns:a14="http://schemas.microsoft.com/office/drawing/2010/main" val="0"/>
              </a:ext>
            </a:extLst>
          </a:blip>
          <a:stretch>
            <a:fillRect/>
          </a:stretch>
        </p:blipFill>
        <p:spPr>
          <a:xfrm>
            <a:off x="65026" y="6161980"/>
            <a:ext cx="492053" cy="511346"/>
          </a:xfrm>
          <a:prstGeom prst="rect">
            <a:avLst/>
          </a:prstGeom>
          <a:ln>
            <a:noFill/>
          </a:ln>
        </p:spPr>
      </p:pic>
      <p:pic>
        <p:nvPicPr>
          <p:cNvPr id="9" name="Picture 8">
            <a:hlinkClick r:id="rId14"/>
            <a:extLst>
              <a:ext uri="{FF2B5EF4-FFF2-40B4-BE49-F238E27FC236}">
                <a16:creationId xmlns:a16="http://schemas.microsoft.com/office/drawing/2014/main" id="{8B5A59E7-17C4-53C8-9012-CF807D599857}"/>
              </a:ext>
            </a:extLst>
          </p:cNvPr>
          <p:cNvPicPr>
            <a:picLocks noChangeAspect="1"/>
          </p:cNvPicPr>
          <p:nvPr/>
        </p:nvPicPr>
        <p:blipFill>
          <a:blip r:embed="rId15">
            <a:biLevel thresh="25000"/>
            <a:extLst>
              <a:ext uri="{BEBA8EAE-BF5A-486C-A8C5-ECC9F3942E4B}">
                <a14:imgProps xmlns:a14="http://schemas.microsoft.com/office/drawing/2010/main">
                  <a14:imgLayer r:embed="rId16">
                    <a14:imgEffect>
                      <a14:backgroundRemoval t="10000" b="90000" l="10000" r="90000"/>
                    </a14:imgEffect>
                    <a14:imgEffect>
                      <a14:colorTemperature colorTemp="11500"/>
                    </a14:imgEffect>
                    <a14:imgEffect>
                      <a14:brightnessContrast bright="98000" contrast="-84000"/>
                    </a14:imgEffect>
                  </a14:imgLayer>
                </a14:imgProps>
              </a:ext>
              <a:ext uri="{28A0092B-C50C-407E-A947-70E740481C1C}">
                <a14:useLocalDpi xmlns:a14="http://schemas.microsoft.com/office/drawing/2010/main" val="0"/>
              </a:ext>
            </a:extLst>
          </a:blip>
          <a:stretch>
            <a:fillRect/>
          </a:stretch>
        </p:blipFill>
        <p:spPr>
          <a:xfrm>
            <a:off x="8374908" y="6093597"/>
            <a:ext cx="686599" cy="713521"/>
          </a:xfrm>
          <a:prstGeom prst="rect">
            <a:avLst/>
          </a:prstGeom>
          <a:noFill/>
          <a:effectLst/>
        </p:spPr>
      </p:pic>
      <p:sp>
        <p:nvSpPr>
          <p:cNvPr id="11" name="TextBox 10">
            <a:extLst>
              <a:ext uri="{FF2B5EF4-FFF2-40B4-BE49-F238E27FC236}">
                <a16:creationId xmlns:a16="http://schemas.microsoft.com/office/drawing/2014/main" id="{0D678DEF-08A2-9CD5-7505-A7AAD319144F}"/>
              </a:ext>
            </a:extLst>
          </p:cNvPr>
          <p:cNvSpPr txBox="1"/>
          <p:nvPr/>
        </p:nvSpPr>
        <p:spPr>
          <a:xfrm>
            <a:off x="4824407" y="6110147"/>
            <a:ext cx="3595500" cy="664335"/>
          </a:xfrm>
          <a:prstGeom prst="rect">
            <a:avLst/>
          </a:prstGeom>
          <a:noFill/>
        </p:spPr>
        <p:txBody>
          <a:bodyPr wrap="square" rtlCol="0">
            <a:spAutoFit/>
          </a:bodyPr>
          <a:lstStyle/>
          <a:p>
            <a:r>
              <a:rPr lang="en-IN" dirty="0">
                <a:solidFill>
                  <a:schemeClr val="bg1"/>
                </a:solidFill>
                <a:hlinkClick r:id="rId9">
                  <a:extLst>
                    <a:ext uri="{A12FA001-AC4F-418D-AE19-62706E023703}">
                      <ahyp:hlinkClr xmlns:ahyp="http://schemas.microsoft.com/office/drawing/2018/hyperlinkcolor" val="tx"/>
                    </a:ext>
                  </a:extLst>
                </a:hlinkClick>
              </a:rPr>
              <a:t>https://www.linkedin.com/in/rutuja-satarkar-647536215</a:t>
            </a:r>
            <a:endParaRPr lang="en-IN" dirty="0">
              <a:solidFill>
                <a:schemeClr val="bg1"/>
              </a:solidFill>
            </a:endParaRPr>
          </a:p>
        </p:txBody>
      </p:sp>
      <p:sp>
        <p:nvSpPr>
          <p:cNvPr id="12" name="TextBox 11">
            <a:extLst>
              <a:ext uri="{FF2B5EF4-FFF2-40B4-BE49-F238E27FC236}">
                <a16:creationId xmlns:a16="http://schemas.microsoft.com/office/drawing/2014/main" id="{1AF2AE79-53A8-5A75-0F39-E996B2DC1D77}"/>
              </a:ext>
            </a:extLst>
          </p:cNvPr>
          <p:cNvSpPr txBox="1"/>
          <p:nvPr/>
        </p:nvSpPr>
        <p:spPr>
          <a:xfrm>
            <a:off x="8944914" y="6161980"/>
            <a:ext cx="3248073" cy="379620"/>
          </a:xfrm>
          <a:prstGeom prst="rect">
            <a:avLst/>
          </a:prstGeom>
          <a:noFill/>
        </p:spPr>
        <p:txBody>
          <a:bodyPr wrap="square">
            <a:spAutoFit/>
          </a:bodyPr>
          <a:lstStyle/>
          <a:p>
            <a:r>
              <a:rPr lang="en-IN" dirty="0">
                <a:solidFill>
                  <a:schemeClr val="bg1">
                    <a:lumMod val="95000"/>
                  </a:schemeClr>
                </a:solidFill>
                <a:hlinkClick r:id="rId14">
                  <a:extLst>
                    <a:ext uri="{A12FA001-AC4F-418D-AE19-62706E023703}">
                      <ahyp:hlinkClr xmlns:ahyp="http://schemas.microsoft.com/office/drawing/2018/hyperlinkcolor" val="tx"/>
                    </a:ext>
                  </a:extLst>
                </a:hlinkClick>
              </a:rPr>
              <a:t>https://github.com/rutusatarkar</a:t>
            </a:r>
            <a:endParaRPr lang="en-IN" dirty="0">
              <a:solidFill>
                <a:schemeClr val="bg1">
                  <a:lumMod val="95000"/>
                </a:schemeClr>
              </a:solidFill>
            </a:endParaRPr>
          </a:p>
        </p:txBody>
      </p:sp>
      <p:sp>
        <p:nvSpPr>
          <p:cNvPr id="14" name="TextBox 13">
            <a:extLst>
              <a:ext uri="{FF2B5EF4-FFF2-40B4-BE49-F238E27FC236}">
                <a16:creationId xmlns:a16="http://schemas.microsoft.com/office/drawing/2014/main" id="{58F75DC5-D4B7-9999-E165-A155E901D637}"/>
              </a:ext>
            </a:extLst>
          </p:cNvPr>
          <p:cNvSpPr txBox="1"/>
          <p:nvPr/>
        </p:nvSpPr>
        <p:spPr>
          <a:xfrm>
            <a:off x="557079" y="6178563"/>
            <a:ext cx="3904730" cy="379620"/>
          </a:xfrm>
          <a:prstGeom prst="rect">
            <a:avLst/>
          </a:prstGeom>
          <a:noFill/>
        </p:spPr>
        <p:txBody>
          <a:bodyPr wrap="square">
            <a:spAutoFit/>
          </a:bodyPr>
          <a:lstStyle/>
          <a:p>
            <a:r>
              <a:rPr lang="en-IN" dirty="0">
                <a:solidFill>
                  <a:schemeClr val="bg1"/>
                </a:solidFill>
                <a:hlinkClick r:id="rId11">
                  <a:extLst>
                    <a:ext uri="{A12FA001-AC4F-418D-AE19-62706E023703}">
                      <ahyp:hlinkClr xmlns:ahyp="http://schemas.microsoft.com/office/drawing/2018/hyperlinkcolor" val="tx"/>
                    </a:ext>
                  </a:extLst>
                </a:hlinkClick>
              </a:rPr>
              <a:t>https://rutusatarkar.github.io/Portfolio-</a:t>
            </a:r>
            <a:endParaRPr lang="en-IN" dirty="0">
              <a:solidFill>
                <a:schemeClr val="bg1"/>
              </a:solidFill>
            </a:endParaRPr>
          </a:p>
        </p:txBody>
      </p:sp>
      <p:pic>
        <p:nvPicPr>
          <p:cNvPr id="15" name="Picture 14">
            <a:extLst>
              <a:ext uri="{FF2B5EF4-FFF2-40B4-BE49-F238E27FC236}">
                <a16:creationId xmlns:a16="http://schemas.microsoft.com/office/drawing/2014/main" id="{997059A0-2E14-8DF2-4C05-1377E1B32696}"/>
              </a:ext>
            </a:extLst>
          </p:cNvPr>
          <p:cNvPicPr>
            <a:picLocks noChangeAspect="1"/>
          </p:cNvPicPr>
          <p:nvPr/>
        </p:nvPicPr>
        <p:blipFill>
          <a:blip r:embed="rId17"/>
          <a:stretch>
            <a:fillRect/>
          </a:stretch>
        </p:blipFill>
        <p:spPr>
          <a:xfrm>
            <a:off x="7037487" y="83518"/>
            <a:ext cx="542591" cy="658425"/>
          </a:xfrm>
          <a:prstGeom prst="rect">
            <a:avLst/>
          </a:prstGeom>
        </p:spPr>
      </p:pic>
    </p:spTree>
    <p:extLst>
      <p:ext uri="{BB962C8B-B14F-4D97-AF65-F5344CB8AC3E}">
        <p14:creationId xmlns:p14="http://schemas.microsoft.com/office/powerpoint/2010/main" val="104733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1475</Words>
  <Application>Microsoft Office PowerPoint</Application>
  <PresentationFormat>Widescreen</PresentationFormat>
  <Paragraphs>160</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Pathan</dc:creator>
  <cp:lastModifiedBy>Ibrahim Pathan</cp:lastModifiedBy>
  <cp:revision>32</cp:revision>
  <dcterms:created xsi:type="dcterms:W3CDTF">2024-07-04T09:58:06Z</dcterms:created>
  <dcterms:modified xsi:type="dcterms:W3CDTF">2024-07-05T09:59:09Z</dcterms:modified>
</cp:coreProperties>
</file>