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8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6"/>
  </p:normalViewPr>
  <p:slideViewPr>
    <p:cSldViewPr snapToGrid="0">
      <p:cViewPr varScale="1">
        <p:scale>
          <a:sx n="135" d="100"/>
          <a:sy n="135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53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9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8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4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EF338-85A6-F1FA-BC0B-43C62F7C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2299091"/>
            <a:ext cx="8761413" cy="898674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A" sz="3200" b="1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Advanced Data Mining for Heart Disease Prediction</a:t>
            </a:r>
            <a:br>
              <a:rPr lang="en-CA" sz="3200" b="1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r>
              <a:rPr lang="en-CA" sz="32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Residency Project Deliverable 1</a:t>
            </a:r>
            <a:br>
              <a:rPr lang="en-CA" sz="3200" b="0" i="0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26B1C1B-2FBE-4E23-9A9C-CE6C72B4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CA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None/>
            </a:pPr>
            <a:endParaRPr lang="en-CA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>
              <a:buNone/>
            </a:pPr>
            <a:endParaRPr lang="en-CA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None/>
            </a:pPr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Presented by</a:t>
            </a:r>
          </a:p>
          <a:p>
            <a:pPr>
              <a:buNone/>
            </a:pPr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Rutu Shah • Nischal Joshi • Murali Krishna Chintha • Santhosh Ramachandran</a:t>
            </a:r>
          </a:p>
          <a:p>
            <a:pPr>
              <a:buNone/>
            </a:pPr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MSCS-633 Advanced Big Data and Data Mining</a:t>
            </a:r>
          </a:p>
          <a:p>
            <a:pPr>
              <a:buNone/>
            </a:pPr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University of the Cumberlands</a:t>
            </a:r>
          </a:p>
          <a:p>
            <a:pPr>
              <a:buNone/>
            </a:pPr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Dr. Satish </a:t>
            </a:r>
            <a:r>
              <a:rPr lang="en-CA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Penmatsa</a:t>
            </a:r>
            <a:endParaRPr lang="en-CA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July 13, 2025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4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A61E-0A5E-BA7D-5F54-6B041896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F681-88BD-C94E-CBD4-787ABED11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329" y="2603501"/>
            <a:ext cx="4741682" cy="3416300"/>
          </a:xfrm>
        </p:spPr>
        <p:txBody>
          <a:bodyPr>
            <a:normAutofit fontScale="47500" lnSpcReduction="20000"/>
          </a:bodyPr>
          <a:lstStyle/>
          <a:p>
            <a:r>
              <a:rPr lang="en-US" sz="3800" b="1" dirty="0"/>
              <a:t>Project Objective</a:t>
            </a:r>
          </a:p>
          <a:p>
            <a:r>
              <a:rPr lang="en-US" dirty="0"/>
              <a:t>Apply  comprehensive data mining and pr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dirty="0">
                <a:solidFill>
                  <a:srgbClr val="334155"/>
                </a:solidFill>
                <a:latin typeface="Roboto" panose="02000000000000000000" pitchFamily="2" charset="0"/>
              </a:rPr>
              <a:t>main objective of our is </a:t>
            </a:r>
            <a:r>
              <a:rPr lang="en-CA" dirty="0">
                <a:solidFill>
                  <a:srgbClr val="334155"/>
                </a:solidFill>
                <a:latin typeface="Roboto" panose="02000000000000000000" pitchFamily="2" charset="0"/>
              </a:rPr>
              <a:t>t</a:t>
            </a:r>
            <a:r>
              <a:rPr lang="en-CA" b="0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o apply a comprehensive </a:t>
            </a: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data mining</a:t>
            </a:r>
            <a:r>
              <a:rPr lang="en-CA" b="0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predictive modeling</a:t>
            </a:r>
            <a:r>
              <a:rPr lang="en-CA" b="0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 pipeline on a heart disease dataset to extract actionable insights and develop accurate prediction models.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B1BA2-6516-C1DA-C47D-5E7DB4B5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2707" y="2678914"/>
            <a:ext cx="5754860" cy="3416300"/>
          </a:xfrm>
        </p:spPr>
        <p:txBody>
          <a:bodyPr>
            <a:normAutofit fontScale="47500" lnSpcReduction="20000"/>
          </a:bodyPr>
          <a:lstStyle/>
          <a:p>
            <a:pPr algn="l">
              <a:buNone/>
            </a:pPr>
            <a:r>
              <a:rPr lang="en-CA" b="1" i="0" dirty="0">
                <a:solidFill>
                  <a:srgbClr val="374151"/>
                </a:solidFill>
                <a:effectLst/>
                <a:latin typeface="Roboto" panose="02000000000000000000" pitchFamily="2" charset="0"/>
              </a:rPr>
              <a:t>Key Project Steps</a:t>
            </a:r>
          </a:p>
          <a:p>
            <a:pPr algn="l">
              <a:buNone/>
            </a:pP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Data Preprocessing</a:t>
            </a:r>
          </a:p>
          <a:p>
            <a:pPr algn="l">
              <a:buNone/>
            </a:pPr>
            <a:r>
              <a:rPr lang="en-CA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Cleaning, handling missing values, and standardization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Exploratory Data Analysis (EDA)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Visualization, statistical analysis, and pattern discovery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Feature Engineering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Creating, transforming, and selecting relevant features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Regression &amp; Classification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Building and evaluating prediction models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Clustering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Identifying natural patient groups and patterns</a:t>
            </a:r>
          </a:p>
          <a:p>
            <a:pPr algn="l">
              <a:spcBef>
                <a:spcPts val="1200"/>
              </a:spcBef>
              <a:buNone/>
            </a:pPr>
            <a:r>
              <a:rPr lang="en-CA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Association Rule Mining</a:t>
            </a:r>
          </a:p>
          <a:p>
            <a:pPr marL="0" indent="0" algn="l">
              <a:spcBef>
                <a:spcPts val="1200"/>
              </a:spcBef>
              <a:buNone/>
            </a:pPr>
            <a:r>
              <a:rPr lang="en-CA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Discovering relationships between risk factors</a:t>
            </a:r>
          </a:p>
        </p:txBody>
      </p:sp>
    </p:spTree>
    <p:extLst>
      <p:ext uri="{BB962C8B-B14F-4D97-AF65-F5344CB8AC3E}">
        <p14:creationId xmlns:p14="http://schemas.microsoft.com/office/powerpoint/2010/main" val="9593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6EA40-42B1-DBF5-FCE4-F40FD499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1BE7-0F2C-86C7-D9B1-4435DB84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E4A5-A47D-6915-0243-9821557B62CE}"/>
              </a:ext>
            </a:extLst>
          </p:cNvPr>
          <p:cNvSpPr txBox="1"/>
          <p:nvPr/>
        </p:nvSpPr>
        <p:spPr>
          <a:xfrm>
            <a:off x="348344" y="2275114"/>
            <a:ext cx="27105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800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1. Data Collection &amp; Cleaning</a:t>
            </a:r>
            <a:r>
              <a:rPr lang="en-US" sz="1800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We went through source data to identify the missing values using </a:t>
            </a:r>
            <a:r>
              <a:rPr lang="en-CA" sz="1800" b="0" i="0" dirty="0" err="1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df.isnulll</a:t>
            </a:r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() functions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Missing value handling using some functions like </a:t>
            </a:r>
            <a:r>
              <a:rPr lang="en-CA" sz="1800" b="0" i="0" dirty="0" err="1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dropna</a:t>
            </a:r>
            <a:r>
              <a:rPr lang="en-CA" sz="1800" dirty="0">
                <a:solidFill>
                  <a:srgbClr val="4B5563"/>
                </a:solidFill>
                <a:latin typeface="Roboto" panose="02000000000000000000" pitchFamily="2" charset="0"/>
              </a:rPr>
              <a:t>() for some columns having small set of records missing, used </a:t>
            </a:r>
            <a:r>
              <a:rPr lang="en-CA" sz="1800" dirty="0" err="1">
                <a:solidFill>
                  <a:srgbClr val="4B5563"/>
                </a:solidFill>
                <a:latin typeface="Roboto" panose="02000000000000000000" pitchFamily="2" charset="0"/>
              </a:rPr>
              <a:t>ffill</a:t>
            </a:r>
            <a:r>
              <a:rPr lang="en-CA" sz="1800" dirty="0">
                <a:solidFill>
                  <a:srgbClr val="4B5563"/>
                </a:solidFill>
                <a:latin typeface="Roboto" panose="02000000000000000000" pitchFamily="2" charset="0"/>
              </a:rPr>
              <a:t>() and </a:t>
            </a:r>
            <a:r>
              <a:rPr lang="en-CA" sz="1800" dirty="0" err="1">
                <a:solidFill>
                  <a:srgbClr val="4B5563"/>
                </a:solidFill>
                <a:latin typeface="Roboto" panose="02000000000000000000" pitchFamily="2" charset="0"/>
              </a:rPr>
              <a:t>bfill</a:t>
            </a:r>
            <a:r>
              <a:rPr lang="en-CA" sz="1800" dirty="0">
                <a:solidFill>
                  <a:srgbClr val="4B5563"/>
                </a:solidFill>
                <a:latin typeface="Roboto" panose="02000000000000000000" pitchFamily="2" charset="0"/>
              </a:rPr>
              <a:t>()</a:t>
            </a:r>
            <a:endParaRPr lang="en-CA" sz="1800" b="0" i="0" dirty="0">
              <a:solidFill>
                <a:srgbClr val="4B556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Outlier detection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Data consistency checks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8632B-A2F5-6A89-B004-C65B445239F4}"/>
              </a:ext>
            </a:extLst>
          </p:cNvPr>
          <p:cNvSpPr txBox="1"/>
          <p:nvPr/>
        </p:nvSpPr>
        <p:spPr>
          <a:xfrm>
            <a:off x="3058886" y="2416629"/>
            <a:ext cx="2046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2. Exploratory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Statistical summaries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Distribution analysis of columns like age, cholesterol, heart diseases by gender.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Data visualization of the distributed analysis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C8C72-2EC8-F5F9-E3C9-276E5E260188}"/>
              </a:ext>
            </a:extLst>
          </p:cNvPr>
          <p:cNvSpPr txBox="1"/>
          <p:nvPr/>
        </p:nvSpPr>
        <p:spPr>
          <a:xfrm>
            <a:off x="5125782" y="2416629"/>
            <a:ext cx="2690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CA" sz="1800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3. Feature Engineering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Categorical encoding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Feature transformation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Feature selection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Creating new features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ADA2B-BDE2-825E-B096-78ABD30D58D8}"/>
              </a:ext>
            </a:extLst>
          </p:cNvPr>
          <p:cNvSpPr txBox="1"/>
          <p:nvPr/>
        </p:nvSpPr>
        <p:spPr>
          <a:xfrm>
            <a:off x="5125782" y="4166983"/>
            <a:ext cx="2864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CA" sz="1800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4. Regression Modeling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Linear/Ridge models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Decision Tree regression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Ensemble methods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Cross-validation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062B8-0D0F-F7D5-D58D-5D90DAEBF9D8}"/>
              </a:ext>
            </a:extLst>
          </p:cNvPr>
          <p:cNvSpPr txBox="1"/>
          <p:nvPr/>
        </p:nvSpPr>
        <p:spPr>
          <a:xfrm>
            <a:off x="7815942" y="2412657"/>
            <a:ext cx="2890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CA" sz="1800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5. Classification Modeling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KNN classifier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Decision Tree classifier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Hyperparameter tuning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Performance metrics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529CF-80CC-C628-5DD2-F881AAB76D38}"/>
              </a:ext>
            </a:extLst>
          </p:cNvPr>
          <p:cNvSpPr txBox="1"/>
          <p:nvPr/>
        </p:nvSpPr>
        <p:spPr>
          <a:xfrm>
            <a:off x="8143070" y="4166983"/>
            <a:ext cx="2943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CA" sz="1800" b="1" i="0" dirty="0">
                <a:solidFill>
                  <a:srgbClr val="334155"/>
                </a:solidFill>
                <a:effectLst/>
                <a:latin typeface="Roboto" panose="02000000000000000000" pitchFamily="2" charset="0"/>
              </a:rPr>
              <a:t>6. Clustering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K-Means algorithm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Dimensionality reduction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Cluster visualization</a:t>
            </a:r>
          </a:p>
          <a:p>
            <a:pPr algn="l"/>
            <a:r>
              <a:rPr lang="en-CA" sz="1800" b="0" i="0" dirty="0">
                <a:solidFill>
                  <a:srgbClr val="4B5563"/>
                </a:solidFill>
                <a:effectLst/>
                <a:latin typeface="Roboto" panose="02000000000000000000" pitchFamily="2" charset="0"/>
              </a:rPr>
              <a:t>• Cluster 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302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Roboto</vt:lpstr>
      <vt:lpstr>Wingdings 3</vt:lpstr>
      <vt:lpstr>Ion Boardroom</vt:lpstr>
      <vt:lpstr>Advanced Data Mining for Heart Disease Prediction Residency Project Deliverable 1 </vt:lpstr>
      <vt:lpstr>Objective and Overview</vt:lpstr>
      <vt:lpstr>Project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 Ketankumar Shah</dc:creator>
  <cp:lastModifiedBy>Rutu Ketankumar Shah</cp:lastModifiedBy>
  <cp:revision>8</cp:revision>
  <dcterms:created xsi:type="dcterms:W3CDTF">2025-07-13T12:25:35Z</dcterms:created>
  <dcterms:modified xsi:type="dcterms:W3CDTF">2025-07-13T13:24:16Z</dcterms:modified>
</cp:coreProperties>
</file>