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4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3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1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2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3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FB57-53DC-49D2-A10A-77C204974AA5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6CA5-CC1A-4FC5-BC16-2EDB59B1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Chapter 1 : Java 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Prepared By : - Rutu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99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Variables in java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Variables are containers for storing data values.</a:t>
            </a:r>
          </a:p>
          <a:p>
            <a:pPr algn="just"/>
            <a:r>
              <a:rPr lang="en-US" dirty="0"/>
              <a:t>In Java, there are different types of variables, for example:</a:t>
            </a:r>
          </a:p>
          <a:p>
            <a:pPr lvl="1" algn="just"/>
            <a:r>
              <a:rPr lang="en-US" dirty="0"/>
              <a:t> String - stores text, such as “Hello”. String values are surrounded by double quotes</a:t>
            </a:r>
          </a:p>
          <a:p>
            <a:pPr lvl="1" algn="just"/>
            <a:r>
              <a:rPr lang="en-US" dirty="0"/>
              <a:t>int – stores integers(whole numbers), without decimals, such as 123 or -123.</a:t>
            </a:r>
          </a:p>
          <a:p>
            <a:pPr lvl="1" algn="just"/>
            <a:r>
              <a:rPr lang="en-US" dirty="0"/>
              <a:t>float – stores floating point numbers, with decimals such as 19.99 or – 19.99</a:t>
            </a:r>
          </a:p>
          <a:p>
            <a:pPr lvl="1" algn="just"/>
            <a:r>
              <a:rPr lang="en-US" dirty="0"/>
              <a:t>char – stores single characters, such as 'a' or 'B'. Char values are surrounded by single quotes.</a:t>
            </a:r>
          </a:p>
          <a:p>
            <a:pPr lvl="1" algn="just"/>
            <a:r>
              <a:rPr lang="en-US" dirty="0"/>
              <a:t>boolean - stores values with two states: true or false</a:t>
            </a:r>
          </a:p>
          <a:p>
            <a:pPr marL="0" indent="0" algn="just">
              <a:buNone/>
            </a:pPr>
            <a:br>
              <a:rPr lang="en-US" dirty="0"/>
            </a:b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076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Example of Variable Declaration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Syntax:- type </a:t>
            </a:r>
            <a:r>
              <a:rPr lang="en-US" sz="2000" dirty="0" err="1"/>
              <a:t>variable_name</a:t>
            </a:r>
            <a:r>
              <a:rPr lang="en-US" sz="2000" dirty="0"/>
              <a:t> = value;</a:t>
            </a:r>
          </a:p>
          <a:p>
            <a:pPr algn="just"/>
            <a:r>
              <a:rPr lang="en-US" sz="2000" dirty="0"/>
              <a:t>Where type is one of Java’s type such as int, String and variable name is </a:t>
            </a:r>
            <a:r>
              <a:rPr lang="en-US" sz="2000" dirty="0" err="1"/>
              <a:t>a,b</a:t>
            </a:r>
            <a:r>
              <a:rPr lang="en-US" sz="2000" dirty="0"/>
              <a:t> or any name, and equal sign is used to assign values to the variable.</a:t>
            </a:r>
          </a:p>
          <a:p>
            <a:pPr algn="just"/>
            <a:r>
              <a:rPr lang="en-US" sz="2000" dirty="0"/>
              <a:t>Variable name and field are same just to </a:t>
            </a:r>
            <a:r>
              <a:rPr lang="en-US" sz="2000"/>
              <a:t>confuse developers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lvl="1" algn="just"/>
            <a:r>
              <a:rPr lang="en-US" sz="2000" b="1" dirty="0"/>
              <a:t>Example </a:t>
            </a:r>
          </a:p>
          <a:p>
            <a:pPr lvl="2" algn="just"/>
            <a:r>
              <a:rPr lang="en-US" dirty="0"/>
              <a:t>String name = “Rutu”;</a:t>
            </a:r>
          </a:p>
          <a:p>
            <a:pPr lvl="2" algn="just"/>
            <a:r>
              <a:rPr lang="en-US" dirty="0"/>
              <a:t>int </a:t>
            </a:r>
            <a:r>
              <a:rPr lang="en-US" dirty="0" err="1"/>
              <a:t>bday</a:t>
            </a:r>
            <a:r>
              <a:rPr lang="en-US" dirty="0"/>
              <a:t> = 14;</a:t>
            </a:r>
          </a:p>
          <a:p>
            <a:pPr lvl="2" algn="just"/>
            <a:r>
              <a:rPr lang="en-US" dirty="0"/>
              <a:t>double </a:t>
            </a:r>
            <a:r>
              <a:rPr lang="en-US" dirty="0" err="1"/>
              <a:t>contactno</a:t>
            </a:r>
            <a:r>
              <a:rPr lang="en-US" dirty="0"/>
              <a:t> = 9090909090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67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Datatypes</a:t>
            </a:r>
            <a:r>
              <a:rPr lang="en-US" dirty="0"/>
              <a:t> in Java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Data types in java are divided into two groups: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/>
              <a:t>Primitive </a:t>
            </a:r>
            <a:r>
              <a:rPr lang="en-US" sz="2000" b="1" dirty="0" err="1"/>
              <a:t>DataTypes</a:t>
            </a:r>
            <a:r>
              <a:rPr lang="en-US" sz="2000" dirty="0"/>
              <a:t>:-  which includes </a:t>
            </a:r>
            <a:r>
              <a:rPr lang="en-US" sz="2000" dirty="0" err="1"/>
              <a:t>byte,short,int,long,float,double,boolean</a:t>
            </a:r>
            <a:r>
              <a:rPr lang="en-US" sz="2000" dirty="0"/>
              <a:t> and char.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/>
              <a:t>Non Primitive </a:t>
            </a:r>
            <a:r>
              <a:rPr lang="en-US" sz="2000" b="1" dirty="0" err="1"/>
              <a:t>Datatypes</a:t>
            </a:r>
            <a:r>
              <a:rPr lang="en-US" sz="2000" b="1" dirty="0"/>
              <a:t> </a:t>
            </a:r>
            <a:r>
              <a:rPr lang="en-US" sz="2000" dirty="0"/>
              <a:t>: - which includes Strings, Arrays and Classes</a:t>
            </a:r>
          </a:p>
        </p:txBody>
      </p:sp>
    </p:spTree>
    <p:extLst>
      <p:ext uri="{BB962C8B-B14F-4D97-AF65-F5344CB8AC3E}">
        <p14:creationId xmlns:p14="http://schemas.microsoft.com/office/powerpoint/2010/main" val="212747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857250"/>
            <a:ext cx="10429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in java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 casting is when you assign a value of one primitive data type to another type.</a:t>
            </a:r>
          </a:p>
          <a:p>
            <a:r>
              <a:rPr lang="en-US" sz="2000" dirty="0"/>
              <a:t>In Java, there are two types of casting:</a:t>
            </a:r>
          </a:p>
          <a:p>
            <a:pPr algn="just"/>
            <a:r>
              <a:rPr lang="en-US" sz="2000" b="1" dirty="0"/>
              <a:t>Widening Casting</a:t>
            </a:r>
            <a:r>
              <a:rPr lang="en-US" sz="2000" dirty="0"/>
              <a:t> (automatically) - converting a smaller type to a larger type size</a:t>
            </a:r>
          </a:p>
          <a:p>
            <a:endParaRPr lang="en-US" sz="2000" dirty="0"/>
          </a:p>
          <a:p>
            <a:r>
              <a:rPr lang="en-US" sz="2000" b="1" dirty="0"/>
              <a:t>Narrowing Casting</a:t>
            </a:r>
            <a:r>
              <a:rPr lang="en-US" sz="2000" dirty="0"/>
              <a:t> (manually) - converting a larger type to a smaller size type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093894"/>
            <a:ext cx="5010150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001294"/>
            <a:ext cx="49339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9982200" cy="68580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Widening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Widening casting is done automatically when passing a smaller size type to a larger size type:</a:t>
            </a:r>
          </a:p>
          <a:p>
            <a:pPr marL="0" indent="0" algn="just">
              <a:buNone/>
            </a:pPr>
            <a:r>
              <a:rPr lang="en-US" sz="2000" b="1" dirty="0"/>
              <a:t>Example</a:t>
            </a:r>
          </a:p>
          <a:p>
            <a:pPr marL="0" indent="0" algn="just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05" y="2774374"/>
            <a:ext cx="6513093" cy="24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2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8644"/>
            <a:ext cx="10515600" cy="653184"/>
          </a:xfrm>
        </p:spPr>
        <p:txBody>
          <a:bodyPr>
            <a:normAutofit fontScale="90000"/>
          </a:bodyPr>
          <a:lstStyle/>
          <a:p>
            <a:br>
              <a:rPr lang="en-IN" sz="2800" dirty="0"/>
            </a:br>
            <a:r>
              <a:rPr lang="en-IN" sz="3100" dirty="0"/>
              <a:t>Narrowing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Narrowing casting must be done manually by placing the type in parentheses in front of the value:</a:t>
            </a:r>
          </a:p>
          <a:p>
            <a:pPr marL="0" indent="0">
              <a:buNone/>
            </a:pPr>
            <a:r>
              <a:rPr lang="en-US" sz="2000" b="1" dirty="0"/>
              <a:t>Example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4" y="2909455"/>
            <a:ext cx="7198522" cy="25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87791" cy="777875"/>
          </a:xfrm>
        </p:spPr>
        <p:txBody>
          <a:bodyPr>
            <a:normAutofit/>
          </a:bodyPr>
          <a:lstStyle/>
          <a:p>
            <a:r>
              <a:rPr lang="en-US" sz="2800" dirty="0"/>
              <a:t>Operators in Java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5083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Operators are used to perform operations on variables and values.</a:t>
            </a:r>
          </a:p>
          <a:p>
            <a:pPr algn="just"/>
            <a:r>
              <a:rPr lang="en-US" sz="2000" dirty="0"/>
              <a:t>Java divides the operators into the following groups.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/>
              <a:t>Arithmetic operators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/>
              <a:t>Assignment operators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/>
              <a:t>Comparison operators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/>
              <a:t>Logical operators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/>
              <a:t>Bitwise operators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645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433"/>
            <a:ext cx="10515600" cy="520902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Arithmetic operators are used to perform common mathematical operations.</a:t>
            </a:r>
          </a:p>
          <a:p>
            <a:pPr marL="0" indent="0" algn="just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409"/>
            <a:ext cx="9774863" cy="34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365126"/>
            <a:ext cx="10938164" cy="486929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Java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852055"/>
            <a:ext cx="10678391" cy="563187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Assignment operators are used to assign values to variables.</a:t>
            </a:r>
          </a:p>
          <a:p>
            <a:pPr algn="just"/>
            <a:r>
              <a:rPr lang="en-US" sz="2000" dirty="0"/>
              <a:t>In the example below, we use the </a:t>
            </a:r>
            <a:r>
              <a:rPr lang="en-US" sz="2000" b="1" dirty="0"/>
              <a:t>assignment</a:t>
            </a:r>
            <a:r>
              <a:rPr lang="en-US" sz="2000" dirty="0"/>
              <a:t> operator (=) to assign the value </a:t>
            </a:r>
            <a:r>
              <a:rPr lang="en-US" sz="2000" b="1" dirty="0"/>
              <a:t>10</a:t>
            </a:r>
            <a:r>
              <a:rPr lang="en-US" sz="2000" dirty="0"/>
              <a:t> to a variable called </a:t>
            </a:r>
            <a:r>
              <a:rPr lang="en-US" sz="2000" b="1" dirty="0"/>
              <a:t>x.</a:t>
            </a:r>
          </a:p>
          <a:p>
            <a:pPr marL="0" indent="0" algn="just">
              <a:buNone/>
            </a:pPr>
            <a:r>
              <a:rPr lang="en-US" sz="2000" b="1" dirty="0"/>
              <a:t>	Example:</a:t>
            </a:r>
          </a:p>
          <a:p>
            <a:pPr lvl="3" algn="just"/>
            <a:r>
              <a:rPr lang="en-US" sz="1600" dirty="0"/>
              <a:t>int x = 10;</a:t>
            </a:r>
          </a:p>
          <a:p>
            <a:pPr marL="1371600" lvl="3" indent="0" algn="just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3" y="2689670"/>
            <a:ext cx="6355308" cy="33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3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Agenda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Basic introduction of java.</a:t>
            </a:r>
          </a:p>
          <a:p>
            <a:pPr marL="0" indent="0" algn="just">
              <a:buNone/>
            </a:pPr>
            <a:r>
              <a:rPr lang="en-US" sz="2000" dirty="0"/>
              <a:t>Java installation and ide used.</a:t>
            </a:r>
          </a:p>
          <a:p>
            <a:pPr marL="0" indent="0" algn="just">
              <a:buNone/>
            </a:pPr>
            <a:r>
              <a:rPr lang="en-US" sz="2000" dirty="0"/>
              <a:t>Java Syntax. </a:t>
            </a:r>
          </a:p>
          <a:p>
            <a:pPr marL="0" indent="0" algn="just">
              <a:buNone/>
            </a:pPr>
            <a:r>
              <a:rPr lang="en-US" sz="2000" dirty="0"/>
              <a:t>Comments in java.</a:t>
            </a:r>
          </a:p>
          <a:p>
            <a:pPr marL="0" indent="0" algn="just">
              <a:buNone/>
            </a:pPr>
            <a:r>
              <a:rPr lang="en-US" sz="2000" dirty="0"/>
              <a:t>Variables.</a:t>
            </a:r>
          </a:p>
          <a:p>
            <a:pPr marL="0" indent="0" algn="just">
              <a:buNone/>
            </a:pPr>
            <a:r>
              <a:rPr lang="en-US" sz="2000" dirty="0"/>
              <a:t>Data Types.</a:t>
            </a:r>
          </a:p>
          <a:p>
            <a:pPr marL="0" indent="0" algn="just">
              <a:buNone/>
            </a:pPr>
            <a:r>
              <a:rPr lang="en-US" sz="2000" dirty="0"/>
              <a:t>Type Casting.</a:t>
            </a:r>
          </a:p>
          <a:p>
            <a:pPr marL="0" indent="0" algn="just">
              <a:buNone/>
            </a:pPr>
            <a:r>
              <a:rPr lang="en-US" sz="2000" dirty="0"/>
              <a:t>Operators.</a:t>
            </a:r>
          </a:p>
        </p:txBody>
      </p:sp>
    </p:spTree>
    <p:extLst>
      <p:ext uri="{BB962C8B-B14F-4D97-AF65-F5344CB8AC3E}">
        <p14:creationId xmlns:p14="http://schemas.microsoft.com/office/powerpoint/2010/main" val="324579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365126"/>
            <a:ext cx="10709564" cy="632402"/>
          </a:xfrm>
        </p:spPr>
        <p:txBody>
          <a:bodyPr>
            <a:normAutofit/>
          </a:bodyPr>
          <a:lstStyle/>
          <a:p>
            <a:r>
              <a:rPr lang="en-IN" sz="2800" dirty="0"/>
              <a:t>Java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Comparison operators are used to compare two values:</a:t>
            </a:r>
          </a:p>
          <a:p>
            <a:pPr algn="just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0" y="2558762"/>
            <a:ext cx="8048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365126"/>
            <a:ext cx="10688782" cy="559666"/>
          </a:xfrm>
        </p:spPr>
        <p:txBody>
          <a:bodyPr>
            <a:normAutofit/>
          </a:bodyPr>
          <a:lstStyle/>
          <a:p>
            <a:r>
              <a:rPr lang="en-IN" sz="2800" dirty="0"/>
              <a:t>Java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153391"/>
            <a:ext cx="10688782" cy="502357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Logical operators are used to determine the logic between variables or values:</a:t>
            </a:r>
          </a:p>
          <a:p>
            <a:pPr marL="0" indent="0" algn="just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5" y="1828367"/>
            <a:ext cx="90773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History of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 is a popular </a:t>
            </a:r>
            <a:r>
              <a:rPr lang="en-US" sz="2000" b="1" dirty="0"/>
              <a:t>Programming language</a:t>
            </a:r>
            <a:r>
              <a:rPr lang="en-US" sz="2000" dirty="0"/>
              <a:t> and a </a:t>
            </a:r>
            <a:r>
              <a:rPr lang="en-US" sz="2000" b="1" dirty="0"/>
              <a:t>Platform</a:t>
            </a:r>
            <a:r>
              <a:rPr lang="en-US" sz="2000" dirty="0"/>
              <a:t>, created in the year 1995 by Sun Microsystems.</a:t>
            </a:r>
          </a:p>
          <a:p>
            <a:pPr algn="just"/>
            <a:r>
              <a:rPr lang="en-US" sz="2000" dirty="0"/>
              <a:t>James Gosling is known as the father of Java.</a:t>
            </a:r>
          </a:p>
          <a:p>
            <a:pPr algn="just"/>
            <a:r>
              <a:rPr lang="en-US" sz="2000" dirty="0"/>
              <a:t>Before Java, its name was oak.</a:t>
            </a:r>
          </a:p>
          <a:p>
            <a:r>
              <a:rPr lang="en-US" sz="2000" dirty="0"/>
              <a:t>But Later in 1994 it was renamed to </a:t>
            </a:r>
            <a:r>
              <a:rPr lang="en-US" sz="2000" b="1" dirty="0"/>
              <a:t>Java</a:t>
            </a:r>
            <a:r>
              <a:rPr lang="en-US" sz="2000" dirty="0"/>
              <a:t> as Oak was already a registered company.</a:t>
            </a:r>
          </a:p>
          <a:p>
            <a:r>
              <a:rPr lang="en-US" sz="2000" dirty="0"/>
              <a:t>Presently it is owned by oracle and more then 3 billion devices run java.</a:t>
            </a:r>
          </a:p>
        </p:txBody>
      </p:sp>
    </p:spTree>
    <p:extLst>
      <p:ext uri="{BB962C8B-B14F-4D97-AF65-F5344CB8AC3E}">
        <p14:creationId xmlns:p14="http://schemas.microsoft.com/office/powerpoint/2010/main" val="24523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What is Java?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Java is a </a:t>
            </a:r>
            <a:r>
              <a:rPr lang="en-US" sz="2000" b="1" dirty="0"/>
              <a:t>Programming language</a:t>
            </a:r>
            <a:r>
              <a:rPr lang="en-US" sz="2000" dirty="0"/>
              <a:t> and a </a:t>
            </a:r>
            <a:r>
              <a:rPr lang="en-US" sz="2000" b="1" dirty="0"/>
              <a:t>Platform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Java is a high level, robust, object-oriented and secure programming language.</a:t>
            </a:r>
          </a:p>
          <a:p>
            <a:pPr algn="just"/>
            <a:r>
              <a:rPr lang="en-US" sz="2000" dirty="0"/>
              <a:t>It is used for: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Mobile applications (specially Android apps)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Desktop applications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Web applications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Web servers and application servers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Games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Database connection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Embedded System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Smart Card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dirty="0"/>
              <a:t>Robotics and much more.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03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Why are we using Java?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Java works on different platforms (Windows, Mac, Linux, Raspberry Pi, etc.)</a:t>
            </a:r>
          </a:p>
          <a:p>
            <a:pPr algn="just"/>
            <a:r>
              <a:rPr lang="en-US" sz="2000" dirty="0"/>
              <a:t>It is one of the most popular programming language in the world</a:t>
            </a:r>
          </a:p>
          <a:p>
            <a:pPr algn="just"/>
            <a:r>
              <a:rPr lang="en-US" sz="2000" dirty="0"/>
              <a:t>It is easy to learn and simple to use</a:t>
            </a:r>
          </a:p>
          <a:p>
            <a:pPr algn="just"/>
            <a:r>
              <a:rPr lang="en-US" sz="2000" dirty="0"/>
              <a:t>It is open-source and free</a:t>
            </a:r>
          </a:p>
          <a:p>
            <a:pPr algn="just"/>
            <a:r>
              <a:rPr lang="en-US" sz="2000" dirty="0"/>
              <a:t>It is secure, fast and powerful</a:t>
            </a:r>
          </a:p>
          <a:p>
            <a:pPr algn="just"/>
            <a:r>
              <a:rPr lang="en-US" sz="2000" dirty="0"/>
              <a:t>It has a huge community support (tens of millions of developers)</a:t>
            </a:r>
          </a:p>
          <a:p>
            <a:pPr algn="just"/>
            <a:r>
              <a:rPr lang="en-US" sz="2000" dirty="0"/>
              <a:t>Java is an object oriented language which gives a clear structure to programs and allows code to be reused, lowering development costs</a:t>
            </a:r>
          </a:p>
          <a:p>
            <a:pPr algn="just"/>
            <a:r>
              <a:rPr lang="en-US" sz="2000" dirty="0"/>
              <a:t>As Java is close to </a:t>
            </a:r>
            <a:r>
              <a:rPr lang="en-US" sz="2000" b="1" dirty="0"/>
              <a:t>C++</a:t>
            </a:r>
            <a:r>
              <a:rPr lang="en-US" sz="2000" dirty="0"/>
              <a:t> and </a:t>
            </a:r>
            <a:r>
              <a:rPr lang="en-US" sz="2000" b="1" dirty="0"/>
              <a:t>C#</a:t>
            </a:r>
            <a:r>
              <a:rPr lang="en-US" sz="2000" dirty="0"/>
              <a:t>, it makes it easy for programmers to switch to Java or vice versa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560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Java Installation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Some PCs might have Java already installed.</a:t>
            </a:r>
          </a:p>
          <a:p>
            <a:pPr algn="just"/>
            <a:r>
              <a:rPr lang="en-US" sz="2000" dirty="0"/>
              <a:t>To check if you have Java installed on a Windows PC, search in the start bar for Java or type the following in Command Prompt (cmd.exe):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If Java is installed, you will see something like this (depending on version):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If java is not installed you can download from oracle.com	</a:t>
            </a:r>
          </a:p>
          <a:p>
            <a:pPr algn="just"/>
            <a:r>
              <a:rPr lang="en-US" sz="2000" dirty="0"/>
              <a:t>Well, we can write code for java in notepad as well as integrated development environment(IDE) like eclipse, Intellij IDEA, netbeans  which are particularly useful when managing larger collections of Java files.</a:t>
            </a:r>
          </a:p>
          <a:p>
            <a:r>
              <a:rPr lang="en-US" sz="2000" dirty="0"/>
              <a:t>We can see live demo for installing java.</a:t>
            </a:r>
            <a:br>
              <a:rPr lang="en-US" sz="2000" dirty="0"/>
            </a:br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5" y="2756694"/>
            <a:ext cx="295275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5" y="3606006"/>
            <a:ext cx="69627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Example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Before moving forward towards example let us know that in java, every application begins with a class name, and that class name must match the filename.</a:t>
            </a:r>
          </a:p>
          <a:p>
            <a:r>
              <a:rPr lang="en-US" sz="2000" dirty="0"/>
              <a:t>Below is given example of basic java program.</a:t>
            </a:r>
          </a:p>
          <a:p>
            <a:r>
              <a:rPr lang="en-US" sz="2000" dirty="0"/>
              <a:t>Test.java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public class Test{</a:t>
            </a:r>
          </a:p>
          <a:p>
            <a:pPr marL="0" indent="0">
              <a:buNone/>
            </a:pPr>
            <a:r>
              <a:rPr lang="en-US" sz="2000" dirty="0"/>
              <a:t>	 	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(“</a:t>
            </a:r>
            <a:r>
              <a:rPr lang="en-US" sz="2000" dirty="0" err="1"/>
              <a:t>Helllo</a:t>
            </a:r>
            <a:r>
              <a:rPr lang="en-US" sz="2000" dirty="0"/>
              <a:t>, Welcome !”)	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               	}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703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Explanation of Code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Every Line of code that runs in Java must be inside a class.</a:t>
            </a:r>
          </a:p>
          <a:p>
            <a:pPr algn="just"/>
            <a:r>
              <a:rPr lang="en-US" sz="2000" dirty="0"/>
              <a:t>Name of the class should always start with an uppercase first letter.</a:t>
            </a:r>
          </a:p>
          <a:p>
            <a:pPr algn="just"/>
            <a:r>
              <a:rPr lang="en-US" sz="2000" dirty="0"/>
              <a:t>As java is case – sensitive : “Test” and test has different meaning.</a:t>
            </a:r>
          </a:p>
          <a:p>
            <a:pPr marL="0" indent="0" algn="just">
              <a:buNone/>
            </a:pPr>
            <a:r>
              <a:rPr lang="en-US" sz="2000" b="1" dirty="0"/>
              <a:t>The main method.</a:t>
            </a:r>
          </a:p>
          <a:p>
            <a:pPr algn="just"/>
            <a:r>
              <a:rPr lang="en-US" sz="2000" dirty="0"/>
              <a:t>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pPr algn="just"/>
            <a:r>
              <a:rPr lang="en-US" sz="2000" dirty="0"/>
              <a:t>The main() method is required and you will see in every java program.</a:t>
            </a:r>
          </a:p>
          <a:p>
            <a:pPr algn="just"/>
            <a:r>
              <a:rPr lang="en-US" sz="2000" dirty="0" err="1"/>
              <a:t>System.out.println</a:t>
            </a:r>
            <a:r>
              <a:rPr lang="en-US" sz="2000" dirty="0"/>
              <a:t>(“Hello“); - &gt; is used to print a line of text to the screen.</a:t>
            </a:r>
          </a:p>
          <a:p>
            <a:pPr algn="just"/>
            <a:r>
              <a:rPr lang="en-US" sz="2000" dirty="0"/>
              <a:t>The curly braces {} marks the beginning and the end of a block of code.</a:t>
            </a:r>
          </a:p>
          <a:p>
            <a:pPr algn="just"/>
            <a:r>
              <a:rPr lang="en-US" sz="2000" dirty="0"/>
              <a:t>Each code statement must end with a semicolon.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2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82200" cy="701675"/>
          </a:xfrm>
        </p:spPr>
        <p:txBody>
          <a:bodyPr/>
          <a:lstStyle/>
          <a:p>
            <a:pPr algn="just"/>
            <a:r>
              <a:rPr lang="en-US" dirty="0"/>
              <a:t>Comments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295400"/>
            <a:ext cx="10763250" cy="4881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Comments can be used to explain Java code, and to make it more readable. It can also be used to prevent execution when testing alternative code.</a:t>
            </a:r>
          </a:p>
          <a:p>
            <a:pPr algn="just"/>
            <a:r>
              <a:rPr lang="en-US" sz="2000" dirty="0"/>
              <a:t>Comments in java are categorized into two types.</a:t>
            </a:r>
          </a:p>
          <a:p>
            <a:pPr marL="0" indent="0" algn="just">
              <a:buNone/>
            </a:pPr>
            <a:r>
              <a:rPr lang="en-US" sz="2000" dirty="0"/>
              <a:t>1</a:t>
            </a:r>
            <a:r>
              <a:rPr lang="en-US" sz="2000" b="1" dirty="0"/>
              <a:t>. Single Line Comment.</a:t>
            </a:r>
          </a:p>
          <a:p>
            <a:pPr lvl="1" algn="just"/>
            <a:r>
              <a:rPr lang="en-US" sz="1600" dirty="0"/>
              <a:t>Single-line comment starts with two forward slashes ( // ).</a:t>
            </a:r>
          </a:p>
          <a:p>
            <a:pPr lvl="1" algn="just"/>
            <a:r>
              <a:rPr lang="en-US" sz="1600" dirty="0"/>
              <a:t>Any text between // is ignored by java till it reaches end of the line.</a:t>
            </a:r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b="1" dirty="0"/>
              <a:t>Multi-Line Comment</a:t>
            </a:r>
          </a:p>
          <a:p>
            <a:pPr lvl="1" algn="just"/>
            <a:r>
              <a:rPr lang="en-US" sz="1600" dirty="0"/>
              <a:t>Multi-line comment start with /* and ends with */.</a:t>
            </a:r>
          </a:p>
          <a:p>
            <a:pPr lvl="1" algn="just"/>
            <a:r>
              <a:rPr lang="en-US" sz="1600" dirty="0"/>
              <a:t>Any text between /* and */ will by ignored by java.</a:t>
            </a:r>
          </a:p>
          <a:p>
            <a:pPr marL="0" indent="0" algn="just">
              <a:buNone/>
            </a:pPr>
            <a:r>
              <a:rPr lang="en-US" sz="2000" b="1" dirty="0"/>
              <a:t>Example</a:t>
            </a:r>
          </a:p>
          <a:p>
            <a:pPr marL="0" indent="0" algn="just">
              <a:buNone/>
            </a:pPr>
            <a:r>
              <a:rPr lang="en-US" sz="2000" dirty="0"/>
              <a:t>//This is comment</a:t>
            </a:r>
          </a:p>
          <a:p>
            <a:pPr marL="0" indent="0" algn="just">
              <a:buNone/>
            </a:pPr>
            <a:r>
              <a:rPr lang="en-US" sz="2000" dirty="0"/>
              <a:t>/*The code below will print the words</a:t>
            </a:r>
          </a:p>
          <a:p>
            <a:pPr marL="0" indent="0" algn="just">
              <a:buNone/>
            </a:pPr>
            <a:r>
              <a:rPr lang="en-US" sz="2000" dirty="0"/>
              <a:t>Hello to the screen */</a:t>
            </a:r>
          </a:p>
          <a:p>
            <a:pPr marL="0" indent="0" algn="just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(“Hello”);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49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366</TotalTime>
  <Words>1186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Chapter 1 : Java Introduction</vt:lpstr>
      <vt:lpstr>Agenda </vt:lpstr>
      <vt:lpstr>History of Java</vt:lpstr>
      <vt:lpstr>What is Java? </vt:lpstr>
      <vt:lpstr>Why are we using Java? </vt:lpstr>
      <vt:lpstr>Java Installation </vt:lpstr>
      <vt:lpstr>Example of Java</vt:lpstr>
      <vt:lpstr>Explanation of Code </vt:lpstr>
      <vt:lpstr>Comments in Java</vt:lpstr>
      <vt:lpstr>Variables in java </vt:lpstr>
      <vt:lpstr>Example of Variable Declaration </vt:lpstr>
      <vt:lpstr>Datatypes in Java </vt:lpstr>
      <vt:lpstr>PowerPoint Presentation</vt:lpstr>
      <vt:lpstr>Type Casting in java </vt:lpstr>
      <vt:lpstr>Widening Casting</vt:lpstr>
      <vt:lpstr> Narrowing Casting</vt:lpstr>
      <vt:lpstr>Operators in Java</vt:lpstr>
      <vt:lpstr>Arithmetic Operators</vt:lpstr>
      <vt:lpstr>Java Assignment Operators</vt:lpstr>
      <vt:lpstr>Java Comparison Operators</vt:lpstr>
      <vt:lpstr>Java 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Java Introduction</dc:title>
  <dc:creator>Laptop</dc:creator>
  <cp:lastModifiedBy>Rutu Shah</cp:lastModifiedBy>
  <cp:revision>26</cp:revision>
  <dcterms:created xsi:type="dcterms:W3CDTF">2020-04-18T08:12:10Z</dcterms:created>
  <dcterms:modified xsi:type="dcterms:W3CDTF">2021-03-20T06:48:25Z</dcterms:modified>
</cp:coreProperties>
</file>