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bold.fntdata"/><Relationship Id="rId25"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87997393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f87997393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87997393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87997393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30" name="Shape 130"/>
        <p:cNvGrpSpPr/>
        <p:nvPr/>
      </p:nvGrpSpPr>
      <p:grpSpPr>
        <a:xfrm>
          <a:off x="0" y="0"/>
          <a:ext cx="0" cy="0"/>
          <a:chOff x="0" y="0"/>
          <a:chExt cx="0" cy="0"/>
        </a:xfrm>
      </p:grpSpPr>
      <p:pic>
        <p:nvPicPr>
          <p:cNvPr descr="offset_comp_343059.jpg" id="131" name="Google Shape;131;p13"/>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32" name="Google Shape;132;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3" name="Google Shape;133;p13"/>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34" name="Google Shape;13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35" name="Google Shape;135;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3"/>
          <p:cNvGrpSpPr/>
          <p:nvPr/>
        </p:nvGrpSpPr>
        <p:grpSpPr>
          <a:xfrm>
            <a:off x="0" y="381001"/>
            <a:ext cx="1037850" cy="1016287"/>
            <a:chOff x="0" y="381001"/>
            <a:chExt cx="1037850" cy="1016287"/>
          </a:xfrm>
        </p:grpSpPr>
        <p:sp>
          <p:nvSpPr>
            <p:cNvPr id="140" name="Google Shape;140;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42" name="Shape 142"/>
        <p:cNvGrpSpPr/>
        <p:nvPr/>
      </p:nvGrpSpPr>
      <p:grpSpPr>
        <a:xfrm>
          <a:off x="0" y="0"/>
          <a:ext cx="0" cy="0"/>
          <a:chOff x="0" y="0"/>
          <a:chExt cx="0" cy="0"/>
        </a:xfrm>
      </p:grpSpPr>
      <p:sp>
        <p:nvSpPr>
          <p:cNvPr id="143" name="Google Shape;143;p14"/>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44" name="Google Shape;144;p14"/>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46" name="Google Shape;146;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4"/>
          <p:cNvGrpSpPr/>
          <p:nvPr/>
        </p:nvGrpSpPr>
        <p:grpSpPr>
          <a:xfrm>
            <a:off x="0" y="381001"/>
            <a:ext cx="1037850" cy="1016287"/>
            <a:chOff x="0" y="381001"/>
            <a:chExt cx="1037850" cy="1016287"/>
          </a:xfrm>
        </p:grpSpPr>
        <p:sp>
          <p:nvSpPr>
            <p:cNvPr id="151" name="Google Shape;151;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4"/>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54" name="Google Shape;15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55" name="Shape 155"/>
        <p:cNvGrpSpPr/>
        <p:nvPr/>
      </p:nvGrpSpPr>
      <p:grpSpPr>
        <a:xfrm>
          <a:off x="0" y="0"/>
          <a:ext cx="0" cy="0"/>
          <a:chOff x="0" y="0"/>
          <a:chExt cx="0" cy="0"/>
        </a:xfrm>
      </p:grpSpPr>
      <p:sp>
        <p:nvSpPr>
          <p:cNvPr id="156" name="Google Shape;156;p15"/>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57" name="Google Shape;157;p15"/>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5"/>
          <p:cNvGrpSpPr/>
          <p:nvPr/>
        </p:nvGrpSpPr>
        <p:grpSpPr>
          <a:xfrm>
            <a:off x="0" y="381001"/>
            <a:ext cx="1037850" cy="1016287"/>
            <a:chOff x="0" y="381001"/>
            <a:chExt cx="1037850" cy="1016287"/>
          </a:xfrm>
        </p:grpSpPr>
        <p:sp>
          <p:nvSpPr>
            <p:cNvPr id="163" name="Google Shape;16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66" name="Google Shape;16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67" name="Google Shape;167;p15"/>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mailto:dhavalkodiyatar18@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type="ctrTitle"/>
          </p:nvPr>
        </p:nvSpPr>
        <p:spPr>
          <a:xfrm>
            <a:off x="3245375" y="49225"/>
            <a:ext cx="3183900" cy="73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Lexend"/>
                <a:ea typeface="Lexend"/>
                <a:cs typeface="Lexend"/>
                <a:sym typeface="Lexend"/>
              </a:rPr>
              <a:t>SchemEase</a:t>
            </a:r>
            <a:endParaRPr b="1">
              <a:latin typeface="Lexend"/>
              <a:ea typeface="Lexend"/>
              <a:cs typeface="Lexend"/>
              <a:sym typeface="Lexend"/>
            </a:endParaRPr>
          </a:p>
        </p:txBody>
      </p:sp>
      <p:sp>
        <p:nvSpPr>
          <p:cNvPr id="173" name="Google Shape;173;p16"/>
          <p:cNvSpPr txBox="1"/>
          <p:nvPr/>
        </p:nvSpPr>
        <p:spPr>
          <a:xfrm>
            <a:off x="3297900" y="907400"/>
            <a:ext cx="5752800" cy="23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Roboto"/>
                <a:ea typeface="Roboto"/>
                <a:cs typeface="Roboto"/>
                <a:sym typeface="Roboto"/>
              </a:rPr>
              <a:t>Problem ID:</a:t>
            </a:r>
            <a:r>
              <a:rPr lang="en-GB">
                <a:solidFill>
                  <a:schemeClr val="lt1"/>
                </a:solidFill>
                <a:latin typeface="Roboto"/>
                <a:ea typeface="Roboto"/>
                <a:cs typeface="Roboto"/>
                <a:sym typeface="Roboto"/>
              </a:rPr>
              <a:t> PS036037</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GB">
                <a:solidFill>
                  <a:schemeClr val="lt1"/>
                </a:solidFill>
                <a:latin typeface="Roboto"/>
                <a:ea typeface="Roboto"/>
                <a:cs typeface="Roboto"/>
                <a:sym typeface="Roboto"/>
              </a:rPr>
              <a:t>Problem Statement :</a:t>
            </a:r>
            <a:r>
              <a:rPr lang="en-GB">
                <a:solidFill>
                  <a:schemeClr val="lt1"/>
                </a:solidFill>
                <a:latin typeface="Roboto"/>
                <a:ea typeface="Roboto"/>
                <a:cs typeface="Roboto"/>
                <a:sym typeface="Roboto"/>
              </a:rPr>
              <a:t> </a:t>
            </a:r>
            <a:r>
              <a:rPr lang="en-GB" sz="1450">
                <a:solidFill>
                  <a:schemeClr val="lt1"/>
                </a:solidFill>
                <a:latin typeface="Roboto"/>
                <a:ea typeface="Roboto"/>
                <a:cs typeface="Roboto"/>
                <a:sym typeface="Roboto"/>
              </a:rPr>
              <a:t>Mobile Application providing information about various Government Schemes for citizens under District Panchayat.</a:t>
            </a:r>
            <a:endParaRPr sz="1450">
              <a:solidFill>
                <a:schemeClr val="lt1"/>
              </a:solidFill>
              <a:latin typeface="Roboto"/>
              <a:ea typeface="Roboto"/>
              <a:cs typeface="Roboto"/>
              <a:sym typeface="Roboto"/>
            </a:endParaRPr>
          </a:p>
          <a:p>
            <a:pPr indent="0" lvl="0" marL="0" rtl="0" algn="l">
              <a:spcBef>
                <a:spcPts val="0"/>
              </a:spcBef>
              <a:spcAft>
                <a:spcPts val="0"/>
              </a:spcAft>
              <a:buNone/>
            </a:pPr>
            <a:r>
              <a:t/>
            </a:r>
            <a:endParaRPr b="1" sz="1450">
              <a:solidFill>
                <a:schemeClr val="lt1"/>
              </a:solidFill>
              <a:latin typeface="Roboto"/>
              <a:ea typeface="Roboto"/>
              <a:cs typeface="Roboto"/>
              <a:sym typeface="Roboto"/>
            </a:endParaRPr>
          </a:p>
          <a:p>
            <a:pPr indent="0" lvl="0" marL="0" rtl="0" algn="l">
              <a:spcBef>
                <a:spcPts val="0"/>
              </a:spcBef>
              <a:spcAft>
                <a:spcPts val="0"/>
              </a:spcAft>
              <a:buNone/>
            </a:pPr>
            <a:r>
              <a:rPr b="1" lang="en-GB" sz="1450">
                <a:solidFill>
                  <a:schemeClr val="lt1"/>
                </a:solidFill>
                <a:latin typeface="Roboto"/>
                <a:ea typeface="Roboto"/>
                <a:cs typeface="Roboto"/>
                <a:sym typeface="Roboto"/>
              </a:rPr>
              <a:t>Sector Name: </a:t>
            </a:r>
            <a:r>
              <a:rPr lang="en-GB" sz="1450">
                <a:solidFill>
                  <a:schemeClr val="lt1"/>
                </a:solidFill>
                <a:latin typeface="Roboto"/>
                <a:ea typeface="Roboto"/>
                <a:cs typeface="Roboto"/>
                <a:sym typeface="Roboto"/>
              </a:rPr>
              <a:t>Digitalization</a:t>
            </a:r>
            <a:endParaRPr sz="1450">
              <a:solidFill>
                <a:schemeClr val="lt1"/>
              </a:solidFill>
              <a:latin typeface="Roboto"/>
              <a:ea typeface="Roboto"/>
              <a:cs typeface="Roboto"/>
              <a:sym typeface="Roboto"/>
            </a:endParaRPr>
          </a:p>
          <a:p>
            <a:pPr indent="0" lvl="0" marL="0" rtl="0" algn="l">
              <a:spcBef>
                <a:spcPts val="0"/>
              </a:spcBef>
              <a:spcAft>
                <a:spcPts val="0"/>
              </a:spcAft>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b="1" lang="en-GB" sz="1450">
                <a:solidFill>
                  <a:schemeClr val="lt1"/>
                </a:solidFill>
                <a:latin typeface="Roboto"/>
                <a:ea typeface="Roboto"/>
                <a:cs typeface="Roboto"/>
                <a:sym typeface="Roboto"/>
              </a:rPr>
              <a:t>Department: </a:t>
            </a:r>
            <a:r>
              <a:rPr lang="en-GB" sz="1450">
                <a:solidFill>
                  <a:schemeClr val="lt1"/>
                </a:solidFill>
                <a:latin typeface="Roboto"/>
                <a:ea typeface="Roboto"/>
                <a:cs typeface="Roboto"/>
                <a:sym typeface="Roboto"/>
              </a:rPr>
              <a:t>DDO, Valsad</a:t>
            </a:r>
            <a:endParaRPr sz="1450">
              <a:solidFill>
                <a:schemeClr val="lt1"/>
              </a:solidFill>
              <a:latin typeface="Roboto"/>
              <a:ea typeface="Roboto"/>
              <a:cs typeface="Roboto"/>
              <a:sym typeface="Roboto"/>
            </a:endParaRPr>
          </a:p>
          <a:p>
            <a:pPr indent="0" lvl="0" marL="0" rtl="0" algn="l">
              <a:spcBef>
                <a:spcPts val="0"/>
              </a:spcBef>
              <a:spcAft>
                <a:spcPts val="0"/>
              </a:spcAft>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b="1" lang="en-GB">
                <a:solidFill>
                  <a:schemeClr val="lt1"/>
                </a:solidFill>
                <a:latin typeface="Roboto"/>
                <a:ea typeface="Roboto"/>
                <a:cs typeface="Roboto"/>
                <a:sym typeface="Roboto"/>
              </a:rPr>
              <a:t>Team</a:t>
            </a:r>
            <a:r>
              <a:rPr lang="en-GB">
                <a:solidFill>
                  <a:schemeClr val="lt1"/>
                </a:solidFill>
                <a:latin typeface="Roboto"/>
                <a:ea typeface="Roboto"/>
                <a:cs typeface="Roboto"/>
                <a:sym typeface="Roboto"/>
              </a:rPr>
              <a:t> : Fab4</a:t>
            </a:r>
            <a:endParaRPr sz="1450">
              <a:solidFill>
                <a:schemeClr val="lt1"/>
              </a:solidFill>
              <a:latin typeface="Roboto"/>
              <a:ea typeface="Roboto"/>
              <a:cs typeface="Roboto"/>
              <a:sym typeface="Roboto"/>
            </a:endParaRPr>
          </a:p>
        </p:txBody>
      </p:sp>
      <p:sp>
        <p:nvSpPr>
          <p:cNvPr id="174" name="Google Shape;174;p16"/>
          <p:cNvSpPr txBox="1"/>
          <p:nvPr/>
        </p:nvSpPr>
        <p:spPr>
          <a:xfrm>
            <a:off x="3297900" y="2883875"/>
            <a:ext cx="4624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GB">
                <a:solidFill>
                  <a:schemeClr val="lt1"/>
                </a:solidFill>
                <a:latin typeface="Roboto"/>
                <a:ea typeface="Roboto"/>
                <a:cs typeface="Roboto"/>
                <a:sym typeface="Roboto"/>
              </a:rPr>
              <a:t>Leader</a:t>
            </a:r>
            <a:r>
              <a:rPr lang="en-GB">
                <a:solidFill>
                  <a:schemeClr val="lt1"/>
                </a:solidFill>
                <a:latin typeface="Roboto"/>
                <a:ea typeface="Roboto"/>
                <a:cs typeface="Roboto"/>
                <a:sym typeface="Roboto"/>
              </a:rPr>
              <a:t>: Kodiyatar Dhaval Rambhai (EC 3rd Sem)</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GB">
                <a:solidFill>
                  <a:schemeClr val="lt1"/>
                </a:solidFill>
                <a:latin typeface="Roboto"/>
                <a:ea typeface="Roboto"/>
                <a:cs typeface="Roboto"/>
                <a:sym typeface="Roboto"/>
              </a:rPr>
              <a:t>Members</a:t>
            </a:r>
            <a:r>
              <a:rPr lang="en-GB">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Champaneri Jay  Kaushikkumar </a:t>
            </a:r>
            <a:r>
              <a:rPr lang="en-GB">
                <a:solidFill>
                  <a:schemeClr val="lt1"/>
                </a:solidFill>
                <a:latin typeface="Roboto"/>
                <a:ea typeface="Roboto"/>
                <a:cs typeface="Roboto"/>
                <a:sym typeface="Roboto"/>
              </a:rPr>
              <a:t>(EC 3rd Sem)</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Kanani Rutva Ashokbhai </a:t>
            </a:r>
            <a:r>
              <a:rPr lang="en-GB">
                <a:solidFill>
                  <a:schemeClr val="lt1"/>
                </a:solidFill>
                <a:latin typeface="Roboto"/>
                <a:ea typeface="Roboto"/>
                <a:cs typeface="Roboto"/>
                <a:sym typeface="Roboto"/>
              </a:rPr>
              <a:t>(EC 3rd Sem)</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Jadav Isha Bharatbhai </a:t>
            </a:r>
            <a:r>
              <a:rPr lang="en-GB">
                <a:solidFill>
                  <a:schemeClr val="lt1"/>
                </a:solidFill>
                <a:latin typeface="Roboto"/>
                <a:ea typeface="Roboto"/>
                <a:cs typeface="Roboto"/>
                <a:sym typeface="Roboto"/>
              </a:rPr>
              <a:t>(EC 3rd Sem)</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t>Overview</a:t>
            </a:r>
            <a:endParaRPr b="1" sz="2800"/>
          </a:p>
        </p:txBody>
      </p:sp>
      <p:sp>
        <p:nvSpPr>
          <p:cNvPr id="180" name="Google Shape;180;p17"/>
          <p:cNvSpPr txBox="1"/>
          <p:nvPr>
            <p:ph idx="1" type="body"/>
          </p:nvPr>
        </p:nvSpPr>
        <p:spPr>
          <a:xfrm>
            <a:off x="1297500" y="1116150"/>
            <a:ext cx="7411500" cy="33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The problem statement involves the need for a mobile app to provide citizens with easy access to information about government schemes under District Panchayat in Gujarat. The challenges include the complexity of finding scheme information, applying for schemes, and the absence of personalized recommendations. </a:t>
            </a:r>
            <a:endParaRPr sz="1600"/>
          </a:p>
          <a:p>
            <a:pPr indent="0" lvl="0" marL="0" rtl="0" algn="l">
              <a:spcBef>
                <a:spcPts val="1200"/>
              </a:spcBef>
              <a:spcAft>
                <a:spcPts val="1200"/>
              </a:spcAft>
              <a:buNone/>
            </a:pPr>
            <a:r>
              <a:rPr lang="en-GB" sz="1600"/>
              <a:t>The proposed app aims to address these challenges by offering scheme details, simplified application processes, personalized recommendations, and timely notifications. The desired outcomes include increased awareness, streamlined applications, and reduced cyber fraud risk. In summary, the problem statement seeks to create an app that simplifies access to government schemes and improves transparency.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170625" y="149625"/>
            <a:ext cx="5750700" cy="57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Understanding the problems</a:t>
            </a:r>
            <a:endParaRPr b="1" sz="2500"/>
          </a:p>
        </p:txBody>
      </p:sp>
      <p:sp>
        <p:nvSpPr>
          <p:cNvPr id="186" name="Google Shape;186;p18"/>
          <p:cNvSpPr txBox="1"/>
          <p:nvPr/>
        </p:nvSpPr>
        <p:spPr>
          <a:xfrm>
            <a:off x="1266900" y="99459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87" name="Google Shape;187;p18"/>
          <p:cNvSpPr txBox="1"/>
          <p:nvPr>
            <p:ph idx="1" type="body"/>
          </p:nvPr>
        </p:nvSpPr>
        <p:spPr>
          <a:xfrm>
            <a:off x="1999800" y="994625"/>
            <a:ext cx="6040200" cy="100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t>Difficulty in Accessing Scheme Information:</a:t>
            </a:r>
            <a:endParaRPr b="1"/>
          </a:p>
          <a:p>
            <a:pPr indent="0" lvl="0" marL="0" rtl="0" algn="l">
              <a:spcBef>
                <a:spcPts val="0"/>
              </a:spcBef>
              <a:spcAft>
                <a:spcPts val="1200"/>
              </a:spcAft>
              <a:buNone/>
            </a:pPr>
            <a:r>
              <a:rPr lang="en-GB" sz="1200"/>
              <a:t>Difficulty accessing information about government schemes, particularly those at the District Panchayat level, due to scattered sources like newspapers and government websites, hindering awareness and accessibility.</a:t>
            </a:r>
            <a:endParaRPr/>
          </a:p>
        </p:txBody>
      </p:sp>
      <p:sp>
        <p:nvSpPr>
          <p:cNvPr id="188" name="Google Shape;188;p18"/>
          <p:cNvSpPr txBox="1"/>
          <p:nvPr/>
        </p:nvSpPr>
        <p:spPr>
          <a:xfrm>
            <a:off x="1266900" y="213803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89" name="Google Shape;189;p18"/>
          <p:cNvSpPr txBox="1"/>
          <p:nvPr>
            <p:ph idx="1" type="body"/>
          </p:nvPr>
        </p:nvSpPr>
        <p:spPr>
          <a:xfrm>
            <a:off x="1999800" y="2138076"/>
            <a:ext cx="5877300" cy="100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Complex Application Processes:</a:t>
            </a:r>
            <a:endParaRPr b="1"/>
          </a:p>
          <a:p>
            <a:pPr indent="0" lvl="0" marL="0" rtl="0" algn="l">
              <a:spcBef>
                <a:spcPts val="0"/>
              </a:spcBef>
              <a:spcAft>
                <a:spcPts val="0"/>
              </a:spcAft>
              <a:buNone/>
            </a:pPr>
            <a:r>
              <a:rPr lang="en-GB" sz="1200">
                <a:latin typeface="Roboto"/>
                <a:ea typeface="Roboto"/>
                <a:cs typeface="Roboto"/>
                <a:sym typeface="Roboto"/>
              </a:rPr>
              <a:t>Complex and time-consuming application processes, involving multiple portals and paperwork, discouraging eligible citizens from participating and limiting scheme effectiveness.</a:t>
            </a:r>
            <a:endParaRPr b="1" sz="1317"/>
          </a:p>
        </p:txBody>
      </p:sp>
      <p:sp>
        <p:nvSpPr>
          <p:cNvPr id="190" name="Google Shape;190;p18"/>
          <p:cNvSpPr txBox="1"/>
          <p:nvPr/>
        </p:nvSpPr>
        <p:spPr>
          <a:xfrm>
            <a:off x="1266900" y="320529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91" name="Google Shape;191;p18"/>
          <p:cNvSpPr txBox="1"/>
          <p:nvPr>
            <p:ph idx="1" type="body"/>
          </p:nvPr>
        </p:nvSpPr>
        <p:spPr>
          <a:xfrm>
            <a:off x="1999800" y="3205344"/>
            <a:ext cx="5877300" cy="8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Lack of  Timely Updates:</a:t>
            </a:r>
            <a:endParaRPr b="1"/>
          </a:p>
          <a:p>
            <a:pPr indent="0" lvl="0" marL="0" rtl="0" algn="l">
              <a:spcBef>
                <a:spcPts val="0"/>
              </a:spcBef>
              <a:spcAft>
                <a:spcPts val="1200"/>
              </a:spcAft>
              <a:buNone/>
            </a:pPr>
            <a:r>
              <a:rPr lang="en-GB" sz="1200"/>
              <a:t>Absence of timely updates, leading to missed opportunities and diminished trust in scheme information authenticity.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474300" y="29525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What is </a:t>
            </a:r>
            <a:r>
              <a:rPr b="1" lang="en-GB"/>
              <a:t>SchemEase ?</a:t>
            </a:r>
            <a:endParaRPr b="1"/>
          </a:p>
        </p:txBody>
      </p:sp>
      <p:sp>
        <p:nvSpPr>
          <p:cNvPr id="197" name="Google Shape;197;p19"/>
          <p:cNvSpPr txBox="1"/>
          <p:nvPr>
            <p:ph idx="4294967295" type="body"/>
          </p:nvPr>
        </p:nvSpPr>
        <p:spPr>
          <a:xfrm>
            <a:off x="522450" y="1527600"/>
            <a:ext cx="4900800" cy="21279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SchemEase App is a powerful and user-friendly mobile application aimed at empowering citizens by providing easy access to comprehensive information on government schemes implemented by the District Panchayat. This app has been meticulously designed to address the critical issues citizens face when seeking to benefit from various welfare </a:t>
            </a:r>
            <a:r>
              <a:rPr lang="en-GB" sz="1500"/>
              <a:t>schemes</a:t>
            </a:r>
            <a:r>
              <a:rPr lang="en-GB" sz="1500"/>
              <a: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nvSpPr>
        <p:spPr>
          <a:xfrm>
            <a:off x="1288350" y="309625"/>
            <a:ext cx="196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lt1"/>
                </a:solidFill>
                <a:latin typeface="Lato"/>
                <a:ea typeface="Lato"/>
                <a:cs typeface="Lato"/>
                <a:sym typeface="Lato"/>
              </a:rPr>
              <a:t>Key Features</a:t>
            </a:r>
            <a:endParaRPr b="1" sz="2000">
              <a:solidFill>
                <a:schemeClr val="lt1"/>
              </a:solidFill>
              <a:latin typeface="Lato"/>
              <a:ea typeface="Lato"/>
              <a:cs typeface="Lato"/>
              <a:sym typeface="Lato"/>
            </a:endParaRPr>
          </a:p>
        </p:txBody>
      </p:sp>
      <p:sp>
        <p:nvSpPr>
          <p:cNvPr id="203" name="Google Shape;203;p20"/>
          <p:cNvSpPr txBox="1"/>
          <p:nvPr/>
        </p:nvSpPr>
        <p:spPr>
          <a:xfrm>
            <a:off x="409475" y="1857675"/>
            <a:ext cx="39351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lt1"/>
                </a:solidFill>
                <a:latin typeface="Lato"/>
                <a:ea typeface="Lato"/>
                <a:cs typeface="Lato"/>
                <a:sym typeface="Lato"/>
              </a:rPr>
              <a:t>Centralized Scheme Information:</a:t>
            </a:r>
            <a:endParaRPr b="1" sz="1500">
              <a:solidFill>
                <a:schemeClr val="lt1"/>
              </a:solidFill>
              <a:latin typeface="Lato"/>
              <a:ea typeface="Lato"/>
              <a:cs typeface="Lato"/>
              <a:sym typeface="Lato"/>
            </a:endParaRPr>
          </a:p>
          <a:p>
            <a:pPr indent="0" lvl="0" marL="0" rtl="0" algn="l">
              <a:spcBef>
                <a:spcPts val="0"/>
              </a:spcBef>
              <a:spcAft>
                <a:spcPts val="0"/>
              </a:spcAft>
              <a:buNone/>
            </a:pPr>
            <a:r>
              <a:t/>
            </a:r>
            <a:endParaRPr b="1" sz="1500">
              <a:solidFill>
                <a:schemeClr val="lt1"/>
              </a:solidFill>
              <a:latin typeface="Lato"/>
              <a:ea typeface="Lato"/>
              <a:cs typeface="Lato"/>
              <a:sym typeface="Lato"/>
            </a:endParaRPr>
          </a:p>
          <a:p>
            <a:pPr indent="0" lvl="0" marL="0" rtl="0" algn="l">
              <a:spcBef>
                <a:spcPts val="0"/>
              </a:spcBef>
              <a:spcAft>
                <a:spcPts val="0"/>
              </a:spcAft>
              <a:buNone/>
            </a:pPr>
            <a:r>
              <a:rPr lang="en-GB" sz="1300">
                <a:solidFill>
                  <a:schemeClr val="lt1"/>
                </a:solidFill>
                <a:latin typeface="Lato"/>
                <a:ea typeface="Lato"/>
                <a:cs typeface="Lato"/>
                <a:sym typeface="Lato"/>
              </a:rPr>
              <a:t>Our app acts as a centralized repository for all government schemes under the District Panchayat. Users can effortlessly browse and access detailed information about each scheme, including its benefits, eligibility criteria, and duration.</a:t>
            </a:r>
            <a:endParaRPr>
              <a:solidFill>
                <a:schemeClr val="lt1"/>
              </a:solidFill>
              <a:latin typeface="Lato"/>
              <a:ea typeface="Lato"/>
              <a:cs typeface="Lato"/>
              <a:sym typeface="Lato"/>
            </a:endParaRPr>
          </a:p>
        </p:txBody>
      </p:sp>
      <p:sp>
        <p:nvSpPr>
          <p:cNvPr id="204" name="Google Shape;204;p20"/>
          <p:cNvSpPr txBox="1"/>
          <p:nvPr/>
        </p:nvSpPr>
        <p:spPr>
          <a:xfrm>
            <a:off x="4816500" y="802225"/>
            <a:ext cx="3935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Lato"/>
                <a:ea typeface="Lato"/>
                <a:cs typeface="Lato"/>
                <a:sym typeface="Lato"/>
              </a:rPr>
              <a:t>Simplified Application Processes</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rPr lang="en-GB" sz="1300">
                <a:solidFill>
                  <a:schemeClr val="dk1"/>
                </a:solidFill>
                <a:latin typeface="Lato"/>
                <a:ea typeface="Lato"/>
                <a:cs typeface="Lato"/>
                <a:sym typeface="Lato"/>
              </a:rPr>
              <a:t>Applying for government schemes has never been easier. We've seamlessly integrated the app with government portals, allowing users to directly go to online application portal without any hassle. This feature reduces the complexity and hassle often associated with application processes.</a:t>
            </a:r>
            <a:endParaRPr>
              <a:solidFill>
                <a:schemeClr val="dk1"/>
              </a:solidFill>
              <a:latin typeface="Lato"/>
              <a:ea typeface="Lato"/>
              <a:cs typeface="Lato"/>
              <a:sym typeface="Lato"/>
            </a:endParaRPr>
          </a:p>
        </p:txBody>
      </p:sp>
      <p:sp>
        <p:nvSpPr>
          <p:cNvPr id="205" name="Google Shape;205;p20"/>
          <p:cNvSpPr txBox="1"/>
          <p:nvPr/>
        </p:nvSpPr>
        <p:spPr>
          <a:xfrm>
            <a:off x="4816500" y="3061950"/>
            <a:ext cx="39351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Lato"/>
                <a:ea typeface="Lato"/>
                <a:cs typeface="Lato"/>
                <a:sym typeface="Lato"/>
              </a:rPr>
              <a:t>Real-time Notifications</a:t>
            </a:r>
            <a:endParaRPr b="1" sz="1500">
              <a:solidFill>
                <a:schemeClr val="dk1"/>
              </a:solidFill>
              <a:latin typeface="Lato"/>
              <a:ea typeface="Lato"/>
              <a:cs typeface="Lato"/>
              <a:sym typeface="Lato"/>
            </a:endParaRPr>
          </a:p>
          <a:p>
            <a:pPr indent="0" lvl="0" marL="0" rtl="0" algn="l">
              <a:spcBef>
                <a:spcPts val="0"/>
              </a:spcBef>
              <a:spcAft>
                <a:spcPts val="0"/>
              </a:spcAft>
              <a:buNone/>
            </a:pPr>
            <a:r>
              <a:t/>
            </a:r>
            <a:endParaRPr b="1" sz="1500">
              <a:solidFill>
                <a:schemeClr val="dk1"/>
              </a:solidFill>
              <a:latin typeface="Lato"/>
              <a:ea typeface="Lato"/>
              <a:cs typeface="Lato"/>
              <a:sym typeface="Lato"/>
            </a:endParaRPr>
          </a:p>
          <a:p>
            <a:pPr indent="0" lvl="0" marL="0" rtl="0" algn="l">
              <a:spcBef>
                <a:spcPts val="0"/>
              </a:spcBef>
              <a:spcAft>
                <a:spcPts val="0"/>
              </a:spcAft>
              <a:buNone/>
            </a:pPr>
            <a:r>
              <a:rPr lang="en-GB" sz="1300">
                <a:solidFill>
                  <a:schemeClr val="dk1"/>
                </a:solidFill>
                <a:latin typeface="Lato"/>
                <a:ea typeface="Lato"/>
                <a:cs typeface="Lato"/>
                <a:sym typeface="Lato"/>
              </a:rPr>
              <a:t>To keep users informed and up-to-date, our app sends real-time notifications about newly launched schemes and approaching application deadlines. This feature ensures that users never miss an opportunity to benefit from government initiatives.</a:t>
            </a:r>
            <a:endParaRPr>
              <a:solidFill>
                <a:schemeClr val="dk1"/>
              </a:solidFill>
              <a:latin typeface="Lato"/>
              <a:ea typeface="Lato"/>
              <a:cs typeface="Lato"/>
              <a:sym typeface="Lato"/>
            </a:endParaRPr>
          </a:p>
        </p:txBody>
      </p:sp>
      <p:sp>
        <p:nvSpPr>
          <p:cNvPr id="206" name="Google Shape;206;p20"/>
          <p:cNvSpPr/>
          <p:nvPr/>
        </p:nvSpPr>
        <p:spPr>
          <a:xfrm>
            <a:off x="212100" y="1682175"/>
            <a:ext cx="4119900" cy="1998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 name="Google Shape;207;p20"/>
          <p:cNvSpPr/>
          <p:nvPr/>
        </p:nvSpPr>
        <p:spPr>
          <a:xfrm>
            <a:off x="4724100" y="726775"/>
            <a:ext cx="4119900" cy="19980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 name="Google Shape;208;p20"/>
          <p:cNvSpPr/>
          <p:nvPr/>
        </p:nvSpPr>
        <p:spPr>
          <a:xfrm>
            <a:off x="4724100" y="2886450"/>
            <a:ext cx="4119900" cy="19980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idx="2" type="title"/>
          </p:nvPr>
        </p:nvSpPr>
        <p:spPr>
          <a:xfrm>
            <a:off x="788125" y="139890"/>
            <a:ext cx="3005700" cy="5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App Design</a:t>
            </a:r>
            <a:endParaRPr b="1" sz="1800"/>
          </a:p>
        </p:txBody>
      </p:sp>
      <p:pic>
        <p:nvPicPr>
          <p:cNvPr id="214" name="Google Shape;214;p21"/>
          <p:cNvPicPr preferRelativeResize="0"/>
          <p:nvPr/>
        </p:nvPicPr>
        <p:blipFill>
          <a:blip r:embed="rId3">
            <a:alphaModFix/>
          </a:blip>
          <a:stretch>
            <a:fillRect/>
          </a:stretch>
        </p:blipFill>
        <p:spPr>
          <a:xfrm>
            <a:off x="6766648" y="271252"/>
            <a:ext cx="1961708" cy="4081425"/>
          </a:xfrm>
          <a:prstGeom prst="rect">
            <a:avLst/>
          </a:prstGeom>
          <a:noFill/>
          <a:ln>
            <a:noFill/>
          </a:ln>
        </p:spPr>
      </p:pic>
      <p:pic>
        <p:nvPicPr>
          <p:cNvPr id="215" name="Google Shape;215;p21"/>
          <p:cNvPicPr preferRelativeResize="0"/>
          <p:nvPr/>
        </p:nvPicPr>
        <p:blipFill>
          <a:blip r:embed="rId4">
            <a:alphaModFix/>
          </a:blip>
          <a:stretch>
            <a:fillRect/>
          </a:stretch>
        </p:blipFill>
        <p:spPr>
          <a:xfrm>
            <a:off x="4817488" y="271238"/>
            <a:ext cx="1614625" cy="4081436"/>
          </a:xfrm>
          <a:prstGeom prst="rect">
            <a:avLst/>
          </a:prstGeom>
          <a:noFill/>
          <a:ln>
            <a:noFill/>
          </a:ln>
        </p:spPr>
      </p:pic>
      <p:pic>
        <p:nvPicPr>
          <p:cNvPr id="216" name="Google Shape;216;p21"/>
          <p:cNvPicPr preferRelativeResize="0"/>
          <p:nvPr/>
        </p:nvPicPr>
        <p:blipFill>
          <a:blip r:embed="rId5">
            <a:alphaModFix/>
          </a:blip>
          <a:stretch>
            <a:fillRect/>
          </a:stretch>
        </p:blipFill>
        <p:spPr>
          <a:xfrm>
            <a:off x="2962576" y="271259"/>
            <a:ext cx="1416250" cy="4205475"/>
          </a:xfrm>
          <a:prstGeom prst="rect">
            <a:avLst/>
          </a:prstGeom>
          <a:noFill/>
          <a:ln>
            <a:noFill/>
          </a:ln>
        </p:spPr>
      </p:pic>
      <p:pic>
        <p:nvPicPr>
          <p:cNvPr id="217" name="Google Shape;217;p21"/>
          <p:cNvPicPr preferRelativeResize="0"/>
          <p:nvPr/>
        </p:nvPicPr>
        <p:blipFill>
          <a:blip r:embed="rId6">
            <a:alphaModFix/>
          </a:blip>
          <a:stretch>
            <a:fillRect/>
          </a:stretch>
        </p:blipFill>
        <p:spPr>
          <a:xfrm>
            <a:off x="1107650" y="880536"/>
            <a:ext cx="1416250" cy="3147240"/>
          </a:xfrm>
          <a:prstGeom prst="rect">
            <a:avLst/>
          </a:prstGeom>
          <a:noFill/>
          <a:ln>
            <a:noFill/>
          </a:ln>
        </p:spPr>
      </p:pic>
      <p:sp>
        <p:nvSpPr>
          <p:cNvPr id="218" name="Google Shape;218;p21"/>
          <p:cNvSpPr txBox="1"/>
          <p:nvPr/>
        </p:nvSpPr>
        <p:spPr>
          <a:xfrm>
            <a:off x="1086775" y="4214650"/>
            <a:ext cx="145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Splash Screen</a:t>
            </a:r>
            <a:endParaRPr>
              <a:latin typeface="Lato"/>
              <a:ea typeface="Lato"/>
              <a:cs typeface="Lato"/>
              <a:sym typeface="Lato"/>
            </a:endParaRPr>
          </a:p>
        </p:txBody>
      </p:sp>
      <p:sp>
        <p:nvSpPr>
          <p:cNvPr id="219" name="Google Shape;219;p21"/>
          <p:cNvSpPr txBox="1"/>
          <p:nvPr/>
        </p:nvSpPr>
        <p:spPr>
          <a:xfrm>
            <a:off x="2941700" y="4546825"/>
            <a:ext cx="145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Home Screen</a:t>
            </a:r>
            <a:endParaRPr>
              <a:latin typeface="Lato"/>
              <a:ea typeface="Lato"/>
              <a:cs typeface="Lato"/>
              <a:sym typeface="Lato"/>
            </a:endParaRPr>
          </a:p>
        </p:txBody>
      </p:sp>
      <p:sp>
        <p:nvSpPr>
          <p:cNvPr id="220" name="Google Shape;220;p21"/>
          <p:cNvSpPr txBox="1"/>
          <p:nvPr/>
        </p:nvSpPr>
        <p:spPr>
          <a:xfrm>
            <a:off x="4895813" y="4352675"/>
            <a:ext cx="1458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Scheme Details</a:t>
            </a:r>
            <a:r>
              <a:rPr lang="en-GB">
                <a:latin typeface="Lato"/>
                <a:ea typeface="Lato"/>
                <a:cs typeface="Lato"/>
                <a:sym typeface="Lato"/>
              </a:rPr>
              <a:t> Screen</a:t>
            </a:r>
            <a:endParaRPr>
              <a:latin typeface="Lato"/>
              <a:ea typeface="Lato"/>
              <a:cs typeface="Lato"/>
              <a:sym typeface="Lato"/>
            </a:endParaRPr>
          </a:p>
        </p:txBody>
      </p:sp>
      <p:sp>
        <p:nvSpPr>
          <p:cNvPr id="221" name="Google Shape;221;p21"/>
          <p:cNvSpPr txBox="1"/>
          <p:nvPr/>
        </p:nvSpPr>
        <p:spPr>
          <a:xfrm>
            <a:off x="7018500" y="4546825"/>
            <a:ext cx="1458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Bookmarks Screen</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645300" y="1833775"/>
            <a:ext cx="3839100" cy="11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4500"/>
              <a:t>Thank you!</a:t>
            </a:r>
            <a:endParaRPr b="1" sz="4500"/>
          </a:p>
        </p:txBody>
      </p:sp>
      <p:sp>
        <p:nvSpPr>
          <p:cNvPr id="227" name="Google Shape;227;p22"/>
          <p:cNvSpPr txBox="1"/>
          <p:nvPr/>
        </p:nvSpPr>
        <p:spPr>
          <a:xfrm>
            <a:off x="677675" y="2666650"/>
            <a:ext cx="5752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Contact: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Dhaval R. Kodiyatar</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Email: </a:t>
            </a:r>
            <a:r>
              <a:rPr lang="en-GB" u="sng">
                <a:solidFill>
                  <a:schemeClr val="hlink"/>
                </a:solidFill>
                <a:latin typeface="Lato"/>
                <a:ea typeface="Lato"/>
                <a:cs typeface="Lato"/>
                <a:sym typeface="Lato"/>
                <a:hlinkClick r:id="rId3"/>
              </a:rPr>
              <a:t>dhavalkodiyatar18@gmail.com</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Mo.No. : 7984194706</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