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50CAF4-BBFD-4DD7-85DC-57800200FB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5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4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7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7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5E92-4049-4DD5-B5AD-40477525AF2C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FE75-7844-4FE2-874D-3AD2BDF54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13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5EC2-17B2-41D3-9329-32A3D9797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AUTO TEXT SUMMARIZATION</a:t>
            </a:r>
            <a:br>
              <a:rPr lang="en-IN" sz="5400" b="1" dirty="0"/>
            </a:br>
            <a:r>
              <a:rPr lang="en-IN" sz="5400" b="1" dirty="0"/>
              <a:t>(MP3 REVIEW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312EE-34A4-4D78-A47F-EA559E7BD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  <a:p>
            <a:pPr algn="r"/>
            <a:r>
              <a:rPr lang="en-IN" dirty="0"/>
              <a:t>-Rutva Patel (16BIT129)</a:t>
            </a:r>
          </a:p>
        </p:txBody>
      </p:sp>
    </p:spTree>
    <p:extLst>
      <p:ext uri="{BB962C8B-B14F-4D97-AF65-F5344CB8AC3E}">
        <p14:creationId xmlns:p14="http://schemas.microsoft.com/office/powerpoint/2010/main" val="200118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BD5-34D9-450D-A6EE-F800A64C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15A9-9E44-4F22-AD99-22CEAFCA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NEED</a:t>
            </a:r>
          </a:p>
          <a:p>
            <a:pPr marL="0" indent="0">
              <a:buNone/>
            </a:pPr>
            <a:r>
              <a:rPr lang="en-IN" sz="2000" dirty="0"/>
              <a:t>1. News articles</a:t>
            </a:r>
          </a:p>
          <a:p>
            <a:pPr marL="0" indent="0">
              <a:buNone/>
            </a:pPr>
            <a:r>
              <a:rPr lang="en-IN" sz="2000" dirty="0"/>
              <a:t>2. Email summary</a:t>
            </a:r>
          </a:p>
          <a:p>
            <a:pPr marL="0" indent="0">
              <a:buNone/>
            </a:pPr>
            <a:r>
              <a:rPr lang="en-IN" sz="2000" dirty="0"/>
              <a:t>3. Information summary for businessman</a:t>
            </a:r>
          </a:p>
          <a:p>
            <a:pPr marL="0" indent="0">
              <a:buNone/>
            </a:pPr>
            <a:r>
              <a:rPr lang="en-IN" sz="2000" dirty="0"/>
              <a:t>4. Research paper summary</a:t>
            </a:r>
          </a:p>
          <a:p>
            <a:pPr marL="0" indent="0">
              <a:buNone/>
            </a:pPr>
            <a:r>
              <a:rPr lang="en-IN" sz="2000" dirty="0"/>
              <a:t>5. Medical field for tracking patient’s medical history for further treatment</a:t>
            </a:r>
          </a:p>
          <a:p>
            <a:pPr marL="0" indent="0">
              <a:buNone/>
            </a:pPr>
            <a:r>
              <a:rPr lang="en-IN" sz="2000" dirty="0"/>
              <a:t>6. Time constrains restricts us from consuming all the data available</a:t>
            </a:r>
          </a:p>
          <a:p>
            <a:pPr marL="0" indent="0">
              <a:buNone/>
            </a:pPr>
            <a:r>
              <a:rPr lang="en-IN" sz="2000" dirty="0"/>
              <a:t>7. Maintaining coherence and semantics</a:t>
            </a:r>
          </a:p>
          <a:p>
            <a:pPr marL="0" indent="0">
              <a:buNone/>
            </a:pPr>
            <a:r>
              <a:rPr lang="en-IN" dirty="0"/>
              <a:t>APPLICATIONS:</a:t>
            </a:r>
          </a:p>
          <a:p>
            <a:pPr marL="0" indent="0">
              <a:buNone/>
            </a:pPr>
            <a:r>
              <a:rPr lang="en-IN" sz="2000" dirty="0"/>
              <a:t>1. Search engine</a:t>
            </a:r>
          </a:p>
          <a:p>
            <a:pPr marL="0" indent="0">
              <a:buNone/>
            </a:pPr>
            <a:r>
              <a:rPr lang="en-IN" sz="2000" dirty="0"/>
              <a:t>2. Business analysis</a:t>
            </a:r>
          </a:p>
          <a:p>
            <a:pPr marL="0" indent="0">
              <a:buNone/>
            </a:pPr>
            <a:r>
              <a:rPr lang="en-IN" sz="2000" dirty="0"/>
              <a:t>3. Market review</a:t>
            </a:r>
          </a:p>
        </p:txBody>
      </p:sp>
    </p:spTree>
    <p:extLst>
      <p:ext uri="{BB962C8B-B14F-4D97-AF65-F5344CB8AC3E}">
        <p14:creationId xmlns:p14="http://schemas.microsoft.com/office/powerpoint/2010/main" val="8344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D064-9A3C-4B98-A1C0-71ED842E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Summarizations: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8F3F-CF98-465B-9355-49CF9F25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1250" algn="l"/>
                <a:tab pos="4111625" algn="l"/>
                <a:tab pos="4565650" algn="l"/>
                <a:tab pos="5026025" algn="l"/>
                <a:tab pos="5480050" algn="l"/>
                <a:tab pos="5940425" algn="l"/>
                <a:tab pos="6394450" algn="l"/>
                <a:tab pos="6854825" algn="l"/>
                <a:tab pos="7308850" algn="l"/>
                <a:tab pos="7769225" algn="l"/>
                <a:tab pos="8223250" algn="l"/>
                <a:tab pos="8683625" algn="l"/>
                <a:tab pos="9137650" algn="l"/>
              </a:tabLst>
            </a:pPr>
            <a:r>
              <a:rPr lang="en-GB" altLang="en-US" dirty="0"/>
              <a:t>Form: extract / abstract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1250" algn="l"/>
                <a:tab pos="4111625" algn="l"/>
                <a:tab pos="4565650" algn="l"/>
                <a:tab pos="5026025" algn="l"/>
                <a:tab pos="5480050" algn="l"/>
                <a:tab pos="5940425" algn="l"/>
                <a:tab pos="6394450" algn="l"/>
                <a:tab pos="6854825" algn="l"/>
                <a:tab pos="7308850" algn="l"/>
                <a:tab pos="7769225" algn="l"/>
                <a:tab pos="8223250" algn="l"/>
                <a:tab pos="8683625" algn="l"/>
                <a:tab pos="9137650" algn="l"/>
              </a:tabLst>
            </a:pPr>
            <a:r>
              <a:rPr lang="en-GB" altLang="en-US" dirty="0"/>
              <a:t>Dimensions: single / multi-document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1250" algn="l"/>
                <a:tab pos="4111625" algn="l"/>
                <a:tab pos="4565650" algn="l"/>
                <a:tab pos="5026025" algn="l"/>
                <a:tab pos="5480050" algn="l"/>
                <a:tab pos="5940425" algn="l"/>
                <a:tab pos="6394450" algn="l"/>
                <a:tab pos="6854825" algn="l"/>
                <a:tab pos="7308850" algn="l"/>
                <a:tab pos="7769225" algn="l"/>
                <a:tab pos="8223250" algn="l"/>
                <a:tab pos="8683625" algn="l"/>
                <a:tab pos="9137650" algn="l"/>
              </a:tabLst>
            </a:pPr>
            <a:r>
              <a:rPr lang="en-GB" altLang="en-US" dirty="0"/>
              <a:t>Context: query-specific / independent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1250" algn="l"/>
                <a:tab pos="4111625" algn="l"/>
                <a:tab pos="4565650" algn="l"/>
                <a:tab pos="5026025" algn="l"/>
                <a:tab pos="5480050" algn="l"/>
                <a:tab pos="5940425" algn="l"/>
                <a:tab pos="6394450" algn="l"/>
                <a:tab pos="6854825" algn="l"/>
                <a:tab pos="7308850" algn="l"/>
                <a:tab pos="7769225" algn="l"/>
                <a:tab pos="8223250" algn="l"/>
                <a:tab pos="8683625" algn="l"/>
                <a:tab pos="9137650" algn="l"/>
              </a:tabLst>
            </a:pPr>
            <a:r>
              <a:rPr lang="en-GB" altLang="en-US" dirty="0"/>
              <a:t>Purpose: indicative / informative / critical</a:t>
            </a:r>
          </a:p>
          <a:p>
            <a:pPr marL="514350" indent="-514350">
              <a:buFont typeface="Arial" panose="020B0604020202020204" pitchFamily="34" charset="0"/>
              <a:buAutoNum type="alphaUcParenBoth"/>
            </a:pPr>
            <a:r>
              <a:rPr lang="en-IN" i="1" dirty="0"/>
              <a:t>EXTRACT FORM (</a:t>
            </a:r>
            <a:r>
              <a:rPr lang="en-GB" altLang="en-US" i="1" dirty="0"/>
              <a:t>Statistical / IR based Approach )</a:t>
            </a:r>
            <a:endParaRPr lang="en-IN" i="1" dirty="0"/>
          </a:p>
          <a:p>
            <a:pPr marL="0" indent="0">
              <a:buNone/>
            </a:pPr>
            <a:r>
              <a:rPr lang="en-GB" altLang="en-US" sz="2400" dirty="0"/>
              <a:t>Operate at lexical level, use word frequencies, similarity measures and then applies page ranking algorithm.</a:t>
            </a:r>
          </a:p>
          <a:p>
            <a:pPr marL="0" indent="0">
              <a:buNone/>
            </a:pPr>
            <a:r>
              <a:rPr lang="en-GB" altLang="en-US" i="1" dirty="0"/>
              <a:t>(B) </a:t>
            </a:r>
            <a:r>
              <a:rPr lang="en-IN" i="1" dirty="0"/>
              <a:t>ABSTRACT FORM (</a:t>
            </a:r>
            <a:r>
              <a:rPr lang="en-GB" altLang="en-US" i="1" dirty="0"/>
              <a:t>NLP / IE based Approach )</a:t>
            </a:r>
            <a:endParaRPr lang="en-IN" i="1" dirty="0"/>
          </a:p>
          <a:p>
            <a:pPr marL="0" indent="0">
              <a:buNone/>
            </a:pPr>
            <a:r>
              <a:rPr lang="en-GB" altLang="en-US" sz="2400" dirty="0"/>
              <a:t>Try to “understand” text. Needs rules for text analysis and manipulation.</a:t>
            </a:r>
          </a:p>
          <a:p>
            <a:pPr marL="0" indent="0">
              <a:buNone/>
            </a:pPr>
            <a:r>
              <a:rPr lang="en-GB" sz="2400" dirty="0"/>
              <a:t>Higher quality.</a:t>
            </a:r>
            <a:endParaRPr lang="en-IN" dirty="0"/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02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EC8A-41A4-49BA-8AA3-FC31EF64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(A) </a:t>
            </a:r>
            <a:r>
              <a:rPr lang="en-GB" altLang="en-US" u="sng" dirty="0"/>
              <a:t>Statistical / IR based Approach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E7F6-8575-41F0-B4D1-FCC643FB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en-US" dirty="0"/>
              <a:t>Word-frequency Information (very ineffective individually)</a:t>
            </a:r>
          </a:p>
          <a:p>
            <a:r>
              <a:rPr lang="en-GB" altLang="en-US" dirty="0"/>
              <a:t>Length of the sentence (avoiding too long and short sentences, also ineffective individually)</a:t>
            </a:r>
          </a:p>
          <a:p>
            <a:r>
              <a:rPr lang="en-GB" altLang="en-US" dirty="0"/>
              <a:t>Using Cue words (Positively correlated and Negatively correlated)</a:t>
            </a:r>
          </a:p>
          <a:p>
            <a:r>
              <a:rPr lang="en-GB" altLang="en-US" dirty="0"/>
              <a:t>Document Structure (by giving scores to each position)</a:t>
            </a:r>
          </a:p>
          <a:p>
            <a:pPr marL="0" indent="0">
              <a:buNone/>
            </a:pPr>
            <a:r>
              <a:rPr lang="en-GB" altLang="en-US" dirty="0"/>
              <a:t>	-Information from Structure (Title words, Sections etc)</a:t>
            </a:r>
          </a:p>
          <a:p>
            <a:pPr marL="0" indent="0">
              <a:buNone/>
            </a:pPr>
            <a:r>
              <a:rPr lang="en-GB" altLang="en-US" dirty="0"/>
              <a:t>	-Information from Position (Genre, first or last sentence of para)</a:t>
            </a:r>
          </a:p>
          <a:p>
            <a:r>
              <a:rPr lang="en-GB" altLang="en-US" dirty="0"/>
              <a:t>Heading Similarity/Title Similarity</a:t>
            </a:r>
          </a:p>
          <a:p>
            <a:r>
              <a:rPr lang="en-GB" altLang="en-US" dirty="0"/>
              <a:t>Sentence to Sentence Cohesion (ratio of the sum of the similarity value(SSS) of sentence </a:t>
            </a:r>
            <a:r>
              <a:rPr lang="en-GB" altLang="en-US" dirty="0" err="1"/>
              <a:t>i</a:t>
            </a:r>
            <a:r>
              <a:rPr lang="en-GB" altLang="en-US" dirty="0"/>
              <a:t> to the Max(SSS))</a:t>
            </a:r>
          </a:p>
          <a:p>
            <a:r>
              <a:rPr lang="en-GB" altLang="en-US" dirty="0"/>
              <a:t>Graph Based Methods</a:t>
            </a:r>
          </a:p>
          <a:p>
            <a:pPr marL="0" indent="0">
              <a:buNone/>
            </a:pPr>
            <a:r>
              <a:rPr lang="en-GB" altLang="en-US" dirty="0"/>
              <a:t>	- Similarity Measures: </a:t>
            </a:r>
            <a:r>
              <a:rPr lang="en-GB" altLang="en-US" dirty="0" err="1"/>
              <a:t>tf-idf</a:t>
            </a:r>
            <a:r>
              <a:rPr lang="en-GB" altLang="en-US" dirty="0"/>
              <a:t> </a:t>
            </a:r>
          </a:p>
          <a:p>
            <a:pPr marL="0" indent="0">
              <a:buNone/>
            </a:pPr>
            <a:r>
              <a:rPr lang="en-GB" altLang="en-US" dirty="0"/>
              <a:t>	- Graph G (V,E)</a:t>
            </a:r>
          </a:p>
          <a:p>
            <a:pPr marL="0" indent="0">
              <a:buNone/>
            </a:pPr>
            <a:r>
              <a:rPr lang="en-GB" altLang="en-US" dirty="0"/>
              <a:t>		V: set of sentences</a:t>
            </a:r>
          </a:p>
          <a:p>
            <a:pPr marL="0" indent="0">
              <a:buNone/>
            </a:pPr>
            <a:r>
              <a:rPr lang="en-GB" altLang="en-US" dirty="0"/>
              <a:t>		E: similarity between sentences &gt; threshold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48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7FE1-19FA-448B-BA1C-F15F1D2E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033E-4794-43F6-96C1-8A87F013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altLang="en-US" dirty="0"/>
              <a:t>Degree of Centrality</a:t>
            </a:r>
          </a:p>
          <a:p>
            <a:pPr marL="0" indent="0">
              <a:buNone/>
            </a:pPr>
            <a:r>
              <a:rPr lang="en-GB" dirty="0"/>
              <a:t>	-</a:t>
            </a:r>
            <a:r>
              <a:rPr lang="en-GB" altLang="en-US" dirty="0"/>
              <a:t>Rank sentences by their degree</a:t>
            </a:r>
          </a:p>
          <a:p>
            <a:pPr marL="0" indent="0">
              <a:buNone/>
            </a:pPr>
            <a:r>
              <a:rPr lang="en-GB" altLang="en-US" dirty="0"/>
              <a:t>	-Pick top k as summarizing sentences</a:t>
            </a:r>
          </a:p>
          <a:p>
            <a:pPr marL="0" indent="0">
              <a:buNone/>
            </a:pPr>
            <a:r>
              <a:rPr lang="en-GB" altLang="en-US" dirty="0"/>
              <a:t>	-Sensitive to distortion by 'rogue' sentences</a:t>
            </a:r>
          </a:p>
          <a:p>
            <a:r>
              <a:rPr lang="en-US" altLang="en-US" dirty="0"/>
              <a:t>Sentence Clusters based on Similarity</a:t>
            </a:r>
          </a:p>
          <a:p>
            <a:r>
              <a:rPr lang="en-GB" altLang="en-US" dirty="0" err="1"/>
              <a:t>LexRank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	-inspired by page rank </a:t>
            </a:r>
            <a:r>
              <a:rPr lang="en-GB" altLang="en-US" dirty="0" err="1"/>
              <a:t>algo</a:t>
            </a:r>
            <a:r>
              <a:rPr lang="en-GB" altLang="en-US" dirty="0"/>
              <a:t>.</a:t>
            </a:r>
          </a:p>
          <a:p>
            <a:pPr marL="0" indent="0">
              <a:buNone/>
            </a:pPr>
            <a:r>
              <a:rPr lang="en-GB" altLang="en-US" dirty="0"/>
              <a:t>	-Value connections from highly connected neighbours</a:t>
            </a:r>
          </a:p>
          <a:p>
            <a:pPr marL="0" indent="0">
              <a:buNone/>
            </a:pPr>
            <a:r>
              <a:rPr lang="en-GB" altLang="en-US" dirty="0"/>
              <a:t>	-Random Markov Walk over the graph</a:t>
            </a:r>
          </a:p>
          <a:p>
            <a:pPr marL="0" indent="0">
              <a:buNone/>
            </a:pPr>
            <a:r>
              <a:rPr lang="en-GB" altLang="en-US" dirty="0"/>
              <a:t>	-LR(u)= </a:t>
            </a:r>
            <a:r>
              <a:rPr lang="en-GB" altLang="en-US" dirty="0">
                <a:cs typeface="Arial" panose="020B0604020202020204" pitchFamily="34" charset="0"/>
              </a:rPr>
              <a:t>∑</a:t>
            </a:r>
            <a:r>
              <a:rPr lang="en-GB" altLang="en-US" dirty="0"/>
              <a:t> LR(v) / dig(v)</a:t>
            </a:r>
          </a:p>
          <a:p>
            <a:pPr marL="431800" indent="-323850" defTabSz="45720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</a:tabLst>
            </a:pPr>
            <a:r>
              <a:rPr lang="en-GB" altLang="en-US" dirty="0"/>
              <a:t>				where v is a neighbour of u</a:t>
            </a:r>
          </a:p>
          <a:p>
            <a:pPr marL="565150" indent="-4572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9725" algn="l"/>
                <a:tab pos="8686800" algn="l"/>
              </a:tabLst>
            </a:pPr>
            <a:r>
              <a:rPr lang="en-GB" altLang="en-US" dirty="0"/>
              <a:t>Sentence scoring is done on adding all the above features mentioned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A573B-D2BF-49E9-BA47-D4C40BDB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467" y="243059"/>
            <a:ext cx="2524333" cy="52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5807-9B3A-40CF-8942-D70CB7B0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(B) </a:t>
            </a:r>
            <a:r>
              <a:rPr lang="en-GB" altLang="en-US" u="sng" dirty="0"/>
              <a:t>NLP / IE based Approaches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BAFF-6AB5-4A33-9693-7FFF1400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(1) </a:t>
            </a:r>
            <a:r>
              <a:rPr lang="en-US" altLang="en-US" u="sng" dirty="0"/>
              <a:t>Rhetoric based Summarization</a:t>
            </a:r>
          </a:p>
          <a:p>
            <a:pPr marL="0" indent="0">
              <a:lnSpc>
                <a:spcPct val="98000"/>
              </a:lnSpc>
              <a:buNone/>
            </a:pPr>
            <a:r>
              <a:rPr lang="en-GB" altLang="en-US" dirty="0"/>
              <a:t>-Rhetoric Relation</a:t>
            </a:r>
          </a:p>
          <a:p>
            <a:pPr marL="457200" lvl="1" indent="0">
              <a:buNone/>
            </a:pPr>
            <a:r>
              <a:rPr lang="en-GB" altLang="en-US" dirty="0"/>
              <a:t>Between two non overlapping spans of text</a:t>
            </a:r>
          </a:p>
          <a:p>
            <a:pPr marL="457200" lvl="1" indent="0">
              <a:buNone/>
            </a:pPr>
            <a:r>
              <a:rPr lang="en-GB" altLang="en-US" dirty="0"/>
              <a:t>Nucleus : core idea</a:t>
            </a:r>
          </a:p>
          <a:p>
            <a:pPr marL="457200" lvl="1" indent="0">
              <a:buNone/>
            </a:pPr>
            <a:r>
              <a:rPr lang="en-GB" altLang="en-US" dirty="0"/>
              <a:t>Satellite : arguments to favour core idea</a:t>
            </a:r>
          </a:p>
          <a:p>
            <a:pPr marL="0" indent="0">
              <a:buNone/>
            </a:pPr>
            <a:r>
              <a:rPr lang="en-GB" altLang="en-US" dirty="0"/>
              <a:t>-Rhetoric relation is a relation between Nucleus and Satellite.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/>
              <a:t>	E.g. Justification, elaboration, contrast, evidence, 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62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5BB-53CC-471E-8DD6-E00DAFEB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00EA-9963-43D2-96A9-ED10E41A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8000"/>
              </a:lnSpc>
              <a:buNone/>
            </a:pPr>
            <a:r>
              <a:rPr lang="en-GB" altLang="en-US" dirty="0"/>
              <a:t>Summarization Method:</a:t>
            </a:r>
          </a:p>
          <a:p>
            <a:pPr lvl="1"/>
            <a:r>
              <a:rPr lang="en-GB" altLang="en-US" dirty="0"/>
              <a:t>Generate Rhetoric Structure Tree</a:t>
            </a:r>
          </a:p>
          <a:p>
            <a:pPr marL="914400" lvl="2" indent="0">
              <a:buNone/>
            </a:pPr>
            <a:r>
              <a:rPr lang="en-GB" altLang="en-US" dirty="0"/>
              <a:t>-Because of rhetoric ambiguity there are multiple trees</a:t>
            </a:r>
          </a:p>
          <a:p>
            <a:pPr lvl="1"/>
            <a:r>
              <a:rPr lang="en-GB" altLang="en-US" dirty="0"/>
              <a:t>Pick best tree using</a:t>
            </a:r>
          </a:p>
          <a:p>
            <a:pPr marL="914400" lvl="2" indent="0">
              <a:buNone/>
            </a:pPr>
            <a:r>
              <a:rPr lang="en-GB" altLang="en-US" dirty="0"/>
              <a:t>-Clustering-based metric</a:t>
            </a:r>
          </a:p>
          <a:p>
            <a:pPr marL="914400" lvl="2" indent="0">
              <a:buNone/>
            </a:pPr>
            <a:r>
              <a:rPr lang="en-GB" altLang="en-US" dirty="0"/>
              <a:t>-Shape-based metric etc.</a:t>
            </a:r>
          </a:p>
          <a:p>
            <a:pPr lvl="1"/>
            <a:r>
              <a:rPr lang="en-GB" altLang="en-US" dirty="0"/>
              <a:t>Pick up top K nodes nearest to the root, where K is no. of sentences expected in 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36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D99C-6CF4-40E6-A4E1-7D2AC419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8AFE-9C73-4059-BC8E-89846922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(2) </a:t>
            </a:r>
            <a:r>
              <a:rPr lang="en-GB" altLang="en-US" u="sng" dirty="0"/>
              <a:t>Wordnet based Summarization</a:t>
            </a:r>
          </a:p>
          <a:p>
            <a:pPr marL="107950" indent="0" defTabSz="45720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(</a:t>
            </a:r>
            <a:r>
              <a:rPr lang="en-GB" altLang="en-US" dirty="0" err="1"/>
              <a:t>i</a:t>
            </a:r>
            <a:r>
              <a:rPr lang="en-GB" altLang="en-US" dirty="0"/>
              <a:t>) Pick up a subgraph of wordnet 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Mark each word in wordnet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Traverse </a:t>
            </a:r>
            <a:r>
              <a:rPr lang="en-GB" altLang="en-US" dirty="0" err="1"/>
              <a:t>hyperymy</a:t>
            </a:r>
            <a:r>
              <a:rPr lang="en-GB" altLang="en-US" dirty="0"/>
              <a:t> direction up to suitable level and mark intermediate nodes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Mark </a:t>
            </a:r>
            <a:r>
              <a:rPr lang="en-GB" altLang="en-US" dirty="0" err="1"/>
              <a:t>synsets</a:t>
            </a:r>
            <a:endParaRPr lang="en-GB" altLang="en-US" dirty="0"/>
          </a:p>
          <a:p>
            <a:pPr marL="0" indent="0">
              <a:lnSpc>
                <a:spcPct val="98000"/>
              </a:lnSpc>
              <a:buNone/>
            </a:pPr>
            <a:r>
              <a:rPr lang="en-GB" altLang="en-US" dirty="0"/>
              <a:t> (ii) Ranking </a:t>
            </a:r>
            <a:r>
              <a:rPr lang="en-GB" altLang="en-US" dirty="0" err="1"/>
              <a:t>Synsets</a:t>
            </a:r>
            <a:endParaRPr lang="en-GB" altLang="en-US" dirty="0"/>
          </a:p>
          <a:p>
            <a:pPr lvl="1"/>
            <a:r>
              <a:rPr lang="en-GB" altLang="en-US" dirty="0"/>
              <a:t>R : Vector of nodes in subsidized wordnet graph</a:t>
            </a:r>
          </a:p>
          <a:p>
            <a:pPr lvl="1"/>
            <a:r>
              <a:rPr lang="en-GB" altLang="en-US" dirty="0"/>
              <a:t>A : Square matrix of size |</a:t>
            </a:r>
            <a:r>
              <a:rPr lang="en-GB" altLang="en-US" dirty="0" err="1"/>
              <a:t>R|x|R</a:t>
            </a:r>
            <a:r>
              <a:rPr lang="en-GB" altLang="en-US" dirty="0"/>
              <a:t>|</a:t>
            </a:r>
          </a:p>
          <a:p>
            <a:pPr marL="914400" lvl="2" indent="0">
              <a:buNone/>
            </a:pPr>
            <a:r>
              <a:rPr lang="en-GB" altLang="en-US" dirty="0"/>
              <a:t>A[</a:t>
            </a:r>
            <a:r>
              <a:rPr lang="en-GB" altLang="en-US" dirty="0" err="1"/>
              <a:t>i</a:t>
            </a:r>
            <a:r>
              <a:rPr lang="en-GB" altLang="en-US" dirty="0"/>
              <a:t>][j] = 1/predecessors(j)  if j is descendant  of 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GB" altLang="en-US" dirty="0"/>
              <a:t>            = 0 	               otherwise</a:t>
            </a:r>
          </a:p>
          <a:p>
            <a:pPr lvl="1"/>
            <a:r>
              <a:rPr lang="en-GB" altLang="en-US" dirty="0"/>
              <a:t>Repeat </a:t>
            </a:r>
            <a:r>
              <a:rPr lang="en-GB" altLang="en-US" dirty="0" err="1"/>
              <a:t>R_new</a:t>
            </a:r>
            <a:r>
              <a:rPr lang="en-GB" altLang="en-US" dirty="0"/>
              <a:t> = </a:t>
            </a:r>
            <a:r>
              <a:rPr lang="en-GB" altLang="en-US" dirty="0" err="1"/>
              <a:t>R_old</a:t>
            </a:r>
            <a:r>
              <a:rPr lang="en-GB" altLang="en-US" dirty="0"/>
              <a:t> * A /| </a:t>
            </a:r>
            <a:r>
              <a:rPr lang="en-GB" altLang="en-US" dirty="0" err="1"/>
              <a:t>R_old</a:t>
            </a:r>
            <a:r>
              <a:rPr lang="en-GB" altLang="en-US" dirty="0"/>
              <a:t>*A | until </a:t>
            </a:r>
            <a:r>
              <a:rPr lang="en-GB" altLang="en-US" dirty="0" err="1"/>
              <a:t>R_new</a:t>
            </a:r>
            <a:r>
              <a:rPr lang="en-GB" altLang="en-US" dirty="0"/>
              <a:t> becomes small enough</a:t>
            </a: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1244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6DEB-7190-4C49-A85F-C9C17581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7EAD-B9D6-447D-879B-B7E352E2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98000"/>
              </a:lnSpc>
              <a:buNone/>
            </a:pPr>
            <a:r>
              <a:rPr lang="en-IN" dirty="0"/>
              <a:t>(iii) </a:t>
            </a:r>
            <a:r>
              <a:rPr lang="en-GB" altLang="en-US" dirty="0"/>
              <a:t>Sentence Selection</a:t>
            </a:r>
          </a:p>
          <a:p>
            <a:pPr lvl="1"/>
            <a:r>
              <a:rPr lang="en-GB" altLang="en-US" dirty="0"/>
              <a:t>Matrix R : sentences Vs nodes of subsidized wordnet</a:t>
            </a:r>
          </a:p>
          <a:p>
            <a:pPr lvl="1"/>
            <a:r>
              <a:rPr lang="en-GB" altLang="en-US" dirty="0"/>
              <a:t> R[</a:t>
            </a:r>
            <a:r>
              <a:rPr lang="en-GB" altLang="en-US" dirty="0" err="1"/>
              <a:t>i</a:t>
            </a:r>
            <a:r>
              <a:rPr lang="en-GB" altLang="en-US" dirty="0"/>
              <a:t>][j] =  R[j]  if node j of graph is reached from words of sentences of sentence </a:t>
            </a:r>
            <a:r>
              <a:rPr lang="en-GB" altLang="en-US" dirty="0" err="1"/>
              <a:t>i</a:t>
            </a:r>
            <a:endParaRPr lang="en-GB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GB" altLang="en-US" dirty="0"/>
              <a:t>             = 0 otherwise</a:t>
            </a:r>
          </a:p>
          <a:p>
            <a:pPr marL="0" indent="0">
              <a:lnSpc>
                <a:spcPct val="98000"/>
              </a:lnSpc>
              <a:buNone/>
            </a:pPr>
            <a:r>
              <a:rPr lang="en-GB" altLang="en-US" dirty="0"/>
              <a:t>(iv) PCA</a:t>
            </a:r>
          </a:p>
          <a:p>
            <a:pPr lvl="1"/>
            <a:r>
              <a:rPr lang="en-GB" altLang="en-US" dirty="0"/>
              <a:t>Take eigen value decomposition of matrix R</a:t>
            </a:r>
          </a:p>
          <a:p>
            <a:pPr lvl="1"/>
            <a:r>
              <a:rPr lang="en-GB" altLang="en-US" dirty="0"/>
              <a:t>Order eigen vectors on decreasing value of its corresponding eigen values</a:t>
            </a:r>
          </a:p>
          <a:p>
            <a:pPr lvl="1"/>
            <a:r>
              <a:rPr lang="en-GB" altLang="en-US" dirty="0"/>
              <a:t>Project sentences on eigen vectors</a:t>
            </a:r>
          </a:p>
          <a:p>
            <a:pPr lvl="1"/>
            <a:r>
              <a:rPr lang="en-GB" altLang="en-US" dirty="0"/>
              <a:t>Pick up top </a:t>
            </a:r>
            <a:r>
              <a:rPr lang="en-GB" altLang="en-US" dirty="0" err="1"/>
              <a:t>N_sentences</a:t>
            </a:r>
            <a:r>
              <a:rPr lang="en-GB" altLang="en-US" dirty="0"/>
              <a:t> sentences for particular eigen vector based on their projection on that eigen vector </a:t>
            </a:r>
          </a:p>
          <a:p>
            <a:pPr marL="914400" lvl="2" indent="0">
              <a:buNone/>
            </a:pPr>
            <a:r>
              <a:rPr lang="en-GB" altLang="en-US" dirty="0"/>
              <a:t>Where </a:t>
            </a:r>
            <a:r>
              <a:rPr lang="en-GB" altLang="en-US" dirty="0" err="1"/>
              <a:t>N_sentences</a:t>
            </a:r>
            <a:r>
              <a:rPr lang="en-GB" altLang="en-US" dirty="0"/>
              <a:t> =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GB" altLang="en-US" dirty="0"/>
              <a:t>(</a:t>
            </a:r>
            <a:r>
              <a:rPr lang="en-GB" altLang="en-US" dirty="0" err="1"/>
              <a:t>i</a:t>
            </a:r>
            <a:r>
              <a:rPr lang="en-GB" altLang="en-US" dirty="0"/>
              <a:t>)/ </a:t>
            </a:r>
            <a:r>
              <a:rPr lang="en-GB" altLang="en-US" dirty="0">
                <a:cs typeface="Arial" panose="020B0604020202020204" pitchFamily="34" charset="0"/>
              </a:rPr>
              <a:t>∑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GB" altLang="en-US" dirty="0"/>
              <a:t>(j) * N </a:t>
            </a:r>
          </a:p>
          <a:p>
            <a:pPr lvl="1">
              <a:buFont typeface="Wingdings" panose="05000000000000000000" pitchFamily="2" charset="2"/>
              <a:buNone/>
            </a:pPr>
            <a:endParaRPr lang="en-GB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5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6B3A-C256-43A8-832C-3B4F3175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Criteria for Summary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53F2-5C40-42B3-AF32-DCE75D00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Fluency / coherence</a:t>
            </a:r>
          </a:p>
          <a:p>
            <a:pPr marL="430213" indent="-3238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Informativeness</a:t>
            </a:r>
          </a:p>
          <a:p>
            <a:pPr marL="430213" indent="-3238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376240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503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AUTO TEXT SUMMARIZATION (MP3 REVIEW 1)</vt:lpstr>
      <vt:lpstr>Types of Summarizations:</vt:lpstr>
      <vt:lpstr>(A) Statistical / IR based Approach</vt:lpstr>
      <vt:lpstr>         </vt:lpstr>
      <vt:lpstr>(B) NLP / IE based Approaches</vt:lpstr>
      <vt:lpstr>PowerPoint Presentation</vt:lpstr>
      <vt:lpstr>PowerPoint Presentation</vt:lpstr>
      <vt:lpstr>PowerPoint Presentation</vt:lpstr>
      <vt:lpstr>Criteria for Summary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TEXT SUMMARIZATION</dc:title>
  <dc:creator>Rutva Patel</dc:creator>
  <cp:lastModifiedBy>Rutva Patel</cp:lastModifiedBy>
  <cp:revision>14</cp:revision>
  <dcterms:created xsi:type="dcterms:W3CDTF">2019-02-17T15:07:36Z</dcterms:created>
  <dcterms:modified xsi:type="dcterms:W3CDTF">2019-05-01T05:07:53Z</dcterms:modified>
</cp:coreProperties>
</file>