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5"/>
  </p:notesMasterIdLst>
  <p:sldIdLst>
    <p:sldId id="256" r:id="rId2"/>
    <p:sldId id="257" r:id="rId3"/>
    <p:sldId id="258" r:id="rId4"/>
    <p:sldId id="259" r:id="rId5"/>
    <p:sldId id="260" r:id="rId6"/>
    <p:sldId id="268" r:id="rId7"/>
    <p:sldId id="261" r:id="rId8"/>
    <p:sldId id="262" r:id="rId9"/>
    <p:sldId id="265" r:id="rId10"/>
    <p:sldId id="263" r:id="rId11"/>
    <p:sldId id="266" r:id="rId12"/>
    <p:sldId id="267"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82" d="100"/>
          <a:sy n="82" d="100"/>
        </p:scale>
        <p:origin x="151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BBB61-DF74-4A31-B93E-0232D2DAC32F}" type="datetimeFigureOut">
              <a:rPr lang="en-US" smtClean="0"/>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20221-5FBE-48B6-AB47-32ED85FA16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187316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79959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7532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311895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680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425165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2748639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312597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49020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0BDEE-5407-4B82-BED4-57429B339FA0}"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206642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00BDEE-5407-4B82-BED4-57429B339FA0}"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291446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00BDEE-5407-4B82-BED4-57429B339FA0}" type="datetimeFigureOut">
              <a:rPr lang="en-US" smtClean="0"/>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312301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00BDEE-5407-4B82-BED4-57429B339FA0}" type="datetimeFigureOut">
              <a:rPr lang="en-US" smtClean="0"/>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374203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0BDEE-5407-4B82-BED4-57429B339FA0}" type="datetimeFigureOut">
              <a:rPr lang="en-US" smtClean="0"/>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230397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F00BDEE-5407-4B82-BED4-57429B339FA0}"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102962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00BDEE-5407-4B82-BED4-57429B339FA0}"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D7F6A-4BB6-41B1-9ADF-2E735F0FDEBD}" type="slidenum">
              <a:rPr lang="en-US" smtClean="0"/>
              <a:t>‹#›</a:t>
            </a:fld>
            <a:endParaRPr lang="en-US"/>
          </a:p>
        </p:txBody>
      </p:sp>
    </p:spTree>
    <p:extLst>
      <p:ext uri="{BB962C8B-B14F-4D97-AF65-F5344CB8AC3E}">
        <p14:creationId xmlns:p14="http://schemas.microsoft.com/office/powerpoint/2010/main" val="99405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00BDEE-5407-4B82-BED4-57429B339FA0}" type="datetimeFigureOut">
              <a:rPr lang="en-US" smtClean="0"/>
              <a:t>9/8/2018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D6D7F6A-4BB6-41B1-9ADF-2E735F0FDEBD}" type="slidenum">
              <a:rPr lang="en-US" smtClean="0"/>
              <a:t>‹#›</a:t>
            </a:fld>
            <a:endParaRPr lang="en-US"/>
          </a:p>
        </p:txBody>
      </p:sp>
    </p:spTree>
    <p:extLst>
      <p:ext uri="{BB962C8B-B14F-4D97-AF65-F5344CB8AC3E}">
        <p14:creationId xmlns:p14="http://schemas.microsoft.com/office/powerpoint/2010/main" val="259321658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838200"/>
            <a:ext cx="7772400" cy="2133600"/>
          </a:xfrm>
        </p:spPr>
        <p:txBody>
          <a:bodyPr>
            <a:normAutofit/>
          </a:bodyPr>
          <a:lstStyle/>
          <a:p>
            <a:r>
              <a:rPr lang="en-US" sz="3200" b="1" dirty="0">
                <a:latin typeface="Times New Roman" pitchFamily="18" charset="0"/>
                <a:cs typeface="Times New Roman" pitchFamily="18" charset="0"/>
              </a:rPr>
              <a:t>Arduino Based mini bot using</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Android App</a:t>
            </a:r>
          </a:p>
        </p:txBody>
      </p:sp>
      <p:sp>
        <p:nvSpPr>
          <p:cNvPr id="3" name="Subtitle 2"/>
          <p:cNvSpPr>
            <a:spLocks noGrp="1"/>
          </p:cNvSpPr>
          <p:nvPr>
            <p:ph type="subTitle" idx="1"/>
          </p:nvPr>
        </p:nvSpPr>
        <p:spPr>
          <a:xfrm>
            <a:off x="-838200" y="3733800"/>
            <a:ext cx="7772400" cy="1524000"/>
          </a:xfrm>
        </p:spPr>
        <p:txBody>
          <a:bodyPr>
            <a:normAutofit/>
          </a:bodyPr>
          <a:lstStyle/>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Prepared by</a:t>
            </a:r>
          </a:p>
          <a:p>
            <a:r>
              <a:rPr lang="en-US" sz="2400" dirty="0">
                <a:solidFill>
                  <a:schemeClr val="tx1"/>
                </a:solidFill>
                <a:latin typeface="Times New Roman" pitchFamily="18" charset="0"/>
                <a:cs typeface="Times New Roman" pitchFamily="18" charset="0"/>
              </a:rPr>
              <a:t>Rutvik Patel(16IT090)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Table : Arduino-L293D Connectivity</a:t>
            </a:r>
            <a:endParaRPr lang="en-US" sz="3200" dirty="0"/>
          </a:p>
        </p:txBody>
      </p:sp>
      <p:sp>
        <p:nvSpPr>
          <p:cNvPr id="3" name="Content Placeholder 2"/>
          <p:cNvSpPr>
            <a:spLocks noGrp="1"/>
          </p:cNvSpPr>
          <p:nvPr>
            <p:ph idx="1"/>
          </p:nvPr>
        </p:nvSpPr>
        <p:spPr/>
        <p:txBody>
          <a:bodyPr>
            <a:normAutofit fontScale="77500" lnSpcReduction="20000"/>
          </a:bodyPr>
          <a:lstStyle/>
          <a:p>
            <a:r>
              <a:rPr lang="en-US" sz="1800" b="1" dirty="0">
                <a:latin typeface="Times New Roman" pitchFamily="18" charset="0"/>
                <a:cs typeface="Times New Roman" pitchFamily="18" charset="0"/>
              </a:rPr>
              <a:t> Transmitter </a:t>
            </a:r>
            <a:r>
              <a:rPr lang="en-US" sz="1800" dirty="0">
                <a:latin typeface="Times New Roman" pitchFamily="18" charset="0"/>
                <a:cs typeface="Times New Roman" pitchFamily="18" charset="0"/>
              </a:rPr>
              <a:t>Button          Receiver Terminal         Arduino Connector</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A                                            D2                                     2</a:t>
            </a:r>
          </a:p>
          <a:p>
            <a:pPr>
              <a:buNone/>
            </a:pPr>
            <a:r>
              <a:rPr lang="en-US" sz="1800" dirty="0">
                <a:latin typeface="Times New Roman" pitchFamily="18" charset="0"/>
                <a:cs typeface="Times New Roman" pitchFamily="18" charset="0"/>
              </a:rPr>
              <a:t>                 B                                            D0                                     3</a:t>
            </a:r>
          </a:p>
          <a:p>
            <a:pPr>
              <a:buNone/>
            </a:pPr>
            <a:r>
              <a:rPr lang="en-US" sz="1800" dirty="0">
                <a:latin typeface="Times New Roman" pitchFamily="18" charset="0"/>
                <a:cs typeface="Times New Roman" pitchFamily="18" charset="0"/>
              </a:rPr>
              <a:t>                 C                                            D3                                     4</a:t>
            </a:r>
          </a:p>
          <a:p>
            <a:pPr>
              <a:buNone/>
            </a:pPr>
            <a:r>
              <a:rPr lang="en-US" sz="1800" dirty="0">
                <a:latin typeface="Times New Roman" pitchFamily="18" charset="0"/>
                <a:cs typeface="Times New Roman" pitchFamily="18" charset="0"/>
              </a:rPr>
              <a:t>                 D                                            D1                                     5</a:t>
            </a:r>
          </a:p>
          <a:p>
            <a:pPr>
              <a:buNone/>
            </a:pPr>
            <a:r>
              <a:rPr lang="en-US" sz="1800" dirty="0">
                <a:latin typeface="Times New Roman" pitchFamily="18" charset="0"/>
                <a:cs typeface="Times New Roman" pitchFamily="18" charset="0"/>
              </a:rPr>
              <a:t>     L293D Pin Name                   L293D Pin Number               Arduino Connector</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EnA</a:t>
            </a:r>
            <a:r>
              <a:rPr lang="en-US" sz="1800" dirty="0">
                <a:latin typeface="Times New Roman" pitchFamily="18" charset="0"/>
                <a:cs typeface="Times New Roman" pitchFamily="18" charset="0"/>
              </a:rPr>
              <a:t>                                           6                                      8</a:t>
            </a:r>
          </a:p>
          <a:p>
            <a:pPr>
              <a:buNone/>
            </a:pPr>
            <a:r>
              <a:rPr lang="en-US" sz="1800" dirty="0">
                <a:latin typeface="Times New Roman" pitchFamily="18" charset="0"/>
                <a:cs typeface="Times New Roman" pitchFamily="18" charset="0"/>
              </a:rPr>
              <a:t>               ln1                                             5                                     11</a:t>
            </a:r>
          </a:p>
          <a:p>
            <a:pPr>
              <a:buNone/>
            </a:pPr>
            <a:r>
              <a:rPr lang="en-US" sz="1800" dirty="0">
                <a:latin typeface="Times New Roman" pitchFamily="18" charset="0"/>
                <a:cs typeface="Times New Roman" pitchFamily="18" charset="0"/>
              </a:rPr>
              <a:t>               ln2                                             7                                     12</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EnB</a:t>
            </a:r>
            <a:r>
              <a:rPr lang="en-US" sz="1800" dirty="0">
                <a:latin typeface="Times New Roman" pitchFamily="18" charset="0"/>
                <a:cs typeface="Times New Roman" pitchFamily="18" charset="0"/>
              </a:rPr>
              <a:t>                                          11                                    13</a:t>
            </a:r>
          </a:p>
          <a:p>
            <a:pPr>
              <a:buNone/>
            </a:pPr>
            <a:r>
              <a:rPr lang="en-US" sz="1800" dirty="0">
                <a:latin typeface="Times New Roman" pitchFamily="18" charset="0"/>
                <a:cs typeface="Times New Roman" pitchFamily="18" charset="0"/>
              </a:rPr>
              <a:t>               ln3                                            12                                     9</a:t>
            </a:r>
          </a:p>
          <a:p>
            <a:pPr>
              <a:buNone/>
            </a:pPr>
            <a:r>
              <a:rPr lang="en-US" sz="1800" dirty="0">
                <a:latin typeface="Times New Roman" pitchFamily="18" charset="0"/>
                <a:cs typeface="Times New Roman" pitchFamily="18" charset="0"/>
              </a:rPr>
              <a:t>               ln4                                            10                                    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F747-D2A6-48A1-815F-AFF840E83A81}"/>
              </a:ext>
            </a:extLst>
          </p:cNvPr>
          <p:cNvSpPr>
            <a:spLocks noGrp="1"/>
          </p:cNvSpPr>
          <p:nvPr>
            <p:ph type="title"/>
          </p:nvPr>
        </p:nvSpPr>
        <p:spPr/>
        <p:txBody>
          <a:bodyPr/>
          <a:lstStyle/>
          <a:p>
            <a:r>
              <a:rPr lang="en-US" dirty="0"/>
              <a:t>Arduino UNO Code</a:t>
            </a:r>
          </a:p>
        </p:txBody>
      </p:sp>
      <p:pic>
        <p:nvPicPr>
          <p:cNvPr id="5" name="Content Placeholder 4">
            <a:extLst>
              <a:ext uri="{FF2B5EF4-FFF2-40B4-BE49-F238E27FC236}">
                <a16:creationId xmlns:a16="http://schemas.microsoft.com/office/drawing/2014/main" id="{3BADFBF1-F06B-412F-8A25-92FF4800B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828800"/>
            <a:ext cx="4284538" cy="3554412"/>
          </a:xfrm>
        </p:spPr>
      </p:pic>
      <p:pic>
        <p:nvPicPr>
          <p:cNvPr id="7" name="Picture 6">
            <a:extLst>
              <a:ext uri="{FF2B5EF4-FFF2-40B4-BE49-F238E27FC236}">
                <a16:creationId xmlns:a16="http://schemas.microsoft.com/office/drawing/2014/main" id="{D742F9F8-4987-44BA-99BF-7D99E0193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714500"/>
            <a:ext cx="4953000" cy="3429000"/>
          </a:xfrm>
          <a:prstGeom prst="rect">
            <a:avLst/>
          </a:prstGeom>
        </p:spPr>
      </p:pic>
    </p:spTree>
    <p:extLst>
      <p:ext uri="{BB962C8B-B14F-4D97-AF65-F5344CB8AC3E}">
        <p14:creationId xmlns:p14="http://schemas.microsoft.com/office/powerpoint/2010/main" val="367233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69F-14CE-4703-9A70-FB4361245E7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3C7BA74-0D04-4FC6-8245-C7076F3DF283}"/>
              </a:ext>
            </a:extLst>
          </p:cNvPr>
          <p:cNvSpPr>
            <a:spLocks noGrp="1"/>
          </p:cNvSpPr>
          <p:nvPr>
            <p:ph idx="1"/>
          </p:nvPr>
        </p:nvSpPr>
        <p:spPr/>
        <p:txBody>
          <a:bodyPr/>
          <a:lstStyle/>
          <a:p>
            <a:r>
              <a:rPr lang="en-US" dirty="0"/>
              <a:t>http://csharpcorner.mindcrackerinc.netdna-cdn.com/UploadFile/167ad2/how-to-use-hc-05-bluetooth-module-with-arduino/Images/Bluetooth%20Module.com</a:t>
            </a:r>
          </a:p>
          <a:p>
            <a:r>
              <a:rPr lang="en-US" dirty="0"/>
              <a:t>https://www.google.co.in/search?q=IR+sensors&amp;source=lnms&amp;tbm=isch&amp;sa=X&amp;ved=0ahUKEwiiqb-QxIPSAhVLwI8KHacvCR4Q_AUICCgB#tbm=isch&amp;q=hc+05&amp;imgrc=zws5Yq6zp1j-gM:</a:t>
            </a:r>
          </a:p>
          <a:p>
            <a:r>
              <a:rPr lang="en-US" dirty="0"/>
              <a:t>You Tube</a:t>
            </a:r>
          </a:p>
        </p:txBody>
      </p:sp>
    </p:spTree>
    <p:extLst>
      <p:ext uri="{BB962C8B-B14F-4D97-AF65-F5344CB8AC3E}">
        <p14:creationId xmlns:p14="http://schemas.microsoft.com/office/powerpoint/2010/main" val="339624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4899-683B-4E9D-9778-D7440BD656AB}"/>
              </a:ext>
            </a:extLst>
          </p:cNvPr>
          <p:cNvSpPr>
            <a:spLocks noGrp="1"/>
          </p:cNvSpPr>
          <p:nvPr>
            <p:ph type="title"/>
          </p:nvPr>
        </p:nvSpPr>
        <p:spPr>
          <a:xfrm>
            <a:off x="1295400" y="2768600"/>
            <a:ext cx="6347713" cy="1320800"/>
          </a:xfrm>
        </p:spPr>
        <p:txBody>
          <a:bodyPr>
            <a:normAutofit/>
          </a:bodyPr>
          <a:lstStyle/>
          <a:p>
            <a:r>
              <a:rPr lang="en-US" sz="6600" b="1" dirty="0"/>
              <a:t>Thank You</a:t>
            </a:r>
          </a:p>
        </p:txBody>
      </p:sp>
      <p:sp>
        <p:nvSpPr>
          <p:cNvPr id="3" name="Content Placeholder 2">
            <a:extLst>
              <a:ext uri="{FF2B5EF4-FFF2-40B4-BE49-F238E27FC236}">
                <a16:creationId xmlns:a16="http://schemas.microsoft.com/office/drawing/2014/main" id="{80816F40-46BF-4060-A135-B51881E03D8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90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 am going to build a remote controlled car using Arduino UNO board and some other components. This car has basically four functions that can be controlled by Android app. Those are move forward ,Turn Right ,Turn Left and Reverse.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Required Components</a:t>
            </a:r>
          </a:p>
        </p:txBody>
      </p:sp>
      <p:sp>
        <p:nvSpPr>
          <p:cNvPr id="3" name="Content Placeholder 2"/>
          <p:cNvSpPr>
            <a:spLocks noGrp="1"/>
          </p:cNvSpPr>
          <p:nvPr>
            <p:ph idx="1"/>
          </p:nvPr>
        </p:nvSpPr>
        <p:spPr/>
        <p:txBody>
          <a:bodyPr>
            <a:normAutofit fontScale="85000" lnSpcReduction="20000"/>
          </a:bodyPr>
          <a:lstStyle/>
          <a:p>
            <a:r>
              <a:rPr lang="en-US" sz="2100" b="1" dirty="0">
                <a:latin typeface="Times New Roman" pitchFamily="18" charset="0"/>
                <a:cs typeface="Times New Roman" pitchFamily="18" charset="0"/>
              </a:rPr>
              <a:t>Component  </a:t>
            </a:r>
            <a:r>
              <a:rPr lang="en-US" sz="2100" b="1" dirty="0"/>
              <a:t>                                               </a:t>
            </a:r>
            <a:r>
              <a:rPr lang="en-US" sz="2100" b="1" dirty="0">
                <a:latin typeface="Times New Roman" pitchFamily="18" charset="0"/>
                <a:cs typeface="Times New Roman" pitchFamily="18" charset="0"/>
              </a:rPr>
              <a:t>Quantity</a:t>
            </a:r>
          </a:p>
          <a:p>
            <a:pPr>
              <a:buNone/>
            </a:pPr>
            <a:r>
              <a:rPr lang="en-US" dirty="0"/>
              <a:t>        </a:t>
            </a:r>
            <a:r>
              <a:rPr lang="en-US" sz="2400" dirty="0">
                <a:latin typeface="Times New Roman" pitchFamily="18" charset="0"/>
                <a:cs typeface="Times New Roman" pitchFamily="18" charset="0"/>
              </a:rPr>
              <a:t>Arduino  </a:t>
            </a:r>
            <a:r>
              <a:rPr lang="en-US" dirty="0"/>
              <a:t>                                                                      </a:t>
            </a:r>
            <a:r>
              <a:rPr lang="en-US" sz="2400" dirty="0">
                <a:latin typeface="Times New Roman" pitchFamily="18" charset="0"/>
                <a:cs typeface="Times New Roman" pitchFamily="18" charset="0"/>
              </a:rPr>
              <a:t>1</a:t>
            </a:r>
          </a:p>
          <a:p>
            <a:pPr>
              <a:buNone/>
            </a:pPr>
            <a:r>
              <a:rPr lang="en-US" dirty="0"/>
              <a:t>        </a:t>
            </a:r>
            <a:r>
              <a:rPr lang="en-US" sz="2400" dirty="0">
                <a:latin typeface="Times New Roman" pitchFamily="18" charset="0"/>
                <a:cs typeface="Times New Roman" pitchFamily="18" charset="0"/>
              </a:rPr>
              <a:t>L293D DC Motor Driver IC                                 1</a:t>
            </a:r>
          </a:p>
          <a:p>
            <a:pPr>
              <a:buNone/>
            </a:pPr>
            <a:r>
              <a:rPr lang="en-US" sz="2400" dirty="0">
                <a:latin typeface="Times New Roman" pitchFamily="18" charset="0"/>
                <a:cs typeface="Times New Roman" pitchFamily="18" charset="0"/>
              </a:rPr>
              <a:t>       DC Motors(12V or 9V)              				2</a:t>
            </a:r>
          </a:p>
          <a:p>
            <a:pPr>
              <a:buNone/>
            </a:pPr>
            <a:r>
              <a:rPr lang="en-US" sz="2400" dirty="0">
                <a:latin typeface="Times New Roman" pitchFamily="18" charset="0"/>
                <a:cs typeface="Times New Roman" pitchFamily="18" charset="0"/>
              </a:rPr>
              <a:t>        Batteries(12V or 9V)                                            1</a:t>
            </a:r>
          </a:p>
          <a:p>
            <a:pPr>
              <a:buNone/>
            </a:pPr>
            <a:r>
              <a:rPr lang="en-US" sz="2400" dirty="0">
                <a:latin typeface="Times New Roman" pitchFamily="18" charset="0"/>
                <a:cs typeface="Times New Roman" pitchFamily="18" charset="0"/>
              </a:rPr>
              <a:t>        HC05(Bluetooth Module)                                     1</a:t>
            </a:r>
          </a:p>
          <a:p>
            <a:pPr>
              <a:buNone/>
            </a:pPr>
            <a:r>
              <a:rPr lang="en-US" sz="2400" dirty="0">
                <a:latin typeface="Times New Roman" pitchFamily="18" charset="0"/>
                <a:cs typeface="Times New Roman" pitchFamily="18" charset="0"/>
              </a:rPr>
              <a:t>        Male to Female Wires                                           5-7</a:t>
            </a:r>
          </a:p>
          <a:p>
            <a:pPr>
              <a:buNone/>
            </a:pP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Arduino</a:t>
            </a:r>
          </a:p>
        </p:txBody>
      </p:sp>
      <p:pic>
        <p:nvPicPr>
          <p:cNvPr id="4" name="Content Placeholder 3" descr="download.jfif"/>
          <p:cNvPicPr>
            <a:picLocks noGrp="1" noChangeAspect="1"/>
          </p:cNvPicPr>
          <p:nvPr>
            <p:ph sz="half" idx="1"/>
          </p:nvPr>
        </p:nvPicPr>
        <p:blipFill>
          <a:blip r:embed="rId2"/>
          <a:stretch>
            <a:fillRect/>
          </a:stretch>
        </p:blipFill>
        <p:spPr>
          <a:xfrm>
            <a:off x="762000" y="2209800"/>
            <a:ext cx="3200400" cy="3276599"/>
          </a:xfrm>
        </p:spPr>
      </p:pic>
      <p:sp>
        <p:nvSpPr>
          <p:cNvPr id="9" name="Content Placeholder 8"/>
          <p:cNvSpPr>
            <a:spLocks noGrp="1"/>
          </p:cNvSpPr>
          <p:nvPr>
            <p:ph sz="half" idx="2"/>
          </p:nvPr>
        </p:nvSpPr>
        <p:spPr>
          <a:xfrm>
            <a:off x="4267200" y="2209800"/>
            <a:ext cx="3088110" cy="3880773"/>
          </a:xfrm>
        </p:spPr>
        <p:txBody>
          <a:bodyPr>
            <a:normAutofit fontScale="92500" lnSpcReduction="20000"/>
          </a:bodyPr>
          <a:lstStyle/>
          <a:p>
            <a:r>
              <a:rPr lang="en-US" sz="2400" dirty="0">
                <a:latin typeface="Times New Roman" pitchFamily="18" charset="0"/>
                <a:cs typeface="Times New Roman" pitchFamily="18" charset="0"/>
              </a:rPr>
              <a:t>Arduino Uno is a microcontroller  board.</a:t>
            </a:r>
          </a:p>
          <a:p>
            <a:r>
              <a:rPr lang="en-US" sz="2400" dirty="0">
                <a:latin typeface="Times New Roman" pitchFamily="18" charset="0"/>
                <a:cs typeface="Times New Roman" pitchFamily="18" charset="0"/>
              </a:rPr>
              <a:t>There are total 20 pins.</a:t>
            </a:r>
          </a:p>
          <a:p>
            <a:r>
              <a:rPr lang="en-US" sz="2400" dirty="0">
                <a:latin typeface="Times New Roman" pitchFamily="18" charset="0"/>
                <a:cs typeface="Times New Roman" pitchFamily="18" charset="0"/>
              </a:rPr>
              <a:t>It has 14 digital input/output  pins.</a:t>
            </a:r>
          </a:p>
          <a:p>
            <a:r>
              <a:rPr lang="en-US" sz="2400" dirty="0">
                <a:latin typeface="Times New Roman" pitchFamily="18" charset="0"/>
                <a:cs typeface="Times New Roman" pitchFamily="18" charset="0"/>
              </a:rPr>
              <a:t>It works on 16MHz</a:t>
            </a:r>
          </a:p>
          <a:p>
            <a:r>
              <a:rPr lang="en-US" sz="2400" dirty="0">
                <a:latin typeface="Times New Roman" pitchFamily="18" charset="0"/>
                <a:cs typeface="Times New Roman" pitchFamily="18" charset="0"/>
              </a:rPr>
              <a:t>Simply connect it to a computer with a USB cable to get started.</a:t>
            </a: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L293D</a:t>
            </a:r>
          </a:p>
        </p:txBody>
      </p:sp>
      <p:pic>
        <p:nvPicPr>
          <p:cNvPr id="5" name="Content Placeholder 4" descr="download (1).jfif"/>
          <p:cNvPicPr>
            <a:picLocks noGrp="1" noChangeAspect="1"/>
          </p:cNvPicPr>
          <p:nvPr>
            <p:ph sz="half" idx="1"/>
          </p:nvPr>
        </p:nvPicPr>
        <p:blipFill>
          <a:blip r:embed="rId2"/>
          <a:stretch>
            <a:fillRect/>
          </a:stretch>
        </p:blipFill>
        <p:spPr>
          <a:xfrm>
            <a:off x="1066800" y="2362200"/>
            <a:ext cx="2465388" cy="2514600"/>
          </a:xfrm>
        </p:spPr>
      </p:pic>
      <p:sp>
        <p:nvSpPr>
          <p:cNvPr id="4" name="Content Placeholder 3"/>
          <p:cNvSpPr>
            <a:spLocks noGrp="1"/>
          </p:cNvSpPr>
          <p:nvPr>
            <p:ph sz="half" idx="2"/>
          </p:nvPr>
        </p:nvSpPr>
        <p:spPr>
          <a:xfrm>
            <a:off x="4067759" y="2367627"/>
            <a:ext cx="3088110" cy="3880773"/>
          </a:xfrm>
        </p:spPr>
        <p:txBody>
          <a:bodyPr>
            <a:normAutofit/>
          </a:bodyPr>
          <a:lstStyle/>
          <a:p>
            <a:r>
              <a:rPr lang="en-US" sz="2000" dirty="0">
                <a:latin typeface="Times New Roman" pitchFamily="18" charset="0"/>
                <a:cs typeface="Times New Roman" pitchFamily="18" charset="0"/>
              </a:rPr>
              <a:t>It is a motor driver IC.</a:t>
            </a:r>
          </a:p>
          <a:p>
            <a:r>
              <a:rPr lang="en-US" sz="2000" dirty="0">
                <a:latin typeface="Times New Roman" pitchFamily="18" charset="0"/>
                <a:cs typeface="Times New Roman" pitchFamily="18" charset="0"/>
              </a:rPr>
              <a:t>It is designed to provide bidirectional drive currents of up to 600-mA at voltages from 4.5 V to 36 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1771-7811-497D-89D4-BFDF171F89E3}"/>
              </a:ext>
            </a:extLst>
          </p:cNvPr>
          <p:cNvSpPr>
            <a:spLocks noGrp="1"/>
          </p:cNvSpPr>
          <p:nvPr>
            <p:ph type="title"/>
          </p:nvPr>
        </p:nvSpPr>
        <p:spPr/>
        <p:txBody>
          <a:bodyPr/>
          <a:lstStyle/>
          <a:p>
            <a:r>
              <a:rPr lang="en-US" dirty="0"/>
              <a:t>HC05(Bluetooth Module)</a:t>
            </a:r>
          </a:p>
        </p:txBody>
      </p:sp>
      <p:sp>
        <p:nvSpPr>
          <p:cNvPr id="4" name="Content Placeholder 3">
            <a:extLst>
              <a:ext uri="{FF2B5EF4-FFF2-40B4-BE49-F238E27FC236}">
                <a16:creationId xmlns:a16="http://schemas.microsoft.com/office/drawing/2014/main" id="{92735182-6A82-4E78-80F3-C1E352D145DA}"/>
              </a:ext>
            </a:extLst>
          </p:cNvPr>
          <p:cNvSpPr>
            <a:spLocks noGrp="1"/>
          </p:cNvSpPr>
          <p:nvPr>
            <p:ph sz="half" idx="2"/>
          </p:nvPr>
        </p:nvSpPr>
        <p:spPr>
          <a:xfrm>
            <a:off x="4419600" y="2375921"/>
            <a:ext cx="3088110" cy="3880773"/>
          </a:xfrm>
        </p:spPr>
        <p:txBody>
          <a:bodyPr/>
          <a:lstStyle/>
          <a:p>
            <a:r>
              <a:rPr lang="en-US" dirty="0"/>
              <a:t>It is a wireless technology for exchanging data over short distance.</a:t>
            </a:r>
          </a:p>
          <a:p>
            <a:r>
              <a:rPr lang="en-US" dirty="0"/>
              <a:t>Range is approx. 10m</a:t>
            </a:r>
          </a:p>
          <a:p>
            <a:endParaRPr lang="en-US" dirty="0"/>
          </a:p>
          <a:p>
            <a:endParaRPr lang="en-US" dirty="0"/>
          </a:p>
        </p:txBody>
      </p:sp>
      <p:pic>
        <p:nvPicPr>
          <p:cNvPr id="5" name="Content Placeholder 3">
            <a:extLst>
              <a:ext uri="{FF2B5EF4-FFF2-40B4-BE49-F238E27FC236}">
                <a16:creationId xmlns:a16="http://schemas.microsoft.com/office/drawing/2014/main" id="{25904034-D02A-4409-A586-6A594D4F04AC}"/>
              </a:ext>
            </a:extLst>
          </p:cNvPr>
          <p:cNvPicPr>
            <a:picLocks noGrp="1" noChangeAspect="1"/>
          </p:cNvPicPr>
          <p:nvPr>
            <p:ph sz="half" idx="1"/>
          </p:nvPr>
        </p:nvPicPr>
        <p:blipFill>
          <a:blip r:embed="rId2"/>
          <a:stretch>
            <a:fillRect/>
          </a:stretch>
        </p:blipFill>
        <p:spPr>
          <a:xfrm>
            <a:off x="1066800" y="2373087"/>
            <a:ext cx="2857500" cy="2590800"/>
          </a:xfrm>
        </p:spPr>
      </p:pic>
    </p:spTree>
    <p:extLst>
      <p:ext uri="{BB962C8B-B14F-4D97-AF65-F5344CB8AC3E}">
        <p14:creationId xmlns:p14="http://schemas.microsoft.com/office/powerpoint/2010/main" val="92932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How to control the car based on Bluetooth?</a:t>
            </a:r>
          </a:p>
        </p:txBody>
      </p:sp>
      <p:pic>
        <p:nvPicPr>
          <p:cNvPr id="5" name="Content Placeholder 4" descr="arduino_rc_car_theory_1.jpg"/>
          <p:cNvPicPr>
            <a:picLocks noGrp="1" noChangeAspect="1"/>
          </p:cNvPicPr>
          <p:nvPr>
            <p:ph sz="half" idx="1"/>
          </p:nvPr>
        </p:nvPicPr>
        <p:blipFill>
          <a:blip r:embed="rId2"/>
          <a:stretch>
            <a:fillRect/>
          </a:stretch>
        </p:blipFill>
        <p:spPr>
          <a:xfrm>
            <a:off x="1752600" y="1676400"/>
            <a:ext cx="5029200" cy="4495800"/>
          </a:xfrm>
        </p:spPr>
      </p:pic>
      <p:sp>
        <p:nvSpPr>
          <p:cNvPr id="4" name="Content Placeholder 3"/>
          <p:cNvSpPr>
            <a:spLocks noGrp="1"/>
          </p:cNvSpPr>
          <p:nvPr>
            <p:ph sz="half" idx="2"/>
          </p:nvPr>
        </p:nvSpPr>
        <p:spPr>
          <a:xfrm>
            <a:off x="7924800" y="228600"/>
            <a:ext cx="3088110" cy="3880773"/>
          </a:xfrm>
        </p:spPr>
        <p:txBody>
          <a:bodyPr>
            <a:norm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imes New Roman" pitchFamily="18" charset="0"/>
                <a:cs typeface="Times New Roman" pitchFamily="18" charset="0"/>
              </a:rPr>
              <a:t>Arduino-L293D Connectivity</a:t>
            </a:r>
          </a:p>
        </p:txBody>
      </p:sp>
      <p:pic>
        <p:nvPicPr>
          <p:cNvPr id="7" name="Content Placeholder 5">
            <a:extLst>
              <a:ext uri="{FF2B5EF4-FFF2-40B4-BE49-F238E27FC236}">
                <a16:creationId xmlns:a16="http://schemas.microsoft.com/office/drawing/2014/main" id="{E9EF7673-8C55-41A3-A29F-F8800883851D}"/>
              </a:ext>
            </a:extLst>
          </p:cNvPr>
          <p:cNvPicPr>
            <a:picLocks noGrp="1" noChangeAspect="1"/>
          </p:cNvPicPr>
          <p:nvPr>
            <p:ph idx="1"/>
          </p:nvPr>
        </p:nvPicPr>
        <p:blipFill>
          <a:blip r:embed="rId2"/>
          <a:stretch>
            <a:fillRect/>
          </a:stretch>
        </p:blipFill>
        <p:spPr>
          <a:xfrm>
            <a:off x="609599" y="1752600"/>
            <a:ext cx="6578709" cy="362791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Arduino-L293D Connectivity</a:t>
            </a:r>
            <a:endParaRPr lang="en-US" sz="3200" dirty="0"/>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Connect 4 input pins of L293D to pin number – 9,10,11,12 of Arduino UNO.</a:t>
            </a:r>
          </a:p>
          <a:p>
            <a:r>
              <a:rPr lang="en-US" dirty="0">
                <a:latin typeface="Times New Roman" pitchFamily="18" charset="0"/>
                <a:cs typeface="Times New Roman" pitchFamily="18" charset="0"/>
              </a:rPr>
              <a:t>We have to give +5V to both the enables of L293D and VSS.</a:t>
            </a:r>
          </a:p>
          <a:p>
            <a:r>
              <a:rPr lang="en-US" dirty="0">
                <a:latin typeface="Times New Roman" pitchFamily="18" charset="0"/>
                <a:cs typeface="Times New Roman" pitchFamily="18" charset="0"/>
              </a:rPr>
              <a:t>Connect 2 motors of +12V to the output of L293D.</a:t>
            </a:r>
          </a:p>
          <a:p>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329</TotalTime>
  <Words>370</Words>
  <Application>Microsoft Office PowerPoint</Application>
  <PresentationFormat>On-screen Show (4:3)</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Arduino Based mini bot using Android App</vt:lpstr>
      <vt:lpstr>Project Overview</vt:lpstr>
      <vt:lpstr>Required Components</vt:lpstr>
      <vt:lpstr>Arduino</vt:lpstr>
      <vt:lpstr>L293D</vt:lpstr>
      <vt:lpstr>HC05(Bluetooth Module)</vt:lpstr>
      <vt:lpstr>How to control the car based on Bluetooth?</vt:lpstr>
      <vt:lpstr>Arduino-L293D Connectivity</vt:lpstr>
      <vt:lpstr>Arduino-L293D Connectivity</vt:lpstr>
      <vt:lpstr>Table : Arduino-L293D Connectivity</vt:lpstr>
      <vt:lpstr>Arduino UNO Code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Remote Control Car</dc:title>
  <dc:creator>Pankaj</dc:creator>
  <cp:lastModifiedBy>Rutvik</cp:lastModifiedBy>
  <cp:revision>71</cp:revision>
  <dcterms:created xsi:type="dcterms:W3CDTF">2018-09-06T16:44:30Z</dcterms:created>
  <dcterms:modified xsi:type="dcterms:W3CDTF">2018-09-08T05:57:21Z</dcterms:modified>
</cp:coreProperties>
</file>