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8" r:id="rId1"/>
  </p:sldMasterIdLst>
  <p:notesMasterIdLst>
    <p:notesMasterId r:id="rId26"/>
  </p:notesMasterIdLst>
  <p:sldIdLst>
    <p:sldId id="256" r:id="rId2"/>
    <p:sldId id="271" r:id="rId3"/>
    <p:sldId id="257" r:id="rId4"/>
    <p:sldId id="259" r:id="rId5"/>
    <p:sldId id="260" r:id="rId6"/>
    <p:sldId id="273" r:id="rId7"/>
    <p:sldId id="278" r:id="rId8"/>
    <p:sldId id="258" r:id="rId9"/>
    <p:sldId id="270" r:id="rId10"/>
    <p:sldId id="263" r:id="rId11"/>
    <p:sldId id="282" r:id="rId12"/>
    <p:sldId id="264" r:id="rId13"/>
    <p:sldId id="272" r:id="rId14"/>
    <p:sldId id="266" r:id="rId15"/>
    <p:sldId id="267" r:id="rId16"/>
    <p:sldId id="276" r:id="rId17"/>
    <p:sldId id="279" r:id="rId18"/>
    <p:sldId id="281" r:id="rId19"/>
    <p:sldId id="283" r:id="rId20"/>
    <p:sldId id="261" r:id="rId21"/>
    <p:sldId id="269" r:id="rId22"/>
    <p:sldId id="275" r:id="rId23"/>
    <p:sldId id="262" r:id="rId24"/>
    <p:sldId id="277"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82" autoAdjust="0"/>
    <p:restoredTop sz="94660"/>
  </p:normalViewPr>
  <p:slideViewPr>
    <p:cSldViewPr>
      <p:cViewPr varScale="1">
        <p:scale>
          <a:sx n="68" d="100"/>
          <a:sy n="68" d="100"/>
        </p:scale>
        <p:origin x="143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B07264-AA6A-4131-B72B-7AA5E698D4D7}"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n-US"/>
        </a:p>
      </dgm:t>
    </dgm:pt>
    <dgm:pt modelId="{4906FADD-B76F-4F60-A807-D4B723472AEC}">
      <dgm:prSet phldrT="[Text]"/>
      <dgm:spPr/>
      <dgm:t>
        <a:bodyPr/>
        <a:lstStyle/>
        <a:p>
          <a:r>
            <a:rPr lang="en-US" dirty="0"/>
            <a:t>Aspects of the project</a:t>
          </a:r>
        </a:p>
      </dgm:t>
    </dgm:pt>
    <dgm:pt modelId="{0AF59656-A662-480E-831B-EDA342DD5C2E}" type="parTrans" cxnId="{700D30DA-B71C-42BE-968F-55B129AF1168}">
      <dgm:prSet/>
      <dgm:spPr/>
      <dgm:t>
        <a:bodyPr/>
        <a:lstStyle/>
        <a:p>
          <a:endParaRPr lang="en-US"/>
        </a:p>
      </dgm:t>
    </dgm:pt>
    <dgm:pt modelId="{05609170-5E4A-4BE5-B6B4-437B9C04594E}" type="sibTrans" cxnId="{700D30DA-B71C-42BE-968F-55B129AF1168}">
      <dgm:prSet/>
      <dgm:spPr/>
      <dgm:t>
        <a:bodyPr/>
        <a:lstStyle/>
        <a:p>
          <a:endParaRPr lang="en-US"/>
        </a:p>
      </dgm:t>
    </dgm:pt>
    <dgm:pt modelId="{5F7C6170-D209-4F82-A64E-C875CA4C026E}">
      <dgm:prSet phldrT="[Text]"/>
      <dgm:spPr/>
      <dgm:t>
        <a:bodyPr/>
        <a:lstStyle/>
        <a:p>
          <a:r>
            <a:rPr lang="en-US" dirty="0"/>
            <a:t>Identification of type of soil</a:t>
          </a:r>
        </a:p>
      </dgm:t>
    </dgm:pt>
    <dgm:pt modelId="{FAE6D7D4-0244-49FA-929F-58C7ADB83464}" type="parTrans" cxnId="{E5168627-D116-45C3-BE80-11EA2026E290}">
      <dgm:prSet/>
      <dgm:spPr/>
      <dgm:t>
        <a:bodyPr/>
        <a:lstStyle/>
        <a:p>
          <a:endParaRPr lang="en-US"/>
        </a:p>
      </dgm:t>
    </dgm:pt>
    <dgm:pt modelId="{63D1EDC5-60E8-43A3-AEF7-713740DC350C}" type="sibTrans" cxnId="{E5168627-D116-45C3-BE80-11EA2026E290}">
      <dgm:prSet/>
      <dgm:spPr/>
      <dgm:t>
        <a:bodyPr/>
        <a:lstStyle/>
        <a:p>
          <a:endParaRPr lang="en-US"/>
        </a:p>
      </dgm:t>
    </dgm:pt>
    <dgm:pt modelId="{B8CCF578-7444-44A6-9014-D5A32A0B82FB}">
      <dgm:prSet phldrT="[Text]"/>
      <dgm:spPr/>
      <dgm:t>
        <a:bodyPr/>
        <a:lstStyle/>
        <a:p>
          <a:r>
            <a:rPr lang="en-US" dirty="0"/>
            <a:t>Crop suggestions</a:t>
          </a:r>
        </a:p>
      </dgm:t>
    </dgm:pt>
    <dgm:pt modelId="{6BB68B73-2483-4E7D-90C6-3B9108DEF70C}" type="parTrans" cxnId="{900F2947-D061-4D62-BA46-D82E95C9F5DF}">
      <dgm:prSet/>
      <dgm:spPr/>
      <dgm:t>
        <a:bodyPr/>
        <a:lstStyle/>
        <a:p>
          <a:endParaRPr lang="en-US"/>
        </a:p>
      </dgm:t>
    </dgm:pt>
    <dgm:pt modelId="{1CAB79BD-179A-41B4-B8BC-215B756576C6}" type="sibTrans" cxnId="{900F2947-D061-4D62-BA46-D82E95C9F5DF}">
      <dgm:prSet/>
      <dgm:spPr/>
      <dgm:t>
        <a:bodyPr/>
        <a:lstStyle/>
        <a:p>
          <a:endParaRPr lang="en-US"/>
        </a:p>
      </dgm:t>
    </dgm:pt>
    <dgm:pt modelId="{FB180A06-B95E-4EEC-8A39-DDF8F97C83C9}">
      <dgm:prSet phldrT="[Text]"/>
      <dgm:spPr/>
      <dgm:t>
        <a:bodyPr/>
        <a:lstStyle/>
        <a:p>
          <a:r>
            <a:rPr lang="en-US" dirty="0"/>
            <a:t>Automatic supply of water</a:t>
          </a:r>
        </a:p>
      </dgm:t>
    </dgm:pt>
    <dgm:pt modelId="{D580A6EB-1E2D-4C44-91D5-7CA46EBBEAE0}" type="parTrans" cxnId="{CEBA85B2-A5B6-4681-9F9C-A1FAC69CCBC7}">
      <dgm:prSet/>
      <dgm:spPr/>
      <dgm:t>
        <a:bodyPr/>
        <a:lstStyle/>
        <a:p>
          <a:endParaRPr lang="en-US"/>
        </a:p>
      </dgm:t>
    </dgm:pt>
    <dgm:pt modelId="{6955E941-8595-40EF-846D-68090D876EBF}" type="sibTrans" cxnId="{CEBA85B2-A5B6-4681-9F9C-A1FAC69CCBC7}">
      <dgm:prSet/>
      <dgm:spPr/>
      <dgm:t>
        <a:bodyPr/>
        <a:lstStyle/>
        <a:p>
          <a:endParaRPr lang="en-US"/>
        </a:p>
      </dgm:t>
    </dgm:pt>
    <dgm:pt modelId="{E77214CB-13C0-46D0-AD67-EE2C6F7897BA}">
      <dgm:prSet phldrT="[Text]"/>
      <dgm:spPr/>
      <dgm:t>
        <a:bodyPr/>
        <a:lstStyle/>
        <a:p>
          <a:r>
            <a:rPr lang="en-US" dirty="0"/>
            <a:t>Farm Security</a:t>
          </a:r>
        </a:p>
      </dgm:t>
    </dgm:pt>
    <dgm:pt modelId="{172E995A-1E03-44BC-83D7-21CABCA3D0B2}" type="parTrans" cxnId="{6916BF24-FF4C-40F7-85A7-959671AFF9B3}">
      <dgm:prSet/>
      <dgm:spPr/>
      <dgm:t>
        <a:bodyPr/>
        <a:lstStyle/>
        <a:p>
          <a:endParaRPr lang="en-US"/>
        </a:p>
      </dgm:t>
    </dgm:pt>
    <dgm:pt modelId="{733F7EF7-307F-4699-B299-D140ADA0C0A1}" type="sibTrans" cxnId="{6916BF24-FF4C-40F7-85A7-959671AFF9B3}">
      <dgm:prSet/>
      <dgm:spPr/>
      <dgm:t>
        <a:bodyPr/>
        <a:lstStyle/>
        <a:p>
          <a:endParaRPr lang="en-US"/>
        </a:p>
      </dgm:t>
    </dgm:pt>
    <dgm:pt modelId="{1B7CE77A-EF79-4B93-AB29-F5BC7A0EB9E0}" type="pres">
      <dgm:prSet presAssocID="{79B07264-AA6A-4131-B72B-7AA5E698D4D7}" presName="diagram" presStyleCnt="0">
        <dgm:presLayoutVars>
          <dgm:chMax val="1"/>
          <dgm:dir/>
          <dgm:animLvl val="ctr"/>
          <dgm:resizeHandles val="exact"/>
        </dgm:presLayoutVars>
      </dgm:prSet>
      <dgm:spPr/>
    </dgm:pt>
    <dgm:pt modelId="{99972D9B-FD01-4651-9E4D-3B01598BD645}" type="pres">
      <dgm:prSet presAssocID="{79B07264-AA6A-4131-B72B-7AA5E698D4D7}" presName="matrix" presStyleCnt="0"/>
      <dgm:spPr/>
    </dgm:pt>
    <dgm:pt modelId="{0980EEB6-B223-4735-9098-4B39229B5B1A}" type="pres">
      <dgm:prSet presAssocID="{79B07264-AA6A-4131-B72B-7AA5E698D4D7}" presName="tile1" presStyleLbl="node1" presStyleIdx="0" presStyleCnt="4"/>
      <dgm:spPr/>
    </dgm:pt>
    <dgm:pt modelId="{BE9448BE-A583-48CA-A2E5-6AF84B1E7C0D}" type="pres">
      <dgm:prSet presAssocID="{79B07264-AA6A-4131-B72B-7AA5E698D4D7}" presName="tile1text" presStyleLbl="node1" presStyleIdx="0" presStyleCnt="4">
        <dgm:presLayoutVars>
          <dgm:chMax val="0"/>
          <dgm:chPref val="0"/>
          <dgm:bulletEnabled val="1"/>
        </dgm:presLayoutVars>
      </dgm:prSet>
      <dgm:spPr/>
    </dgm:pt>
    <dgm:pt modelId="{9BE36851-687E-4F22-88DB-F95350EF283B}" type="pres">
      <dgm:prSet presAssocID="{79B07264-AA6A-4131-B72B-7AA5E698D4D7}" presName="tile2" presStyleLbl="node1" presStyleIdx="1" presStyleCnt="4"/>
      <dgm:spPr/>
    </dgm:pt>
    <dgm:pt modelId="{E48C18E4-8A7F-43DD-8CBB-E8A9B630DDA5}" type="pres">
      <dgm:prSet presAssocID="{79B07264-AA6A-4131-B72B-7AA5E698D4D7}" presName="tile2text" presStyleLbl="node1" presStyleIdx="1" presStyleCnt="4">
        <dgm:presLayoutVars>
          <dgm:chMax val="0"/>
          <dgm:chPref val="0"/>
          <dgm:bulletEnabled val="1"/>
        </dgm:presLayoutVars>
      </dgm:prSet>
      <dgm:spPr/>
    </dgm:pt>
    <dgm:pt modelId="{496FCCE3-A8A6-471D-ACBB-854B9B470384}" type="pres">
      <dgm:prSet presAssocID="{79B07264-AA6A-4131-B72B-7AA5E698D4D7}" presName="tile3" presStyleLbl="node1" presStyleIdx="2" presStyleCnt="4"/>
      <dgm:spPr/>
    </dgm:pt>
    <dgm:pt modelId="{3F0B864F-D685-4865-B614-AB3F1EDDF0E6}" type="pres">
      <dgm:prSet presAssocID="{79B07264-AA6A-4131-B72B-7AA5E698D4D7}" presName="tile3text" presStyleLbl="node1" presStyleIdx="2" presStyleCnt="4">
        <dgm:presLayoutVars>
          <dgm:chMax val="0"/>
          <dgm:chPref val="0"/>
          <dgm:bulletEnabled val="1"/>
        </dgm:presLayoutVars>
      </dgm:prSet>
      <dgm:spPr/>
    </dgm:pt>
    <dgm:pt modelId="{F672691E-8644-466E-AD77-EAF6B85E637C}" type="pres">
      <dgm:prSet presAssocID="{79B07264-AA6A-4131-B72B-7AA5E698D4D7}" presName="tile4" presStyleLbl="node1" presStyleIdx="3" presStyleCnt="4"/>
      <dgm:spPr/>
    </dgm:pt>
    <dgm:pt modelId="{7B967CA3-77FF-45D9-B11F-CF9B3FA772F3}" type="pres">
      <dgm:prSet presAssocID="{79B07264-AA6A-4131-B72B-7AA5E698D4D7}" presName="tile4text" presStyleLbl="node1" presStyleIdx="3" presStyleCnt="4">
        <dgm:presLayoutVars>
          <dgm:chMax val="0"/>
          <dgm:chPref val="0"/>
          <dgm:bulletEnabled val="1"/>
        </dgm:presLayoutVars>
      </dgm:prSet>
      <dgm:spPr/>
    </dgm:pt>
    <dgm:pt modelId="{81F94265-867D-4488-A7A6-6150156E008C}" type="pres">
      <dgm:prSet presAssocID="{79B07264-AA6A-4131-B72B-7AA5E698D4D7}" presName="centerTile" presStyleLbl="fgShp" presStyleIdx="0" presStyleCnt="1">
        <dgm:presLayoutVars>
          <dgm:chMax val="0"/>
          <dgm:chPref val="0"/>
        </dgm:presLayoutVars>
      </dgm:prSet>
      <dgm:spPr/>
    </dgm:pt>
  </dgm:ptLst>
  <dgm:cxnLst>
    <dgm:cxn modelId="{749C0A0E-74E1-4D38-87EF-358273A281B2}" type="presOf" srcId="{B8CCF578-7444-44A6-9014-D5A32A0B82FB}" destId="{9BE36851-687E-4F22-88DB-F95350EF283B}" srcOrd="0" destOrd="0" presId="urn:microsoft.com/office/officeart/2005/8/layout/matrix1"/>
    <dgm:cxn modelId="{336D5714-693E-47D9-A68E-AC961EF84C8C}" type="presOf" srcId="{E77214CB-13C0-46D0-AD67-EE2C6F7897BA}" destId="{7B967CA3-77FF-45D9-B11F-CF9B3FA772F3}" srcOrd="1" destOrd="0" presId="urn:microsoft.com/office/officeart/2005/8/layout/matrix1"/>
    <dgm:cxn modelId="{6916BF24-FF4C-40F7-85A7-959671AFF9B3}" srcId="{4906FADD-B76F-4F60-A807-D4B723472AEC}" destId="{E77214CB-13C0-46D0-AD67-EE2C6F7897BA}" srcOrd="3" destOrd="0" parTransId="{172E995A-1E03-44BC-83D7-21CABCA3D0B2}" sibTransId="{733F7EF7-307F-4699-B299-D140ADA0C0A1}"/>
    <dgm:cxn modelId="{E5168627-D116-45C3-BE80-11EA2026E290}" srcId="{4906FADD-B76F-4F60-A807-D4B723472AEC}" destId="{5F7C6170-D209-4F82-A64E-C875CA4C026E}" srcOrd="0" destOrd="0" parTransId="{FAE6D7D4-0244-49FA-929F-58C7ADB83464}" sibTransId="{63D1EDC5-60E8-43A3-AEF7-713740DC350C}"/>
    <dgm:cxn modelId="{900F2947-D061-4D62-BA46-D82E95C9F5DF}" srcId="{4906FADD-B76F-4F60-A807-D4B723472AEC}" destId="{B8CCF578-7444-44A6-9014-D5A32A0B82FB}" srcOrd="1" destOrd="0" parTransId="{6BB68B73-2483-4E7D-90C6-3B9108DEF70C}" sibTransId="{1CAB79BD-179A-41B4-B8BC-215B756576C6}"/>
    <dgm:cxn modelId="{4272F76F-ABBD-4C27-8686-8B31B9DD2375}" type="presOf" srcId="{5F7C6170-D209-4F82-A64E-C875CA4C026E}" destId="{BE9448BE-A583-48CA-A2E5-6AF84B1E7C0D}" srcOrd="1" destOrd="0" presId="urn:microsoft.com/office/officeart/2005/8/layout/matrix1"/>
    <dgm:cxn modelId="{9AAD0F84-B714-4F9B-A04F-55EFFA8F3734}" type="presOf" srcId="{79B07264-AA6A-4131-B72B-7AA5E698D4D7}" destId="{1B7CE77A-EF79-4B93-AB29-F5BC7A0EB9E0}" srcOrd="0" destOrd="0" presId="urn:microsoft.com/office/officeart/2005/8/layout/matrix1"/>
    <dgm:cxn modelId="{C4C0CD94-60E4-4B0F-A8F3-C90D497C154F}" type="presOf" srcId="{E77214CB-13C0-46D0-AD67-EE2C6F7897BA}" destId="{F672691E-8644-466E-AD77-EAF6B85E637C}" srcOrd="0" destOrd="0" presId="urn:microsoft.com/office/officeart/2005/8/layout/matrix1"/>
    <dgm:cxn modelId="{C53FA596-0E35-4A74-AEE3-F70EF78E6E30}" type="presOf" srcId="{5F7C6170-D209-4F82-A64E-C875CA4C026E}" destId="{0980EEB6-B223-4735-9098-4B39229B5B1A}" srcOrd="0" destOrd="0" presId="urn:microsoft.com/office/officeart/2005/8/layout/matrix1"/>
    <dgm:cxn modelId="{CEBA85B2-A5B6-4681-9F9C-A1FAC69CCBC7}" srcId="{4906FADD-B76F-4F60-A807-D4B723472AEC}" destId="{FB180A06-B95E-4EEC-8A39-DDF8F97C83C9}" srcOrd="2" destOrd="0" parTransId="{D580A6EB-1E2D-4C44-91D5-7CA46EBBEAE0}" sibTransId="{6955E941-8595-40EF-846D-68090D876EBF}"/>
    <dgm:cxn modelId="{C307C2B4-4606-48AB-9D77-B5EF1AE92C2F}" type="presOf" srcId="{B8CCF578-7444-44A6-9014-D5A32A0B82FB}" destId="{E48C18E4-8A7F-43DD-8CBB-E8A9B630DDA5}" srcOrd="1" destOrd="0" presId="urn:microsoft.com/office/officeart/2005/8/layout/matrix1"/>
    <dgm:cxn modelId="{700D30DA-B71C-42BE-968F-55B129AF1168}" srcId="{79B07264-AA6A-4131-B72B-7AA5E698D4D7}" destId="{4906FADD-B76F-4F60-A807-D4B723472AEC}" srcOrd="0" destOrd="0" parTransId="{0AF59656-A662-480E-831B-EDA342DD5C2E}" sibTransId="{05609170-5E4A-4BE5-B6B4-437B9C04594E}"/>
    <dgm:cxn modelId="{61790AE3-3B43-4675-97B6-00549F318FF9}" type="presOf" srcId="{4906FADD-B76F-4F60-A807-D4B723472AEC}" destId="{81F94265-867D-4488-A7A6-6150156E008C}" srcOrd="0" destOrd="0" presId="urn:microsoft.com/office/officeart/2005/8/layout/matrix1"/>
    <dgm:cxn modelId="{41D193EE-A2C0-48C5-BBE9-2994C7F29E9F}" type="presOf" srcId="{FB180A06-B95E-4EEC-8A39-DDF8F97C83C9}" destId="{496FCCE3-A8A6-471D-ACBB-854B9B470384}" srcOrd="0" destOrd="0" presId="urn:microsoft.com/office/officeart/2005/8/layout/matrix1"/>
    <dgm:cxn modelId="{F5B6DBFB-CA80-4BC4-98E6-07856E00C5E2}" type="presOf" srcId="{FB180A06-B95E-4EEC-8A39-DDF8F97C83C9}" destId="{3F0B864F-D685-4865-B614-AB3F1EDDF0E6}" srcOrd="1" destOrd="0" presId="urn:microsoft.com/office/officeart/2005/8/layout/matrix1"/>
    <dgm:cxn modelId="{BA383F3E-2346-4BB3-86E1-F5E3CF95C7CB}" type="presParOf" srcId="{1B7CE77A-EF79-4B93-AB29-F5BC7A0EB9E0}" destId="{99972D9B-FD01-4651-9E4D-3B01598BD645}" srcOrd="0" destOrd="0" presId="urn:microsoft.com/office/officeart/2005/8/layout/matrix1"/>
    <dgm:cxn modelId="{83E179D0-1FC6-4CCF-B2F2-945BF8103B58}" type="presParOf" srcId="{99972D9B-FD01-4651-9E4D-3B01598BD645}" destId="{0980EEB6-B223-4735-9098-4B39229B5B1A}" srcOrd="0" destOrd="0" presId="urn:microsoft.com/office/officeart/2005/8/layout/matrix1"/>
    <dgm:cxn modelId="{8F05B3D6-6B1F-4112-B2E3-1E400AAD6696}" type="presParOf" srcId="{99972D9B-FD01-4651-9E4D-3B01598BD645}" destId="{BE9448BE-A583-48CA-A2E5-6AF84B1E7C0D}" srcOrd="1" destOrd="0" presId="urn:microsoft.com/office/officeart/2005/8/layout/matrix1"/>
    <dgm:cxn modelId="{B48FF1E5-B13C-41D6-A4F5-F906EDC858E7}" type="presParOf" srcId="{99972D9B-FD01-4651-9E4D-3B01598BD645}" destId="{9BE36851-687E-4F22-88DB-F95350EF283B}" srcOrd="2" destOrd="0" presId="urn:microsoft.com/office/officeart/2005/8/layout/matrix1"/>
    <dgm:cxn modelId="{A73925B9-6DE7-407C-9CD8-B1D432BD8578}" type="presParOf" srcId="{99972D9B-FD01-4651-9E4D-3B01598BD645}" destId="{E48C18E4-8A7F-43DD-8CBB-E8A9B630DDA5}" srcOrd="3" destOrd="0" presId="urn:microsoft.com/office/officeart/2005/8/layout/matrix1"/>
    <dgm:cxn modelId="{85D403F4-EC24-4514-8CD1-614DDF05CF69}" type="presParOf" srcId="{99972D9B-FD01-4651-9E4D-3B01598BD645}" destId="{496FCCE3-A8A6-471D-ACBB-854B9B470384}" srcOrd="4" destOrd="0" presId="urn:microsoft.com/office/officeart/2005/8/layout/matrix1"/>
    <dgm:cxn modelId="{20CAA6FE-1200-42BC-8C6E-76A46BC6CE09}" type="presParOf" srcId="{99972D9B-FD01-4651-9E4D-3B01598BD645}" destId="{3F0B864F-D685-4865-B614-AB3F1EDDF0E6}" srcOrd="5" destOrd="0" presId="urn:microsoft.com/office/officeart/2005/8/layout/matrix1"/>
    <dgm:cxn modelId="{B16A5059-2412-4D8E-94BE-7C9A64426B92}" type="presParOf" srcId="{99972D9B-FD01-4651-9E4D-3B01598BD645}" destId="{F672691E-8644-466E-AD77-EAF6B85E637C}" srcOrd="6" destOrd="0" presId="urn:microsoft.com/office/officeart/2005/8/layout/matrix1"/>
    <dgm:cxn modelId="{E3A59F02-7600-4212-A4A8-DA9068A3BD75}" type="presParOf" srcId="{99972D9B-FD01-4651-9E4D-3B01598BD645}" destId="{7B967CA3-77FF-45D9-B11F-CF9B3FA772F3}" srcOrd="7" destOrd="0" presId="urn:microsoft.com/office/officeart/2005/8/layout/matrix1"/>
    <dgm:cxn modelId="{D03D464D-635E-45F5-80F8-CCC6C76636B6}" type="presParOf" srcId="{1B7CE77A-EF79-4B93-AB29-F5BC7A0EB9E0}" destId="{81F94265-867D-4488-A7A6-6150156E008C}"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1FEB0B3-2EDC-45E4-9C6C-C81A06A2FCEA}"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en-US"/>
        </a:p>
      </dgm:t>
    </dgm:pt>
    <dgm:pt modelId="{B432E97C-91B7-41F9-BF42-30DA0D91AEBF}">
      <dgm:prSet phldrT="[Text]"/>
      <dgm:spPr/>
      <dgm:t>
        <a:bodyPr/>
        <a:lstStyle/>
        <a:p>
          <a:r>
            <a:rPr lang="en-US" dirty="0"/>
            <a:t>Amount of water</a:t>
          </a:r>
        </a:p>
      </dgm:t>
    </dgm:pt>
    <dgm:pt modelId="{C9EF32EA-6685-446B-A0A6-1182E7271ACA}" type="parTrans" cxnId="{EC230A11-B0C3-4BE2-A9E8-6CD3BEA327B1}">
      <dgm:prSet/>
      <dgm:spPr/>
      <dgm:t>
        <a:bodyPr/>
        <a:lstStyle/>
        <a:p>
          <a:endParaRPr lang="en-US"/>
        </a:p>
      </dgm:t>
    </dgm:pt>
    <dgm:pt modelId="{8FC28F8C-FC74-44B8-9BBE-96665DD29C13}" type="sibTrans" cxnId="{EC230A11-B0C3-4BE2-A9E8-6CD3BEA327B1}">
      <dgm:prSet/>
      <dgm:spPr/>
      <dgm:t>
        <a:bodyPr/>
        <a:lstStyle/>
        <a:p>
          <a:endParaRPr lang="en-US"/>
        </a:p>
      </dgm:t>
    </dgm:pt>
    <dgm:pt modelId="{9B58945D-8D5A-49D1-A083-F49CB1B7C998}">
      <dgm:prSet phldrT="[Text]"/>
      <dgm:spPr/>
      <dgm:t>
        <a:bodyPr/>
        <a:lstStyle/>
        <a:p>
          <a:r>
            <a:rPr lang="en-US" dirty="0"/>
            <a:t>Advantages</a:t>
          </a:r>
        </a:p>
      </dgm:t>
    </dgm:pt>
    <dgm:pt modelId="{F6BE047C-9145-49D7-8870-775318DAADD6}" type="parTrans" cxnId="{214BE1AD-37A9-4CD7-B770-AFD14B0B5398}">
      <dgm:prSet/>
      <dgm:spPr/>
      <dgm:t>
        <a:bodyPr/>
        <a:lstStyle/>
        <a:p>
          <a:endParaRPr lang="en-US"/>
        </a:p>
      </dgm:t>
    </dgm:pt>
    <dgm:pt modelId="{72021DED-AA48-4649-8432-FCC3A7108D83}" type="sibTrans" cxnId="{214BE1AD-37A9-4CD7-B770-AFD14B0B5398}">
      <dgm:prSet/>
      <dgm:spPr/>
      <dgm:t>
        <a:bodyPr/>
        <a:lstStyle/>
        <a:p>
          <a:endParaRPr lang="en-US"/>
        </a:p>
      </dgm:t>
    </dgm:pt>
    <dgm:pt modelId="{07C45FEF-E2F8-4834-8ED2-B29F99783C6D}">
      <dgm:prSet phldrT="[Text]"/>
      <dgm:spPr/>
      <dgm:t>
        <a:bodyPr/>
        <a:lstStyle/>
        <a:p>
          <a:r>
            <a:rPr lang="en-US" dirty="0"/>
            <a:t>Less</a:t>
          </a:r>
        </a:p>
      </dgm:t>
    </dgm:pt>
    <dgm:pt modelId="{938B5481-5A10-4F92-BEE8-0E29B17FF631}" type="parTrans" cxnId="{E17B9B15-7D25-428B-8055-9A693FF9D807}">
      <dgm:prSet/>
      <dgm:spPr/>
      <dgm:t>
        <a:bodyPr/>
        <a:lstStyle/>
        <a:p>
          <a:endParaRPr lang="en-US"/>
        </a:p>
      </dgm:t>
    </dgm:pt>
    <dgm:pt modelId="{BD0825B1-D87A-4840-9EEF-BF3694691BC9}" type="sibTrans" cxnId="{E17B9B15-7D25-428B-8055-9A693FF9D807}">
      <dgm:prSet/>
      <dgm:spPr/>
      <dgm:t>
        <a:bodyPr/>
        <a:lstStyle/>
        <a:p>
          <a:endParaRPr lang="en-US"/>
        </a:p>
      </dgm:t>
    </dgm:pt>
    <dgm:pt modelId="{CAA233FF-5DA4-487E-B265-12BD8C10CEB6}">
      <dgm:prSet phldrT="[Text]"/>
      <dgm:spPr/>
      <dgm:t>
        <a:bodyPr/>
        <a:lstStyle/>
        <a:p>
          <a:r>
            <a:rPr lang="en-US" dirty="0"/>
            <a:t>Excess</a:t>
          </a:r>
        </a:p>
      </dgm:t>
    </dgm:pt>
    <dgm:pt modelId="{0C530B1B-1075-4A86-8016-02EA3DC42145}" type="parTrans" cxnId="{3F79CE2E-6BFC-4580-93FF-2ABB1316C655}">
      <dgm:prSet/>
      <dgm:spPr/>
      <dgm:t>
        <a:bodyPr/>
        <a:lstStyle/>
        <a:p>
          <a:endParaRPr lang="en-US"/>
        </a:p>
      </dgm:t>
    </dgm:pt>
    <dgm:pt modelId="{E958BC21-7A7A-412E-AE84-5BDDA34E41B3}" type="sibTrans" cxnId="{3F79CE2E-6BFC-4580-93FF-2ABB1316C655}">
      <dgm:prSet/>
      <dgm:spPr/>
      <dgm:t>
        <a:bodyPr/>
        <a:lstStyle/>
        <a:p>
          <a:endParaRPr lang="en-US"/>
        </a:p>
      </dgm:t>
    </dgm:pt>
    <dgm:pt modelId="{2CC51664-4C6D-4978-9076-6555C70A17B1}" type="pres">
      <dgm:prSet presAssocID="{E1FEB0B3-2EDC-45E4-9C6C-C81A06A2FCEA}" presName="Name0" presStyleCnt="0">
        <dgm:presLayoutVars>
          <dgm:chMax val="1"/>
          <dgm:chPref val="1"/>
          <dgm:dir/>
          <dgm:animOne val="branch"/>
          <dgm:animLvl val="lvl"/>
        </dgm:presLayoutVars>
      </dgm:prSet>
      <dgm:spPr/>
    </dgm:pt>
    <dgm:pt modelId="{6F642816-FA57-476C-95D3-7E9CCEC5F8F2}" type="pres">
      <dgm:prSet presAssocID="{B432E97C-91B7-41F9-BF42-30DA0D91AEBF}" presName="singleCycle" presStyleCnt="0"/>
      <dgm:spPr/>
    </dgm:pt>
    <dgm:pt modelId="{1C48715D-9F5E-4460-83F4-135A53D2B00F}" type="pres">
      <dgm:prSet presAssocID="{B432E97C-91B7-41F9-BF42-30DA0D91AEBF}" presName="singleCenter" presStyleLbl="node1" presStyleIdx="0" presStyleCnt="4">
        <dgm:presLayoutVars>
          <dgm:chMax val="7"/>
          <dgm:chPref val="7"/>
        </dgm:presLayoutVars>
      </dgm:prSet>
      <dgm:spPr/>
    </dgm:pt>
    <dgm:pt modelId="{08F884DF-BE17-48F3-A56C-8C69E07EF371}" type="pres">
      <dgm:prSet presAssocID="{F6BE047C-9145-49D7-8870-775318DAADD6}" presName="Name56" presStyleLbl="parChTrans1D2" presStyleIdx="0" presStyleCnt="3"/>
      <dgm:spPr/>
    </dgm:pt>
    <dgm:pt modelId="{B9E705F1-59E9-4497-8EF3-5E9FBECEB827}" type="pres">
      <dgm:prSet presAssocID="{9B58945D-8D5A-49D1-A083-F49CB1B7C998}" presName="text0" presStyleLbl="node1" presStyleIdx="1" presStyleCnt="4">
        <dgm:presLayoutVars>
          <dgm:bulletEnabled val="1"/>
        </dgm:presLayoutVars>
      </dgm:prSet>
      <dgm:spPr/>
    </dgm:pt>
    <dgm:pt modelId="{A462A655-8392-406A-82DD-DA1805FD6841}" type="pres">
      <dgm:prSet presAssocID="{938B5481-5A10-4F92-BEE8-0E29B17FF631}" presName="Name56" presStyleLbl="parChTrans1D2" presStyleIdx="1" presStyleCnt="3"/>
      <dgm:spPr/>
    </dgm:pt>
    <dgm:pt modelId="{ABE3CBF9-7C08-4531-9195-64E4C3C30FD1}" type="pres">
      <dgm:prSet presAssocID="{07C45FEF-E2F8-4834-8ED2-B29F99783C6D}" presName="text0" presStyleLbl="node1" presStyleIdx="2" presStyleCnt="4">
        <dgm:presLayoutVars>
          <dgm:bulletEnabled val="1"/>
        </dgm:presLayoutVars>
      </dgm:prSet>
      <dgm:spPr/>
    </dgm:pt>
    <dgm:pt modelId="{EC03B33A-4320-46E6-A191-44273D8A42AC}" type="pres">
      <dgm:prSet presAssocID="{0C530B1B-1075-4A86-8016-02EA3DC42145}" presName="Name56" presStyleLbl="parChTrans1D2" presStyleIdx="2" presStyleCnt="3"/>
      <dgm:spPr/>
    </dgm:pt>
    <dgm:pt modelId="{92E27329-1208-4E85-BCA2-A654DEFC87BC}" type="pres">
      <dgm:prSet presAssocID="{CAA233FF-5DA4-487E-B265-12BD8C10CEB6}" presName="text0" presStyleLbl="node1" presStyleIdx="3" presStyleCnt="4">
        <dgm:presLayoutVars>
          <dgm:bulletEnabled val="1"/>
        </dgm:presLayoutVars>
      </dgm:prSet>
      <dgm:spPr/>
    </dgm:pt>
  </dgm:ptLst>
  <dgm:cxnLst>
    <dgm:cxn modelId="{A6485609-9923-40E3-9657-BF5BFAEF12EF}" type="presOf" srcId="{9B58945D-8D5A-49D1-A083-F49CB1B7C998}" destId="{B9E705F1-59E9-4497-8EF3-5E9FBECEB827}" srcOrd="0" destOrd="0" presId="urn:microsoft.com/office/officeart/2008/layout/RadialCluster"/>
    <dgm:cxn modelId="{EC230A11-B0C3-4BE2-A9E8-6CD3BEA327B1}" srcId="{E1FEB0B3-2EDC-45E4-9C6C-C81A06A2FCEA}" destId="{B432E97C-91B7-41F9-BF42-30DA0D91AEBF}" srcOrd="0" destOrd="0" parTransId="{C9EF32EA-6685-446B-A0A6-1182E7271ACA}" sibTransId="{8FC28F8C-FC74-44B8-9BBE-96665DD29C13}"/>
    <dgm:cxn modelId="{39655C14-756B-459B-A4A4-AC6796FBC9B3}" type="presOf" srcId="{0C530B1B-1075-4A86-8016-02EA3DC42145}" destId="{EC03B33A-4320-46E6-A191-44273D8A42AC}" srcOrd="0" destOrd="0" presId="urn:microsoft.com/office/officeart/2008/layout/RadialCluster"/>
    <dgm:cxn modelId="{E17B9B15-7D25-428B-8055-9A693FF9D807}" srcId="{B432E97C-91B7-41F9-BF42-30DA0D91AEBF}" destId="{07C45FEF-E2F8-4834-8ED2-B29F99783C6D}" srcOrd="1" destOrd="0" parTransId="{938B5481-5A10-4F92-BEE8-0E29B17FF631}" sibTransId="{BD0825B1-D87A-4840-9EEF-BF3694691BC9}"/>
    <dgm:cxn modelId="{3F79CE2E-6BFC-4580-93FF-2ABB1316C655}" srcId="{B432E97C-91B7-41F9-BF42-30DA0D91AEBF}" destId="{CAA233FF-5DA4-487E-B265-12BD8C10CEB6}" srcOrd="2" destOrd="0" parTransId="{0C530B1B-1075-4A86-8016-02EA3DC42145}" sibTransId="{E958BC21-7A7A-412E-AE84-5BDDA34E41B3}"/>
    <dgm:cxn modelId="{C9303C40-E113-4174-87F9-F372FC0F65B6}" type="presOf" srcId="{CAA233FF-5DA4-487E-B265-12BD8C10CEB6}" destId="{92E27329-1208-4E85-BCA2-A654DEFC87BC}" srcOrd="0" destOrd="0" presId="urn:microsoft.com/office/officeart/2008/layout/RadialCluster"/>
    <dgm:cxn modelId="{A1733469-DAB7-4A2E-94CC-E35DD2C9DDC6}" type="presOf" srcId="{E1FEB0B3-2EDC-45E4-9C6C-C81A06A2FCEA}" destId="{2CC51664-4C6D-4978-9076-6555C70A17B1}" srcOrd="0" destOrd="0" presId="urn:microsoft.com/office/officeart/2008/layout/RadialCluster"/>
    <dgm:cxn modelId="{99775D78-CFB4-41F4-90E5-6696608F23C9}" type="presOf" srcId="{F6BE047C-9145-49D7-8870-775318DAADD6}" destId="{08F884DF-BE17-48F3-A56C-8C69E07EF371}" srcOrd="0" destOrd="0" presId="urn:microsoft.com/office/officeart/2008/layout/RadialCluster"/>
    <dgm:cxn modelId="{6A9E1E8B-45E2-45A6-B940-9DCA261EFF0A}" type="presOf" srcId="{07C45FEF-E2F8-4834-8ED2-B29F99783C6D}" destId="{ABE3CBF9-7C08-4531-9195-64E4C3C30FD1}" srcOrd="0" destOrd="0" presId="urn:microsoft.com/office/officeart/2008/layout/RadialCluster"/>
    <dgm:cxn modelId="{26AF4C90-E460-4B9E-948B-3A435C79AF2C}" type="presOf" srcId="{B432E97C-91B7-41F9-BF42-30DA0D91AEBF}" destId="{1C48715D-9F5E-4460-83F4-135A53D2B00F}" srcOrd="0" destOrd="0" presId="urn:microsoft.com/office/officeart/2008/layout/RadialCluster"/>
    <dgm:cxn modelId="{214BE1AD-37A9-4CD7-B770-AFD14B0B5398}" srcId="{B432E97C-91B7-41F9-BF42-30DA0D91AEBF}" destId="{9B58945D-8D5A-49D1-A083-F49CB1B7C998}" srcOrd="0" destOrd="0" parTransId="{F6BE047C-9145-49D7-8870-775318DAADD6}" sibTransId="{72021DED-AA48-4649-8432-FCC3A7108D83}"/>
    <dgm:cxn modelId="{DDC9CECE-3CE7-476A-AA58-F0DD554C68E8}" type="presOf" srcId="{938B5481-5A10-4F92-BEE8-0E29B17FF631}" destId="{A462A655-8392-406A-82DD-DA1805FD6841}" srcOrd="0" destOrd="0" presId="urn:microsoft.com/office/officeart/2008/layout/RadialCluster"/>
    <dgm:cxn modelId="{E23DA5C6-EBC0-45B0-B9AA-98F141DDA96D}" type="presParOf" srcId="{2CC51664-4C6D-4978-9076-6555C70A17B1}" destId="{6F642816-FA57-476C-95D3-7E9CCEC5F8F2}" srcOrd="0" destOrd="0" presId="urn:microsoft.com/office/officeart/2008/layout/RadialCluster"/>
    <dgm:cxn modelId="{A8D4AC67-721A-4837-B538-6AB5A60540B1}" type="presParOf" srcId="{6F642816-FA57-476C-95D3-7E9CCEC5F8F2}" destId="{1C48715D-9F5E-4460-83F4-135A53D2B00F}" srcOrd="0" destOrd="0" presId="urn:microsoft.com/office/officeart/2008/layout/RadialCluster"/>
    <dgm:cxn modelId="{2759009C-3A49-4A2D-8D64-3E5FA1B14FD6}" type="presParOf" srcId="{6F642816-FA57-476C-95D3-7E9CCEC5F8F2}" destId="{08F884DF-BE17-48F3-A56C-8C69E07EF371}" srcOrd="1" destOrd="0" presId="urn:microsoft.com/office/officeart/2008/layout/RadialCluster"/>
    <dgm:cxn modelId="{EB5AE9C4-4A0B-40A2-8A8C-92DB704C171B}" type="presParOf" srcId="{6F642816-FA57-476C-95D3-7E9CCEC5F8F2}" destId="{B9E705F1-59E9-4497-8EF3-5E9FBECEB827}" srcOrd="2" destOrd="0" presId="urn:microsoft.com/office/officeart/2008/layout/RadialCluster"/>
    <dgm:cxn modelId="{EE0109F4-A0A5-4C59-8F84-917D929A7AAF}" type="presParOf" srcId="{6F642816-FA57-476C-95D3-7E9CCEC5F8F2}" destId="{A462A655-8392-406A-82DD-DA1805FD6841}" srcOrd="3" destOrd="0" presId="urn:microsoft.com/office/officeart/2008/layout/RadialCluster"/>
    <dgm:cxn modelId="{8532A9D7-BAE2-452D-A9A6-5C1E2C214B69}" type="presParOf" srcId="{6F642816-FA57-476C-95D3-7E9CCEC5F8F2}" destId="{ABE3CBF9-7C08-4531-9195-64E4C3C30FD1}" srcOrd="4" destOrd="0" presId="urn:microsoft.com/office/officeart/2008/layout/RadialCluster"/>
    <dgm:cxn modelId="{E241A4C2-C8D4-474C-AE13-BB371DF0A600}" type="presParOf" srcId="{6F642816-FA57-476C-95D3-7E9CCEC5F8F2}" destId="{EC03B33A-4320-46E6-A191-44273D8A42AC}" srcOrd="5" destOrd="0" presId="urn:microsoft.com/office/officeart/2008/layout/RadialCluster"/>
    <dgm:cxn modelId="{20437CAD-C356-460A-9E8F-C258336B1057}" type="presParOf" srcId="{6F642816-FA57-476C-95D3-7E9CCEC5F8F2}" destId="{92E27329-1208-4E85-BCA2-A654DEFC87BC}" srcOrd="6"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80EEB6-B223-4735-9098-4B39229B5B1A}">
      <dsp:nvSpPr>
        <dsp:cNvPr id="0" name=""/>
        <dsp:cNvSpPr/>
      </dsp:nvSpPr>
      <dsp:spPr>
        <a:xfrm rot="16200000">
          <a:off x="508000" y="-508000"/>
          <a:ext cx="2032000" cy="3048000"/>
        </a:xfrm>
        <a:prstGeom prst="round1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dirty="0"/>
            <a:t>Identification of type of soil</a:t>
          </a:r>
        </a:p>
      </dsp:txBody>
      <dsp:txXfrm rot="5400000">
        <a:off x="0" y="0"/>
        <a:ext cx="3048000" cy="1524000"/>
      </dsp:txXfrm>
    </dsp:sp>
    <dsp:sp modelId="{9BE36851-687E-4F22-88DB-F95350EF283B}">
      <dsp:nvSpPr>
        <dsp:cNvPr id="0" name=""/>
        <dsp:cNvSpPr/>
      </dsp:nvSpPr>
      <dsp:spPr>
        <a:xfrm>
          <a:off x="3048000" y="0"/>
          <a:ext cx="3048000" cy="2032000"/>
        </a:xfrm>
        <a:prstGeom prst="round1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dirty="0"/>
            <a:t>Crop suggestions</a:t>
          </a:r>
        </a:p>
      </dsp:txBody>
      <dsp:txXfrm>
        <a:off x="3048000" y="0"/>
        <a:ext cx="3048000" cy="1524000"/>
      </dsp:txXfrm>
    </dsp:sp>
    <dsp:sp modelId="{496FCCE3-A8A6-471D-ACBB-854B9B470384}">
      <dsp:nvSpPr>
        <dsp:cNvPr id="0" name=""/>
        <dsp:cNvSpPr/>
      </dsp:nvSpPr>
      <dsp:spPr>
        <a:xfrm rot="10800000">
          <a:off x="0" y="2032000"/>
          <a:ext cx="3048000" cy="2032000"/>
        </a:xfrm>
        <a:prstGeom prst="round1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dirty="0"/>
            <a:t>Automatic supply of water</a:t>
          </a:r>
        </a:p>
      </dsp:txBody>
      <dsp:txXfrm rot="10800000">
        <a:off x="0" y="2539999"/>
        <a:ext cx="3048000" cy="1524000"/>
      </dsp:txXfrm>
    </dsp:sp>
    <dsp:sp modelId="{F672691E-8644-466E-AD77-EAF6B85E637C}">
      <dsp:nvSpPr>
        <dsp:cNvPr id="0" name=""/>
        <dsp:cNvSpPr/>
      </dsp:nvSpPr>
      <dsp:spPr>
        <a:xfrm rot="5400000">
          <a:off x="3556000" y="1523999"/>
          <a:ext cx="2032000" cy="3048000"/>
        </a:xfrm>
        <a:prstGeom prst="round1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dirty="0"/>
            <a:t>Farm Security</a:t>
          </a:r>
        </a:p>
      </dsp:txBody>
      <dsp:txXfrm rot="-5400000">
        <a:off x="3048000" y="2539999"/>
        <a:ext cx="3048000" cy="1524000"/>
      </dsp:txXfrm>
    </dsp:sp>
    <dsp:sp modelId="{81F94265-867D-4488-A7A6-6150156E008C}">
      <dsp:nvSpPr>
        <dsp:cNvPr id="0" name=""/>
        <dsp:cNvSpPr/>
      </dsp:nvSpPr>
      <dsp:spPr>
        <a:xfrm>
          <a:off x="2133600" y="1523999"/>
          <a:ext cx="1828800" cy="1016000"/>
        </a:xfrm>
        <a:prstGeom prst="roundRect">
          <a:avLst/>
        </a:prstGeom>
        <a:solidFill>
          <a:schemeClr val="accent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Aspects of the project</a:t>
          </a:r>
        </a:p>
      </dsp:txBody>
      <dsp:txXfrm>
        <a:off x="2183197" y="1573596"/>
        <a:ext cx="1729606" cy="9168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48715D-9F5E-4460-83F4-135A53D2B00F}">
      <dsp:nvSpPr>
        <dsp:cNvPr id="0" name=""/>
        <dsp:cNvSpPr/>
      </dsp:nvSpPr>
      <dsp:spPr>
        <a:xfrm>
          <a:off x="3840479" y="2623363"/>
          <a:ext cx="1691640" cy="16916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marL="0" lvl="0" indent="0" algn="ctr" defTabSz="1422400">
            <a:lnSpc>
              <a:spcPct val="90000"/>
            </a:lnSpc>
            <a:spcBef>
              <a:spcPct val="0"/>
            </a:spcBef>
            <a:spcAft>
              <a:spcPct val="35000"/>
            </a:spcAft>
            <a:buNone/>
          </a:pPr>
          <a:r>
            <a:rPr lang="en-US" sz="3200" kern="1200" dirty="0"/>
            <a:t>Amount of water</a:t>
          </a:r>
        </a:p>
      </dsp:txBody>
      <dsp:txXfrm>
        <a:off x="3923058" y="2705942"/>
        <a:ext cx="1526482" cy="1526482"/>
      </dsp:txXfrm>
    </dsp:sp>
    <dsp:sp modelId="{08F884DF-BE17-48F3-A56C-8C69E07EF371}">
      <dsp:nvSpPr>
        <dsp:cNvPr id="0" name=""/>
        <dsp:cNvSpPr/>
      </dsp:nvSpPr>
      <dsp:spPr>
        <a:xfrm rot="16200000">
          <a:off x="4092992" y="2030056"/>
          <a:ext cx="1186614" cy="0"/>
        </a:xfrm>
        <a:custGeom>
          <a:avLst/>
          <a:gdLst/>
          <a:ahLst/>
          <a:cxnLst/>
          <a:rect l="0" t="0" r="0" b="0"/>
          <a:pathLst>
            <a:path>
              <a:moveTo>
                <a:pt x="0" y="0"/>
              </a:moveTo>
              <a:lnTo>
                <a:pt x="1186614"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9E705F1-59E9-4497-8EF3-5E9FBECEB827}">
      <dsp:nvSpPr>
        <dsp:cNvPr id="0" name=""/>
        <dsp:cNvSpPr/>
      </dsp:nvSpPr>
      <dsp:spPr>
        <a:xfrm>
          <a:off x="4119600" y="303349"/>
          <a:ext cx="1133398" cy="113339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666750">
            <a:lnSpc>
              <a:spcPct val="90000"/>
            </a:lnSpc>
            <a:spcBef>
              <a:spcPct val="0"/>
            </a:spcBef>
            <a:spcAft>
              <a:spcPct val="35000"/>
            </a:spcAft>
            <a:buNone/>
          </a:pPr>
          <a:r>
            <a:rPr lang="en-US" sz="1500" kern="1200" dirty="0"/>
            <a:t>Advantages</a:t>
          </a:r>
        </a:p>
      </dsp:txBody>
      <dsp:txXfrm>
        <a:off x="4174928" y="358677"/>
        <a:ext cx="1022742" cy="1022742"/>
      </dsp:txXfrm>
    </dsp:sp>
    <dsp:sp modelId="{A462A655-8392-406A-82DD-DA1805FD6841}">
      <dsp:nvSpPr>
        <dsp:cNvPr id="0" name=""/>
        <dsp:cNvSpPr/>
      </dsp:nvSpPr>
      <dsp:spPr>
        <a:xfrm rot="1800000">
          <a:off x="5467269" y="4199542"/>
          <a:ext cx="968097" cy="0"/>
        </a:xfrm>
        <a:custGeom>
          <a:avLst/>
          <a:gdLst/>
          <a:ahLst/>
          <a:cxnLst/>
          <a:rect l="0" t="0" r="0" b="0"/>
          <a:pathLst>
            <a:path>
              <a:moveTo>
                <a:pt x="0" y="0"/>
              </a:moveTo>
              <a:lnTo>
                <a:pt x="968097"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E3CBF9-7C08-4531-9195-64E4C3C30FD1}">
      <dsp:nvSpPr>
        <dsp:cNvPr id="0" name=""/>
        <dsp:cNvSpPr/>
      </dsp:nvSpPr>
      <dsp:spPr>
        <a:xfrm>
          <a:off x="6370516" y="4202051"/>
          <a:ext cx="1133398" cy="113339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600200">
            <a:lnSpc>
              <a:spcPct val="90000"/>
            </a:lnSpc>
            <a:spcBef>
              <a:spcPct val="0"/>
            </a:spcBef>
            <a:spcAft>
              <a:spcPct val="35000"/>
            </a:spcAft>
            <a:buNone/>
          </a:pPr>
          <a:r>
            <a:rPr lang="en-US" sz="3600" kern="1200" dirty="0"/>
            <a:t>Less</a:t>
          </a:r>
        </a:p>
      </dsp:txBody>
      <dsp:txXfrm>
        <a:off x="6425844" y="4257379"/>
        <a:ext cx="1022742" cy="1022742"/>
      </dsp:txXfrm>
    </dsp:sp>
    <dsp:sp modelId="{EC03B33A-4320-46E6-A191-44273D8A42AC}">
      <dsp:nvSpPr>
        <dsp:cNvPr id="0" name=""/>
        <dsp:cNvSpPr/>
      </dsp:nvSpPr>
      <dsp:spPr>
        <a:xfrm rot="9000000">
          <a:off x="2937232" y="4199542"/>
          <a:ext cx="968097" cy="0"/>
        </a:xfrm>
        <a:custGeom>
          <a:avLst/>
          <a:gdLst/>
          <a:ahLst/>
          <a:cxnLst/>
          <a:rect l="0" t="0" r="0" b="0"/>
          <a:pathLst>
            <a:path>
              <a:moveTo>
                <a:pt x="0" y="0"/>
              </a:moveTo>
              <a:lnTo>
                <a:pt x="968097"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E27329-1208-4E85-BCA2-A654DEFC87BC}">
      <dsp:nvSpPr>
        <dsp:cNvPr id="0" name=""/>
        <dsp:cNvSpPr/>
      </dsp:nvSpPr>
      <dsp:spPr>
        <a:xfrm>
          <a:off x="1868684" y="4202051"/>
          <a:ext cx="1133398" cy="113339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66040" rIns="66040" bIns="66040" numCol="1" spcCol="1270" anchor="ctr" anchorCtr="0">
          <a:noAutofit/>
        </a:bodyPr>
        <a:lstStyle/>
        <a:p>
          <a:pPr marL="0" lvl="0" indent="0" algn="ctr" defTabSz="1155700">
            <a:lnSpc>
              <a:spcPct val="90000"/>
            </a:lnSpc>
            <a:spcBef>
              <a:spcPct val="0"/>
            </a:spcBef>
            <a:spcAft>
              <a:spcPct val="35000"/>
            </a:spcAft>
            <a:buNone/>
          </a:pPr>
          <a:r>
            <a:rPr lang="en-US" sz="2600" kern="1200" dirty="0"/>
            <a:t>Excess</a:t>
          </a:r>
        </a:p>
      </dsp:txBody>
      <dsp:txXfrm>
        <a:off x="1924012" y="4257379"/>
        <a:ext cx="1022742" cy="1022742"/>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2.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F39710-7724-44E0-B13A-5539915680EE}" type="datetimeFigureOut">
              <a:rPr lang="en-US" smtClean="0"/>
              <a:pPr/>
              <a:t>30/10/2017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7F1862-CBF6-4374-995E-BD8CC6AB9676}" type="slidenum">
              <a:rPr lang="en-US" smtClean="0"/>
              <a:pPr/>
              <a:t>‹#›</a:t>
            </a:fld>
            <a:endParaRPr lang="en-US"/>
          </a:p>
        </p:txBody>
      </p:sp>
    </p:spTree>
    <p:extLst>
      <p:ext uri="{BB962C8B-B14F-4D97-AF65-F5344CB8AC3E}">
        <p14:creationId xmlns:p14="http://schemas.microsoft.com/office/powerpoint/2010/main" val="3759061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7F1862-CBF6-4374-995E-BD8CC6AB9676}" type="slidenum">
              <a:rPr lang="en-US" smtClean="0"/>
              <a:pPr/>
              <a:t>4</a:t>
            </a:fld>
            <a:endParaRPr lang="en-US"/>
          </a:p>
        </p:txBody>
      </p:sp>
    </p:spTree>
    <p:extLst>
      <p:ext uri="{BB962C8B-B14F-4D97-AF65-F5344CB8AC3E}">
        <p14:creationId xmlns:p14="http://schemas.microsoft.com/office/powerpoint/2010/main" val="4150870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Explain title: There are different parameters on which we can classify soil, we chose water retention capacity, most suitable for our project</a:t>
            </a:r>
          </a:p>
        </p:txBody>
      </p:sp>
      <p:sp>
        <p:nvSpPr>
          <p:cNvPr id="4" name="Slide Number Placeholder 3"/>
          <p:cNvSpPr>
            <a:spLocks noGrp="1"/>
          </p:cNvSpPr>
          <p:nvPr>
            <p:ph type="sldNum" sz="quarter" idx="10"/>
          </p:nvPr>
        </p:nvSpPr>
        <p:spPr/>
        <p:txBody>
          <a:bodyPr/>
          <a:lstStyle/>
          <a:p>
            <a:fld id="{0C7F1862-CBF6-4374-995E-BD8CC6AB9676}" type="slidenum">
              <a:rPr lang="en-US" smtClean="0"/>
              <a:pPr/>
              <a:t>12</a:t>
            </a:fld>
            <a:endParaRPr lang="en-US"/>
          </a:p>
        </p:txBody>
      </p:sp>
    </p:spTree>
    <p:extLst>
      <p:ext uri="{BB962C8B-B14F-4D97-AF65-F5344CB8AC3E}">
        <p14:creationId xmlns:p14="http://schemas.microsoft.com/office/powerpoint/2010/main" val="17252754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7F1862-CBF6-4374-995E-BD8CC6AB9676}" type="slidenum">
              <a:rPr lang="en-US" smtClean="0"/>
              <a:pPr/>
              <a:t>13</a:t>
            </a:fld>
            <a:endParaRPr lang="en-US"/>
          </a:p>
        </p:txBody>
      </p:sp>
    </p:spTree>
    <p:extLst>
      <p:ext uri="{BB962C8B-B14F-4D97-AF65-F5344CB8AC3E}">
        <p14:creationId xmlns:p14="http://schemas.microsoft.com/office/powerpoint/2010/main" val="23053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30/10/2017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9710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30/10/2017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81633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30/10/2017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01126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30/10/2017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3755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30/10/2017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7138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30/10/2017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7846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5"/>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30/10/2017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33808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30/10/2017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11068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8BD707-D9CF-40AE-B4C6-C98DA3205C09}" type="datetimeFigureOut">
              <a:rPr lang="en-US" smtClean="0"/>
              <a:pPr/>
              <a:t>30/10/2017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52040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1D8BD707-D9CF-40AE-B4C6-C98DA3205C09}" type="datetimeFigureOut">
              <a:rPr lang="en-US" smtClean="0"/>
              <a:pPr/>
              <a:t>30/10/2017</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783481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30/10/2017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95898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1D8BD707-D9CF-40AE-B4C6-C98DA3205C09}" type="datetimeFigureOut">
              <a:rPr lang="en-US" smtClean="0"/>
              <a:pPr/>
              <a:t>30/10/2017</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B6F15528-21DE-4FAA-801E-634DDDAF4B2B}" type="slidenum">
              <a:rPr lang="en-US" smtClean="0"/>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698550"/>
      </p:ext>
    </p:extLst>
  </p:cSld>
  <p:clrMap bg1="lt1" tx1="dk1" bg2="lt2" tx2="dk2" accent1="accent1" accent2="accent2" accent3="accent3" accent4="accent4" accent5="accent5" accent6="accent6" hlink="hlink" folHlink="folHlink"/>
  <p:sldLayoutIdLst>
    <p:sldLayoutId id="2147483969" r:id="rId1"/>
    <p:sldLayoutId id="2147483970" r:id="rId2"/>
    <p:sldLayoutId id="2147483971" r:id="rId3"/>
    <p:sldLayoutId id="2147483972" r:id="rId4"/>
    <p:sldLayoutId id="2147483973" r:id="rId5"/>
    <p:sldLayoutId id="2147483974" r:id="rId6"/>
    <p:sldLayoutId id="2147483975" r:id="rId7"/>
    <p:sldLayoutId id="2147483976" r:id="rId8"/>
    <p:sldLayoutId id="2147483977" r:id="rId9"/>
    <p:sldLayoutId id="2147483978" r:id="rId10"/>
    <p:sldLayoutId id="214748397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homeguides.sfgate.com/soil-retains-water-best-clay-loam-silt-sand-104730.html" TargetMode="External"/><Relationship Id="rId2" Type="http://schemas.openxmlformats.org/officeDocument/2006/relationships/hyperlink" Target="http://www.instructables.com/id/plant-health-monitor/" TargetMode="External"/><Relationship Id="rId1" Type="http://schemas.openxmlformats.org/officeDocument/2006/relationships/slideLayout" Target="../slideLayouts/slideLayout2.xml"/><Relationship Id="rId4" Type="http://schemas.openxmlformats.org/officeDocument/2006/relationships/hyperlink" Target="http://www.sswm.info/category/implementation-tools/water-sources/hardware/conservation-soil-moisture/crop-selection"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47800" y="1066800"/>
            <a:ext cx="6400800" cy="2862322"/>
          </a:xfrm>
          <a:prstGeom prst="rect">
            <a:avLst/>
          </a:prstGeom>
          <a:noFill/>
        </p:spPr>
        <p:txBody>
          <a:bodyPr wrap="square" rtlCol="0">
            <a:spAutoFit/>
          </a:bodyPr>
          <a:lstStyle/>
          <a:p>
            <a:pPr algn="ctr"/>
            <a:r>
              <a:rPr lang="en-US" sz="4800" dirty="0"/>
              <a:t>Automatic Irrigation System with Farm Security</a:t>
            </a:r>
          </a:p>
          <a:p>
            <a:br>
              <a:rPr lang="en-US" dirty="0"/>
            </a:br>
            <a:endParaRPr lang="en-US" dirty="0"/>
          </a:p>
        </p:txBody>
      </p:sp>
      <p:sp>
        <p:nvSpPr>
          <p:cNvPr id="5" name="TextBox 4"/>
          <p:cNvSpPr txBox="1"/>
          <p:nvPr/>
        </p:nvSpPr>
        <p:spPr>
          <a:xfrm>
            <a:off x="1219200" y="4419600"/>
            <a:ext cx="6400800" cy="2308324"/>
          </a:xfrm>
          <a:prstGeom prst="rect">
            <a:avLst/>
          </a:prstGeom>
          <a:noFill/>
        </p:spPr>
        <p:txBody>
          <a:bodyPr wrap="square" rtlCol="0">
            <a:spAutoFit/>
          </a:bodyPr>
          <a:lstStyle/>
          <a:p>
            <a:pPr algn="just"/>
            <a:r>
              <a:rPr lang="en-US" dirty="0"/>
              <a:t>GROUP CODE: CB-20</a:t>
            </a:r>
          </a:p>
          <a:p>
            <a:pPr algn="just"/>
            <a:r>
              <a:rPr lang="en-US" dirty="0"/>
              <a:t>PROJECT GUIDE: PROF AMIT NERURKAR </a:t>
            </a:r>
          </a:p>
          <a:p>
            <a:pPr algn="r"/>
            <a:br>
              <a:rPr lang="en-US" dirty="0"/>
            </a:br>
            <a:r>
              <a:rPr lang="en-US" dirty="0"/>
              <a:t>RUTVIK KOLHE- 14102B0046</a:t>
            </a:r>
          </a:p>
          <a:p>
            <a:pPr algn="r"/>
            <a:r>
              <a:rPr lang="en-US" dirty="0"/>
              <a:t>NACHIKET PARCHURE- 14102B0066</a:t>
            </a:r>
          </a:p>
          <a:p>
            <a:pPr algn="r"/>
            <a:r>
              <a:rPr lang="en-US" dirty="0"/>
              <a:t>DARSHAN MAYEKAR- 14102B0045</a:t>
            </a:r>
          </a:p>
          <a:p>
            <a:br>
              <a:rPr lang="en-US" dirty="0"/>
            </a:br>
            <a:endParaRPr lang="en-US" dirty="0"/>
          </a:p>
        </p:txBody>
      </p:sp>
    </p:spTree>
    <p:extLst>
      <p:ext uri="{BB962C8B-B14F-4D97-AF65-F5344CB8AC3E}">
        <p14:creationId xmlns:p14="http://schemas.microsoft.com/office/powerpoint/2010/main" val="746638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9" name="Diagram 8">
            <a:extLst>
              <a:ext uri="{FF2B5EF4-FFF2-40B4-BE49-F238E27FC236}">
                <a16:creationId xmlns:a16="http://schemas.microsoft.com/office/drawing/2014/main" id="{32ACBF75-0C56-4436-A560-BD5FF0016E78}"/>
              </a:ext>
            </a:extLst>
          </p:cNvPr>
          <p:cNvGraphicFramePr/>
          <p:nvPr>
            <p:extLst>
              <p:ext uri="{D42A27DB-BD31-4B8C-83A1-F6EECF244321}">
                <p14:modId xmlns:p14="http://schemas.microsoft.com/office/powerpoint/2010/main" val="1156815566"/>
              </p:ext>
            </p:extLst>
          </p:nvPr>
        </p:nvGraphicFramePr>
        <p:xfrm>
          <a:off x="1447800" y="14478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82834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Block Diagram</a:t>
            </a:r>
          </a:p>
        </p:txBody>
      </p:sp>
      <p:pic>
        <p:nvPicPr>
          <p:cNvPr id="1026" name="Picture 2" descr="C:\Users\HOME\Desktop\boom5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533" y="1757290"/>
            <a:ext cx="7477125" cy="4319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8939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1DBAE-2760-4F76-A3F1-9E101D69252C}"/>
              </a:ext>
            </a:extLst>
          </p:cNvPr>
          <p:cNvSpPr>
            <a:spLocks noGrp="1"/>
          </p:cNvSpPr>
          <p:nvPr>
            <p:ph type="title"/>
          </p:nvPr>
        </p:nvSpPr>
        <p:spPr/>
        <p:txBody>
          <a:bodyPr/>
          <a:lstStyle/>
          <a:p>
            <a:pPr algn="ctr"/>
            <a:r>
              <a:rPr lang="en-US" dirty="0"/>
              <a:t>Identification of Soil</a:t>
            </a:r>
          </a:p>
        </p:txBody>
      </p:sp>
      <p:sp>
        <p:nvSpPr>
          <p:cNvPr id="3" name="Content Placeholder 2">
            <a:extLst>
              <a:ext uri="{FF2B5EF4-FFF2-40B4-BE49-F238E27FC236}">
                <a16:creationId xmlns:a16="http://schemas.microsoft.com/office/drawing/2014/main" id="{47B7AC50-9608-49EE-B95B-647A87B8F4FB}"/>
              </a:ext>
            </a:extLst>
          </p:cNvPr>
          <p:cNvSpPr>
            <a:spLocks noGrp="1"/>
          </p:cNvSpPr>
          <p:nvPr>
            <p:ph idx="1"/>
          </p:nvPr>
        </p:nvSpPr>
        <p:spPr/>
        <p:txBody>
          <a:bodyPr>
            <a:normAutofit/>
          </a:bodyPr>
          <a:lstStyle/>
          <a:p>
            <a:pPr algn="just">
              <a:buFont typeface="Arial" panose="020B0604020202020204" pitchFamily="34" charset="0"/>
              <a:buChar char="•"/>
            </a:pPr>
            <a:r>
              <a:rPr lang="en-US" sz="2000" dirty="0"/>
              <a:t>Three main types of soils:</a:t>
            </a:r>
          </a:p>
          <a:p>
            <a:pPr lvl="1" algn="just">
              <a:buFont typeface="Arial" panose="020B0604020202020204" pitchFamily="34" charset="0"/>
              <a:buChar char="•"/>
            </a:pPr>
            <a:r>
              <a:rPr lang="en-US" sz="2000" dirty="0"/>
              <a:t>Sandy</a:t>
            </a:r>
          </a:p>
          <a:p>
            <a:pPr lvl="1" algn="just">
              <a:buFont typeface="Arial" panose="020B0604020202020204" pitchFamily="34" charset="0"/>
              <a:buChar char="•"/>
            </a:pPr>
            <a:r>
              <a:rPr lang="en-US" sz="2000" dirty="0"/>
              <a:t>Loamy (Most commonly found in India)</a:t>
            </a:r>
          </a:p>
          <a:p>
            <a:pPr lvl="1" algn="just">
              <a:buFont typeface="Arial" panose="020B0604020202020204" pitchFamily="34" charset="0"/>
              <a:buChar char="•"/>
            </a:pPr>
            <a:r>
              <a:rPr lang="en-US" sz="2000" dirty="0"/>
              <a:t>Clayey</a:t>
            </a:r>
          </a:p>
          <a:p>
            <a:pPr lvl="1" algn="just">
              <a:buFont typeface="Arial" panose="020B0604020202020204" pitchFamily="34" charset="0"/>
              <a:buChar char="•"/>
            </a:pPr>
            <a:endParaRPr lang="en-US" sz="2000" dirty="0"/>
          </a:p>
          <a:p>
            <a:pPr algn="just">
              <a:buFont typeface="Arial" panose="020B0604020202020204" pitchFamily="34" charset="0"/>
              <a:buChar char="•"/>
            </a:pPr>
            <a:r>
              <a:rPr lang="en-US" sz="2200" dirty="0"/>
              <a:t>How to classify these types of soils?</a:t>
            </a:r>
          </a:p>
          <a:p>
            <a:pPr algn="just">
              <a:buFont typeface="Arial" panose="020B0604020202020204" pitchFamily="34" charset="0"/>
              <a:buChar char="•"/>
            </a:pPr>
            <a:r>
              <a:rPr lang="en-US" i="1" dirty="0"/>
              <a:t> </a:t>
            </a:r>
            <a:r>
              <a:rPr lang="en-US" sz="2000" i="1" dirty="0"/>
              <a:t>Water retention </a:t>
            </a:r>
            <a:r>
              <a:rPr lang="en-US" sz="2000" dirty="0"/>
              <a:t>factor</a:t>
            </a:r>
          </a:p>
          <a:p>
            <a:pPr algn="just"/>
            <a:endParaRPr lang="en-US" sz="2000" dirty="0"/>
          </a:p>
        </p:txBody>
      </p:sp>
      <p:graphicFrame>
        <p:nvGraphicFramePr>
          <p:cNvPr id="4" name="Table 3">
            <a:extLst>
              <a:ext uri="{FF2B5EF4-FFF2-40B4-BE49-F238E27FC236}">
                <a16:creationId xmlns:a16="http://schemas.microsoft.com/office/drawing/2014/main" id="{C27D1ADD-15B3-47C8-9701-A9087054B746}"/>
              </a:ext>
            </a:extLst>
          </p:cNvPr>
          <p:cNvGraphicFramePr>
            <a:graphicFrameLocks noGrp="1"/>
          </p:cNvGraphicFramePr>
          <p:nvPr>
            <p:extLst>
              <p:ext uri="{D42A27DB-BD31-4B8C-83A1-F6EECF244321}">
                <p14:modId xmlns:p14="http://schemas.microsoft.com/office/powerpoint/2010/main" val="385674962"/>
              </p:ext>
            </p:extLst>
          </p:nvPr>
        </p:nvGraphicFramePr>
        <p:xfrm>
          <a:off x="1143000" y="4648200"/>
          <a:ext cx="6096000" cy="14833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4118324405"/>
                    </a:ext>
                  </a:extLst>
                </a:gridCol>
                <a:gridCol w="3048000">
                  <a:extLst>
                    <a:ext uri="{9D8B030D-6E8A-4147-A177-3AD203B41FA5}">
                      <a16:colId xmlns:a16="http://schemas.microsoft.com/office/drawing/2014/main" val="2440318403"/>
                    </a:ext>
                  </a:extLst>
                </a:gridCol>
              </a:tblGrid>
              <a:tr h="370840">
                <a:tc>
                  <a:txBody>
                    <a:bodyPr/>
                    <a:lstStyle/>
                    <a:p>
                      <a:r>
                        <a:rPr lang="en-US" dirty="0"/>
                        <a:t>Soil Type</a:t>
                      </a:r>
                    </a:p>
                  </a:txBody>
                  <a:tcPr/>
                </a:tc>
                <a:tc>
                  <a:txBody>
                    <a:bodyPr/>
                    <a:lstStyle/>
                    <a:p>
                      <a:r>
                        <a:rPr lang="en-US" dirty="0"/>
                        <a:t>Water Retention Capacity</a:t>
                      </a:r>
                    </a:p>
                  </a:txBody>
                  <a:tcPr/>
                </a:tc>
                <a:extLst>
                  <a:ext uri="{0D108BD9-81ED-4DB2-BD59-A6C34878D82A}">
                    <a16:rowId xmlns:a16="http://schemas.microsoft.com/office/drawing/2014/main" val="2921921927"/>
                  </a:ext>
                </a:extLst>
              </a:tr>
              <a:tr h="370840">
                <a:tc>
                  <a:txBody>
                    <a:bodyPr/>
                    <a:lstStyle/>
                    <a:p>
                      <a:r>
                        <a:rPr lang="en-US" dirty="0"/>
                        <a:t>Sandy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Below 29.4%</a:t>
                      </a:r>
                    </a:p>
                  </a:txBody>
                  <a:tcPr/>
                </a:tc>
                <a:extLst>
                  <a:ext uri="{0D108BD9-81ED-4DB2-BD59-A6C34878D82A}">
                    <a16:rowId xmlns:a16="http://schemas.microsoft.com/office/drawing/2014/main" val="80297629"/>
                  </a:ext>
                </a:extLst>
              </a:tr>
              <a:tr h="370840">
                <a:tc>
                  <a:txBody>
                    <a:bodyPr/>
                    <a:lstStyle/>
                    <a:p>
                      <a:r>
                        <a:rPr lang="en-US" dirty="0"/>
                        <a:t>Loamy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Between 29.4% to 73.7%</a:t>
                      </a:r>
                    </a:p>
                  </a:txBody>
                  <a:tcPr/>
                </a:tc>
                <a:extLst>
                  <a:ext uri="{0D108BD9-81ED-4DB2-BD59-A6C34878D82A}">
                    <a16:rowId xmlns:a16="http://schemas.microsoft.com/office/drawing/2014/main" val="1000096705"/>
                  </a:ext>
                </a:extLst>
              </a:tr>
              <a:tr h="370840">
                <a:tc>
                  <a:txBody>
                    <a:bodyPr/>
                    <a:lstStyle/>
                    <a:p>
                      <a:r>
                        <a:rPr lang="en-US" dirty="0"/>
                        <a:t>Clayey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Above 85.1%</a:t>
                      </a:r>
                    </a:p>
                  </a:txBody>
                  <a:tcPr/>
                </a:tc>
                <a:extLst>
                  <a:ext uri="{0D108BD9-81ED-4DB2-BD59-A6C34878D82A}">
                    <a16:rowId xmlns:a16="http://schemas.microsoft.com/office/drawing/2014/main" val="1671374060"/>
                  </a:ext>
                </a:extLst>
              </a:tr>
            </a:tbl>
          </a:graphicData>
        </a:graphic>
      </p:graphicFrame>
    </p:spTree>
    <p:extLst>
      <p:ext uri="{BB962C8B-B14F-4D97-AF65-F5344CB8AC3E}">
        <p14:creationId xmlns:p14="http://schemas.microsoft.com/office/powerpoint/2010/main" val="1319139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103C5-C7DC-4227-8BE8-1ED0A7BDEDFD}"/>
              </a:ext>
            </a:extLst>
          </p:cNvPr>
          <p:cNvSpPr>
            <a:spLocks noGrp="1"/>
          </p:cNvSpPr>
          <p:nvPr>
            <p:ph type="title"/>
          </p:nvPr>
        </p:nvSpPr>
        <p:spPr/>
        <p:txBody>
          <a:bodyPr/>
          <a:lstStyle/>
          <a:p>
            <a:pPr algn="ctr"/>
            <a:r>
              <a:rPr lang="en-US" dirty="0"/>
              <a:t>How to check the soil type?</a:t>
            </a:r>
          </a:p>
        </p:txBody>
      </p:sp>
      <p:sp>
        <p:nvSpPr>
          <p:cNvPr id="3" name="Content Placeholder 2">
            <a:extLst>
              <a:ext uri="{FF2B5EF4-FFF2-40B4-BE49-F238E27FC236}">
                <a16:creationId xmlns:a16="http://schemas.microsoft.com/office/drawing/2014/main" id="{A183C10F-E809-49E0-B85F-5066A7A77BF1}"/>
              </a:ext>
            </a:extLst>
          </p:cNvPr>
          <p:cNvSpPr>
            <a:spLocks noGrp="1"/>
          </p:cNvSpPr>
          <p:nvPr>
            <p:ph idx="1"/>
          </p:nvPr>
        </p:nvSpPr>
        <p:spPr/>
        <p:txBody>
          <a:bodyPr>
            <a:normAutofit lnSpcReduction="10000"/>
          </a:bodyPr>
          <a:lstStyle/>
          <a:p>
            <a:pPr algn="just">
              <a:buFont typeface="Arial" panose="020B0604020202020204" pitchFamily="34" charset="0"/>
              <a:buChar char="•"/>
            </a:pPr>
            <a:r>
              <a:rPr lang="en-US" dirty="0"/>
              <a:t>STEP 1: Measure the moisture content of the soil using the moisture sensor (Initial value= X)</a:t>
            </a:r>
          </a:p>
          <a:p>
            <a:pPr algn="just">
              <a:buFont typeface="Arial" panose="020B0604020202020204" pitchFamily="34" charset="0"/>
              <a:buChar char="•"/>
            </a:pPr>
            <a:r>
              <a:rPr lang="en-US" dirty="0"/>
              <a:t>STEP 2: Supply 100ml of water using the motor attached to a water reservoir</a:t>
            </a:r>
          </a:p>
          <a:p>
            <a:pPr algn="just">
              <a:buFont typeface="Arial" panose="020B0604020202020204" pitchFamily="34" charset="0"/>
              <a:buChar char="•"/>
            </a:pPr>
            <a:r>
              <a:rPr lang="en-US" dirty="0"/>
              <a:t>STEP 3: Wait for 10 mins for the water to be absorbed by the soil</a:t>
            </a:r>
          </a:p>
          <a:p>
            <a:pPr algn="just">
              <a:buFont typeface="Arial" panose="020B0604020202020204" pitchFamily="34" charset="0"/>
              <a:buChar char="•"/>
            </a:pPr>
            <a:r>
              <a:rPr lang="en-US" dirty="0"/>
              <a:t>STEP 4: Measure the value of water in the soil using the moisture sensor (Final value= Y)</a:t>
            </a:r>
          </a:p>
          <a:p>
            <a:pPr algn="just">
              <a:buFont typeface="Arial" panose="020B0604020202020204" pitchFamily="34" charset="0"/>
              <a:buChar char="•"/>
            </a:pPr>
            <a:r>
              <a:rPr lang="en-US" dirty="0"/>
              <a:t>STEP 5: Calculate the % of water retained using the formula:</a:t>
            </a:r>
          </a:p>
          <a:p>
            <a:pPr lvl="1" algn="just">
              <a:buFont typeface="Wingdings" panose="05000000000000000000" pitchFamily="2" charset="2"/>
              <a:buChar char="v"/>
            </a:pPr>
            <a:r>
              <a:rPr lang="en-US" dirty="0"/>
              <a:t>(X-Y/X)*100</a:t>
            </a:r>
          </a:p>
          <a:p>
            <a:pPr algn="just">
              <a:buFont typeface="Arial" panose="020B0604020202020204" pitchFamily="34" charset="0"/>
              <a:buChar char="•"/>
            </a:pPr>
            <a:r>
              <a:rPr lang="en-US" dirty="0"/>
              <a:t>STEP 6: Compare the retention capacity with the table and classify the soil accordingly</a:t>
            </a:r>
          </a:p>
          <a:p>
            <a:pPr algn="just">
              <a:buFont typeface="Arial" panose="020B0604020202020204" pitchFamily="34" charset="0"/>
              <a:buChar char="•"/>
            </a:pPr>
            <a:endParaRPr lang="en-US" dirty="0"/>
          </a:p>
        </p:txBody>
      </p:sp>
    </p:spTree>
    <p:extLst>
      <p:ext uri="{BB962C8B-B14F-4D97-AF65-F5344CB8AC3E}">
        <p14:creationId xmlns:p14="http://schemas.microsoft.com/office/powerpoint/2010/main" val="222740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7AB45-DE53-4996-A8E7-0FA91FC43569}"/>
              </a:ext>
            </a:extLst>
          </p:cNvPr>
          <p:cNvSpPr>
            <a:spLocks noGrp="1"/>
          </p:cNvSpPr>
          <p:nvPr>
            <p:ph type="title"/>
          </p:nvPr>
        </p:nvSpPr>
        <p:spPr/>
        <p:txBody>
          <a:bodyPr/>
          <a:lstStyle/>
          <a:p>
            <a:pPr algn="ctr"/>
            <a:r>
              <a:rPr lang="en-US" dirty="0"/>
              <a:t>Crop Suggestions</a:t>
            </a:r>
          </a:p>
        </p:txBody>
      </p:sp>
      <p:sp>
        <p:nvSpPr>
          <p:cNvPr id="3" name="Content Placeholder 2">
            <a:extLst>
              <a:ext uri="{FF2B5EF4-FFF2-40B4-BE49-F238E27FC236}">
                <a16:creationId xmlns:a16="http://schemas.microsoft.com/office/drawing/2014/main" id="{8A847253-DEED-4979-A46E-903CDB5F9F77}"/>
              </a:ext>
            </a:extLst>
          </p:cNvPr>
          <p:cNvSpPr>
            <a:spLocks noGrp="1"/>
          </p:cNvSpPr>
          <p:nvPr>
            <p:ph idx="1"/>
          </p:nvPr>
        </p:nvSpPr>
        <p:spPr/>
        <p:txBody>
          <a:bodyPr/>
          <a:lstStyle/>
          <a:p>
            <a:pPr algn="just">
              <a:buFont typeface="Arial" panose="020B0604020202020204" pitchFamily="34" charset="0"/>
              <a:buChar char="•"/>
            </a:pPr>
            <a:r>
              <a:rPr lang="en-US" dirty="0"/>
              <a:t> Suggest the best suited crop to the user based on the type of soil identified</a:t>
            </a:r>
          </a:p>
          <a:p>
            <a:pPr algn="just">
              <a:buFont typeface="Arial" panose="020B0604020202020204" pitchFamily="34" charset="0"/>
              <a:buChar char="•"/>
            </a:pPr>
            <a:r>
              <a:rPr lang="en-US" dirty="0"/>
              <a:t>Refer the following table:</a:t>
            </a:r>
          </a:p>
          <a:p>
            <a:pPr algn="just">
              <a:buFont typeface="Arial" panose="020B0604020202020204" pitchFamily="34" charset="0"/>
              <a:buChar char="•"/>
            </a:pPr>
            <a:endParaRPr lang="en-US" dirty="0"/>
          </a:p>
          <a:p>
            <a:pPr marL="0" indent="0" algn="just">
              <a:buNone/>
            </a:pPr>
            <a:r>
              <a:rPr lang="en-US" dirty="0"/>
              <a:t> </a:t>
            </a:r>
          </a:p>
        </p:txBody>
      </p:sp>
      <p:graphicFrame>
        <p:nvGraphicFramePr>
          <p:cNvPr id="4" name="Table 3"/>
          <p:cNvGraphicFramePr>
            <a:graphicFrameLocks noGrp="1"/>
          </p:cNvGraphicFramePr>
          <p:nvPr>
            <p:extLst>
              <p:ext uri="{D42A27DB-BD31-4B8C-83A1-F6EECF244321}">
                <p14:modId xmlns:p14="http://schemas.microsoft.com/office/powerpoint/2010/main" val="2450588515"/>
              </p:ext>
            </p:extLst>
          </p:nvPr>
        </p:nvGraphicFramePr>
        <p:xfrm>
          <a:off x="838200" y="3200401"/>
          <a:ext cx="7528560" cy="2114383"/>
        </p:xfrm>
        <a:graphic>
          <a:graphicData uri="http://schemas.openxmlformats.org/drawingml/2006/table">
            <a:tbl>
              <a:tblPr firstRow="1" bandRow="1">
                <a:tableStyleId>{5C22544A-7EE6-4342-B048-85BDC9FD1C3A}</a:tableStyleId>
              </a:tblPr>
              <a:tblGrid>
                <a:gridCol w="3764280">
                  <a:extLst>
                    <a:ext uri="{9D8B030D-6E8A-4147-A177-3AD203B41FA5}">
                      <a16:colId xmlns:a16="http://schemas.microsoft.com/office/drawing/2014/main" val="20000"/>
                    </a:ext>
                  </a:extLst>
                </a:gridCol>
                <a:gridCol w="3764280">
                  <a:extLst>
                    <a:ext uri="{9D8B030D-6E8A-4147-A177-3AD203B41FA5}">
                      <a16:colId xmlns:a16="http://schemas.microsoft.com/office/drawing/2014/main" val="20001"/>
                    </a:ext>
                  </a:extLst>
                </a:gridCol>
              </a:tblGrid>
              <a:tr h="483704">
                <a:tc>
                  <a:txBody>
                    <a:bodyPr/>
                    <a:lstStyle/>
                    <a:p>
                      <a:pPr algn="ctr"/>
                      <a:r>
                        <a:rPr lang="en-US" dirty="0"/>
                        <a:t>Soil</a:t>
                      </a:r>
                      <a:r>
                        <a:rPr lang="en-US" baseline="0" dirty="0"/>
                        <a:t> type</a:t>
                      </a:r>
                      <a:endParaRPr lang="en-US" dirty="0"/>
                    </a:p>
                  </a:txBody>
                  <a:tcPr/>
                </a:tc>
                <a:tc>
                  <a:txBody>
                    <a:bodyPr/>
                    <a:lstStyle/>
                    <a:p>
                      <a:pPr algn="ctr"/>
                      <a:r>
                        <a:rPr lang="en-US" dirty="0"/>
                        <a:t>Crop type</a:t>
                      </a:r>
                    </a:p>
                  </a:txBody>
                  <a:tcPr/>
                </a:tc>
                <a:extLst>
                  <a:ext uri="{0D108BD9-81ED-4DB2-BD59-A6C34878D82A}">
                    <a16:rowId xmlns:a16="http://schemas.microsoft.com/office/drawing/2014/main" val="10000"/>
                  </a:ext>
                </a:extLst>
              </a:tr>
              <a:tr h="506895">
                <a:tc>
                  <a:txBody>
                    <a:bodyPr/>
                    <a:lstStyle/>
                    <a:p>
                      <a:pPr algn="ctr"/>
                      <a:r>
                        <a:rPr lang="en-US" dirty="0"/>
                        <a:t>Sandy</a:t>
                      </a:r>
                    </a:p>
                  </a:txBody>
                  <a:tcPr/>
                </a:tc>
                <a:tc>
                  <a:txBody>
                    <a:bodyPr/>
                    <a:lstStyle/>
                    <a:p>
                      <a:pPr algn="ctr"/>
                      <a:r>
                        <a:rPr lang="en-US" dirty="0"/>
                        <a:t>Carrot, Beetroot, Radish, Onion</a:t>
                      </a:r>
                    </a:p>
                  </a:txBody>
                  <a:tcPr/>
                </a:tc>
                <a:extLst>
                  <a:ext uri="{0D108BD9-81ED-4DB2-BD59-A6C34878D82A}">
                    <a16:rowId xmlns:a16="http://schemas.microsoft.com/office/drawing/2014/main" val="10001"/>
                  </a:ext>
                </a:extLst>
              </a:tr>
              <a:tr h="483704">
                <a:tc>
                  <a:txBody>
                    <a:bodyPr/>
                    <a:lstStyle/>
                    <a:p>
                      <a:pPr algn="ctr"/>
                      <a:r>
                        <a:rPr lang="en-US" dirty="0"/>
                        <a:t>Loamy</a:t>
                      </a:r>
                    </a:p>
                  </a:txBody>
                  <a:tcPr/>
                </a:tc>
                <a:tc>
                  <a:txBody>
                    <a:bodyPr/>
                    <a:lstStyle/>
                    <a:p>
                      <a:pPr algn="ctr"/>
                      <a:r>
                        <a:rPr lang="en-US" dirty="0"/>
                        <a:t>Rice, Sugarcane, Cotton, Pulses, Spinach</a:t>
                      </a:r>
                    </a:p>
                  </a:txBody>
                  <a:tcPr/>
                </a:tc>
                <a:extLst>
                  <a:ext uri="{0D108BD9-81ED-4DB2-BD59-A6C34878D82A}">
                    <a16:rowId xmlns:a16="http://schemas.microsoft.com/office/drawing/2014/main" val="10002"/>
                  </a:ext>
                </a:extLst>
              </a:tr>
              <a:tr h="483704">
                <a:tc>
                  <a:txBody>
                    <a:bodyPr/>
                    <a:lstStyle/>
                    <a:p>
                      <a:pPr algn="ctr"/>
                      <a:r>
                        <a:rPr lang="en-US" dirty="0"/>
                        <a:t>Clay</a:t>
                      </a:r>
                    </a:p>
                  </a:txBody>
                  <a:tcPr/>
                </a:tc>
                <a:tc>
                  <a:txBody>
                    <a:bodyPr/>
                    <a:lstStyle/>
                    <a:p>
                      <a:pPr algn="ctr"/>
                      <a:r>
                        <a:rPr lang="en-US" dirty="0"/>
                        <a:t>Lettuce, Broccoli</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870881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79734-FE2F-4675-AC6D-1CAC9F74EB6A}"/>
              </a:ext>
            </a:extLst>
          </p:cNvPr>
          <p:cNvSpPr>
            <a:spLocks noGrp="1"/>
          </p:cNvSpPr>
          <p:nvPr>
            <p:ph type="title"/>
          </p:nvPr>
        </p:nvSpPr>
        <p:spPr>
          <a:xfrm>
            <a:off x="822960" y="286604"/>
            <a:ext cx="7543800" cy="1450757"/>
          </a:xfrm>
        </p:spPr>
        <p:txBody>
          <a:bodyPr/>
          <a:lstStyle/>
          <a:p>
            <a:pPr algn="ctr"/>
            <a:r>
              <a:rPr lang="en-US" dirty="0"/>
              <a:t>Automatic Supply of Water</a:t>
            </a:r>
          </a:p>
        </p:txBody>
      </p:sp>
      <p:sp>
        <p:nvSpPr>
          <p:cNvPr id="3" name="Content Placeholder 2">
            <a:extLst>
              <a:ext uri="{FF2B5EF4-FFF2-40B4-BE49-F238E27FC236}">
                <a16:creationId xmlns:a16="http://schemas.microsoft.com/office/drawing/2014/main" id="{9C445C7F-0123-4B5D-9460-0B9CBB5D3CAE}"/>
              </a:ext>
            </a:extLst>
          </p:cNvPr>
          <p:cNvSpPr>
            <a:spLocks noGrp="1"/>
          </p:cNvSpPr>
          <p:nvPr>
            <p:ph idx="1"/>
          </p:nvPr>
        </p:nvSpPr>
        <p:spPr/>
        <p:txBody>
          <a:bodyPr>
            <a:normAutofit/>
          </a:bodyPr>
          <a:lstStyle/>
          <a:p>
            <a:pPr algn="just">
              <a:buFont typeface="Arial" panose="020B0604020202020204" pitchFamily="34" charset="0"/>
              <a:buChar char="•"/>
            </a:pPr>
            <a:r>
              <a:rPr lang="en-US" sz="2000" dirty="0"/>
              <a:t>Moisture sensor is used to detect the amount of water present in the soil</a:t>
            </a:r>
          </a:p>
          <a:p>
            <a:pPr algn="just">
              <a:buFont typeface="Arial" panose="020B0604020202020204" pitchFamily="34" charset="0"/>
              <a:buChar char="•"/>
            </a:pPr>
            <a:r>
              <a:rPr lang="en-US" sz="2000" dirty="0"/>
              <a:t>Comparison with a threshold value</a:t>
            </a:r>
          </a:p>
          <a:p>
            <a:pPr algn="just">
              <a:buFont typeface="Arial" panose="020B0604020202020204" pitchFamily="34" charset="0"/>
              <a:buChar char="•"/>
            </a:pPr>
            <a:r>
              <a:rPr lang="en-US" sz="2000" dirty="0"/>
              <a:t>On what basis is the threshold value defined?</a:t>
            </a:r>
          </a:p>
          <a:p>
            <a:pPr algn="just">
              <a:buFont typeface="Arial" panose="020B0604020202020204" pitchFamily="34" charset="0"/>
              <a:buChar char="•"/>
            </a:pPr>
            <a:r>
              <a:rPr lang="en-US" sz="2000" dirty="0"/>
              <a:t>Advantages of using this method </a:t>
            </a:r>
          </a:p>
          <a:p>
            <a:pPr algn="just">
              <a:buFont typeface="Arial" panose="020B0604020202020204" pitchFamily="34" charset="0"/>
              <a:buChar char="•"/>
            </a:pPr>
            <a:r>
              <a:rPr lang="en-US" sz="2000" dirty="0"/>
              <a:t>Water to be supplied by the pump till </a:t>
            </a:r>
            <a:r>
              <a:rPr lang="en-US" dirty="0"/>
              <a:t>the soil moisture reaches the threshold value</a:t>
            </a:r>
            <a:endParaRPr lang="en-US" sz="2000" dirty="0"/>
          </a:p>
          <a:p>
            <a:pPr algn="just">
              <a:buFont typeface="Arial" panose="020B0604020202020204" pitchFamily="34" charset="0"/>
              <a:buChar char="•"/>
            </a:pPr>
            <a:endParaRPr lang="en-US" sz="2000" dirty="0"/>
          </a:p>
        </p:txBody>
      </p:sp>
    </p:spTree>
    <p:extLst>
      <p:ext uri="{BB962C8B-B14F-4D97-AF65-F5344CB8AC3E}">
        <p14:creationId xmlns:p14="http://schemas.microsoft.com/office/powerpoint/2010/main" val="3705527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F43F8E22-82C4-405A-98C2-51F3A0B72532}"/>
              </a:ext>
            </a:extLst>
          </p:cNvPr>
          <p:cNvGraphicFramePr>
            <a:graphicFrameLocks noGrp="1"/>
          </p:cNvGraphicFramePr>
          <p:nvPr>
            <p:ph idx="1"/>
            <p:extLst>
              <p:ext uri="{D42A27DB-BD31-4B8C-83A1-F6EECF244321}">
                <p14:modId xmlns:p14="http://schemas.microsoft.com/office/powerpoint/2010/main" val="430643042"/>
              </p:ext>
            </p:extLst>
          </p:nvPr>
        </p:nvGraphicFramePr>
        <p:xfrm>
          <a:off x="0" y="381000"/>
          <a:ext cx="9372600" cy="563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00246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Connecting Android to Arduino through GSM</a:t>
            </a:r>
          </a:p>
        </p:txBody>
      </p:sp>
      <p:sp>
        <p:nvSpPr>
          <p:cNvPr id="3" name="Content Placeholder 2"/>
          <p:cNvSpPr>
            <a:spLocks noGrp="1"/>
          </p:cNvSpPr>
          <p:nvPr>
            <p:ph idx="1"/>
          </p:nvPr>
        </p:nvSpPr>
        <p:spPr/>
        <p:txBody>
          <a:bodyPr/>
          <a:lstStyle/>
          <a:p>
            <a:pPr marL="457200" indent="-457200"/>
            <a:r>
              <a:rPr lang="en-US" dirty="0">
                <a:solidFill>
                  <a:schemeClr val="tx1"/>
                </a:solidFill>
              </a:rPr>
              <a:t>GSM shield, Android studio, USB port 2.0, Phone to connect.</a:t>
            </a:r>
          </a:p>
          <a:p>
            <a:pPr marL="457200" indent="-457200"/>
            <a:r>
              <a:rPr lang="en-US" dirty="0">
                <a:solidFill>
                  <a:schemeClr val="tx1"/>
                </a:solidFill>
              </a:rPr>
              <a:t>Steps:</a:t>
            </a:r>
          </a:p>
          <a:p>
            <a:pPr marL="457200" indent="-457200">
              <a:buFont typeface="+mj-lt"/>
              <a:buAutoNum type="arabicPeriod"/>
            </a:pPr>
            <a:r>
              <a:rPr lang="en-US" dirty="0">
                <a:solidFill>
                  <a:schemeClr val="tx1"/>
                </a:solidFill>
              </a:rPr>
              <a:t>Making a serial port</a:t>
            </a:r>
          </a:p>
          <a:p>
            <a:pPr marL="457200" indent="-457200">
              <a:buFont typeface="+mj-lt"/>
              <a:buAutoNum type="arabicPeriod"/>
            </a:pPr>
            <a:r>
              <a:rPr lang="en-US" dirty="0">
                <a:solidFill>
                  <a:schemeClr val="tx1"/>
                </a:solidFill>
              </a:rPr>
              <a:t>Code for GSM to connect into android.</a:t>
            </a:r>
          </a:p>
          <a:p>
            <a:pPr marL="457200" indent="-457200">
              <a:buFont typeface="+mj-lt"/>
              <a:buAutoNum type="arabicPeriod"/>
            </a:pPr>
            <a:r>
              <a:rPr lang="en-US" dirty="0">
                <a:solidFill>
                  <a:schemeClr val="tx1"/>
                </a:solidFill>
              </a:rPr>
              <a:t>Use Android application to connect </a:t>
            </a:r>
          </a:p>
          <a:p>
            <a:pPr marL="0" indent="0">
              <a:buNone/>
            </a:pPr>
            <a:r>
              <a:rPr lang="en-US" dirty="0">
                <a:solidFill>
                  <a:schemeClr val="tx1"/>
                </a:solidFill>
              </a:rPr>
              <a:t>         Arduino to the smartphone</a:t>
            </a:r>
          </a:p>
        </p:txBody>
      </p:sp>
      <p:pic>
        <p:nvPicPr>
          <p:cNvPr id="4" name="Picture 3" descr="SLD-000012.in_app.jpg"/>
          <p:cNvPicPr>
            <a:picLocks noChangeAspect="1"/>
          </p:cNvPicPr>
          <p:nvPr/>
        </p:nvPicPr>
        <p:blipFill>
          <a:blip r:embed="rId2" cstate="print"/>
          <a:stretch>
            <a:fillRect/>
          </a:stretch>
        </p:blipFill>
        <p:spPr>
          <a:xfrm>
            <a:off x="5486400" y="2514600"/>
            <a:ext cx="3200400" cy="32004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159B0-76BE-40A8-AD13-5E5270AF794F}"/>
              </a:ext>
            </a:extLst>
          </p:cNvPr>
          <p:cNvSpPr>
            <a:spLocks noGrp="1"/>
          </p:cNvSpPr>
          <p:nvPr>
            <p:ph type="title"/>
          </p:nvPr>
        </p:nvSpPr>
        <p:spPr/>
        <p:txBody>
          <a:bodyPr/>
          <a:lstStyle/>
          <a:p>
            <a:pPr algn="ctr"/>
            <a:r>
              <a:rPr lang="en-US" dirty="0"/>
              <a:t>Farm Security</a:t>
            </a:r>
          </a:p>
        </p:txBody>
      </p:sp>
      <p:sp>
        <p:nvSpPr>
          <p:cNvPr id="3" name="Content Placeholder 2">
            <a:extLst>
              <a:ext uri="{FF2B5EF4-FFF2-40B4-BE49-F238E27FC236}">
                <a16:creationId xmlns:a16="http://schemas.microsoft.com/office/drawing/2014/main" id="{37B0322E-21C8-4DE8-BC91-ABE46531F780}"/>
              </a:ext>
            </a:extLst>
          </p:cNvPr>
          <p:cNvSpPr>
            <a:spLocks noGrp="1"/>
          </p:cNvSpPr>
          <p:nvPr>
            <p:ph idx="1"/>
          </p:nvPr>
        </p:nvSpPr>
        <p:spPr/>
        <p:txBody>
          <a:bodyPr>
            <a:noAutofit/>
          </a:bodyPr>
          <a:lstStyle/>
          <a:p>
            <a:pPr algn="just">
              <a:buFont typeface="Arial" panose="020B0604020202020204" pitchFamily="34" charset="0"/>
              <a:buChar char="•"/>
            </a:pPr>
            <a:r>
              <a:rPr lang="en-US" sz="2000" dirty="0"/>
              <a:t>Passive Infrared Sensors (PIR) installed </a:t>
            </a:r>
            <a:r>
              <a:rPr lang="en-US" dirty="0"/>
              <a:t>in </a:t>
            </a:r>
            <a:r>
              <a:rPr lang="en-US" sz="2000" dirty="0"/>
              <a:t>the field</a:t>
            </a:r>
          </a:p>
          <a:p>
            <a:pPr algn="just">
              <a:buFont typeface="Arial" panose="020B0604020202020204" pitchFamily="34" charset="0"/>
              <a:buChar char="•"/>
            </a:pPr>
            <a:r>
              <a:rPr lang="en-US" sz="2000" dirty="0"/>
              <a:t>Sound detectors would be installed at the ground level near the plant</a:t>
            </a:r>
          </a:p>
          <a:p>
            <a:pPr algn="just">
              <a:buFont typeface="Arial" panose="020B0604020202020204" pitchFamily="34" charset="0"/>
              <a:buChar char="•"/>
            </a:pPr>
            <a:r>
              <a:rPr lang="en-US" sz="2000" dirty="0"/>
              <a:t>If any intruder/ unexpected activity is detected in the field then:</a:t>
            </a:r>
          </a:p>
          <a:p>
            <a:pPr lvl="1" algn="just">
              <a:buFont typeface="Arial" panose="020B0604020202020204" pitchFamily="34" charset="0"/>
              <a:buChar char="•"/>
            </a:pPr>
            <a:r>
              <a:rPr lang="en-US" sz="2000" dirty="0"/>
              <a:t>An alert would be sent to the user</a:t>
            </a:r>
          </a:p>
          <a:p>
            <a:pPr lvl="1" algn="just">
              <a:buFont typeface="Arial" panose="020B0604020202020204" pitchFamily="34" charset="0"/>
              <a:buChar char="•"/>
            </a:pPr>
            <a:r>
              <a:rPr lang="en-US" sz="2000" dirty="0"/>
              <a:t>An alarm would set-off</a:t>
            </a:r>
          </a:p>
          <a:p>
            <a:pPr lvl="1" algn="just">
              <a:buFont typeface="Arial" panose="020B0604020202020204" pitchFamily="34" charset="0"/>
              <a:buChar char="•"/>
            </a:pPr>
            <a:r>
              <a:rPr lang="en-US" sz="2000" dirty="0"/>
              <a:t>Flashing of lights</a:t>
            </a:r>
          </a:p>
        </p:txBody>
      </p:sp>
    </p:spTree>
    <p:extLst>
      <p:ext uri="{BB962C8B-B14F-4D97-AF65-F5344CB8AC3E}">
        <p14:creationId xmlns:p14="http://schemas.microsoft.com/office/powerpoint/2010/main" val="2872706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44402"/>
            <a:ext cx="7543800" cy="932596"/>
          </a:xfrm>
        </p:spPr>
        <p:txBody>
          <a:bodyPr/>
          <a:lstStyle/>
          <a:p>
            <a:r>
              <a:rPr lang="en-US" dirty="0"/>
              <a:t>Work Flow</a:t>
            </a:r>
          </a:p>
        </p:txBody>
      </p:sp>
      <p:pic>
        <p:nvPicPr>
          <p:cNvPr id="2050" name="Picture 2" descr="C:\Users\HOME\Desktop\boom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567" y="1176998"/>
            <a:ext cx="8536586" cy="5448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295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D659F-E225-45B8-B2D1-5CC2495CA669}"/>
              </a:ext>
            </a:extLst>
          </p:cNvPr>
          <p:cNvSpPr>
            <a:spLocks noGrp="1"/>
          </p:cNvSpPr>
          <p:nvPr>
            <p:ph type="title"/>
          </p:nvPr>
        </p:nvSpPr>
        <p:spPr>
          <a:xfrm>
            <a:off x="907367" y="914400"/>
            <a:ext cx="7103012" cy="764957"/>
          </a:xfrm>
        </p:spPr>
        <p:txBody>
          <a:bodyPr/>
          <a:lstStyle/>
          <a:p>
            <a:pPr algn="ctr"/>
            <a:r>
              <a:rPr lang="en-US" dirty="0"/>
              <a:t>Agenda</a:t>
            </a:r>
          </a:p>
        </p:txBody>
      </p:sp>
      <p:sp>
        <p:nvSpPr>
          <p:cNvPr id="3" name="Content Placeholder 2">
            <a:extLst>
              <a:ext uri="{FF2B5EF4-FFF2-40B4-BE49-F238E27FC236}">
                <a16:creationId xmlns:a16="http://schemas.microsoft.com/office/drawing/2014/main" id="{7B3A4846-C7ED-4289-82D1-7982FE6057C5}"/>
              </a:ext>
            </a:extLst>
          </p:cNvPr>
          <p:cNvSpPr>
            <a:spLocks noGrp="1"/>
          </p:cNvSpPr>
          <p:nvPr>
            <p:ph idx="1"/>
          </p:nvPr>
        </p:nvSpPr>
        <p:spPr>
          <a:xfrm>
            <a:off x="773723" y="1828800"/>
            <a:ext cx="7215554" cy="4422557"/>
          </a:xfrm>
        </p:spPr>
        <p:txBody>
          <a:bodyPr>
            <a:noAutofit/>
          </a:bodyPr>
          <a:lstStyle/>
          <a:p>
            <a:pPr marL="457200" indent="-457200">
              <a:buFont typeface="+mj-lt"/>
              <a:buAutoNum type="arabicPeriod"/>
            </a:pPr>
            <a:r>
              <a:rPr lang="en-US" sz="1400" dirty="0"/>
              <a:t>Introduction</a:t>
            </a:r>
          </a:p>
          <a:p>
            <a:pPr marL="457200" indent="-457200">
              <a:buFont typeface="+mj-lt"/>
              <a:buAutoNum type="arabicPeriod"/>
            </a:pPr>
            <a:r>
              <a:rPr lang="en-US" sz="1400" dirty="0"/>
              <a:t>Motivation</a:t>
            </a:r>
          </a:p>
          <a:p>
            <a:pPr marL="457200" indent="-457200">
              <a:buFont typeface="+mj-lt"/>
              <a:buAutoNum type="arabicPeriod"/>
            </a:pPr>
            <a:r>
              <a:rPr lang="en-US" sz="1400" dirty="0"/>
              <a:t>Literature Survey</a:t>
            </a:r>
          </a:p>
          <a:p>
            <a:pPr marL="457200" indent="-457200">
              <a:buFont typeface="+mj-lt"/>
              <a:buAutoNum type="arabicPeriod"/>
            </a:pPr>
            <a:r>
              <a:rPr lang="en-US" sz="1400" dirty="0"/>
              <a:t>Existing System</a:t>
            </a:r>
          </a:p>
          <a:p>
            <a:pPr marL="457200" indent="-457200">
              <a:buFont typeface="+mj-lt"/>
              <a:buAutoNum type="arabicPeriod"/>
            </a:pPr>
            <a:r>
              <a:rPr lang="en-US" sz="1400" dirty="0"/>
              <a:t>Proposed System</a:t>
            </a:r>
          </a:p>
          <a:p>
            <a:pPr marL="457200" indent="-457200">
              <a:buFont typeface="+mj-lt"/>
              <a:buAutoNum type="arabicPeriod"/>
            </a:pPr>
            <a:r>
              <a:rPr lang="en-US" sz="1400" dirty="0"/>
              <a:t>Identification of Soil</a:t>
            </a:r>
          </a:p>
          <a:p>
            <a:pPr marL="457200" indent="-457200">
              <a:buFont typeface="+mj-lt"/>
              <a:buAutoNum type="arabicPeriod"/>
            </a:pPr>
            <a:r>
              <a:rPr lang="en-US" sz="1400" dirty="0"/>
              <a:t>How to check soil type?</a:t>
            </a:r>
          </a:p>
          <a:p>
            <a:pPr marL="457200" indent="-457200">
              <a:buFont typeface="+mj-lt"/>
              <a:buAutoNum type="arabicPeriod"/>
            </a:pPr>
            <a:r>
              <a:rPr lang="en-US" sz="1400" dirty="0"/>
              <a:t>Crop Suggestions</a:t>
            </a:r>
          </a:p>
          <a:p>
            <a:pPr marL="457200" indent="-457200">
              <a:buFont typeface="+mj-lt"/>
              <a:buAutoNum type="arabicPeriod"/>
            </a:pPr>
            <a:r>
              <a:rPr lang="en-US" sz="1400" dirty="0"/>
              <a:t>Automatic Supply of Water</a:t>
            </a:r>
          </a:p>
          <a:p>
            <a:pPr marL="457200" indent="-457200">
              <a:buFont typeface="+mj-lt"/>
              <a:buAutoNum type="arabicPeriod"/>
            </a:pPr>
            <a:r>
              <a:rPr lang="en-US" sz="1400" dirty="0"/>
              <a:t>Farm Security</a:t>
            </a:r>
          </a:p>
          <a:p>
            <a:pPr marL="457200" indent="-457200">
              <a:buFont typeface="+mj-lt"/>
              <a:buAutoNum type="arabicPeriod"/>
            </a:pPr>
            <a:r>
              <a:rPr lang="en-US" sz="1400" dirty="0"/>
              <a:t>Conclusion</a:t>
            </a:r>
          </a:p>
          <a:p>
            <a:pPr marL="457200" indent="-457200">
              <a:buFont typeface="+mj-lt"/>
              <a:buAutoNum type="arabicPeriod"/>
            </a:pPr>
            <a:r>
              <a:rPr lang="en-US" sz="1400" dirty="0"/>
              <a:t>References</a:t>
            </a:r>
          </a:p>
        </p:txBody>
      </p:sp>
    </p:spTree>
    <p:extLst>
      <p:ext uri="{BB962C8B-B14F-4D97-AF65-F5344CB8AC3E}">
        <p14:creationId xmlns:p14="http://schemas.microsoft.com/office/powerpoint/2010/main" val="4165343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Conclusion</a:t>
            </a:r>
          </a:p>
        </p:txBody>
      </p:sp>
      <p:sp>
        <p:nvSpPr>
          <p:cNvPr id="3" name="Content Placeholder 2"/>
          <p:cNvSpPr>
            <a:spLocks noGrp="1"/>
          </p:cNvSpPr>
          <p:nvPr>
            <p:ph idx="1"/>
          </p:nvPr>
        </p:nvSpPr>
        <p:spPr/>
        <p:txBody>
          <a:bodyPr>
            <a:normAutofit/>
          </a:bodyPr>
          <a:lstStyle/>
          <a:p>
            <a:pPr marL="0" indent="0" algn="just">
              <a:buNone/>
            </a:pPr>
            <a:r>
              <a:rPr lang="en-US" dirty="0"/>
              <a:t>The system helps to comply with the following:</a:t>
            </a:r>
          </a:p>
          <a:p>
            <a:pPr algn="just">
              <a:buFont typeface="Arial" panose="020B0604020202020204" pitchFamily="34" charset="0"/>
              <a:buChar char="•"/>
            </a:pPr>
            <a:r>
              <a:rPr lang="en-US" dirty="0"/>
              <a:t>Saving water by efficiently providing only the required amount in the field</a:t>
            </a:r>
          </a:p>
          <a:p>
            <a:pPr algn="just">
              <a:buFont typeface="Arial" panose="020B0604020202020204" pitchFamily="34" charset="0"/>
              <a:buChar char="•"/>
            </a:pPr>
            <a:r>
              <a:rPr lang="en-US" dirty="0"/>
              <a:t>Eliminating the stress and efforts of manual irrigation </a:t>
            </a:r>
            <a:endParaRPr lang="en-US" sz="2000" dirty="0"/>
          </a:p>
          <a:p>
            <a:pPr algn="just">
              <a:buFont typeface="Arial" panose="020B0604020202020204" pitchFamily="34" charset="0"/>
              <a:buChar char="•"/>
            </a:pPr>
            <a:r>
              <a:rPr lang="en-US" dirty="0"/>
              <a:t>Increasing profits by suggesting the best crop for that particular field</a:t>
            </a:r>
          </a:p>
          <a:p>
            <a:pPr algn="just">
              <a:buFont typeface="Arial" panose="020B0604020202020204" pitchFamily="34" charset="0"/>
              <a:buChar char="•"/>
            </a:pPr>
            <a:r>
              <a:rPr lang="en-US" sz="2000" dirty="0"/>
              <a:t>Securing the efforts of the farmer by protecting the field against foreign intruders</a:t>
            </a:r>
          </a:p>
          <a:p>
            <a:pPr algn="just"/>
            <a:endParaRPr lang="en-US" sz="2000" dirty="0"/>
          </a:p>
        </p:txBody>
      </p:sp>
    </p:spTree>
    <p:extLst>
      <p:ext uri="{BB962C8B-B14F-4D97-AF65-F5344CB8AC3E}">
        <p14:creationId xmlns:p14="http://schemas.microsoft.com/office/powerpoint/2010/main" val="11019859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7C3A6-2943-43B5-9E5A-28DC73EB5CCE}"/>
              </a:ext>
            </a:extLst>
          </p:cNvPr>
          <p:cNvSpPr>
            <a:spLocks noGrp="1"/>
          </p:cNvSpPr>
          <p:nvPr>
            <p:ph type="title"/>
          </p:nvPr>
        </p:nvSpPr>
        <p:spPr/>
        <p:txBody>
          <a:bodyPr/>
          <a:lstStyle/>
          <a:p>
            <a:pPr algn="ctr"/>
            <a:r>
              <a:rPr lang="en-US" dirty="0"/>
              <a:t>References</a:t>
            </a:r>
          </a:p>
        </p:txBody>
      </p:sp>
      <p:sp>
        <p:nvSpPr>
          <p:cNvPr id="3" name="Content Placeholder 2">
            <a:extLst>
              <a:ext uri="{FF2B5EF4-FFF2-40B4-BE49-F238E27FC236}">
                <a16:creationId xmlns:a16="http://schemas.microsoft.com/office/drawing/2014/main" id="{9638AA05-66B1-4249-8F61-9E0520A958A9}"/>
              </a:ext>
            </a:extLst>
          </p:cNvPr>
          <p:cNvSpPr>
            <a:spLocks noGrp="1"/>
          </p:cNvSpPr>
          <p:nvPr>
            <p:ph idx="1"/>
          </p:nvPr>
        </p:nvSpPr>
        <p:spPr>
          <a:xfrm>
            <a:off x="1066800" y="1905000"/>
            <a:ext cx="7543801" cy="4023360"/>
          </a:xfrm>
        </p:spPr>
        <p:txBody>
          <a:bodyPr>
            <a:normAutofit/>
          </a:bodyPr>
          <a:lstStyle/>
          <a:p>
            <a:pPr marL="457200" indent="-457200" algn="just">
              <a:buFont typeface="+mj-lt"/>
              <a:buAutoNum type="arabicPeriod"/>
            </a:pPr>
            <a:r>
              <a:rPr lang="en-US" sz="1600" dirty="0"/>
              <a:t>“</a:t>
            </a:r>
            <a:r>
              <a:rPr lang="en-US" sz="1600" dirty="0" err="1"/>
              <a:t>FarmBeats</a:t>
            </a:r>
            <a:r>
              <a:rPr lang="en-US" sz="1600" dirty="0"/>
              <a:t>: An IoT Platform for Data-Driven Agriculture”</a:t>
            </a:r>
            <a:r>
              <a:rPr lang="en-US" sz="1600" b="1" dirty="0"/>
              <a:t> </a:t>
            </a:r>
            <a:r>
              <a:rPr lang="en-US" sz="1600" dirty="0"/>
              <a:t>by Deepak </a:t>
            </a:r>
            <a:r>
              <a:rPr lang="en-US" sz="1600" dirty="0" err="1"/>
              <a:t>Vasisht</a:t>
            </a:r>
            <a:r>
              <a:rPr lang="en-US" sz="1600" dirty="0"/>
              <a:t>, </a:t>
            </a:r>
            <a:r>
              <a:rPr lang="en-US" sz="1600" dirty="0" err="1"/>
              <a:t>Zerina</a:t>
            </a:r>
            <a:r>
              <a:rPr lang="en-US" sz="1600" dirty="0"/>
              <a:t> </a:t>
            </a:r>
            <a:r>
              <a:rPr lang="en-US" sz="1600" dirty="0" err="1"/>
              <a:t>Kapetanovic</a:t>
            </a:r>
            <a:r>
              <a:rPr lang="en-US" sz="1600" dirty="0"/>
              <a:t>,, Jong-ho Won, </a:t>
            </a:r>
            <a:r>
              <a:rPr lang="en-US" sz="1600" dirty="0" err="1"/>
              <a:t>Xinxin</a:t>
            </a:r>
            <a:r>
              <a:rPr lang="en-US" sz="1600" dirty="0"/>
              <a:t> </a:t>
            </a:r>
            <a:r>
              <a:rPr lang="en-US" sz="1600" dirty="0" err="1"/>
              <a:t>Jin</a:t>
            </a:r>
            <a:r>
              <a:rPr lang="en-US" sz="1600" dirty="0"/>
              <a:t>, Ranveer Chandra , Ashish Kapoor , </a:t>
            </a:r>
            <a:r>
              <a:rPr lang="en-US" sz="1600" dirty="0" err="1"/>
              <a:t>Sudipta</a:t>
            </a:r>
            <a:r>
              <a:rPr lang="en-US" sz="1600" dirty="0"/>
              <a:t> N. Sinha , </a:t>
            </a:r>
            <a:r>
              <a:rPr lang="en-US" sz="1600" dirty="0" err="1"/>
              <a:t>Madhusudhan</a:t>
            </a:r>
            <a:r>
              <a:rPr lang="en-US" sz="1600" dirty="0"/>
              <a:t> </a:t>
            </a:r>
            <a:r>
              <a:rPr lang="en-US" sz="1600" dirty="0" err="1"/>
              <a:t>Sudarshan</a:t>
            </a:r>
            <a:r>
              <a:rPr lang="en-US" sz="1600" dirty="0"/>
              <a:t>, Sean </a:t>
            </a:r>
            <a:r>
              <a:rPr lang="en-US" sz="1600" dirty="0" err="1"/>
              <a:t>Stratman</a:t>
            </a:r>
            <a:r>
              <a:rPr lang="en-US" sz="1600" dirty="0"/>
              <a:t> Microsoft, MIT, University of Washington, Purdue University(2017).</a:t>
            </a:r>
          </a:p>
          <a:p>
            <a:pPr marL="457200" indent="-457200" algn="just">
              <a:buFont typeface="+mj-lt"/>
              <a:buAutoNum type="arabicPeriod"/>
            </a:pPr>
            <a:r>
              <a:rPr lang="en-US" sz="1600" dirty="0"/>
              <a:t> “Design and Implementation of an Intelligent Security System for Farm Protection from Wild Animals”</a:t>
            </a:r>
            <a:r>
              <a:rPr lang="en-US" sz="1600" b="1" dirty="0"/>
              <a:t> </a:t>
            </a:r>
            <a:r>
              <a:rPr lang="en-US" sz="1600" dirty="0"/>
              <a:t>by Prof. </a:t>
            </a:r>
            <a:r>
              <a:rPr lang="en-US" sz="1600" dirty="0" err="1"/>
              <a:t>Abhinav</a:t>
            </a:r>
            <a:r>
              <a:rPr lang="en-US" sz="1600" dirty="0"/>
              <a:t> V. Deshpande (Nov 2016).</a:t>
            </a:r>
          </a:p>
          <a:p>
            <a:pPr marL="457200" indent="-457200" algn="just">
              <a:buFont typeface="+mj-lt"/>
              <a:buAutoNum type="arabicPeriod"/>
            </a:pPr>
            <a:r>
              <a:rPr lang="en-US" sz="1600" dirty="0"/>
              <a:t>“Intelligent Control Based Fuzzy Logic for Automation of Greenhouse Irrigation System and Evaluation in Relation to Conventional Systems” by</a:t>
            </a:r>
            <a:r>
              <a:rPr lang="en-US" sz="1600" b="1" dirty="0"/>
              <a:t> </a:t>
            </a:r>
            <a:r>
              <a:rPr lang="en-US" sz="1600" dirty="0"/>
              <a:t>P. </a:t>
            </a:r>
            <a:r>
              <a:rPr lang="en-US" sz="1600" dirty="0" err="1"/>
              <a:t>Javadi</a:t>
            </a:r>
            <a:r>
              <a:rPr lang="en-US" sz="1600" dirty="0"/>
              <a:t> Kia, A. </a:t>
            </a:r>
            <a:r>
              <a:rPr lang="en-US" sz="1600" dirty="0" err="1"/>
              <a:t>Tabatabaee</a:t>
            </a:r>
            <a:r>
              <a:rPr lang="en-US" sz="1600" dirty="0"/>
              <a:t> Far, M. Omid, R. </a:t>
            </a:r>
            <a:r>
              <a:rPr lang="en-US" sz="1600" dirty="0" err="1"/>
              <a:t>Alimardani</a:t>
            </a:r>
            <a:r>
              <a:rPr lang="en-US" sz="1600" dirty="0"/>
              <a:t> and L. </a:t>
            </a:r>
            <a:r>
              <a:rPr lang="en-US" sz="1600" dirty="0" err="1"/>
              <a:t>Naderloo</a:t>
            </a:r>
            <a:r>
              <a:rPr lang="en-US" sz="1600" dirty="0"/>
              <a:t> Department of Agricultural Machinery Engineering, University of Tehran, Karaj, Iran(2009).</a:t>
            </a:r>
          </a:p>
          <a:p>
            <a:pPr marL="457200" indent="-457200" algn="just">
              <a:buFont typeface="+mj-lt"/>
              <a:buAutoNum type="arabicPeriod" startAt="4"/>
            </a:pPr>
            <a:r>
              <a:rPr lang="en-US" sz="1600" dirty="0"/>
              <a:t>“Intelligent Automatic Plant Irrigation </a:t>
            </a:r>
            <a:r>
              <a:rPr lang="en-US" sz="1600" dirty="0" err="1"/>
              <a:t>System”by</a:t>
            </a:r>
            <a:r>
              <a:rPr lang="en-US" sz="1600" dirty="0"/>
              <a:t> Shaikh </a:t>
            </a:r>
            <a:r>
              <a:rPr lang="en-US" sz="1600" dirty="0" err="1"/>
              <a:t>Gauher</a:t>
            </a:r>
            <a:r>
              <a:rPr lang="en-US" sz="1600" dirty="0"/>
              <a:t> Darren (IJAICT)-(Nov 2016)</a:t>
            </a:r>
          </a:p>
          <a:p>
            <a:pPr marL="457200" indent="-457200" algn="just">
              <a:buFont typeface="+mj-lt"/>
              <a:buAutoNum type="arabicPeriod" startAt="4"/>
            </a:pPr>
            <a:r>
              <a:rPr lang="en-US" sz="1600" dirty="0"/>
              <a:t>“Soil Parameters Monitoring with Automatic Irrigation System” by </a:t>
            </a:r>
            <a:r>
              <a:rPr lang="en-US" sz="1600" dirty="0" err="1"/>
              <a:t>Sonali</a:t>
            </a:r>
            <a:r>
              <a:rPr lang="en-US" sz="1600" dirty="0"/>
              <a:t> </a:t>
            </a:r>
            <a:r>
              <a:rPr lang="en-US" sz="1600" dirty="0" err="1"/>
              <a:t>Gainwar</a:t>
            </a:r>
            <a:r>
              <a:rPr lang="en-US" sz="1600" dirty="0"/>
              <a:t>(IJSETR)(Nov 2015)</a:t>
            </a:r>
          </a:p>
        </p:txBody>
      </p:sp>
    </p:spTree>
    <p:extLst>
      <p:ext uri="{BB962C8B-B14F-4D97-AF65-F5344CB8AC3E}">
        <p14:creationId xmlns:p14="http://schemas.microsoft.com/office/powerpoint/2010/main" val="17360758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716BE1-5743-4420-9CFD-B7779FD8A944}"/>
              </a:ext>
            </a:extLst>
          </p:cNvPr>
          <p:cNvSpPr>
            <a:spLocks noGrp="1"/>
          </p:cNvSpPr>
          <p:nvPr>
            <p:ph idx="1"/>
          </p:nvPr>
        </p:nvSpPr>
        <p:spPr/>
        <p:txBody>
          <a:bodyPr>
            <a:normAutofit lnSpcReduction="10000"/>
          </a:bodyPr>
          <a:lstStyle/>
          <a:p>
            <a:pPr marL="457200" indent="-457200" algn="just">
              <a:buFont typeface="+mj-lt"/>
              <a:buAutoNum type="arabicPeriod" startAt="4"/>
            </a:pPr>
            <a:r>
              <a:rPr lang="en-US" sz="1600" dirty="0"/>
              <a:t>“Review paper based on automatic irrigation system based on </a:t>
            </a:r>
            <a:r>
              <a:rPr lang="en-US" sz="1600" dirty="0" err="1"/>
              <a:t>rf</a:t>
            </a:r>
            <a:r>
              <a:rPr lang="en-US" sz="1600" dirty="0"/>
              <a:t> module” by Ms. </a:t>
            </a:r>
            <a:r>
              <a:rPr lang="en-US" sz="1600" dirty="0" err="1"/>
              <a:t>Deweshvree</a:t>
            </a:r>
            <a:r>
              <a:rPr lang="en-US" sz="1600" dirty="0"/>
              <a:t> </a:t>
            </a:r>
            <a:r>
              <a:rPr lang="en-US" sz="1600" dirty="0" err="1"/>
              <a:t>Rane</a:t>
            </a:r>
            <a:r>
              <a:rPr lang="en-US" sz="1600" dirty="0"/>
              <a:t> PG Scholar - VLSI, Prof. P. R. </a:t>
            </a:r>
            <a:r>
              <a:rPr lang="en-US" sz="1600" dirty="0" err="1"/>
              <a:t>Indurkar</a:t>
            </a:r>
            <a:r>
              <a:rPr lang="en-US" sz="1600" dirty="0"/>
              <a:t> Professor, BDCE, Prof. D. M. Khatri Assistant Professor, BDCE, </a:t>
            </a:r>
            <a:r>
              <a:rPr lang="en-US" sz="1600" dirty="0" err="1"/>
              <a:t>Sevagram</a:t>
            </a:r>
            <a:r>
              <a:rPr lang="en-US" sz="1600" dirty="0"/>
              <a:t>, </a:t>
            </a:r>
            <a:r>
              <a:rPr lang="en-US" sz="1600" dirty="0" err="1"/>
              <a:t>Sevagram</a:t>
            </a:r>
            <a:r>
              <a:rPr lang="en-US" sz="1600" dirty="0"/>
              <a:t>, </a:t>
            </a:r>
            <a:r>
              <a:rPr lang="en-US" sz="1600" dirty="0" err="1"/>
              <a:t>Wardha</a:t>
            </a:r>
            <a:r>
              <a:rPr lang="en-US" sz="1600" dirty="0"/>
              <a:t>, India.(Jan 2015)</a:t>
            </a:r>
          </a:p>
          <a:p>
            <a:pPr marL="457200" indent="-457200" algn="just">
              <a:buFont typeface="+mj-lt"/>
              <a:buAutoNum type="arabicPeriod" startAt="4"/>
            </a:pPr>
            <a:r>
              <a:rPr lang="en-US" sz="1600" dirty="0"/>
              <a:t>“Applications of Smartphone-Based Sensors in Agriculture”: A Systematic Review of Research </a:t>
            </a:r>
            <a:r>
              <a:rPr lang="en-US" sz="1600" dirty="0" err="1"/>
              <a:t>Suporn</a:t>
            </a:r>
            <a:r>
              <a:rPr lang="en-US" sz="1600" dirty="0"/>
              <a:t> </a:t>
            </a:r>
            <a:r>
              <a:rPr lang="en-US" sz="1600" dirty="0" err="1"/>
              <a:t>Pongnumkul</a:t>
            </a:r>
            <a:r>
              <a:rPr lang="en-US" sz="1600" dirty="0"/>
              <a:t>, </a:t>
            </a:r>
            <a:r>
              <a:rPr lang="en-US" sz="1600" dirty="0" err="1"/>
              <a:t>Pimwadee</a:t>
            </a:r>
            <a:r>
              <a:rPr lang="en-US" sz="1600" dirty="0"/>
              <a:t> </a:t>
            </a:r>
            <a:r>
              <a:rPr lang="en-US" sz="1600" dirty="0" err="1"/>
              <a:t>Chaovalit</a:t>
            </a:r>
            <a:r>
              <a:rPr lang="en-US" sz="1600" dirty="0"/>
              <a:t>, and </a:t>
            </a:r>
            <a:r>
              <a:rPr lang="en-US" sz="1600" dirty="0" err="1"/>
              <a:t>Navaporn</a:t>
            </a:r>
            <a:r>
              <a:rPr lang="en-US" sz="1600" dirty="0"/>
              <a:t> </a:t>
            </a:r>
            <a:r>
              <a:rPr lang="en-US" sz="1600" dirty="0" err="1"/>
              <a:t>Surasvadi</a:t>
            </a:r>
            <a:r>
              <a:rPr lang="en-US" sz="1600" dirty="0"/>
              <a:t> (July 2015)</a:t>
            </a:r>
          </a:p>
          <a:p>
            <a:pPr marL="457200" indent="-457200" algn="just">
              <a:buFont typeface="+mj-lt"/>
              <a:buAutoNum type="arabicPeriod" startAt="8"/>
            </a:pPr>
            <a:r>
              <a:rPr lang="en-US" sz="1600" dirty="0"/>
              <a:t>“Design and Implementation of an Intelligent Security System for Farm Protection from Wild Animals” by Prof. Abhinav V. Deshpande (2013)</a:t>
            </a:r>
          </a:p>
          <a:p>
            <a:pPr marL="457200" indent="-457200" algn="just">
              <a:buFont typeface="+mj-lt"/>
              <a:buAutoNum type="arabicPeriod" startAt="8"/>
            </a:pPr>
            <a:r>
              <a:rPr lang="en-US" sz="1600" dirty="0"/>
              <a:t>“Intelligent Automatic Plant Irrigation System“ by Shaikh </a:t>
            </a:r>
            <a:r>
              <a:rPr lang="en-US" sz="1600" dirty="0" err="1"/>
              <a:t>Gauhar</a:t>
            </a:r>
            <a:r>
              <a:rPr lang="en-US" sz="1600" dirty="0"/>
              <a:t> </a:t>
            </a:r>
            <a:r>
              <a:rPr lang="en-US" sz="1600" dirty="0" err="1"/>
              <a:t>Zareen</a:t>
            </a:r>
            <a:r>
              <a:rPr lang="en-US" sz="1600" dirty="0"/>
              <a:t>, Khan </a:t>
            </a:r>
            <a:r>
              <a:rPr lang="en-US" sz="1600" dirty="0" err="1"/>
              <a:t>Sanna</a:t>
            </a:r>
            <a:r>
              <a:rPr lang="en-US" sz="1600" dirty="0"/>
              <a:t> </a:t>
            </a:r>
            <a:r>
              <a:rPr lang="en-US" sz="1600" dirty="0" err="1"/>
              <a:t>Zarrin</a:t>
            </a:r>
            <a:r>
              <a:rPr lang="en-US" sz="1600" dirty="0"/>
              <a:t> , Ansari </a:t>
            </a:r>
            <a:r>
              <a:rPr lang="en-US" sz="1600" dirty="0" err="1"/>
              <a:t>Rabsha</a:t>
            </a:r>
            <a:r>
              <a:rPr lang="en-US" sz="1600" dirty="0"/>
              <a:t> Ali, Prof. S. D. </a:t>
            </a:r>
            <a:r>
              <a:rPr lang="en-US" sz="1600" dirty="0" err="1"/>
              <a:t>Pingle</a:t>
            </a:r>
            <a:r>
              <a:rPr lang="en-US" sz="1600" dirty="0"/>
              <a:t>(Nov 2016)</a:t>
            </a:r>
          </a:p>
          <a:p>
            <a:pPr marL="457200" indent="-457200" algn="just">
              <a:buFont typeface="+mj-lt"/>
              <a:buAutoNum type="arabicPeriod" startAt="8"/>
            </a:pPr>
            <a:r>
              <a:rPr lang="en-US" sz="1600" dirty="0"/>
              <a:t>“Automated Measurement of Soil Moisture for Improvement of Irrigation Scheduling in Nurseries”</a:t>
            </a:r>
            <a:r>
              <a:rPr lang="en-US" sz="1600" b="1" dirty="0"/>
              <a:t> </a:t>
            </a:r>
            <a:r>
              <a:rPr lang="en-US" sz="1600" dirty="0"/>
              <a:t>by Gerrit </a:t>
            </a:r>
            <a:r>
              <a:rPr lang="en-US" sz="1600" dirty="0" err="1"/>
              <a:t>Hoogenboom</a:t>
            </a:r>
            <a:r>
              <a:rPr lang="en-US" sz="1600" dirty="0"/>
              <a:t> and James B. Houser</a:t>
            </a:r>
          </a:p>
          <a:p>
            <a:pPr marL="457200" indent="-457200" algn="just">
              <a:buFont typeface="+mj-lt"/>
              <a:buAutoNum type="arabicPeriod" startAt="8"/>
            </a:pPr>
            <a:r>
              <a:rPr lang="en-US" sz="1600" dirty="0"/>
              <a:t>“Smart Farm: Extending Automation To The Farm Level”</a:t>
            </a:r>
            <a:r>
              <a:rPr lang="en-US" sz="1600" b="1" dirty="0"/>
              <a:t> </a:t>
            </a:r>
            <a:r>
              <a:rPr lang="en-US" sz="1600" dirty="0"/>
              <a:t>by Drishti </a:t>
            </a:r>
            <a:r>
              <a:rPr lang="en-US" sz="1600" dirty="0" err="1"/>
              <a:t>Kanjilal</a:t>
            </a:r>
            <a:r>
              <a:rPr lang="en-US" sz="1600" dirty="0"/>
              <a:t>, </a:t>
            </a:r>
            <a:r>
              <a:rPr lang="en-US" sz="1600" dirty="0" err="1"/>
              <a:t>Divyata</a:t>
            </a:r>
            <a:r>
              <a:rPr lang="en-US" sz="1600" dirty="0"/>
              <a:t> Singh, </a:t>
            </a:r>
            <a:r>
              <a:rPr lang="en-US" sz="1600" dirty="0" err="1"/>
              <a:t>Rakhi</a:t>
            </a:r>
            <a:r>
              <a:rPr lang="en-US" sz="1600" dirty="0"/>
              <a:t> Reddy, Prof Jimmy Mathew(July 2014)</a:t>
            </a:r>
          </a:p>
          <a:p>
            <a:pPr marL="457200" indent="-457200" algn="just">
              <a:buFont typeface="+mj-lt"/>
              <a:buAutoNum type="arabicPeriod" startAt="8"/>
            </a:pPr>
            <a:endParaRPr lang="en-US" sz="1600" dirty="0"/>
          </a:p>
          <a:p>
            <a:pPr marL="457200" indent="-457200" algn="just">
              <a:buFont typeface="+mj-lt"/>
              <a:buAutoNum type="arabicPeriod" startAt="4"/>
            </a:pPr>
            <a:endParaRPr lang="en-US" sz="1600" dirty="0"/>
          </a:p>
          <a:p>
            <a:pPr algn="just"/>
            <a:endParaRPr lang="en-US" sz="1600" dirty="0"/>
          </a:p>
        </p:txBody>
      </p:sp>
    </p:spTree>
    <p:extLst>
      <p:ext uri="{BB962C8B-B14F-4D97-AF65-F5344CB8AC3E}">
        <p14:creationId xmlns:p14="http://schemas.microsoft.com/office/powerpoint/2010/main" val="14411143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References (Contd.)</a:t>
            </a:r>
          </a:p>
        </p:txBody>
      </p:sp>
      <p:sp>
        <p:nvSpPr>
          <p:cNvPr id="3" name="Content Placeholder 2"/>
          <p:cNvSpPr>
            <a:spLocks noGrp="1"/>
          </p:cNvSpPr>
          <p:nvPr>
            <p:ph idx="1"/>
          </p:nvPr>
        </p:nvSpPr>
        <p:spPr/>
        <p:txBody>
          <a:bodyPr>
            <a:normAutofit/>
          </a:bodyPr>
          <a:lstStyle/>
          <a:p>
            <a:pPr>
              <a:buFont typeface="+mj-lt"/>
              <a:buAutoNum type="arabicPeriod"/>
            </a:pPr>
            <a:r>
              <a:rPr lang="en-US" dirty="0">
                <a:hlinkClick r:id="rId2"/>
              </a:rPr>
              <a:t>http://www.instructables.com/id/plant-health-monitor/</a:t>
            </a:r>
            <a:endParaRPr lang="en-US" dirty="0"/>
          </a:p>
          <a:p>
            <a:pPr>
              <a:buFont typeface="+mj-lt"/>
              <a:buAutoNum type="arabicPeriod"/>
            </a:pPr>
            <a:r>
              <a:rPr lang="en-US" dirty="0">
                <a:hlinkClick r:id="rId3"/>
              </a:rPr>
              <a:t>http://homeguides.sfgate.com/soil-retains-water-best-clay-loam-silt-sand-104730.html</a:t>
            </a:r>
            <a:endParaRPr lang="en-US" dirty="0"/>
          </a:p>
          <a:p>
            <a:pPr>
              <a:buFont typeface="+mj-lt"/>
              <a:buAutoNum type="arabicPeriod"/>
            </a:pPr>
            <a:r>
              <a:rPr lang="en-US" dirty="0">
                <a:hlinkClick r:id="rId4"/>
              </a:rPr>
              <a:t>http://www.sswm.info/category/implementation-tools/water-sources/hardware/conservation-soil-moisture/crop-selection</a:t>
            </a:r>
            <a:endParaRPr lang="en-US" dirty="0"/>
          </a:p>
        </p:txBody>
      </p:sp>
    </p:spTree>
    <p:extLst>
      <p:ext uri="{BB962C8B-B14F-4D97-AF65-F5344CB8AC3E}">
        <p14:creationId xmlns:p14="http://schemas.microsoft.com/office/powerpoint/2010/main" val="6420907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6DB2ED-6E69-4302-9F02-7A0911DBEFC9}"/>
              </a:ext>
            </a:extLst>
          </p:cNvPr>
          <p:cNvSpPr>
            <a:spLocks noGrp="1"/>
          </p:cNvSpPr>
          <p:nvPr>
            <p:ph idx="1"/>
          </p:nvPr>
        </p:nvSpPr>
        <p:spPr/>
        <p:txBody>
          <a:bodyPr/>
          <a:lstStyle/>
          <a:p>
            <a:pPr algn="ctr"/>
            <a:endParaRPr lang="en-US" dirty="0"/>
          </a:p>
          <a:p>
            <a:pPr algn="ctr"/>
            <a:endParaRPr lang="en-US" dirty="0"/>
          </a:p>
          <a:p>
            <a:pPr algn="ctr"/>
            <a:endParaRPr lang="en-US" dirty="0"/>
          </a:p>
          <a:p>
            <a:pPr algn="ctr"/>
            <a:r>
              <a:rPr lang="en-US" sz="3600" dirty="0"/>
              <a:t>THANK YOU!</a:t>
            </a:r>
          </a:p>
        </p:txBody>
      </p:sp>
    </p:spTree>
    <p:extLst>
      <p:ext uri="{BB962C8B-B14F-4D97-AF65-F5344CB8AC3E}">
        <p14:creationId xmlns:p14="http://schemas.microsoft.com/office/powerpoint/2010/main" val="2230540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413" y="762000"/>
            <a:ext cx="7543800" cy="932596"/>
          </a:xfrm>
        </p:spPr>
        <p:txBody>
          <a:bodyPr/>
          <a:lstStyle/>
          <a:p>
            <a:pPr algn="ctr"/>
            <a:r>
              <a:rPr lang="en-US" dirty="0"/>
              <a:t>Introduction</a:t>
            </a:r>
          </a:p>
        </p:txBody>
      </p:sp>
      <p:sp>
        <p:nvSpPr>
          <p:cNvPr id="3" name="Content Placeholder 2"/>
          <p:cNvSpPr>
            <a:spLocks noGrp="1"/>
          </p:cNvSpPr>
          <p:nvPr>
            <p:ph idx="1"/>
          </p:nvPr>
        </p:nvSpPr>
        <p:spPr>
          <a:xfrm>
            <a:off x="803030" y="1828800"/>
            <a:ext cx="7543801" cy="4023360"/>
          </a:xfrm>
        </p:spPr>
        <p:txBody>
          <a:bodyPr>
            <a:normAutofit/>
          </a:bodyPr>
          <a:lstStyle/>
          <a:p>
            <a:pPr algn="just">
              <a:buFont typeface="Arial" panose="020B0604020202020204" pitchFamily="34" charset="0"/>
              <a:buChar char="•"/>
            </a:pPr>
            <a:endParaRPr lang="en-US" dirty="0"/>
          </a:p>
          <a:p>
            <a:pPr algn="just">
              <a:buFont typeface="Arial" panose="020B0604020202020204" pitchFamily="34" charset="0"/>
              <a:buChar char="•"/>
            </a:pPr>
            <a:r>
              <a:rPr lang="en-US" b="1" dirty="0"/>
              <a:t>Automatic irrigation</a:t>
            </a:r>
            <a:r>
              <a:rPr lang="en-US" dirty="0"/>
              <a:t> is the process of supplying water to the crops without the involvement of a human</a:t>
            </a:r>
          </a:p>
          <a:p>
            <a:pPr algn="just">
              <a:buFont typeface="Arial" panose="020B0604020202020204" pitchFamily="34" charset="0"/>
              <a:buChar char="•"/>
            </a:pPr>
            <a:r>
              <a:rPr lang="en-US" dirty="0"/>
              <a:t>The water is supplied to the crops using a network of sensors and actuators</a:t>
            </a:r>
          </a:p>
          <a:p>
            <a:pPr algn="just">
              <a:buFont typeface="Arial" panose="020B0604020202020204" pitchFamily="34" charset="0"/>
              <a:buChar char="•"/>
            </a:pPr>
            <a:r>
              <a:rPr lang="en-US" b="1" dirty="0"/>
              <a:t>Farm Security</a:t>
            </a:r>
            <a:r>
              <a:rPr lang="en-US" dirty="0"/>
              <a:t> deals with the protection of the yield from unwanted intruders like animals, birds or thieves</a:t>
            </a:r>
          </a:p>
          <a:p>
            <a:pPr algn="just">
              <a:buFont typeface="Arial" panose="020B0604020202020204" pitchFamily="34" charset="0"/>
              <a:buChar char="•"/>
            </a:pPr>
            <a:r>
              <a:rPr lang="en-US" dirty="0"/>
              <a:t>It is an important aspect of farming as the loss of yield will lead to an in turn loss of investment and efforts</a:t>
            </a:r>
          </a:p>
          <a:p>
            <a:pPr marL="64008" indent="0" algn="just">
              <a:buNone/>
            </a:pPr>
            <a:endParaRPr lang="en-US" sz="2000" b="1" dirty="0"/>
          </a:p>
          <a:p>
            <a:endParaRPr lang="en-US" sz="2000" dirty="0"/>
          </a:p>
        </p:txBody>
      </p:sp>
    </p:spTree>
    <p:extLst>
      <p:ext uri="{BB962C8B-B14F-4D97-AF65-F5344CB8AC3E}">
        <p14:creationId xmlns:p14="http://schemas.microsoft.com/office/powerpoint/2010/main" val="1426833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Motivation/Objective</a:t>
            </a:r>
          </a:p>
        </p:txBody>
      </p:sp>
      <p:sp>
        <p:nvSpPr>
          <p:cNvPr id="3" name="Content Placeholder 2"/>
          <p:cNvSpPr>
            <a:spLocks noGrp="1"/>
          </p:cNvSpPr>
          <p:nvPr>
            <p:ph idx="1"/>
          </p:nvPr>
        </p:nvSpPr>
        <p:spPr/>
        <p:txBody>
          <a:bodyPr>
            <a:normAutofit/>
          </a:bodyPr>
          <a:lstStyle/>
          <a:p>
            <a:pPr algn="just">
              <a:buFont typeface="Arial" panose="020B0604020202020204" pitchFamily="34" charset="0"/>
              <a:buChar char="•"/>
            </a:pPr>
            <a:r>
              <a:rPr lang="en-US" dirty="0"/>
              <a:t>Water is extensively used in the process of farming, hence we must strive to conserve it in every way possible.</a:t>
            </a:r>
          </a:p>
          <a:p>
            <a:pPr algn="just">
              <a:buFont typeface="Arial" panose="020B0604020202020204" pitchFamily="34" charset="0"/>
              <a:buChar char="•"/>
            </a:pPr>
            <a:r>
              <a:rPr lang="en-US" sz="2000" dirty="0"/>
              <a:t>Supplying water automatically to the crops without any human intervention</a:t>
            </a:r>
          </a:p>
          <a:p>
            <a:pPr lvl="0" algn="just">
              <a:buFont typeface="Arial" panose="020B0604020202020204" pitchFamily="34" charset="0"/>
              <a:buChar char="•"/>
            </a:pPr>
            <a:r>
              <a:rPr lang="en-US" sz="2000" dirty="0"/>
              <a:t>To secure the money and efforts invested for growing the crops</a:t>
            </a:r>
          </a:p>
          <a:p>
            <a:pPr lvl="0" algn="just">
              <a:buFont typeface="Arial" panose="020B0604020202020204" pitchFamily="34" charset="0"/>
              <a:buChar char="•"/>
            </a:pPr>
            <a:r>
              <a:rPr lang="en-US" sz="2000" dirty="0"/>
              <a:t> Any suspicious activity in the farm if detected, an alert would be automatically sent to the farmer</a:t>
            </a:r>
          </a:p>
          <a:p>
            <a:pPr lvl="0" algn="just">
              <a:buFont typeface="Arial" panose="020B0604020202020204" pitchFamily="34" charset="0"/>
              <a:buChar char="•"/>
            </a:pPr>
            <a:r>
              <a:rPr lang="en-US" dirty="0"/>
              <a:t>To</a:t>
            </a:r>
            <a:r>
              <a:rPr lang="en-US" sz="2000" dirty="0"/>
              <a:t> identify the soil type and suggest a favorable crop for that particular type of soil, thereby increasing profits</a:t>
            </a:r>
          </a:p>
          <a:p>
            <a:pPr algn="just">
              <a:buFont typeface="Arial" panose="020B0604020202020204" pitchFamily="34" charset="0"/>
              <a:buChar char="•"/>
            </a:pPr>
            <a:endParaRPr lang="en-US" sz="2000" dirty="0"/>
          </a:p>
          <a:p>
            <a:pPr lvl="0" algn="just">
              <a:buFont typeface="Arial" panose="020B0604020202020204" pitchFamily="34" charset="0"/>
              <a:buChar char="•"/>
            </a:pPr>
            <a:endParaRPr lang="en-US" sz="2000" dirty="0"/>
          </a:p>
        </p:txBody>
      </p:sp>
    </p:spTree>
    <p:extLst>
      <p:ext uri="{BB962C8B-B14F-4D97-AF65-F5344CB8AC3E}">
        <p14:creationId xmlns:p14="http://schemas.microsoft.com/office/powerpoint/2010/main" val="3503700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81000"/>
            <a:ext cx="6347713" cy="533400"/>
          </a:xfrm>
        </p:spPr>
        <p:txBody>
          <a:bodyPr>
            <a:normAutofit fontScale="90000"/>
          </a:bodyPr>
          <a:lstStyle/>
          <a:p>
            <a:pPr algn="ctr"/>
            <a:r>
              <a:rPr lang="en-US" dirty="0"/>
              <a:t>Literature Survey</a:t>
            </a:r>
          </a:p>
        </p:txBody>
      </p:sp>
      <p:graphicFrame>
        <p:nvGraphicFramePr>
          <p:cNvPr id="5" name="Content Placeholder 4">
            <a:extLst>
              <a:ext uri="{FF2B5EF4-FFF2-40B4-BE49-F238E27FC236}">
                <a16:creationId xmlns:a16="http://schemas.microsoft.com/office/drawing/2014/main" id="{71F25FDC-3011-4694-98F2-F6FDDE2421A2}"/>
              </a:ext>
            </a:extLst>
          </p:cNvPr>
          <p:cNvGraphicFramePr>
            <a:graphicFrameLocks noGrp="1"/>
          </p:cNvGraphicFramePr>
          <p:nvPr>
            <p:ph idx="1"/>
            <p:extLst>
              <p:ext uri="{D42A27DB-BD31-4B8C-83A1-F6EECF244321}">
                <p14:modId xmlns:p14="http://schemas.microsoft.com/office/powerpoint/2010/main" val="3304242413"/>
              </p:ext>
            </p:extLst>
          </p:nvPr>
        </p:nvGraphicFramePr>
        <p:xfrm>
          <a:off x="1066800" y="939800"/>
          <a:ext cx="7010400" cy="5026977"/>
        </p:xfrm>
        <a:graphic>
          <a:graphicData uri="http://schemas.openxmlformats.org/drawingml/2006/table">
            <a:tbl>
              <a:tblPr firstRow="1" bandRow="1">
                <a:tableStyleId>{5C22544A-7EE6-4342-B048-85BDC9FD1C3A}</a:tableStyleId>
              </a:tblPr>
              <a:tblGrid>
                <a:gridCol w="701675">
                  <a:extLst>
                    <a:ext uri="{9D8B030D-6E8A-4147-A177-3AD203B41FA5}">
                      <a16:colId xmlns:a16="http://schemas.microsoft.com/office/drawing/2014/main" val="1529423035"/>
                    </a:ext>
                  </a:extLst>
                </a:gridCol>
                <a:gridCol w="3352800">
                  <a:extLst>
                    <a:ext uri="{9D8B030D-6E8A-4147-A177-3AD203B41FA5}">
                      <a16:colId xmlns:a16="http://schemas.microsoft.com/office/drawing/2014/main" val="3979136540"/>
                    </a:ext>
                  </a:extLst>
                </a:gridCol>
                <a:gridCol w="2955925">
                  <a:extLst>
                    <a:ext uri="{9D8B030D-6E8A-4147-A177-3AD203B41FA5}">
                      <a16:colId xmlns:a16="http://schemas.microsoft.com/office/drawing/2014/main" val="3359143607"/>
                    </a:ext>
                  </a:extLst>
                </a:gridCol>
              </a:tblGrid>
              <a:tr h="363537">
                <a:tc>
                  <a:txBody>
                    <a:bodyPr/>
                    <a:lstStyle/>
                    <a:p>
                      <a:pPr algn="just"/>
                      <a:r>
                        <a:rPr lang="en-US" sz="1600" dirty="0"/>
                        <a:t>Sr .No</a:t>
                      </a:r>
                    </a:p>
                  </a:txBody>
                  <a:tcPr/>
                </a:tc>
                <a:tc>
                  <a:txBody>
                    <a:bodyPr/>
                    <a:lstStyle/>
                    <a:p>
                      <a:pPr algn="just"/>
                      <a:r>
                        <a:rPr lang="en-US" sz="1600" dirty="0"/>
                        <a:t>Title/Author</a:t>
                      </a:r>
                    </a:p>
                  </a:txBody>
                  <a:tcPr/>
                </a:tc>
                <a:tc>
                  <a:txBody>
                    <a:bodyPr/>
                    <a:lstStyle/>
                    <a:p>
                      <a:pPr algn="just"/>
                      <a:r>
                        <a:rPr lang="en-US" sz="1600" dirty="0"/>
                        <a:t>Description</a:t>
                      </a:r>
                    </a:p>
                  </a:txBody>
                  <a:tcPr/>
                </a:tc>
                <a:extLst>
                  <a:ext uri="{0D108BD9-81ED-4DB2-BD59-A6C34878D82A}">
                    <a16:rowId xmlns:a16="http://schemas.microsoft.com/office/drawing/2014/main" val="2805331370"/>
                  </a:ext>
                </a:extLst>
              </a:tr>
              <a:tr h="370840">
                <a:tc>
                  <a:txBody>
                    <a:bodyPr/>
                    <a:lstStyle/>
                    <a:p>
                      <a:pPr algn="just"/>
                      <a:r>
                        <a:rPr lang="en-US" sz="1600" dirty="0"/>
                        <a:t> 1</a:t>
                      </a:r>
                    </a:p>
                  </a:txBody>
                  <a:tcPr/>
                </a:tc>
                <a:tc>
                  <a:txBody>
                    <a:bodyPr/>
                    <a:lstStyle/>
                    <a:p>
                      <a:pPr algn="just"/>
                      <a:r>
                        <a:rPr lang="en-US" sz="1600" b="1" dirty="0"/>
                        <a:t>Intelligent Automatic Plant Irrigation System </a:t>
                      </a:r>
                      <a:r>
                        <a:rPr lang="en-US" sz="1600" dirty="0"/>
                        <a:t>by Shaikh </a:t>
                      </a:r>
                      <a:r>
                        <a:rPr lang="en-US" sz="1600" dirty="0" err="1"/>
                        <a:t>Gauher</a:t>
                      </a:r>
                      <a:r>
                        <a:rPr lang="en-US" sz="1600" dirty="0"/>
                        <a:t> Darren  (Nov</a:t>
                      </a:r>
                      <a:r>
                        <a:rPr lang="en-US" sz="1600" baseline="0" dirty="0"/>
                        <a:t> 2016</a:t>
                      </a:r>
                      <a:r>
                        <a:rPr lang="en-US" sz="1600" dirty="0"/>
                        <a:t>) [4]</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dirty="0"/>
                        <a:t>Here, the concept is implemented using Arduino and the controlling of the motor is realized by using an Android application</a:t>
                      </a:r>
                    </a:p>
                    <a:p>
                      <a:pPr algn="just"/>
                      <a:endParaRPr lang="en-US" sz="1600" dirty="0"/>
                    </a:p>
                  </a:txBody>
                  <a:tcPr/>
                </a:tc>
                <a:extLst>
                  <a:ext uri="{0D108BD9-81ED-4DB2-BD59-A6C34878D82A}">
                    <a16:rowId xmlns:a16="http://schemas.microsoft.com/office/drawing/2014/main" val="3310860444"/>
                  </a:ext>
                </a:extLst>
              </a:tr>
              <a:tr h="370840">
                <a:tc>
                  <a:txBody>
                    <a:bodyPr/>
                    <a:lstStyle/>
                    <a:p>
                      <a:pPr algn="just"/>
                      <a:r>
                        <a:rPr lang="en-US" sz="1600" dirty="0"/>
                        <a:t>2</a:t>
                      </a:r>
                    </a:p>
                  </a:txBody>
                  <a:tcPr/>
                </a:tc>
                <a:tc>
                  <a:txBody>
                    <a:bodyPr/>
                    <a:lstStyle/>
                    <a:p>
                      <a:pPr algn="just"/>
                      <a:r>
                        <a:rPr lang="en-US" sz="1600" b="1" dirty="0"/>
                        <a:t>Soil Parameters Monitoring with Automatic Irrigation System </a:t>
                      </a:r>
                      <a:r>
                        <a:rPr lang="en-US" sz="1600" dirty="0"/>
                        <a:t>by </a:t>
                      </a:r>
                      <a:r>
                        <a:rPr lang="en-US" sz="1600" dirty="0" err="1"/>
                        <a:t>Sonali</a:t>
                      </a:r>
                      <a:r>
                        <a:rPr lang="en-US" sz="1600" dirty="0"/>
                        <a:t> </a:t>
                      </a:r>
                      <a:r>
                        <a:rPr lang="en-US" sz="1600" dirty="0" err="1"/>
                        <a:t>Gainwar</a:t>
                      </a:r>
                      <a:r>
                        <a:rPr lang="en-US" sz="1600" dirty="0"/>
                        <a:t>(Nov 2015) [5]</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dirty="0"/>
                        <a:t> This includes measurement of only the soil moisture on the field thereby controlling the amount of water supplied</a:t>
                      </a:r>
                    </a:p>
                    <a:p>
                      <a:pPr algn="just"/>
                      <a:endParaRPr lang="en-US" sz="1600" dirty="0"/>
                    </a:p>
                  </a:txBody>
                  <a:tcPr/>
                </a:tc>
                <a:extLst>
                  <a:ext uri="{0D108BD9-81ED-4DB2-BD59-A6C34878D82A}">
                    <a16:rowId xmlns:a16="http://schemas.microsoft.com/office/drawing/2014/main" val="2417721148"/>
                  </a:ext>
                </a:extLst>
              </a:tr>
              <a:tr h="1262697">
                <a:tc>
                  <a:txBody>
                    <a:bodyPr/>
                    <a:lstStyle/>
                    <a:p>
                      <a:pPr algn="just"/>
                      <a:r>
                        <a:rPr lang="en-US" sz="1600" dirty="0"/>
                        <a:t>3</a:t>
                      </a:r>
                    </a:p>
                  </a:txBody>
                  <a:tcPr/>
                </a:tc>
                <a:tc>
                  <a:txBody>
                    <a:bodyPr/>
                    <a:lstStyle/>
                    <a:p>
                      <a:pPr algn="just"/>
                      <a:r>
                        <a:rPr lang="en-US" sz="1600" b="1" dirty="0"/>
                        <a:t>Intelligent Automatic Plant Irrigation System </a:t>
                      </a:r>
                      <a:r>
                        <a:rPr lang="en-US" sz="1600" dirty="0"/>
                        <a:t>Authors Shaikh </a:t>
                      </a:r>
                      <a:r>
                        <a:rPr lang="en-US" sz="1600" dirty="0" err="1"/>
                        <a:t>Gauhar</a:t>
                      </a:r>
                      <a:r>
                        <a:rPr lang="en-US" sz="1600" dirty="0"/>
                        <a:t> Zareen1 , Khan </a:t>
                      </a:r>
                      <a:r>
                        <a:rPr lang="en-US" sz="1600" dirty="0" err="1"/>
                        <a:t>Sanna</a:t>
                      </a:r>
                      <a:r>
                        <a:rPr lang="en-US" sz="1600" dirty="0"/>
                        <a:t> Zarrin2 , Ansari </a:t>
                      </a:r>
                      <a:r>
                        <a:rPr lang="en-US" sz="1600" dirty="0" err="1"/>
                        <a:t>Rabsha</a:t>
                      </a:r>
                      <a:r>
                        <a:rPr lang="en-US" sz="1600" dirty="0"/>
                        <a:t> Ali3 , Prof. S. D. </a:t>
                      </a:r>
                      <a:r>
                        <a:rPr lang="en-US" sz="1600" dirty="0" err="1"/>
                        <a:t>Pingle</a:t>
                      </a:r>
                      <a:r>
                        <a:rPr lang="en-US" sz="1600" dirty="0"/>
                        <a:t>(Nov</a:t>
                      </a:r>
                      <a:r>
                        <a:rPr lang="en-US" sz="1600" baseline="0" dirty="0"/>
                        <a:t> 2016</a:t>
                      </a:r>
                      <a:r>
                        <a:rPr lang="en-US" sz="1600" dirty="0"/>
                        <a:t>) [9]</a:t>
                      </a:r>
                    </a:p>
                  </a:txBody>
                  <a:tcPr/>
                </a:tc>
                <a:tc>
                  <a:txBody>
                    <a:bodyPr/>
                    <a:lstStyle/>
                    <a:p>
                      <a:pPr algn="just"/>
                      <a:r>
                        <a:rPr lang="en-US" sz="1600" dirty="0"/>
                        <a:t>This proposed technique is designed to operate a water pump automatically based on the soil moisture sensor detection of sufficient water to the plant or in fields and also temperature sensor based fan speed control.</a:t>
                      </a:r>
                    </a:p>
                  </a:txBody>
                  <a:tcPr/>
                </a:tc>
                <a:extLst>
                  <a:ext uri="{0D108BD9-81ED-4DB2-BD59-A6C34878D82A}">
                    <a16:rowId xmlns:a16="http://schemas.microsoft.com/office/drawing/2014/main" val="2362689089"/>
                  </a:ext>
                </a:extLst>
              </a:tr>
            </a:tbl>
          </a:graphicData>
        </a:graphic>
      </p:graphicFrame>
    </p:spTree>
    <p:extLst>
      <p:ext uri="{BB962C8B-B14F-4D97-AF65-F5344CB8AC3E}">
        <p14:creationId xmlns:p14="http://schemas.microsoft.com/office/powerpoint/2010/main" val="2312868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669299827"/>
              </p:ext>
            </p:extLst>
          </p:nvPr>
        </p:nvGraphicFramePr>
        <p:xfrm>
          <a:off x="457200" y="533400"/>
          <a:ext cx="8153402" cy="5562600"/>
        </p:xfrm>
        <a:graphic>
          <a:graphicData uri="http://schemas.openxmlformats.org/drawingml/2006/table">
            <a:tbl>
              <a:tblPr firstRow="1" bandRow="1">
                <a:tableStyleId>{5C22544A-7EE6-4342-B048-85BDC9FD1C3A}</a:tableStyleId>
              </a:tblPr>
              <a:tblGrid>
                <a:gridCol w="921230">
                  <a:extLst>
                    <a:ext uri="{9D8B030D-6E8A-4147-A177-3AD203B41FA5}">
                      <a16:colId xmlns:a16="http://schemas.microsoft.com/office/drawing/2014/main" val="20000"/>
                    </a:ext>
                  </a:extLst>
                </a:gridCol>
                <a:gridCol w="3675901">
                  <a:extLst>
                    <a:ext uri="{9D8B030D-6E8A-4147-A177-3AD203B41FA5}">
                      <a16:colId xmlns:a16="http://schemas.microsoft.com/office/drawing/2014/main" val="20001"/>
                    </a:ext>
                  </a:extLst>
                </a:gridCol>
                <a:gridCol w="3556271">
                  <a:extLst>
                    <a:ext uri="{9D8B030D-6E8A-4147-A177-3AD203B41FA5}">
                      <a16:colId xmlns:a16="http://schemas.microsoft.com/office/drawing/2014/main" val="20002"/>
                    </a:ext>
                  </a:extLst>
                </a:gridCol>
              </a:tblGrid>
              <a:tr h="391732">
                <a:tc>
                  <a:txBody>
                    <a:bodyPr/>
                    <a:lstStyle/>
                    <a:p>
                      <a:pPr algn="just"/>
                      <a:r>
                        <a:rPr lang="en-US" sz="1400" dirty="0"/>
                        <a:t>Sr.</a:t>
                      </a:r>
                      <a:r>
                        <a:rPr lang="en-US" sz="1400" baseline="0" dirty="0"/>
                        <a:t> No</a:t>
                      </a:r>
                      <a:endParaRPr lang="en-US" sz="1400" dirty="0"/>
                    </a:p>
                  </a:txBody>
                  <a:tcPr/>
                </a:tc>
                <a:tc>
                  <a:txBody>
                    <a:bodyPr/>
                    <a:lstStyle/>
                    <a:p>
                      <a:pPr algn="just"/>
                      <a:r>
                        <a:rPr lang="en-US" sz="1400" dirty="0"/>
                        <a:t>Title/Author</a:t>
                      </a:r>
                    </a:p>
                  </a:txBody>
                  <a:tcPr/>
                </a:tc>
                <a:tc>
                  <a:txBody>
                    <a:bodyPr/>
                    <a:lstStyle/>
                    <a:p>
                      <a:pPr algn="just"/>
                      <a:r>
                        <a:rPr lang="en-US" sz="1400" dirty="0"/>
                        <a:t>Description</a:t>
                      </a:r>
                    </a:p>
                  </a:txBody>
                  <a:tcPr/>
                </a:tc>
                <a:extLst>
                  <a:ext uri="{0D108BD9-81ED-4DB2-BD59-A6C34878D82A}">
                    <a16:rowId xmlns:a16="http://schemas.microsoft.com/office/drawing/2014/main" val="10000"/>
                  </a:ext>
                </a:extLst>
              </a:tr>
              <a:tr h="2311221">
                <a:tc>
                  <a:txBody>
                    <a:bodyPr/>
                    <a:lstStyle/>
                    <a:p>
                      <a:pPr algn="just"/>
                      <a:r>
                        <a:rPr lang="en-US" sz="1400" dirty="0"/>
                        <a:t>4</a:t>
                      </a:r>
                    </a:p>
                  </a:txBody>
                  <a:tcPr/>
                </a:tc>
                <a:tc>
                  <a:txBody>
                    <a:bodyPr/>
                    <a:lstStyle/>
                    <a:p>
                      <a:pPr algn="just">
                        <a:buFont typeface="Arial" pitchFamily="34" charset="0"/>
                        <a:buNone/>
                      </a:pPr>
                      <a:r>
                        <a:rPr lang="en-US" sz="1400" b="1" dirty="0"/>
                        <a:t>Smart Farm using Wireless Sensor Network  </a:t>
                      </a:r>
                      <a:r>
                        <a:rPr lang="en-US" sz="1400" dirty="0"/>
                        <a:t>by </a:t>
                      </a:r>
                      <a:r>
                        <a:rPr lang="en-US" sz="1400" dirty="0" err="1"/>
                        <a:t>Vaibhavraj</a:t>
                      </a:r>
                      <a:r>
                        <a:rPr lang="en-US" sz="1400" dirty="0"/>
                        <a:t> S. </a:t>
                      </a:r>
                      <a:r>
                        <a:rPr lang="en-US" sz="1400" dirty="0" err="1"/>
                        <a:t>Roham</a:t>
                      </a:r>
                      <a:r>
                        <a:rPr lang="en-US" sz="1400" dirty="0"/>
                        <a:t>, Ganesh A. </a:t>
                      </a:r>
                      <a:r>
                        <a:rPr lang="en-US" sz="1400" dirty="0" err="1"/>
                        <a:t>Pawar</a:t>
                      </a:r>
                      <a:r>
                        <a:rPr lang="en-US" sz="1400" dirty="0"/>
                        <a:t> , </a:t>
                      </a:r>
                      <a:r>
                        <a:rPr lang="en-US" sz="1400" dirty="0" err="1"/>
                        <a:t>Abhijeet</a:t>
                      </a:r>
                      <a:r>
                        <a:rPr lang="en-US" sz="1400" dirty="0"/>
                        <a:t> S. </a:t>
                      </a:r>
                      <a:r>
                        <a:rPr lang="en-US" sz="1400" dirty="0" err="1"/>
                        <a:t>Patil</a:t>
                      </a:r>
                      <a:r>
                        <a:rPr lang="en-US" sz="1400" dirty="0"/>
                        <a:t>,  Prasad R. </a:t>
                      </a:r>
                      <a:r>
                        <a:rPr lang="en-US" sz="1400" dirty="0" err="1"/>
                        <a:t>Rupnar</a:t>
                      </a:r>
                      <a:r>
                        <a:rPr lang="en-US" sz="1400" baseline="0" dirty="0"/>
                        <a:t> </a:t>
                      </a:r>
                      <a:r>
                        <a:rPr lang="en-US" sz="1400" dirty="0"/>
                        <a:t>Student at </a:t>
                      </a:r>
                      <a:r>
                        <a:rPr lang="en-US" sz="1400" dirty="0" err="1"/>
                        <a:t>Sanjivani</a:t>
                      </a:r>
                      <a:r>
                        <a:rPr lang="en-US" sz="1400" dirty="0"/>
                        <a:t> College of Engineering, </a:t>
                      </a:r>
                      <a:r>
                        <a:rPr lang="en-US" sz="1400" dirty="0" err="1"/>
                        <a:t>Kopargaon</a:t>
                      </a:r>
                      <a:r>
                        <a:rPr lang="en-US" sz="1400" dirty="0"/>
                        <a:t> (Nov</a:t>
                      </a:r>
                      <a:r>
                        <a:rPr lang="en-US" sz="1400" baseline="0" dirty="0"/>
                        <a:t> 2016</a:t>
                      </a:r>
                      <a:r>
                        <a:rPr lang="en-US" sz="1400" dirty="0"/>
                        <a:t>) [11]</a:t>
                      </a:r>
                    </a:p>
                  </a:txBody>
                  <a:tcPr/>
                </a:tc>
                <a:tc>
                  <a:txBody>
                    <a:bodyPr/>
                    <a:lstStyle/>
                    <a:p>
                      <a:pPr algn="just"/>
                      <a:r>
                        <a:rPr lang="en-US" sz="1400" dirty="0"/>
                        <a:t>In farming Temperature, Humidity</a:t>
                      </a:r>
                      <a:r>
                        <a:rPr lang="en-US" sz="1400" baseline="0" dirty="0"/>
                        <a:t> </a:t>
                      </a:r>
                      <a:r>
                        <a:rPr lang="en-US" sz="1400" dirty="0"/>
                        <a:t>are the most essential parameters. The growth of crops is mainly depending on these three parameters. Currently farmers don't have any system which will show real-time levels of these </a:t>
                      </a:r>
                      <a:r>
                        <a:rPr lang="en-US" sz="1400" dirty="0" err="1"/>
                        <a:t>parameters.Thus</a:t>
                      </a:r>
                      <a:r>
                        <a:rPr lang="en-US" sz="1400" baseline="0" dirty="0"/>
                        <a:t> Helping farmers to take measures accordingly</a:t>
                      </a:r>
                      <a:endParaRPr lang="en-US" sz="1400" dirty="0"/>
                    </a:p>
                  </a:txBody>
                  <a:tcPr/>
                </a:tc>
                <a:extLst>
                  <a:ext uri="{0D108BD9-81ED-4DB2-BD59-A6C34878D82A}">
                    <a16:rowId xmlns:a16="http://schemas.microsoft.com/office/drawing/2014/main" val="10001"/>
                  </a:ext>
                </a:extLst>
              </a:tr>
              <a:tr h="2859647">
                <a:tc>
                  <a:txBody>
                    <a:bodyPr/>
                    <a:lstStyle/>
                    <a:p>
                      <a:pPr algn="just"/>
                      <a:r>
                        <a:rPr lang="en-US" sz="1400" dirty="0"/>
                        <a:t>5</a:t>
                      </a:r>
                    </a:p>
                    <a:p>
                      <a:pPr algn="just"/>
                      <a:endParaRPr lang="en-US" sz="1400" dirty="0"/>
                    </a:p>
                  </a:txBody>
                  <a:tcPr/>
                </a:tc>
                <a:tc>
                  <a:txBody>
                    <a:bodyPr/>
                    <a:lstStyle/>
                    <a:p>
                      <a:pPr algn="just"/>
                      <a:r>
                        <a:rPr lang="en-US" sz="1400" b="1" dirty="0"/>
                        <a:t>Smart Farm: Extending Automation To The Farm Level </a:t>
                      </a:r>
                    </a:p>
                    <a:p>
                      <a:pPr algn="just"/>
                      <a:r>
                        <a:rPr lang="en-US" sz="1400" b="0" dirty="0"/>
                        <a:t>by</a:t>
                      </a:r>
                      <a:r>
                        <a:rPr lang="en-US" sz="1400" b="0" baseline="0" dirty="0"/>
                        <a:t> </a:t>
                      </a:r>
                      <a:r>
                        <a:rPr lang="en-US" sz="1400" dirty="0"/>
                        <a:t>Drishti </a:t>
                      </a:r>
                      <a:r>
                        <a:rPr lang="en-US" sz="1400" dirty="0" err="1"/>
                        <a:t>Kanjilal</a:t>
                      </a:r>
                      <a:r>
                        <a:rPr lang="en-US" sz="1400" dirty="0"/>
                        <a:t>, </a:t>
                      </a:r>
                      <a:r>
                        <a:rPr lang="en-US" sz="1400" dirty="0" err="1"/>
                        <a:t>Divyata</a:t>
                      </a:r>
                      <a:r>
                        <a:rPr lang="en-US" sz="1400" dirty="0"/>
                        <a:t> Singh, </a:t>
                      </a:r>
                      <a:r>
                        <a:rPr lang="en-US" sz="1400" dirty="0" err="1"/>
                        <a:t>Rakhi</a:t>
                      </a:r>
                      <a:r>
                        <a:rPr lang="en-US" sz="1400" dirty="0"/>
                        <a:t> Reddy, Prof Jimmy Mathew(</a:t>
                      </a:r>
                      <a:r>
                        <a:rPr lang="en-US" sz="1400" dirty="0" err="1"/>
                        <a:t>july</a:t>
                      </a:r>
                      <a:r>
                        <a:rPr lang="en-US" sz="1400" dirty="0"/>
                        <a:t> 2014) [12]</a:t>
                      </a:r>
                    </a:p>
                  </a:txBody>
                  <a:tcPr/>
                </a:tc>
                <a:tc>
                  <a:txBody>
                    <a:bodyPr/>
                    <a:lstStyle/>
                    <a:p>
                      <a:pPr algn="just"/>
                      <a:r>
                        <a:rPr lang="en-US" sz="1400" dirty="0"/>
                        <a:t>This project has attempted to introduce an efficient smart farm system. It has incorporated automation into various aspects of the farm. A new design for animal enclosures is put forward to improve the living conditions of livestock, as well as reduce manual labor. It includes an automated light, temperature, humidity and sprinkler system</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997617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Industrial Visit</a:t>
            </a:r>
          </a:p>
        </p:txBody>
      </p:sp>
      <p:sp>
        <p:nvSpPr>
          <p:cNvPr id="3" name="Content Placeholder 2"/>
          <p:cNvSpPr>
            <a:spLocks noGrp="1"/>
          </p:cNvSpPr>
          <p:nvPr>
            <p:ph idx="1"/>
          </p:nvPr>
        </p:nvSpPr>
        <p:spPr>
          <a:xfrm>
            <a:off x="838200" y="1905000"/>
            <a:ext cx="7528560" cy="3964094"/>
          </a:xfrm>
        </p:spPr>
        <p:txBody>
          <a:bodyPr/>
          <a:lstStyle/>
          <a:p>
            <a:r>
              <a:rPr lang="en-US" dirty="0"/>
              <a:t>We visited </a:t>
            </a:r>
            <a:r>
              <a:rPr lang="en-US" dirty="0" err="1"/>
              <a:t>Saguna</a:t>
            </a:r>
            <a:r>
              <a:rPr lang="en-US" dirty="0"/>
              <a:t> Agro-farm, </a:t>
            </a:r>
            <a:r>
              <a:rPr lang="en-US" dirty="0" err="1"/>
              <a:t>Neral</a:t>
            </a:r>
            <a:r>
              <a:rPr lang="en-US" dirty="0"/>
              <a:t> to get ideas and suggestions about the project</a:t>
            </a:r>
          </a:p>
          <a:p>
            <a:endParaRPr lang="en-US" dirty="0"/>
          </a:p>
          <a:p>
            <a:pPr marL="457200" indent="-457200">
              <a:buFont typeface="+mj-lt"/>
              <a:buAutoNum type="arabicPeriod"/>
            </a:pPr>
            <a:r>
              <a:rPr lang="en-US" dirty="0"/>
              <a:t>To include the weather forecast feature</a:t>
            </a:r>
          </a:p>
          <a:p>
            <a:pPr marL="457200" indent="-457200">
              <a:buFont typeface="+mj-lt"/>
              <a:buAutoNum type="arabicPeriod"/>
            </a:pPr>
            <a:r>
              <a:rPr lang="en-US" dirty="0"/>
              <a:t>To include natural resources for supplying power</a:t>
            </a:r>
          </a:p>
          <a:p>
            <a:pPr marL="457200" indent="-457200">
              <a:buFont typeface="+mj-lt"/>
              <a:buAutoNum type="arabicPeriod"/>
            </a:pPr>
            <a:r>
              <a:rPr lang="en-US" dirty="0"/>
              <a:t>To make a system to recycle used products</a:t>
            </a:r>
          </a:p>
          <a:p>
            <a:pPr marL="0" indent="0">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Existing System</a:t>
            </a:r>
          </a:p>
        </p:txBody>
      </p:sp>
      <p:sp>
        <p:nvSpPr>
          <p:cNvPr id="3" name="Content Placeholder 2"/>
          <p:cNvSpPr>
            <a:spLocks noGrp="1"/>
          </p:cNvSpPr>
          <p:nvPr>
            <p:ph idx="1"/>
          </p:nvPr>
        </p:nvSpPr>
        <p:spPr/>
        <p:txBody>
          <a:bodyPr>
            <a:normAutofit/>
          </a:bodyPr>
          <a:lstStyle/>
          <a:p>
            <a:pPr algn="just" fontAlgn="base">
              <a:buFont typeface="Arial" panose="020B0604020202020204" pitchFamily="34" charset="0"/>
              <a:buChar char="•"/>
            </a:pPr>
            <a:r>
              <a:rPr lang="en-US" sz="2000" dirty="0"/>
              <a:t>In the existing concept, the water flow is turned on without analyzing external factors such as soil type thereby causing water wastage and a potential danger to the health of the plant</a:t>
            </a:r>
          </a:p>
          <a:p>
            <a:pPr algn="just" fontAlgn="base">
              <a:buFont typeface="Arial" panose="020B0604020202020204" pitchFamily="34" charset="0"/>
              <a:buChar char="•"/>
            </a:pPr>
            <a:r>
              <a:rPr lang="en-US" dirty="0"/>
              <a:t>It helps in identifying the moisture content of the plants but it fails to measure the soil condition and provide a dynamic supply of water </a:t>
            </a:r>
          </a:p>
          <a:p>
            <a:pPr algn="just" fontAlgn="base">
              <a:buFont typeface="Arial" panose="020B0604020202020204" pitchFamily="34" charset="0"/>
              <a:buChar char="•"/>
            </a:pPr>
            <a:r>
              <a:rPr lang="en-US" dirty="0"/>
              <a:t>It fails to identify the suitability of the crop with respect to the soil, thereby limiting the productivity of the yield</a:t>
            </a:r>
          </a:p>
          <a:p>
            <a:pPr algn="just" fontAlgn="base">
              <a:buFont typeface="Arial" panose="020B0604020202020204" pitchFamily="34" charset="0"/>
              <a:buChar char="•"/>
            </a:pPr>
            <a:r>
              <a:rPr lang="en-US" sz="2000" dirty="0"/>
              <a:t>The existing system helps to</a:t>
            </a:r>
            <a:r>
              <a:rPr lang="en-US" dirty="0"/>
              <a:t> conserve water but does not provide any farmland security</a:t>
            </a:r>
            <a:endParaRPr lang="en-US" sz="2000" dirty="0"/>
          </a:p>
          <a:p>
            <a:pPr algn="just" fontAlgn="base">
              <a:buFont typeface="Arial" panose="020B0604020202020204" pitchFamily="34" charset="0"/>
              <a:buChar char="•"/>
            </a:pPr>
            <a:endParaRPr lang="en-US" sz="2000" dirty="0"/>
          </a:p>
          <a:p>
            <a:pPr algn="just" fontAlgn="base">
              <a:buFont typeface="Arial" panose="020B0604020202020204" pitchFamily="34" charset="0"/>
              <a:buChar char="•"/>
            </a:pPr>
            <a:endParaRPr lang="en-US" sz="2000" dirty="0"/>
          </a:p>
          <a:p>
            <a:pPr algn="just" fontAlgn="base">
              <a:buFont typeface="Arial" panose="020B0604020202020204" pitchFamily="34" charset="0"/>
              <a:buChar char="•"/>
            </a:pPr>
            <a:endParaRPr lang="en-US" sz="2000" dirty="0"/>
          </a:p>
          <a:p>
            <a:pPr algn="just">
              <a:buFont typeface="Arial" panose="020B0604020202020204" pitchFamily="34" charset="0"/>
              <a:buChar char="•"/>
            </a:pPr>
            <a:endParaRPr lang="en-US" sz="2000" dirty="0"/>
          </a:p>
        </p:txBody>
      </p:sp>
    </p:spTree>
    <p:extLst>
      <p:ext uri="{BB962C8B-B14F-4D97-AF65-F5344CB8AC3E}">
        <p14:creationId xmlns:p14="http://schemas.microsoft.com/office/powerpoint/2010/main" val="4011864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3BC9D-1D36-4A09-B7A4-6D7496191F15}"/>
              </a:ext>
            </a:extLst>
          </p:cNvPr>
          <p:cNvSpPr>
            <a:spLocks noGrp="1"/>
          </p:cNvSpPr>
          <p:nvPr>
            <p:ph type="title"/>
          </p:nvPr>
        </p:nvSpPr>
        <p:spPr/>
        <p:txBody>
          <a:bodyPr/>
          <a:lstStyle/>
          <a:p>
            <a:pPr algn="ctr"/>
            <a:r>
              <a:rPr lang="en-US" dirty="0"/>
              <a:t>Proposed System</a:t>
            </a:r>
          </a:p>
        </p:txBody>
      </p:sp>
      <p:sp>
        <p:nvSpPr>
          <p:cNvPr id="3" name="Content Placeholder 2">
            <a:extLst>
              <a:ext uri="{FF2B5EF4-FFF2-40B4-BE49-F238E27FC236}">
                <a16:creationId xmlns:a16="http://schemas.microsoft.com/office/drawing/2014/main" id="{D44F0360-5C51-4ABF-8B5E-50DE47840E1A}"/>
              </a:ext>
            </a:extLst>
          </p:cNvPr>
          <p:cNvSpPr>
            <a:spLocks noGrp="1"/>
          </p:cNvSpPr>
          <p:nvPr>
            <p:ph idx="1"/>
          </p:nvPr>
        </p:nvSpPr>
        <p:spPr/>
        <p:txBody>
          <a:bodyPr>
            <a:normAutofit/>
          </a:bodyPr>
          <a:lstStyle/>
          <a:p>
            <a:pPr algn="just">
              <a:buFont typeface="Arial" panose="020B0604020202020204" pitchFamily="34" charset="0"/>
              <a:buChar char="•"/>
            </a:pPr>
            <a:r>
              <a:rPr lang="en-US" dirty="0"/>
              <a:t>There are different aspects to the system as follows:</a:t>
            </a:r>
          </a:p>
          <a:p>
            <a:pPr algn="just">
              <a:buFont typeface="Arial" panose="020B0604020202020204" pitchFamily="34" charset="0"/>
              <a:buChar char="•"/>
            </a:pPr>
            <a:endParaRPr lang="en-US" dirty="0"/>
          </a:p>
          <a:p>
            <a:pPr lvl="1" algn="just">
              <a:buFont typeface="Arial" panose="020B0604020202020204" pitchFamily="34" charset="0"/>
              <a:buChar char="•"/>
            </a:pPr>
            <a:r>
              <a:rPr lang="en-US" sz="2000" b="1" dirty="0"/>
              <a:t>Identification of type of soil</a:t>
            </a:r>
            <a:r>
              <a:rPr lang="en-US" sz="2000" dirty="0"/>
              <a:t>: To identify the soil based on its water holding capacity </a:t>
            </a:r>
          </a:p>
          <a:p>
            <a:pPr lvl="1" algn="just">
              <a:buFont typeface="Arial" panose="020B0604020202020204" pitchFamily="34" charset="0"/>
              <a:buChar char="•"/>
            </a:pPr>
            <a:r>
              <a:rPr lang="en-US" sz="2000" b="1" dirty="0"/>
              <a:t>Crop suggestion: </a:t>
            </a:r>
            <a:r>
              <a:rPr lang="en-US" sz="2000" dirty="0"/>
              <a:t>To suggest the most favorable crops which could be grown in the type of soil identified</a:t>
            </a:r>
          </a:p>
          <a:p>
            <a:pPr lvl="1" algn="just">
              <a:buFont typeface="Arial" panose="020B0604020202020204" pitchFamily="34" charset="0"/>
              <a:buChar char="•"/>
            </a:pPr>
            <a:r>
              <a:rPr lang="en-US" sz="2000" b="1" dirty="0"/>
              <a:t>Automatic supply of water: </a:t>
            </a:r>
            <a:r>
              <a:rPr lang="en-US" sz="2000" dirty="0"/>
              <a:t>To supply water to the plant using a pump without any human intervention</a:t>
            </a:r>
          </a:p>
          <a:p>
            <a:pPr lvl="1" algn="just">
              <a:buFont typeface="Arial" panose="020B0604020202020204" pitchFamily="34" charset="0"/>
              <a:buChar char="•"/>
            </a:pPr>
            <a:r>
              <a:rPr lang="en-US" sz="2000" b="1" dirty="0"/>
              <a:t>Farm Security: </a:t>
            </a:r>
            <a:r>
              <a:rPr lang="en-US" sz="2000" dirty="0"/>
              <a:t>To protect the farmland from intruders such as animals, birds, thieves using alarm techniques</a:t>
            </a:r>
            <a:endParaRPr lang="en-US" sz="2000" b="1" dirty="0"/>
          </a:p>
        </p:txBody>
      </p:sp>
    </p:spTree>
    <p:extLst>
      <p:ext uri="{BB962C8B-B14F-4D97-AF65-F5344CB8AC3E}">
        <p14:creationId xmlns:p14="http://schemas.microsoft.com/office/powerpoint/2010/main" val="468353083"/>
      </p:ext>
    </p:extLst>
  </p:cSld>
  <p:clrMapOvr>
    <a:masterClrMapping/>
  </p:clrMapOvr>
</p:sld>
</file>

<file path=ppt/theme/theme1.xml><?xml version="1.0" encoding="utf-8"?>
<a:theme xmlns:a="http://schemas.openxmlformats.org/drawingml/2006/main" name="Retrospect">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1721</TotalTime>
  <Words>1640</Words>
  <Application>Microsoft Office PowerPoint</Application>
  <PresentationFormat>On-screen Show (4:3)</PresentationFormat>
  <Paragraphs>175</Paragraphs>
  <Slides>24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Wingdings</vt:lpstr>
      <vt:lpstr>Retrospect</vt:lpstr>
      <vt:lpstr>PowerPoint Presentation</vt:lpstr>
      <vt:lpstr>Agenda</vt:lpstr>
      <vt:lpstr>Introduction</vt:lpstr>
      <vt:lpstr>Motivation/Objective</vt:lpstr>
      <vt:lpstr>Literature Survey</vt:lpstr>
      <vt:lpstr>PowerPoint Presentation</vt:lpstr>
      <vt:lpstr>Industrial Visit</vt:lpstr>
      <vt:lpstr>Existing System</vt:lpstr>
      <vt:lpstr>Proposed System</vt:lpstr>
      <vt:lpstr>PowerPoint Presentation</vt:lpstr>
      <vt:lpstr>Block Diagram</vt:lpstr>
      <vt:lpstr>Identification of Soil</vt:lpstr>
      <vt:lpstr>How to check the soil type?</vt:lpstr>
      <vt:lpstr>Crop Suggestions</vt:lpstr>
      <vt:lpstr>Automatic Supply of Water</vt:lpstr>
      <vt:lpstr>PowerPoint Presentation</vt:lpstr>
      <vt:lpstr>Connecting Android to Arduino through GSM</vt:lpstr>
      <vt:lpstr>Farm Security</vt:lpstr>
      <vt:lpstr>Work Flow</vt:lpstr>
      <vt:lpstr>Conclusion</vt:lpstr>
      <vt:lpstr>References</vt:lpstr>
      <vt:lpstr>PowerPoint Presentation</vt:lpstr>
      <vt:lpstr>References (Contd.)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HOME</dc:creator>
  <cp:lastModifiedBy>Rutvik Kolhe</cp:lastModifiedBy>
  <cp:revision>99</cp:revision>
  <dcterms:created xsi:type="dcterms:W3CDTF">2006-08-16T00:00:00Z</dcterms:created>
  <dcterms:modified xsi:type="dcterms:W3CDTF">2017-10-29T18:55:17Z</dcterms:modified>
</cp:coreProperties>
</file>