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F4C79-43A1-48D7-8F81-801B1386320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2CDDE-30A1-466E-B176-44CD24AE79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20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38FF6-ABEB-482C-B082-55337B4FA796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53906-17CD-4E84-A4FF-B97AC4FCD40E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504A-77E9-4432-9B39-9CBB9DA26FC2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3603-4B15-4D6F-8CC6-5BEA91EABCDD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8801A-E68C-439F-B0CF-8515B03800EB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C659-DAB0-4594-A7AB-BC1A153B91A0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7A18F-28C2-4EDB-8923-AE2B3C88BB3B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CE30-EFB7-47A6-A8D7-ED36FAA0E4DB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72A8-3F2D-4F99-B40B-FCA08FCA2509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4A2B5-883B-4FAC-898D-F9260A48D7F7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5BD24-D4D3-4315-8C17-91C0A9724A90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BA985F-4889-48E2-920E-54BCB72ECED8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DDD6691-9E31-4FDA-A2CC-02C995D1CE3B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– Ankit Sarkar , Sheetal Sinha ,</a:t>
            </a:r>
          </a:p>
          <a:p>
            <a:r>
              <a:rPr lang="en-US" dirty="0" smtClean="0"/>
              <a:t>Rutvik Barbhai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Predictive Modeling of Pollution Levels Using Machine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33400"/>
            <a:ext cx="32385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5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A. Nakhjiri &amp; A. Abdollahi Kakroodi (2024)</a:t>
            </a:r>
            <a:endParaRPr lang="en-US" b="1" dirty="0"/>
          </a:p>
          <a:p>
            <a:r>
              <a:rPr lang="en-US" b="1" dirty="0"/>
              <a:t>Industrial Cluster Pollution – Ecological Informatics (Elsevier)</a:t>
            </a:r>
            <a:endParaRPr lang="en-US" dirty="0"/>
          </a:p>
          <a:p>
            <a:r>
              <a:rPr lang="en-US" dirty="0"/>
              <a:t>Targets </a:t>
            </a:r>
            <a:r>
              <a:rPr lang="en-US" b="1" dirty="0"/>
              <a:t>pollution in industrial zones</a:t>
            </a:r>
            <a:r>
              <a:rPr lang="en-US" dirty="0"/>
              <a:t> using </a:t>
            </a:r>
            <a:r>
              <a:rPr lang="en-US" b="1" dirty="0"/>
              <a:t>multi-source data</a:t>
            </a:r>
            <a:r>
              <a:rPr lang="en-US" dirty="0"/>
              <a:t>.</a:t>
            </a:r>
          </a:p>
          <a:p>
            <a:r>
              <a:rPr lang="en-US" dirty="0"/>
              <a:t>Combines </a:t>
            </a:r>
            <a:r>
              <a:rPr lang="en-US" b="1" dirty="0"/>
              <a:t>satellite imagery</a:t>
            </a:r>
            <a:r>
              <a:rPr lang="en-US" dirty="0"/>
              <a:t>, </a:t>
            </a:r>
            <a:r>
              <a:rPr lang="en-US" b="1" dirty="0"/>
              <a:t>ground sensors</a:t>
            </a:r>
            <a:r>
              <a:rPr lang="en-US" dirty="0"/>
              <a:t>, and </a:t>
            </a:r>
            <a:r>
              <a:rPr lang="en-US" b="1" dirty="0"/>
              <a:t>emission logs</a:t>
            </a:r>
            <a:r>
              <a:rPr lang="en-US" dirty="0"/>
              <a:t>.</a:t>
            </a:r>
          </a:p>
          <a:p>
            <a:r>
              <a:rPr lang="en-US" dirty="0"/>
              <a:t>Identifies </a:t>
            </a:r>
            <a:r>
              <a:rPr lang="en-US" b="1" dirty="0"/>
              <a:t>industry-specific pollution behaviors</a:t>
            </a:r>
            <a:r>
              <a:rPr lang="en-US" dirty="0"/>
              <a:t> and hotspots.</a:t>
            </a:r>
          </a:p>
          <a:p>
            <a:r>
              <a:rPr lang="en-US" dirty="0"/>
              <a:t>Highlights risks for </a:t>
            </a:r>
            <a:r>
              <a:rPr lang="en-US" b="1" dirty="0"/>
              <a:t>health and environmental safety</a:t>
            </a:r>
            <a:r>
              <a:rPr lang="en-US" dirty="0"/>
              <a:t>.</a:t>
            </a:r>
          </a:p>
          <a:p>
            <a:r>
              <a:rPr lang="en-US" dirty="0"/>
              <a:t>Supports </a:t>
            </a:r>
            <a:r>
              <a:rPr lang="en-US" b="1" dirty="0"/>
              <a:t>zoning laws</a:t>
            </a:r>
            <a:r>
              <a:rPr lang="en-US" dirty="0"/>
              <a:t> and </a:t>
            </a:r>
            <a:r>
              <a:rPr lang="en-US" b="1" dirty="0"/>
              <a:t>industrial regulation</a:t>
            </a:r>
            <a:r>
              <a:rPr lang="en-US" dirty="0"/>
              <a:t> planning.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7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J. Vachon et al. (2024)</a:t>
            </a:r>
            <a:endParaRPr lang="en-US" b="1" dirty="0"/>
          </a:p>
          <a:p>
            <a:r>
              <a:rPr lang="en-US" b="1" dirty="0"/>
              <a:t>ML for High Spatial Contrast Pollutants – Environmental Research</a:t>
            </a:r>
            <a:endParaRPr lang="en-US" dirty="0"/>
          </a:p>
          <a:p>
            <a:r>
              <a:rPr lang="en-US" dirty="0"/>
              <a:t>Systematic review of ML methods for areas with </a:t>
            </a:r>
            <a:r>
              <a:rPr lang="en-US" b="1" dirty="0"/>
              <a:t>high spatial variation</a:t>
            </a:r>
            <a:r>
              <a:rPr lang="en-US" dirty="0"/>
              <a:t>.</a:t>
            </a:r>
          </a:p>
          <a:p>
            <a:r>
              <a:rPr lang="en-US" dirty="0"/>
              <a:t>Compares </a:t>
            </a:r>
            <a:r>
              <a:rPr lang="en-US" b="1" dirty="0"/>
              <a:t>ML models</a:t>
            </a:r>
            <a:r>
              <a:rPr lang="en-US" dirty="0"/>
              <a:t> (RF, GBM, DNN) with traditional methods (kriging, regression).</a:t>
            </a:r>
          </a:p>
          <a:p>
            <a:r>
              <a:rPr lang="en-US" dirty="0"/>
              <a:t>Finds </a:t>
            </a:r>
            <a:r>
              <a:rPr lang="en-US" b="1" dirty="0"/>
              <a:t>higher accuracy</a:t>
            </a:r>
            <a:r>
              <a:rPr lang="en-US" dirty="0"/>
              <a:t> with ML, especially in </a:t>
            </a:r>
            <a:r>
              <a:rPr lang="en-US" b="1" dirty="0"/>
              <a:t>urban and industrial zones</a:t>
            </a:r>
            <a:r>
              <a:rPr lang="en-US" dirty="0"/>
              <a:t>.</a:t>
            </a:r>
          </a:p>
          <a:p>
            <a:r>
              <a:rPr lang="en-US" dirty="0"/>
              <a:t>Highlights challenges: </a:t>
            </a:r>
            <a:r>
              <a:rPr lang="en-US" b="1" dirty="0"/>
              <a:t>data quality</a:t>
            </a:r>
            <a:r>
              <a:rPr lang="en-US" dirty="0"/>
              <a:t>, </a:t>
            </a:r>
            <a:r>
              <a:rPr lang="en-US" b="1" dirty="0"/>
              <a:t>model transparency</a:t>
            </a:r>
            <a:r>
              <a:rPr lang="en-US" dirty="0"/>
              <a:t>, and </a:t>
            </a:r>
            <a:r>
              <a:rPr lang="en-US" b="1" dirty="0"/>
              <a:t>input resolution</a:t>
            </a:r>
            <a:r>
              <a:rPr lang="en-US" dirty="0"/>
              <a:t>.</a:t>
            </a:r>
          </a:p>
          <a:p>
            <a:r>
              <a:rPr lang="en-US" dirty="0"/>
              <a:t>Suggests need for </a:t>
            </a:r>
            <a:r>
              <a:rPr lang="en-US" b="1" dirty="0"/>
              <a:t>high-res datasets</a:t>
            </a:r>
            <a:r>
              <a:rPr lang="en-US" dirty="0"/>
              <a:t> for optimal performance.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05800" cy="5105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Rising Pollution Levels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Air quality is deteriorating globally—especially in urban and industrial regions—posing severe health risks.</a:t>
            </a:r>
          </a:p>
          <a:p>
            <a:r>
              <a:rPr lang="en-US" b="1" dirty="0"/>
              <a:t>Health Impacts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Prolonged exposure to pollutants like PM2.5 and PM10 leads to respiratory illnesses, cardiovascular diseases, and premature death.</a:t>
            </a:r>
          </a:p>
          <a:p>
            <a:r>
              <a:rPr lang="en-US" b="1" dirty="0"/>
              <a:t>Seasonal Spikes in India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Pollution peaks during winters due to stubble burning, festivals, and weather conditions—making timely forecasting crucial.</a:t>
            </a:r>
          </a:p>
          <a:p>
            <a:r>
              <a:rPr lang="en-US" b="1" dirty="0"/>
              <a:t>Need for Predictive Intelligence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Traditional systems are reactive. We need </a:t>
            </a:r>
            <a:r>
              <a:rPr lang="en-US" b="1" dirty="0"/>
              <a:t>predictive models</a:t>
            </a:r>
            <a:r>
              <a:rPr lang="en-US" dirty="0"/>
              <a:t> that alert in advance for better decision-making.</a:t>
            </a:r>
          </a:p>
          <a:p>
            <a:r>
              <a:rPr lang="en-US" b="1" dirty="0"/>
              <a:t>Data-Driven Solutions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 the availability of multi-source data (weather, traffic, pollution), machine learning enables </a:t>
            </a:r>
            <a:r>
              <a:rPr lang="en-US" b="1" dirty="0"/>
              <a:t>accurate forecasting</a:t>
            </a:r>
            <a:r>
              <a:rPr lang="en-US" dirty="0"/>
              <a:t>.</a:t>
            </a:r>
          </a:p>
          <a:p>
            <a:r>
              <a:rPr lang="en-US" b="1" dirty="0"/>
              <a:t>Support for Public Health &amp; Policy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Accurate predictions can help </a:t>
            </a:r>
            <a:r>
              <a:rPr lang="en-US" b="1" dirty="0"/>
              <a:t>governments</a:t>
            </a:r>
            <a:r>
              <a:rPr lang="en-US" dirty="0"/>
              <a:t>, </a:t>
            </a:r>
            <a:r>
              <a:rPr lang="en-US" b="1" dirty="0"/>
              <a:t>citizens</a:t>
            </a:r>
            <a:r>
              <a:rPr lang="en-US" dirty="0"/>
              <a:t>, and </a:t>
            </a:r>
            <a:r>
              <a:rPr lang="en-US" b="1" dirty="0"/>
              <a:t>healthcare providers</a:t>
            </a:r>
            <a:r>
              <a:rPr lang="en-US" dirty="0"/>
              <a:t> take preventive actions.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Air </a:t>
            </a:r>
            <a:r>
              <a:rPr lang="en-US" b="1" dirty="0"/>
              <a:t>pollution is an escalating threat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Rapid urbanization, industrialization, and increasing vehicular emissions have led to dangerously high pollution levels in many regions.</a:t>
            </a:r>
          </a:p>
          <a:p>
            <a:r>
              <a:rPr lang="en-US" b="1" dirty="0"/>
              <a:t>Lack of timely warnings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Existing air quality monitoring systems provide current data but </a:t>
            </a:r>
            <a:r>
              <a:rPr lang="en-US" b="1" dirty="0"/>
              <a:t>fail to predict future pollution trends</a:t>
            </a:r>
            <a:r>
              <a:rPr lang="en-US" dirty="0"/>
              <a:t>, limiting proactive response.</a:t>
            </a:r>
          </a:p>
          <a:p>
            <a:r>
              <a:rPr lang="en-US" b="1" dirty="0"/>
              <a:t>Health risks due to delayed response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Without advance notice, vulnerable populations—especially children, elderly, and those with respiratory issues—are at </a:t>
            </a:r>
            <a:r>
              <a:rPr lang="en-US" b="1" dirty="0"/>
              <a:t>increased risk</a:t>
            </a:r>
            <a:r>
              <a:rPr lang="en-US" dirty="0"/>
              <a:t>.</a:t>
            </a:r>
          </a:p>
          <a:p>
            <a:r>
              <a:rPr lang="en-US" b="1" dirty="0"/>
              <a:t>Inadequate integration of influencing factors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Many existing systems overlook key contributors like </a:t>
            </a:r>
            <a:r>
              <a:rPr lang="en-US" b="1" dirty="0"/>
              <a:t>weather, traffic congestion, and special events</a:t>
            </a:r>
            <a:r>
              <a:rPr lang="en-US" dirty="0"/>
              <a:t>, reducing prediction accuracy.</a:t>
            </a:r>
          </a:p>
          <a:p>
            <a:r>
              <a:rPr lang="en-US" b="1" dirty="0"/>
              <a:t>Need for a scalable, real-time solution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There is a pressing demand for a </a:t>
            </a:r>
            <a:r>
              <a:rPr lang="en-US" b="1" dirty="0"/>
              <a:t>real-time, accessible, and scalable system</a:t>
            </a:r>
            <a:r>
              <a:rPr lang="en-US" dirty="0"/>
              <a:t> that provides early pollution warnings using intelligent data analysis.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048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1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What We’re Building: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web-based system that uses </a:t>
            </a:r>
            <a:r>
              <a:rPr lang="en-US" b="1" dirty="0"/>
              <a:t>machine learning</a:t>
            </a:r>
            <a:r>
              <a:rPr lang="en-US" dirty="0"/>
              <a:t> to predict air pollution levels based on historical environmental data.</a:t>
            </a:r>
          </a:p>
          <a:p>
            <a:r>
              <a:rPr lang="en-US" b="1" dirty="0"/>
              <a:t>How It Works:</a:t>
            </a:r>
            <a:endParaRPr lang="en-US" dirty="0"/>
          </a:p>
          <a:p>
            <a:pPr lvl="1"/>
            <a:r>
              <a:rPr lang="en-US" dirty="0"/>
              <a:t>Preprocesses large datasets combining:</a:t>
            </a:r>
          </a:p>
          <a:p>
            <a:pPr lvl="2"/>
            <a:r>
              <a:rPr lang="en-US" b="1" dirty="0"/>
              <a:t>Weather parameters</a:t>
            </a:r>
            <a:r>
              <a:rPr lang="en-US" dirty="0"/>
              <a:t> (temperature, humidity, wind, etc.)</a:t>
            </a:r>
          </a:p>
          <a:p>
            <a:pPr lvl="2"/>
            <a:r>
              <a:rPr lang="en-US" b="1" dirty="0"/>
              <a:t>Pollution indicators</a:t>
            </a:r>
            <a:r>
              <a:rPr lang="en-US" dirty="0"/>
              <a:t> (AQI, PM2.5, PM10)</a:t>
            </a:r>
          </a:p>
          <a:p>
            <a:pPr lvl="2"/>
            <a:r>
              <a:rPr lang="en-US" b="1" dirty="0"/>
              <a:t>Traffic &amp; event data</a:t>
            </a:r>
            <a:endParaRPr lang="en-US" dirty="0"/>
          </a:p>
          <a:p>
            <a:pPr lvl="1"/>
            <a:r>
              <a:rPr lang="en-US" dirty="0"/>
              <a:t>Uses </a:t>
            </a:r>
            <a:r>
              <a:rPr lang="en-US" b="1" dirty="0"/>
              <a:t>TensorFlow.js</a:t>
            </a:r>
            <a:r>
              <a:rPr lang="en-US" dirty="0"/>
              <a:t> for real-time model inference directly in the browser.</a:t>
            </a:r>
          </a:p>
          <a:p>
            <a:pPr lvl="1"/>
            <a:r>
              <a:rPr lang="en-US" dirty="0"/>
              <a:t>Predicts pollution levels using hybrid deep learning models (CNN + LSTM).</a:t>
            </a:r>
          </a:p>
          <a:p>
            <a:r>
              <a:rPr lang="en-US" b="1" dirty="0"/>
              <a:t>Key Features: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User inputs a </a:t>
            </a:r>
            <a:r>
              <a:rPr lang="en-US" b="1" dirty="0"/>
              <a:t>location and date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Gets </a:t>
            </a:r>
            <a:r>
              <a:rPr lang="en-US" b="1" dirty="0"/>
              <a:t>predicted AQI, PM2.5, PM10</a:t>
            </a:r>
            <a:r>
              <a:rPr lang="en-US" dirty="0"/>
              <a:t> levels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Interactive data </a:t>
            </a:r>
            <a:r>
              <a:rPr lang="en-US" b="1" dirty="0"/>
              <a:t>visualizations using Chart.js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dirty="0"/>
              <a:t>Accessible from any device via a web interface</a:t>
            </a:r>
          </a:p>
          <a:p>
            <a:r>
              <a:rPr lang="en-US" b="1" dirty="0"/>
              <a:t>Final Outcome: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user-friendly forecasting tool</a:t>
            </a:r>
            <a:r>
              <a:rPr lang="en-US" dirty="0"/>
              <a:t> that helps citizens, researchers, and policymakers take </a:t>
            </a:r>
            <a:r>
              <a:rPr lang="en-US" b="1" dirty="0"/>
              <a:t>early action</a:t>
            </a:r>
            <a:r>
              <a:rPr lang="en-US" dirty="0"/>
              <a:t> to reduce exposure to pollution.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2" y="2286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2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is extracted from Kaggle and it is then accumulated and put into CSV files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is in 3 csv files : one is for weather data , another is for pollution data and another dataset covers the traffic and events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Data is stored into a database for the initial phase of data collection for the backend of the project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2" y="2286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0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done till now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 Preprocessing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The data is then cleansed to remove duplicates and null values and then stored in separate CSV files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data of all the 3 CSV files is then combined and put into a single CSV file for easier access of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Collected Data was then used for Data Visualization Process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5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8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Visualization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Graphs of the collected data were made with X-Axis as the Date and Y-Axis as the measured parameter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Flowchart was also made to explain the flow of data to be used in the Project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To show the Correlation between the parameters a Heatmap was also made to understand the trend of values of the different parameters more better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5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4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Selection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we have decided to use the Jaya optimization algorithm for the prediction model</a:t>
            </a:r>
          </a:p>
          <a:p>
            <a:r>
              <a:rPr lang="en-US" dirty="0" smtClean="0"/>
              <a:t>It uses a characteristic equation which is taken as an input for the model and based on the values of the variables present in the equation the value varies</a:t>
            </a:r>
          </a:p>
          <a:p>
            <a:r>
              <a:rPr lang="en-US" dirty="0" smtClean="0"/>
              <a:t>Weights of different input parameters will be taken and then a characteristic equation will be made which will be used for our prediction model in our project 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285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48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Achieved Till 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Line Chart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92741"/>
            <a:ext cx="6781800" cy="4407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9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12" y="95726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66544"/>
              </p:ext>
            </p:extLst>
          </p:nvPr>
        </p:nvGraphicFramePr>
        <p:xfrm>
          <a:off x="1066800" y="2624137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 No.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Literature 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Problem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 Matrix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14323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Graphs of  Time versus input parameters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285999"/>
            <a:ext cx="4822608" cy="2932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56" y="2309811"/>
            <a:ext cx="4177850" cy="29089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84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Heatmap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7391400" cy="3156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89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Timeline Matrix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47800"/>
            <a:ext cx="6858000" cy="457200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862" y="204786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26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7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Abstract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Air pollution is a critical global issue, posing severe threats to public health, ecosystems, and climate stability.</a:t>
            </a:r>
          </a:p>
          <a:p>
            <a:r>
              <a:rPr lang="en-US" dirty="0"/>
              <a:t>Its rise is primarily driven by rapid industrialization, urbanization, and increasing vehicular emissions.</a:t>
            </a:r>
          </a:p>
          <a:p>
            <a:r>
              <a:rPr lang="en-US" dirty="0"/>
              <a:t>Accurate air quality forecasting is essential for early intervention, public health preparedness, and regulatory compliance.</a:t>
            </a:r>
          </a:p>
          <a:p>
            <a:r>
              <a:rPr lang="en-US" dirty="0"/>
              <a:t>Research in pollution prediction has explored hybrid deep learning models, regression techniques, and remote sensing data integration.</a:t>
            </a:r>
          </a:p>
          <a:p>
            <a:r>
              <a:rPr lang="en-US" dirty="0"/>
              <a:t>Techniques such as CNN-LSTM hybrids, support vector regression (SVR), and ensemble learning have shown promise in capturing spatial-temporal pollution trends.</a:t>
            </a:r>
          </a:p>
          <a:p>
            <a:r>
              <a:rPr lang="en-US" dirty="0"/>
              <a:t>Despite advancements, challenges remain in terms of computational complexity, real-time deployment, and model generalization.</a:t>
            </a:r>
          </a:p>
          <a:p>
            <a:r>
              <a:rPr lang="en-US" dirty="0"/>
              <a:t>The field continues to evolve, emphasizing the importance of robust, scalable, and interpretable predictive models.</a:t>
            </a:r>
          </a:p>
          <a:p>
            <a:r>
              <a:rPr lang="en-US" dirty="0"/>
              <a:t>Predictive analytics plays a pivotal role in environmental monitoring and supports sustainable urban development through informed decision-making.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52400"/>
            <a:ext cx="12858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4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Rapid industrialization, urbanization, and vehicular emissions have significantly deteriorated air quality.</a:t>
            </a:r>
          </a:p>
          <a:p>
            <a:r>
              <a:rPr lang="en-US" dirty="0"/>
              <a:t>Air pollution affects human health, ecosystems, and contributes to climate instability.</a:t>
            </a:r>
          </a:p>
          <a:p>
            <a:r>
              <a:rPr lang="en-US" dirty="0"/>
              <a:t>Key pollutants include </a:t>
            </a:r>
            <a:r>
              <a:rPr lang="en-US" b="1" dirty="0"/>
              <a:t>PM2.5</a:t>
            </a:r>
            <a:r>
              <a:rPr lang="en-US" dirty="0"/>
              <a:t>, </a:t>
            </a:r>
            <a:r>
              <a:rPr lang="en-US" b="1" dirty="0"/>
              <a:t>PM10</a:t>
            </a:r>
            <a:r>
              <a:rPr lang="en-US" dirty="0"/>
              <a:t>, and rising </a:t>
            </a:r>
            <a:r>
              <a:rPr lang="en-US" b="1" dirty="0"/>
              <a:t>Air Quality Index (AQI)</a:t>
            </a:r>
            <a:r>
              <a:rPr lang="en-US" dirty="0"/>
              <a:t> levels.</a:t>
            </a:r>
          </a:p>
          <a:p>
            <a:r>
              <a:rPr lang="en-US" dirty="0"/>
              <a:t>Accurate forecasting and monitoring are essential to mitigate the risks of pollutant exposure.</a:t>
            </a:r>
          </a:p>
          <a:p>
            <a:r>
              <a:rPr lang="en-US" dirty="0"/>
              <a:t>Machine learning and deep learning have shown potential in modeling pollution trends.</a:t>
            </a:r>
          </a:p>
          <a:p>
            <a:r>
              <a:rPr lang="en-US" dirty="0"/>
              <a:t>Existing challenges include </a:t>
            </a:r>
            <a:r>
              <a:rPr lang="en-US" b="1" dirty="0"/>
              <a:t>real-time deployment</a:t>
            </a:r>
            <a:r>
              <a:rPr lang="en-US" dirty="0"/>
              <a:t>, </a:t>
            </a:r>
            <a:r>
              <a:rPr lang="en-US" b="1" dirty="0"/>
              <a:t>model generalization</a:t>
            </a:r>
            <a:r>
              <a:rPr lang="en-US" dirty="0"/>
              <a:t>, and </a:t>
            </a:r>
            <a:r>
              <a:rPr lang="en-US" b="1" dirty="0"/>
              <a:t>energy efficiency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52399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3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propose </a:t>
            </a:r>
            <a:r>
              <a:rPr lang="en-US" b="1" dirty="0"/>
              <a:t>Pollution Predictor</a:t>
            </a:r>
            <a:r>
              <a:rPr lang="en-US" dirty="0"/>
              <a:t>, a real-time, ML-powered system to forecast air pollution.</a:t>
            </a:r>
          </a:p>
          <a:p>
            <a:r>
              <a:rPr lang="en-US" dirty="0"/>
              <a:t>Built with </a:t>
            </a:r>
            <a:r>
              <a:rPr lang="en-US" b="1" dirty="0"/>
              <a:t>TensorFlow.js</a:t>
            </a:r>
            <a:r>
              <a:rPr lang="en-US" dirty="0"/>
              <a:t> for </a:t>
            </a:r>
            <a:r>
              <a:rPr lang="en-US" b="1" dirty="0"/>
              <a:t>web-based, interactive, and real-time model inference</a:t>
            </a:r>
            <a:r>
              <a:rPr lang="en-US" dirty="0"/>
              <a:t>.</a:t>
            </a:r>
          </a:p>
          <a:p>
            <a:r>
              <a:rPr lang="en-US" dirty="0"/>
              <a:t>Focuses on predicting </a:t>
            </a:r>
            <a:r>
              <a:rPr lang="en-US" b="1" dirty="0"/>
              <a:t>AQI</a:t>
            </a:r>
            <a:r>
              <a:rPr lang="en-US" dirty="0"/>
              <a:t>, </a:t>
            </a:r>
            <a:r>
              <a:rPr lang="en-US" b="1" dirty="0"/>
              <a:t>PM2.5</a:t>
            </a:r>
            <a:r>
              <a:rPr lang="en-US" dirty="0"/>
              <a:t>, and </a:t>
            </a:r>
            <a:r>
              <a:rPr lang="en-US" b="1" dirty="0"/>
              <a:t>PM10</a:t>
            </a:r>
            <a:r>
              <a:rPr lang="en-US" dirty="0"/>
              <a:t> levels using historical air quality data.</a:t>
            </a:r>
          </a:p>
          <a:p>
            <a:r>
              <a:rPr lang="en-US" dirty="0"/>
              <a:t>Employs </a:t>
            </a:r>
            <a:r>
              <a:rPr lang="en-US" b="1" dirty="0"/>
              <a:t>feature engineering</a:t>
            </a:r>
            <a:r>
              <a:rPr lang="en-US" dirty="0"/>
              <a:t>, </a:t>
            </a:r>
            <a:r>
              <a:rPr lang="en-US" b="1" dirty="0"/>
              <a:t>data preprocessing</a:t>
            </a:r>
            <a:r>
              <a:rPr lang="en-US" dirty="0"/>
              <a:t>, and </a:t>
            </a:r>
            <a:r>
              <a:rPr lang="en-US" b="1" dirty="0"/>
              <a:t>seasonal trend analysis</a:t>
            </a:r>
            <a:r>
              <a:rPr lang="en-US" dirty="0"/>
              <a:t>.</a:t>
            </a:r>
          </a:p>
          <a:p>
            <a:r>
              <a:rPr lang="en-US" dirty="0"/>
              <a:t>Uses </a:t>
            </a:r>
            <a:r>
              <a:rPr lang="en-US" b="1" dirty="0"/>
              <a:t>heatmap visualizations</a:t>
            </a:r>
            <a:r>
              <a:rPr lang="en-US" dirty="0"/>
              <a:t> to aid interpretation and time-based comparative analysis.</a:t>
            </a:r>
          </a:p>
          <a:p>
            <a:r>
              <a:rPr lang="en-US" dirty="0"/>
              <a:t>Designed for </a:t>
            </a:r>
            <a:r>
              <a:rPr lang="en-US" b="1" dirty="0"/>
              <a:t>policymakers</a:t>
            </a:r>
            <a:r>
              <a:rPr lang="en-US" dirty="0"/>
              <a:t>, </a:t>
            </a:r>
            <a:r>
              <a:rPr lang="en-US" b="1" dirty="0"/>
              <a:t>researchers</a:t>
            </a:r>
            <a:r>
              <a:rPr lang="en-US" dirty="0"/>
              <a:t>, and the </a:t>
            </a:r>
            <a:r>
              <a:rPr lang="en-US" b="1" dirty="0"/>
              <a:t>public</a:t>
            </a:r>
            <a:r>
              <a:rPr lang="en-US" dirty="0"/>
              <a:t> to make data-driven decisions.</a:t>
            </a:r>
          </a:p>
          <a:p>
            <a:r>
              <a:rPr lang="en-US" dirty="0"/>
              <a:t>Aims to tackle challenges like </a:t>
            </a:r>
            <a:r>
              <a:rPr lang="en-US" b="1" dirty="0"/>
              <a:t>scalability</a:t>
            </a:r>
            <a:r>
              <a:rPr lang="en-US" dirty="0"/>
              <a:t>, </a:t>
            </a:r>
            <a:r>
              <a:rPr lang="en-US" b="1" dirty="0"/>
              <a:t>computational efficiency</a:t>
            </a:r>
            <a:r>
              <a:rPr lang="en-US" dirty="0"/>
              <a:t>, and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2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G. Chen et al. (2025)</a:t>
            </a:r>
            <a:endParaRPr lang="en-US" b="1" dirty="0"/>
          </a:p>
          <a:p>
            <a:r>
              <a:rPr lang="en-US" b="1" dirty="0"/>
              <a:t>Hybrid Deep Learning Prediction – Scientific Reports (Nature)</a:t>
            </a:r>
            <a:endParaRPr lang="en-US" dirty="0"/>
          </a:p>
          <a:p>
            <a:r>
              <a:rPr lang="en-US" dirty="0"/>
              <a:t>Proposes a </a:t>
            </a:r>
            <a:r>
              <a:rPr lang="en-US" b="1" dirty="0"/>
              <a:t>hybrid architecture</a:t>
            </a:r>
            <a:r>
              <a:rPr lang="en-US" dirty="0"/>
              <a:t> combining CNN and LSTM.</a:t>
            </a:r>
          </a:p>
          <a:p>
            <a:r>
              <a:rPr lang="en-US" dirty="0"/>
              <a:t>CNN extracts spatial patterns; LSTM models temporal sequences.</a:t>
            </a:r>
          </a:p>
          <a:p>
            <a:r>
              <a:rPr lang="en-US" dirty="0"/>
              <a:t>Well-suited for </a:t>
            </a:r>
            <a:r>
              <a:rPr lang="en-US" b="1" dirty="0"/>
              <a:t>air pollution forecasting</a:t>
            </a:r>
            <a:r>
              <a:rPr lang="en-US" dirty="0"/>
              <a:t> due to time-dependent data.</a:t>
            </a:r>
          </a:p>
          <a:p>
            <a:r>
              <a:rPr lang="en-US" dirty="0"/>
              <a:t>Outperforms traditional deep learning models in prediction accuracy.</a:t>
            </a:r>
          </a:p>
          <a:p>
            <a:r>
              <a:rPr lang="en-US" dirty="0"/>
              <a:t>Applicable to </a:t>
            </a:r>
            <a:r>
              <a:rPr lang="en-US" b="1" dirty="0"/>
              <a:t>intelligent environmental monitoring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S. Dey et al. (2024)</a:t>
            </a:r>
            <a:endParaRPr lang="en-US" b="1" dirty="0"/>
          </a:p>
          <a:p>
            <a:r>
              <a:rPr lang="en-US" b="1" dirty="0"/>
              <a:t>Apict Model – IEEE Transactions on Sustainable Computing</a:t>
            </a:r>
            <a:endParaRPr lang="en-US" dirty="0"/>
          </a:p>
          <a:p>
            <a:r>
              <a:rPr lang="en-US" dirty="0"/>
              <a:t>Specialized for </a:t>
            </a:r>
            <a:r>
              <a:rPr lang="en-US" b="1" dirty="0"/>
              <a:t>winter air quality prediction</a:t>
            </a:r>
            <a:r>
              <a:rPr lang="en-US" dirty="0"/>
              <a:t> in India.</a:t>
            </a:r>
          </a:p>
          <a:p>
            <a:r>
              <a:rPr lang="en-US" dirty="0"/>
              <a:t>Emphasizes </a:t>
            </a:r>
            <a:r>
              <a:rPr lang="en-US" b="1" dirty="0"/>
              <a:t>Green AQI</a:t>
            </a:r>
            <a:r>
              <a:rPr lang="en-US" dirty="0"/>
              <a:t> prediction for healthier air day assessment.</a:t>
            </a:r>
          </a:p>
          <a:p>
            <a:r>
              <a:rPr lang="en-US" dirty="0"/>
              <a:t>Integrates </a:t>
            </a:r>
            <a:r>
              <a:rPr lang="en-US" b="1" dirty="0"/>
              <a:t>epidemiological</a:t>
            </a:r>
            <a:r>
              <a:rPr lang="en-US" dirty="0"/>
              <a:t>, </a:t>
            </a:r>
            <a:r>
              <a:rPr lang="en-US" b="1" dirty="0"/>
              <a:t>meteorological</a:t>
            </a:r>
            <a:r>
              <a:rPr lang="en-US" dirty="0"/>
              <a:t>, and </a:t>
            </a:r>
            <a:r>
              <a:rPr lang="en-US" b="1" dirty="0"/>
              <a:t>pollution</a:t>
            </a:r>
            <a:r>
              <a:rPr lang="en-US" dirty="0"/>
              <a:t> data.</a:t>
            </a:r>
          </a:p>
          <a:p>
            <a:r>
              <a:rPr lang="en-US" dirty="0"/>
              <a:t>Helps anticipate public health impacts during high-pollution periods.</a:t>
            </a:r>
          </a:p>
          <a:p>
            <a:r>
              <a:rPr lang="en-US" dirty="0"/>
              <a:t>Supports </a:t>
            </a:r>
            <a:r>
              <a:rPr lang="en-US" b="1" dirty="0"/>
              <a:t>targeted health planning</a:t>
            </a:r>
            <a:r>
              <a:rPr lang="en-US" dirty="0"/>
              <a:t> during respiratory illness seasons.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3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📄 </a:t>
            </a:r>
            <a:r>
              <a:rPr lang="en-US" b="1" i="1" dirty="0"/>
              <a:t>A. Mittal et al. (2024)</a:t>
            </a:r>
            <a:endParaRPr lang="en-US" b="1" dirty="0"/>
          </a:p>
          <a:p>
            <a:r>
              <a:rPr lang="en-US" b="1" dirty="0"/>
              <a:t>Advancements in Prediction and Classification – ICACCS (IEEE)</a:t>
            </a:r>
            <a:endParaRPr lang="en-US" dirty="0"/>
          </a:p>
          <a:p>
            <a:r>
              <a:rPr lang="en-US" dirty="0"/>
              <a:t>Reviews </a:t>
            </a:r>
            <a:r>
              <a:rPr lang="en-US" b="1" dirty="0"/>
              <a:t>ML and DL models</a:t>
            </a:r>
            <a:r>
              <a:rPr lang="en-US" dirty="0"/>
              <a:t> for pollution prediction.</a:t>
            </a:r>
          </a:p>
          <a:p>
            <a:r>
              <a:rPr lang="en-US" dirty="0"/>
              <a:t>Compares </a:t>
            </a:r>
            <a:r>
              <a:rPr lang="en-US" b="1" dirty="0"/>
              <a:t>classification</a:t>
            </a:r>
            <a:r>
              <a:rPr lang="en-US" dirty="0"/>
              <a:t> (categorical) vs </a:t>
            </a:r>
            <a:r>
              <a:rPr lang="en-US" b="1" dirty="0"/>
              <a:t>regression</a:t>
            </a:r>
            <a:r>
              <a:rPr lang="en-US" dirty="0"/>
              <a:t> (numerical) models.</a:t>
            </a:r>
          </a:p>
          <a:p>
            <a:r>
              <a:rPr lang="en-US" dirty="0"/>
              <a:t>Highlights </a:t>
            </a:r>
            <a:r>
              <a:rPr lang="en-US" b="1" dirty="0"/>
              <a:t>hybrid and ensemble models</a:t>
            </a:r>
            <a:r>
              <a:rPr lang="en-US" dirty="0"/>
              <a:t> for improved performance.</a:t>
            </a:r>
          </a:p>
          <a:p>
            <a:r>
              <a:rPr lang="en-US" dirty="0"/>
              <a:t>Discusses trade-offs in </a:t>
            </a:r>
            <a:r>
              <a:rPr lang="en-US" b="1" dirty="0"/>
              <a:t>scalability</a:t>
            </a:r>
            <a:r>
              <a:rPr lang="en-US" dirty="0"/>
              <a:t>, </a:t>
            </a:r>
            <a:r>
              <a:rPr lang="en-US" b="1" dirty="0"/>
              <a:t>interpretability</a:t>
            </a:r>
            <a:r>
              <a:rPr lang="en-US" dirty="0"/>
              <a:t>, and </a:t>
            </a:r>
            <a:r>
              <a:rPr lang="en-US" b="1" dirty="0"/>
              <a:t>accuracy</a:t>
            </a:r>
            <a:r>
              <a:rPr lang="en-US" dirty="0"/>
              <a:t>.</a:t>
            </a:r>
          </a:p>
          <a:p>
            <a:r>
              <a:rPr lang="en-US" dirty="0"/>
              <a:t>Acts as a </a:t>
            </a:r>
            <a:r>
              <a:rPr lang="en-US" b="1" dirty="0"/>
              <a:t>comprehensive guide</a:t>
            </a:r>
            <a:r>
              <a:rPr lang="en-US" dirty="0"/>
              <a:t> for future system design.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3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📄 </a:t>
            </a:r>
            <a:r>
              <a:rPr lang="en-US" b="1" i="1" dirty="0"/>
              <a:t>M. Srbinovska et al. (2024)</a:t>
            </a:r>
            <a:endParaRPr lang="en-US" b="1" dirty="0"/>
          </a:p>
          <a:p>
            <a:r>
              <a:rPr lang="en-US" b="1" dirty="0"/>
              <a:t>Localized Pollution Prediction – IcETRAN Conference</a:t>
            </a:r>
            <a:endParaRPr lang="en-US" dirty="0"/>
          </a:p>
          <a:p>
            <a:r>
              <a:rPr lang="en-US" dirty="0"/>
              <a:t>Focuses on </a:t>
            </a:r>
            <a:r>
              <a:rPr lang="en-US" b="1" dirty="0"/>
              <a:t>air quality trends in North Macedonia</a:t>
            </a:r>
            <a:r>
              <a:rPr lang="en-US" dirty="0"/>
              <a:t>.</a:t>
            </a:r>
          </a:p>
          <a:p>
            <a:r>
              <a:rPr lang="en-US" dirty="0"/>
              <a:t>Uses data from </a:t>
            </a:r>
            <a:r>
              <a:rPr lang="en-US" b="1" dirty="0"/>
              <a:t>traffic</a:t>
            </a:r>
            <a:r>
              <a:rPr lang="en-US" dirty="0"/>
              <a:t>, </a:t>
            </a:r>
            <a:r>
              <a:rPr lang="en-US" b="1" dirty="0"/>
              <a:t>weather</a:t>
            </a:r>
            <a:r>
              <a:rPr lang="en-US" dirty="0"/>
              <a:t>, </a:t>
            </a:r>
            <a:r>
              <a:rPr lang="en-US" b="1" dirty="0"/>
              <a:t>industry</a:t>
            </a:r>
            <a:r>
              <a:rPr lang="en-US" dirty="0"/>
              <a:t>, and </a:t>
            </a:r>
            <a:r>
              <a:rPr lang="en-US" b="1" dirty="0"/>
              <a:t>seasonal patterns</a:t>
            </a:r>
            <a:r>
              <a:rPr lang="en-US" dirty="0"/>
              <a:t>.</a:t>
            </a:r>
          </a:p>
          <a:p>
            <a:r>
              <a:rPr lang="en-US" dirty="0"/>
              <a:t>Builds predictive models for both </a:t>
            </a:r>
            <a:r>
              <a:rPr lang="en-US" b="1" dirty="0"/>
              <a:t>urban and rural</a:t>
            </a:r>
            <a:r>
              <a:rPr lang="en-US" dirty="0"/>
              <a:t> zones.</a:t>
            </a:r>
          </a:p>
          <a:p>
            <a:r>
              <a:rPr lang="en-US" dirty="0"/>
              <a:t>Offers insights for </a:t>
            </a:r>
            <a:r>
              <a:rPr lang="en-US" b="1" dirty="0"/>
              <a:t>policy and mitigation strategies</a:t>
            </a:r>
            <a:r>
              <a:rPr lang="en-US" dirty="0"/>
              <a:t>.</a:t>
            </a:r>
          </a:p>
          <a:p>
            <a:r>
              <a:rPr lang="en-US" dirty="0"/>
              <a:t>Encourages </a:t>
            </a:r>
            <a:r>
              <a:rPr lang="en-US" b="1" dirty="0"/>
              <a:t>region-specific air pollution analysis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52400"/>
            <a:ext cx="1162051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2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</TotalTime>
  <Words>1106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Predictive Modeling of Pollution Levels Using Machine Learning</vt:lpstr>
      <vt:lpstr>Index </vt:lpstr>
      <vt:lpstr>Abstract</vt:lpstr>
      <vt:lpstr>Introduction </vt:lpstr>
      <vt:lpstr>Introduction </vt:lpstr>
      <vt:lpstr>Literature Review </vt:lpstr>
      <vt:lpstr>Literature Review</vt:lpstr>
      <vt:lpstr>Literature Review</vt:lpstr>
      <vt:lpstr>Literature Review</vt:lpstr>
      <vt:lpstr>Literature Review</vt:lpstr>
      <vt:lpstr>Literature Review</vt:lpstr>
      <vt:lpstr>Motivation for the Project</vt:lpstr>
      <vt:lpstr>Problem Description</vt:lpstr>
      <vt:lpstr>Proposed Solution</vt:lpstr>
      <vt:lpstr>Work done till now</vt:lpstr>
      <vt:lpstr>Work done till now </vt:lpstr>
      <vt:lpstr>Data Visualization Process</vt:lpstr>
      <vt:lpstr>Algorithm Selection Process</vt:lpstr>
      <vt:lpstr>Results Achieved Till Now</vt:lpstr>
      <vt:lpstr>Results </vt:lpstr>
      <vt:lpstr>Results</vt:lpstr>
      <vt:lpstr>Timeline Matrix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of Pollution Levels Using Machine Learning</dc:title>
  <dc:creator>Ankit</dc:creator>
  <cp:lastModifiedBy>Ankit</cp:lastModifiedBy>
  <cp:revision>8</cp:revision>
  <dcterms:created xsi:type="dcterms:W3CDTF">2025-04-14T17:10:23Z</dcterms:created>
  <dcterms:modified xsi:type="dcterms:W3CDTF">2025-05-16T11:33:43Z</dcterms:modified>
</cp:coreProperties>
</file>