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72" r:id="rId6"/>
    <p:sldId id="261" r:id="rId7"/>
    <p:sldId id="263" r:id="rId8"/>
    <p:sldId id="264" r:id="rId9"/>
    <p:sldId id="273" r:id="rId10"/>
    <p:sldId id="265" r:id="rId11"/>
    <p:sldId id="269" r:id="rId12"/>
    <p:sldId id="271" r:id="rId13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BE8BEA-C17D-403C-AE52-9B4917DB7CAD}" v="1" dt="2025-06-03T00:54:14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17" autoAdjust="0"/>
  </p:normalViewPr>
  <p:slideViewPr>
    <p:cSldViewPr snapToGrid="0">
      <p:cViewPr varScale="1">
        <p:scale>
          <a:sx n="77" d="100"/>
          <a:sy n="77" d="100"/>
        </p:scale>
        <p:origin x="3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VIK BHATIYA" userId="9c2061d4dd5e6572" providerId="LiveId" clId="{4FBE8BEA-C17D-403C-AE52-9B4917DB7CAD}"/>
    <pc:docChg chg="custSel modSld sldOrd">
      <pc:chgData name="RUTVIK BHATIYA" userId="9c2061d4dd5e6572" providerId="LiveId" clId="{4FBE8BEA-C17D-403C-AE52-9B4917DB7CAD}" dt="2025-06-03T00:57:13.720" v="104" actId="20577"/>
      <pc:docMkLst>
        <pc:docMk/>
      </pc:docMkLst>
      <pc:sldChg chg="addSp delSp modSp mod">
        <pc:chgData name="RUTVIK BHATIYA" userId="9c2061d4dd5e6572" providerId="LiveId" clId="{4FBE8BEA-C17D-403C-AE52-9B4917DB7CAD}" dt="2025-06-03T00:57:13.720" v="104" actId="20577"/>
        <pc:sldMkLst>
          <pc:docMk/>
          <pc:sldMk cId="0" sldId="256"/>
        </pc:sldMkLst>
        <pc:spChg chg="add mod">
          <ac:chgData name="RUTVIK BHATIYA" userId="9c2061d4dd5e6572" providerId="LiveId" clId="{4FBE8BEA-C17D-403C-AE52-9B4917DB7CAD}" dt="2025-06-03T00:57:00.778" v="81" actId="20577"/>
          <ac:spMkLst>
            <pc:docMk/>
            <pc:sldMk cId="0" sldId="256"/>
            <ac:spMk id="2" creationId="{ABA06711-3FE2-8CC9-F05A-32B510AE8E06}"/>
          </ac:spMkLst>
        </pc:spChg>
        <pc:spChg chg="del mod">
          <ac:chgData name="RUTVIK BHATIYA" userId="9c2061d4dd5e6572" providerId="LiveId" clId="{4FBE8BEA-C17D-403C-AE52-9B4917DB7CAD}" dt="2025-06-03T00:55:17.972" v="60" actId="478"/>
          <ac:spMkLst>
            <pc:docMk/>
            <pc:sldMk cId="0" sldId="256"/>
            <ac:spMk id="21" creationId="{00000000-0000-0000-0000-000000000000}"/>
          </ac:spMkLst>
        </pc:spChg>
        <pc:spChg chg="mod">
          <ac:chgData name="RUTVIK BHATIYA" userId="9c2061d4dd5e6572" providerId="LiveId" clId="{4FBE8BEA-C17D-403C-AE52-9B4917DB7CAD}" dt="2025-06-03T00:57:13.720" v="104" actId="20577"/>
          <ac:spMkLst>
            <pc:docMk/>
            <pc:sldMk cId="0" sldId="256"/>
            <ac:spMk id="25" creationId="{00000000-0000-0000-0000-000000000000}"/>
          </ac:spMkLst>
        </pc:spChg>
      </pc:sldChg>
      <pc:sldChg chg="ord">
        <pc:chgData name="RUTVIK BHATIYA" userId="9c2061d4dd5e6572" providerId="LiveId" clId="{4FBE8BEA-C17D-403C-AE52-9B4917DB7CAD}" dt="2025-06-03T00:56:34.599" v="66"/>
        <pc:sldMkLst>
          <pc:docMk/>
          <pc:sldMk cId="0" sldId="258"/>
        </pc:sldMkLst>
      </pc:sldChg>
    </pc:docChg>
  </pc:docChgLst>
  <pc:docChgLst>
    <pc:chgData name="RUTVIK BHATIYA" userId="9c2061d4dd5e6572" providerId="LiveId" clId="{1BA47DA2-DBBA-457A-8A08-842678DF838D}"/>
    <pc:docChg chg="undo custSel modSld">
      <pc:chgData name="RUTVIK BHATIYA" userId="9c2061d4dd5e6572" providerId="LiveId" clId="{1BA47DA2-DBBA-457A-8A08-842678DF838D}" dt="2025-04-28T22:42:59.761" v="112" actId="1076"/>
      <pc:docMkLst>
        <pc:docMk/>
      </pc:docMkLst>
      <pc:sldChg chg="modSp mod">
        <pc:chgData name="RUTVIK BHATIYA" userId="9c2061d4dd5e6572" providerId="LiveId" clId="{1BA47DA2-DBBA-457A-8A08-842678DF838D}" dt="2025-04-28T17:40:45.659" v="17" actId="1036"/>
        <pc:sldMkLst>
          <pc:docMk/>
          <pc:sldMk cId="0" sldId="260"/>
        </pc:sldMkLst>
        <pc:spChg chg="mod">
          <ac:chgData name="RUTVIK BHATIYA" userId="9c2061d4dd5e6572" providerId="LiveId" clId="{1BA47DA2-DBBA-457A-8A08-842678DF838D}" dt="2025-04-28T17:40:45.659" v="17" actId="1036"/>
          <ac:spMkLst>
            <pc:docMk/>
            <pc:sldMk cId="0" sldId="260"/>
            <ac:spMk id="47" creationId="{00000000-0000-0000-0000-000000000000}"/>
          </ac:spMkLst>
        </pc:spChg>
        <pc:spChg chg="mod">
          <ac:chgData name="RUTVIK BHATIYA" userId="9c2061d4dd5e6572" providerId="LiveId" clId="{1BA47DA2-DBBA-457A-8A08-842678DF838D}" dt="2025-04-28T17:40:38.706" v="16" actId="20577"/>
          <ac:spMkLst>
            <pc:docMk/>
            <pc:sldMk cId="0" sldId="260"/>
            <ac:spMk id="51" creationId="{00000000-0000-0000-0000-000000000000}"/>
          </ac:spMkLst>
        </pc:spChg>
      </pc:sldChg>
      <pc:sldChg chg="modNotesTx">
        <pc:chgData name="RUTVIK BHATIYA" userId="9c2061d4dd5e6572" providerId="LiveId" clId="{1BA47DA2-DBBA-457A-8A08-842678DF838D}" dt="2025-04-28T17:53:21.643" v="36" actId="20577"/>
        <pc:sldMkLst>
          <pc:docMk/>
          <pc:sldMk cId="0" sldId="263"/>
        </pc:sldMkLst>
      </pc:sldChg>
      <pc:sldChg chg="modSp mod modNotesTx">
        <pc:chgData name="RUTVIK BHATIYA" userId="9c2061d4dd5e6572" providerId="LiveId" clId="{1BA47DA2-DBBA-457A-8A08-842678DF838D}" dt="2025-04-28T22:42:59.761" v="112" actId="1076"/>
        <pc:sldMkLst>
          <pc:docMk/>
          <pc:sldMk cId="0" sldId="264"/>
        </pc:sldMkLst>
        <pc:picChg chg="mod">
          <ac:chgData name="RUTVIK BHATIYA" userId="9c2061d4dd5e6572" providerId="LiveId" clId="{1BA47DA2-DBBA-457A-8A08-842678DF838D}" dt="2025-04-28T22:42:59.761" v="112" actId="1076"/>
          <ac:picMkLst>
            <pc:docMk/>
            <pc:sldMk cId="0" sldId="264"/>
            <ac:picMk id="3" creationId="{10CB4BE5-1E2D-CBDA-AE2E-04393BAECC29}"/>
          </ac:picMkLst>
        </pc:picChg>
      </pc:sldChg>
      <pc:sldChg chg="modNotesTx">
        <pc:chgData name="RUTVIK BHATIYA" userId="9c2061d4dd5e6572" providerId="LiveId" clId="{1BA47DA2-DBBA-457A-8A08-842678DF838D}" dt="2025-04-28T21:45:59.024" v="88" actId="20577"/>
        <pc:sldMkLst>
          <pc:docMk/>
          <pc:sldMk cId="0" sldId="265"/>
        </pc:sldMkLst>
      </pc:sldChg>
      <pc:sldChg chg="modNotesTx">
        <pc:chgData name="RUTVIK BHATIYA" userId="9c2061d4dd5e6572" providerId="LiveId" clId="{1BA47DA2-DBBA-457A-8A08-842678DF838D}" dt="2025-04-28T21:50:23.780" v="104" actId="20577"/>
        <pc:sldMkLst>
          <pc:docMk/>
          <pc:sldMk cId="0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 analyzed continuous variables using ANOVA/Kruskal-Wallis tests and categorical variables using Chi-square tests. All tests showed significant differences (p = 0.0000), confirming that survival classes are meaningfully distinct."</a:t>
            </a:r>
          </a:p>
        </p:txBody>
      </p:sp>
    </p:spTree>
    <p:extLst>
      <p:ext uri="{BB962C8B-B14F-4D97-AF65-F5344CB8AC3E}">
        <p14:creationId xmlns:p14="http://schemas.microsoft.com/office/powerpoint/2010/main" val="675372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Random Forest</a:t>
            </a:r>
            <a:r>
              <a:rPr lang="en-US" dirty="0"/>
              <a:t> achieved the highest performance with </a:t>
            </a:r>
            <a:r>
              <a:rPr lang="en-US" b="1" dirty="0"/>
              <a:t>95.1% accuracy</a:t>
            </a:r>
            <a:r>
              <a:rPr lang="en-US" dirty="0"/>
              <a:t>, </a:t>
            </a:r>
            <a:r>
              <a:rPr lang="en-US" b="1" dirty="0"/>
              <a:t>0.998 Micro-AUC</a:t>
            </a:r>
            <a:r>
              <a:rPr lang="en-US" dirty="0"/>
              <a:t>, and </a:t>
            </a:r>
            <a:r>
              <a:rPr lang="en-US" b="1" dirty="0"/>
              <a:t>0.929 MCC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XGBoost</a:t>
            </a:r>
            <a:r>
              <a:rPr lang="en-US" dirty="0"/>
              <a:t> also performed strongly, but slightly lower than Random Forest.</a:t>
            </a:r>
          </a:p>
          <a:p>
            <a:r>
              <a:rPr lang="en-US" dirty="0"/>
              <a:t>Models like </a:t>
            </a:r>
            <a:r>
              <a:rPr lang="en-US" b="1" dirty="0"/>
              <a:t>Naive Bayes</a:t>
            </a:r>
            <a:r>
              <a:rPr lang="en-US" dirty="0"/>
              <a:t> and </a:t>
            </a:r>
            <a:r>
              <a:rPr lang="en-US" b="1" dirty="0"/>
              <a:t>SVM</a:t>
            </a:r>
            <a:r>
              <a:rPr lang="en-US" dirty="0"/>
              <a:t> showed much lower scores, indicating weaker performance.</a:t>
            </a:r>
          </a:p>
          <a:p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Random Forest and </a:t>
            </a:r>
            <a:r>
              <a:rPr lang="en-US" dirty="0" err="1"/>
              <a:t>XGBoost</a:t>
            </a:r>
            <a:r>
              <a:rPr lang="en-US" dirty="0"/>
              <a:t> are the top models for this patient outcome prediction task, offering both high accuracy and strong generalization ability."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04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bar chart shows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importance scores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all input features used in the model.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Vital signs and lab test results are among the most predictive variables.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graph shows how model accuracy changes as we add more features step-by-step.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limited number of top features are sufficient for high prediction accuracy, which can help in making models simpler and faster.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graph shows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SHAP (Shapley Additive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exPlanations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values for individual features.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High heart rate and low urine output are critical warning signs for poor outcomes.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dirty="0"/>
            </a:br>
            <a:r>
              <a:rPr lang="en-US" dirty="0"/>
              <a:t>"patient outcomes include vital signs (like heart rate and respiratory rate), age, and lab measurements (like creatinine and platelet counts). A small subset of these features can achieve high prediction accuracy, and SHAP analysis helps explain how individual features impact the final prediction."</a:t>
            </a:r>
          </a:p>
        </p:txBody>
      </p:sp>
    </p:spTree>
    <p:extLst>
      <p:ext uri="{BB962C8B-B14F-4D97-AF65-F5344CB8AC3E}">
        <p14:creationId xmlns:p14="http://schemas.microsoft.com/office/powerpoint/2010/main" val="412292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slide presents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ROC Curve Analysis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different machine learning models and summarizes the overall conclusion of the study.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ROC (Receiver Operating Characteristic) curves show how well each model distinguishes between the different survival classes. The better the model, the closer the curve moves toward the top-left corner.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AUC (Area Under the Curve)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value measures this performance: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 AUC of 1.0 means perfect classification,</a:t>
            </a:r>
          </a:p>
          <a:p>
            <a:pPr marL="342900" marR="0" lvl="0" indent="-342900" defTabSz="91440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 AUC of 0.5 means random guessing.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model shows slightly better performance for Class 2 (AUC = 0.55) but close to random for others.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 Forest performs slightly better than random guessing, especially for Class 0.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Slight improvement for Class 1 but still not strong overall.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Logistic Regression does relatively better for Classes 1 and 2 compared to others.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SVM is slightly better than random but still not significantly strong.</a:t>
            </a:r>
          </a:p>
          <a:p>
            <a:br>
              <a:rPr lang="en-US" dirty="0"/>
            </a:br>
            <a:r>
              <a:rPr lang="en-US" dirty="0"/>
              <a:t>"While none of the models achieved exceptionally high AUC scores across all survival classes, some models (especially Logistic Regression for Class 1 and Class 2) showed better differentiation. The analysis highlights the complexity of predicting patient survival but provides critical insights for improving clinical decision-making and patient care strategies."</a:t>
            </a:r>
          </a:p>
        </p:txBody>
      </p:sp>
    </p:spTree>
    <p:extLst>
      <p:ext uri="{BB962C8B-B14F-4D97-AF65-F5344CB8AC3E}">
        <p14:creationId xmlns:p14="http://schemas.microsoft.com/office/powerpoint/2010/main" val="3084637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2192020" y="923925"/>
            <a:ext cx="11704320" cy="200215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166100" y="2926079"/>
            <a:ext cx="5730240" cy="530352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0226498" y="7503468"/>
            <a:ext cx="258623" cy="24830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22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618" y="0"/>
            <a:ext cx="5486403" cy="8229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" name="Text 2"/>
          <p:cNvSpPr txBox="1"/>
          <p:nvPr/>
        </p:nvSpPr>
        <p:spPr>
          <a:xfrm>
            <a:off x="878918" y="2395658"/>
            <a:ext cx="5524906" cy="1459498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rPr lang="en-US" dirty="0"/>
              <a:t>Clinical Data Analysis:</a:t>
            </a:r>
          </a:p>
          <a:p>
            <a:r>
              <a:rPr lang="en-US" dirty="0"/>
              <a:t>:</a:t>
            </a:r>
          </a:p>
        </p:txBody>
      </p:sp>
      <p:sp>
        <p:nvSpPr>
          <p:cNvPr id="24" name="Text 3"/>
          <p:cNvSpPr txBox="1"/>
          <p:nvPr/>
        </p:nvSpPr>
        <p:spPr>
          <a:xfrm>
            <a:off x="878918" y="3423285"/>
            <a:ext cx="3200750" cy="76567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t>Insights and </a:t>
            </a:r>
          </a:p>
        </p:txBody>
      </p:sp>
      <p:sp>
        <p:nvSpPr>
          <p:cNvPr id="25" name="Text 4"/>
          <p:cNvSpPr txBox="1"/>
          <p:nvPr/>
        </p:nvSpPr>
        <p:spPr>
          <a:xfrm>
            <a:off x="878919" y="4450913"/>
            <a:ext cx="4816379" cy="284449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rPr dirty="0"/>
              <a:t>Recommendations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Rutvik</a:t>
            </a:r>
            <a:r>
              <a:rPr lang="en-US" dirty="0"/>
              <a:t> Bhatiya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A06711-3FE2-8CC9-F05A-32B510AE8E06}"/>
              </a:ext>
            </a:extLst>
          </p:cNvPr>
          <p:cNvSpPr txBox="1"/>
          <p:nvPr/>
        </p:nvSpPr>
        <p:spPr>
          <a:xfrm>
            <a:off x="878918" y="6250814"/>
            <a:ext cx="92394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95" name="Text 2"/>
          <p:cNvSpPr txBox="1"/>
          <p:nvPr/>
        </p:nvSpPr>
        <p:spPr>
          <a:xfrm>
            <a:off x="4977614" y="1372902"/>
            <a:ext cx="3078724" cy="49397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3200"/>
              </a:lnSpc>
              <a:defRPr sz="26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rPr lang="en-US" dirty="0"/>
              <a:t>Feature Importance</a:t>
            </a:r>
          </a:p>
        </p:txBody>
      </p:sp>
      <p:sp>
        <p:nvSpPr>
          <p:cNvPr id="96" name="Text 3"/>
          <p:cNvSpPr txBox="1"/>
          <p:nvPr/>
        </p:nvSpPr>
        <p:spPr>
          <a:xfrm>
            <a:off x="2394108" y="2180631"/>
            <a:ext cx="92394" cy="42787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97" name="Text 4"/>
          <p:cNvSpPr txBox="1"/>
          <p:nvPr/>
        </p:nvSpPr>
        <p:spPr>
          <a:xfrm>
            <a:off x="2394108" y="2861073"/>
            <a:ext cx="92394" cy="42787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98" name="Text 5"/>
          <p:cNvSpPr txBox="1"/>
          <p:nvPr/>
        </p:nvSpPr>
        <p:spPr>
          <a:xfrm>
            <a:off x="4977614" y="1962933"/>
            <a:ext cx="8678425" cy="1805618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ts val="2700"/>
              </a:lnSpc>
              <a:defRPr sz="19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rPr lang="en-US" dirty="0"/>
              <a:t>Key features influencing patient outcomes were identified, including:</a:t>
            </a:r>
          </a:p>
          <a:p>
            <a:endParaRPr lang="en-US" dirty="0"/>
          </a:p>
          <a:p>
            <a:r>
              <a:rPr lang="en-US" dirty="0"/>
              <a:t>Age</a:t>
            </a:r>
          </a:p>
          <a:p>
            <a:r>
              <a:rPr lang="en-US" dirty="0"/>
              <a:t>BMI</a:t>
            </a:r>
          </a:p>
          <a:p>
            <a:r>
              <a:rPr lang="en-US" dirty="0"/>
              <a:t>Vital Signs</a:t>
            </a:r>
          </a:p>
        </p:txBody>
      </p:sp>
      <p:sp>
        <p:nvSpPr>
          <p:cNvPr id="99" name="Text 6"/>
          <p:cNvSpPr txBox="1"/>
          <p:nvPr/>
        </p:nvSpPr>
        <p:spPr>
          <a:xfrm>
            <a:off x="2394108" y="4940976"/>
            <a:ext cx="92394" cy="42787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100" name="Text 7"/>
          <p:cNvSpPr txBox="1"/>
          <p:nvPr/>
        </p:nvSpPr>
        <p:spPr>
          <a:xfrm>
            <a:off x="2394108" y="5621417"/>
            <a:ext cx="9842066" cy="42062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700"/>
              </a:lnSpc>
              <a:defRPr sz="19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E1EBB6-78A0-1614-3E59-7FB9F3740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614" y="5429309"/>
            <a:ext cx="4115179" cy="2546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2EF9A7-2406-A76D-437C-0BEE236F7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024" y="6225965"/>
            <a:ext cx="5348424" cy="1749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88B48D-907A-F046-F4D0-2B39C45B1C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05" y="0"/>
            <a:ext cx="4842968" cy="82296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28" name="Shape 1"/>
          <p:cNvSpPr/>
          <p:nvPr/>
        </p:nvSpPr>
        <p:spPr>
          <a:xfrm>
            <a:off x="0" y="-1"/>
            <a:ext cx="14630400" cy="8231269"/>
          </a:xfrm>
          <a:prstGeom prst="rect">
            <a:avLst/>
          </a:prstGeom>
          <a:solidFill>
            <a:srgbClr val="1233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29" name="Text 2"/>
          <p:cNvSpPr txBox="1"/>
          <p:nvPr/>
        </p:nvSpPr>
        <p:spPr>
          <a:xfrm>
            <a:off x="2659616" y="578287"/>
            <a:ext cx="7361948" cy="7309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5100"/>
              </a:lnSpc>
              <a:defRPr sz="41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rPr lang="en-US" dirty="0"/>
              <a:t>Key Takeaways and Next Steps</a:t>
            </a:r>
          </a:p>
        </p:txBody>
      </p:sp>
      <p:sp>
        <p:nvSpPr>
          <p:cNvPr id="131" name="Text 4"/>
          <p:cNvSpPr txBox="1"/>
          <p:nvPr/>
        </p:nvSpPr>
        <p:spPr>
          <a:xfrm>
            <a:off x="2869882" y="1866306"/>
            <a:ext cx="92394" cy="40497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2500"/>
              </a:lnSpc>
              <a:defRPr sz="20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132" name="Text 5"/>
          <p:cNvSpPr txBox="1"/>
          <p:nvPr/>
        </p:nvSpPr>
        <p:spPr>
          <a:xfrm>
            <a:off x="2869882" y="2321005"/>
            <a:ext cx="4084203" cy="40017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134" name="Text 7"/>
          <p:cNvSpPr txBox="1"/>
          <p:nvPr/>
        </p:nvSpPr>
        <p:spPr>
          <a:xfrm>
            <a:off x="7676315" y="1866306"/>
            <a:ext cx="92394" cy="40497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2500"/>
              </a:lnSpc>
              <a:defRPr sz="20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135" name="Text 8"/>
          <p:cNvSpPr txBox="1"/>
          <p:nvPr/>
        </p:nvSpPr>
        <p:spPr>
          <a:xfrm>
            <a:off x="7676315" y="2321005"/>
            <a:ext cx="4084202" cy="40017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137" name="Text 10"/>
          <p:cNvSpPr txBox="1"/>
          <p:nvPr/>
        </p:nvSpPr>
        <p:spPr>
          <a:xfrm>
            <a:off x="2869882" y="4969908"/>
            <a:ext cx="92394" cy="40497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2500"/>
              </a:lnSpc>
              <a:defRPr sz="20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138" name="Text 11"/>
          <p:cNvSpPr txBox="1"/>
          <p:nvPr/>
        </p:nvSpPr>
        <p:spPr>
          <a:xfrm>
            <a:off x="2869882" y="5424607"/>
            <a:ext cx="4084203" cy="40017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140" name="Text 13"/>
          <p:cNvSpPr txBox="1"/>
          <p:nvPr/>
        </p:nvSpPr>
        <p:spPr>
          <a:xfrm>
            <a:off x="7676316" y="4969908"/>
            <a:ext cx="92394" cy="40497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2500"/>
              </a:lnSpc>
              <a:defRPr sz="20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141" name="Text 14"/>
          <p:cNvSpPr txBox="1"/>
          <p:nvPr/>
        </p:nvSpPr>
        <p:spPr>
          <a:xfrm>
            <a:off x="7676315" y="5424607"/>
            <a:ext cx="4084202" cy="40017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E895A3-FB11-CB9C-3EF2-0B8BCEBE1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277" y="1512918"/>
            <a:ext cx="7679358" cy="584959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58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159" name="Text 2"/>
          <p:cNvSpPr txBox="1"/>
          <p:nvPr/>
        </p:nvSpPr>
        <p:spPr>
          <a:xfrm>
            <a:off x="4552093" y="476626"/>
            <a:ext cx="3045060" cy="76700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t>Conclusion:</a:t>
            </a:r>
            <a:endParaRPr dirty="0"/>
          </a:p>
        </p:txBody>
      </p:sp>
      <p:sp>
        <p:nvSpPr>
          <p:cNvPr id="160" name="Text 3"/>
          <p:cNvSpPr txBox="1"/>
          <p:nvPr/>
        </p:nvSpPr>
        <p:spPr>
          <a:xfrm>
            <a:off x="2616278" y="3121699"/>
            <a:ext cx="92394" cy="41337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161" name="Text 4"/>
          <p:cNvSpPr txBox="1"/>
          <p:nvPr/>
        </p:nvSpPr>
        <p:spPr>
          <a:xfrm>
            <a:off x="7586781" y="3121699"/>
            <a:ext cx="92394" cy="41337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163" name="Text 6"/>
          <p:cNvSpPr txBox="1"/>
          <p:nvPr/>
        </p:nvSpPr>
        <p:spPr>
          <a:xfrm>
            <a:off x="2616278" y="3758804"/>
            <a:ext cx="4427104" cy="41337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164" name="Text 7"/>
          <p:cNvSpPr txBox="1"/>
          <p:nvPr/>
        </p:nvSpPr>
        <p:spPr>
          <a:xfrm>
            <a:off x="4552093" y="1229355"/>
            <a:ext cx="8978314" cy="759627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rPr lang="en-US" dirty="0"/>
              <a:t>The analysis provides valuable insights into the factors affecting patient survival, which can inform clinical decision-making and improve patient care strategies.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14A4A-91C9-2FA7-EBCD-7B2D4620F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5" y="117043"/>
            <a:ext cx="4356565" cy="35276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33B2C7-F0D6-5800-6637-50E551458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06" y="4286343"/>
            <a:ext cx="4340156" cy="36983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3CD93D-6584-0335-FA35-3C5D3A114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9073" y="2242765"/>
            <a:ext cx="3281294" cy="28037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CDAD81-4F90-AA3F-5518-7549C82BD6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1853" y="2207496"/>
            <a:ext cx="5087188" cy="439081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8FC8906-505D-6577-8FF2-DAC02F65F0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8656" y="5254936"/>
            <a:ext cx="3142128" cy="268674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28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pic>
        <p:nvPicPr>
          <p:cNvPr id="29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618" y="0"/>
            <a:ext cx="5486403" cy="82296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0" name="Text 2"/>
          <p:cNvSpPr txBox="1"/>
          <p:nvPr/>
        </p:nvSpPr>
        <p:spPr>
          <a:xfrm>
            <a:off x="878919" y="1876662"/>
            <a:ext cx="2957831" cy="76567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31" name="Text 3"/>
          <p:cNvSpPr txBox="1"/>
          <p:nvPr/>
        </p:nvSpPr>
        <p:spPr>
          <a:xfrm>
            <a:off x="878918" y="2904291"/>
            <a:ext cx="7386164" cy="145212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700"/>
              </a:lnSpc>
              <a:defRPr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rPr lang="en-US" dirty="0"/>
              <a:t>This presentation explores clinical data analysis techniques. We aim to understand patient outcomes and survival. The study leverages diverse datasets to derive crucial insights. Discover factors influencing patient survival rates.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35" name="Text 2"/>
          <p:cNvSpPr txBox="1"/>
          <p:nvPr/>
        </p:nvSpPr>
        <p:spPr>
          <a:xfrm>
            <a:off x="4151719" y="2091839"/>
            <a:ext cx="6326959" cy="76567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5400"/>
              </a:lnSpc>
              <a:defRPr sz="43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rPr dirty="0"/>
              <a:t>Objectives of the Analysis</a:t>
            </a:r>
          </a:p>
        </p:txBody>
      </p:sp>
      <p:sp>
        <p:nvSpPr>
          <p:cNvPr id="36" name="Text 3"/>
          <p:cNvSpPr txBox="1"/>
          <p:nvPr/>
        </p:nvSpPr>
        <p:spPr>
          <a:xfrm>
            <a:off x="2749508" y="3208136"/>
            <a:ext cx="9486666" cy="42787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marL="342900" indent="-342900">
              <a:lnSpc>
                <a:spcPts val="2700"/>
              </a:lnSpc>
              <a:buSzPct val="100000"/>
              <a:buChar char="•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rPr lang="en-US" dirty="0"/>
              <a:t>Integrate diverse clinical datasets to form a comprehensive patient profile.</a:t>
            </a:r>
          </a:p>
        </p:txBody>
      </p:sp>
      <p:sp>
        <p:nvSpPr>
          <p:cNvPr id="37" name="Text 4"/>
          <p:cNvSpPr txBox="1"/>
          <p:nvPr/>
        </p:nvSpPr>
        <p:spPr>
          <a:xfrm>
            <a:off x="2749508" y="4168257"/>
            <a:ext cx="9486666" cy="42787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marL="342900" indent="-342900">
              <a:lnSpc>
                <a:spcPts val="2700"/>
              </a:lnSpc>
              <a:buSzPct val="100000"/>
              <a:buChar char="•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rPr lang="en-US" dirty="0"/>
              <a:t>Classify patient survival outcomes using merged data.</a:t>
            </a:r>
          </a:p>
        </p:txBody>
      </p:sp>
      <p:sp>
        <p:nvSpPr>
          <p:cNvPr id="38" name="Text 5"/>
          <p:cNvSpPr txBox="1"/>
          <p:nvPr/>
        </p:nvSpPr>
        <p:spPr>
          <a:xfrm>
            <a:off x="2749508" y="5128379"/>
            <a:ext cx="9486666" cy="7729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marL="342900" indent="-342900">
              <a:lnSpc>
                <a:spcPts val="2700"/>
              </a:lnSpc>
              <a:buSzPct val="100000"/>
              <a:buChar char="•"/>
              <a:defRPr sz="22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rPr lang="en-US" dirty="0"/>
              <a:t>Identify key factors influencing patient survival and evaluate predictive models.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0"/>
          <p:cNvSpPr/>
          <p:nvPr/>
        </p:nvSpPr>
        <p:spPr>
          <a:xfrm>
            <a:off x="0" y="11875"/>
            <a:ext cx="14630400" cy="8229600"/>
          </a:xfrm>
          <a:prstGeom prst="rect">
            <a:avLst/>
          </a:prstGeom>
          <a:solidFill>
            <a:srgbClr val="1C424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>
              <a:latin typeface="Quattrocento" panose="02020502030000000404" pitchFamily="18" charset="0"/>
            </a:endParaRPr>
          </a:p>
        </p:txBody>
      </p:sp>
      <p:sp>
        <p:nvSpPr>
          <p:cNvPr id="48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/>
          <a:p>
            <a:pPr>
              <a:lnSpc>
                <a:spcPts val="5400"/>
              </a:lnSpc>
            </a:pPr>
            <a:endParaRPr sz="4300" dirty="0">
              <a:solidFill>
                <a:srgbClr val="FFD9BE"/>
              </a:solidFill>
              <a:latin typeface="Quattrocento" panose="02020502030000000404" pitchFamily="18" charset="0"/>
            </a:endParaRPr>
          </a:p>
        </p:txBody>
      </p:sp>
      <p:sp>
        <p:nvSpPr>
          <p:cNvPr id="49" name="Text 2"/>
          <p:cNvSpPr txBox="1"/>
          <p:nvPr/>
        </p:nvSpPr>
        <p:spPr>
          <a:xfrm>
            <a:off x="3540557" y="1035218"/>
            <a:ext cx="6035040" cy="1415768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>
                <a:solidFill>
                  <a:schemeClr val="accent4">
                    <a:lumOff val="25000"/>
                  </a:schemeClr>
                </a:solidFill>
              </a:defRPr>
            </a:lvl1pPr>
          </a:lstStyle>
          <a:p>
            <a:r>
              <a:rPr lang="en-US" sz="4300" dirty="0">
                <a:solidFill>
                  <a:srgbClr val="FFD9BE"/>
                </a:solidFill>
                <a:latin typeface="Quattrocento"/>
                <a:sym typeface="Quattrocento"/>
              </a:rPr>
              <a:t>Data Integration and Data Sources</a:t>
            </a:r>
          </a:p>
        </p:txBody>
      </p:sp>
      <p:sp>
        <p:nvSpPr>
          <p:cNvPr id="50" name="Text 3"/>
          <p:cNvSpPr txBox="1"/>
          <p:nvPr/>
        </p:nvSpPr>
        <p:spPr>
          <a:xfrm>
            <a:off x="2394108" y="1874043"/>
            <a:ext cx="1985368" cy="42787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>
              <a:latin typeface="Quattrocento" panose="02020502030000000404" pitchFamily="18" charset="0"/>
            </a:endParaRPr>
          </a:p>
        </p:txBody>
      </p:sp>
      <p:sp>
        <p:nvSpPr>
          <p:cNvPr id="51" name="Text 4"/>
          <p:cNvSpPr txBox="1"/>
          <p:nvPr/>
        </p:nvSpPr>
        <p:spPr>
          <a:xfrm>
            <a:off x="2394108" y="2956204"/>
            <a:ext cx="10700100" cy="2908100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ts val="2200"/>
              </a:lnSpc>
              <a:defRPr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rPr lang="en-US" dirty="0">
                <a:latin typeface="Quattrocento" panose="02020502030000000404" pitchFamily="18" charset="0"/>
              </a:rPr>
              <a:t>The analysis utilized multiple datasets from </a:t>
            </a:r>
            <a:r>
              <a:rPr lang="en-US" sz="1800" dirty="0">
                <a:effectLst/>
                <a:latin typeface="Quattrocento" panose="020205020300000004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MIMIC-III clinical database which we extracted using Big Query SQL &amp; python 3.0</a:t>
            </a:r>
            <a:r>
              <a:rPr lang="en-US" dirty="0">
                <a:latin typeface="Quattrocento" panose="02020502030000000404" pitchFamily="18" charset="0"/>
              </a:rPr>
              <a:t>, including: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Quattrocento" panose="02020502030000000404" pitchFamily="18" charset="0"/>
              </a:rPr>
              <a:t>Demographic Data: Patient demographics.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Quattrocento" panose="02020502030000000404" pitchFamily="18" charset="0"/>
              </a:rPr>
              <a:t>Diagnosis Data: Clinical diagnoses.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Quattrocento" panose="02020502030000000404" pitchFamily="18" charset="0"/>
              </a:rPr>
              <a:t>Lab Results: Laboratory test results.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Quattrocento" panose="02020502030000000404" pitchFamily="18" charset="0"/>
              </a:rPr>
              <a:t>Medication Data: Prescribed medications.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Quattrocento" panose="02020502030000000404" pitchFamily="18" charset="0"/>
              </a:rPr>
              <a:t>Vital Signs: Recorded vital signs.</a:t>
            </a:r>
          </a:p>
          <a:p>
            <a:pPr marL="285750" indent="-285750">
              <a:buFontTx/>
              <a:buChar char="-"/>
            </a:pPr>
            <a:endParaRPr lang="en-US" dirty="0">
              <a:latin typeface="Quattrocento" panose="02020502030000000404" pitchFamily="18" charset="0"/>
            </a:endParaRPr>
          </a:p>
          <a:p>
            <a:r>
              <a:rPr lang="en-US" dirty="0">
                <a:latin typeface="Quattrocento" panose="02020502030000000404" pitchFamily="18" charset="0"/>
              </a:rPr>
              <a:t>Data from these sources were integrated using common identifiers such as `</a:t>
            </a:r>
            <a:r>
              <a:rPr lang="en-US" dirty="0" err="1">
                <a:latin typeface="Quattrocento" panose="02020502030000000404" pitchFamily="18" charset="0"/>
              </a:rPr>
              <a:t>subject_id</a:t>
            </a:r>
            <a:r>
              <a:rPr lang="en-US" dirty="0">
                <a:latin typeface="Quattrocento" panose="02020502030000000404" pitchFamily="18" charset="0"/>
              </a:rPr>
              <a:t>` and `</a:t>
            </a:r>
            <a:r>
              <a:rPr lang="en-US" dirty="0" err="1">
                <a:latin typeface="Quattrocento" panose="02020502030000000404" pitchFamily="18" charset="0"/>
              </a:rPr>
              <a:t>hadm_id</a:t>
            </a:r>
            <a:r>
              <a:rPr lang="en-US" dirty="0">
                <a:latin typeface="Quattrocento" panose="02020502030000000404" pitchFamily="18" charset="0"/>
              </a:rPr>
              <a:t>`. This integration facilitated a comprehensive view of each patient's clinical journey.</a:t>
            </a:r>
          </a:p>
        </p:txBody>
      </p:sp>
      <p:sp>
        <p:nvSpPr>
          <p:cNvPr id="52" name="Text 7"/>
          <p:cNvSpPr txBox="1"/>
          <p:nvPr/>
        </p:nvSpPr>
        <p:spPr>
          <a:xfrm>
            <a:off x="5020507" y="1818004"/>
            <a:ext cx="1985369" cy="42787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>
              <a:latin typeface="Quattrocento" panose="02020502030000000404" pitchFamily="18" charset="0"/>
            </a:endParaRPr>
          </a:p>
        </p:txBody>
      </p:sp>
      <p:sp>
        <p:nvSpPr>
          <p:cNvPr id="53" name="Text 8"/>
          <p:cNvSpPr txBox="1"/>
          <p:nvPr/>
        </p:nvSpPr>
        <p:spPr>
          <a:xfrm>
            <a:off x="5020507" y="3311604"/>
            <a:ext cx="1985369" cy="36894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200"/>
              </a:lnSpc>
              <a:defRPr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>
              <a:latin typeface="Quattrocento" panose="02020502030000000404" pitchFamily="18" charset="0"/>
            </a:endParaRPr>
          </a:p>
        </p:txBody>
      </p:sp>
      <p:sp>
        <p:nvSpPr>
          <p:cNvPr id="54" name="Text 9"/>
          <p:cNvSpPr txBox="1"/>
          <p:nvPr/>
        </p:nvSpPr>
        <p:spPr>
          <a:xfrm>
            <a:off x="7646906" y="1789882"/>
            <a:ext cx="92394" cy="42787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>
              <a:latin typeface="Quattrocento" panose="02020502030000000404" pitchFamily="18" charset="0"/>
            </a:endParaRPr>
          </a:p>
        </p:txBody>
      </p:sp>
      <p:sp>
        <p:nvSpPr>
          <p:cNvPr id="55" name="Text 10"/>
          <p:cNvSpPr txBox="1"/>
          <p:nvPr/>
        </p:nvSpPr>
        <p:spPr>
          <a:xfrm>
            <a:off x="7646906" y="2600801"/>
            <a:ext cx="1985369" cy="36894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200"/>
              </a:lnSpc>
              <a:defRPr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>
              <a:latin typeface="Quattrocento" panose="02020502030000000404" pitchFamily="18" charset="0"/>
            </a:endParaRPr>
          </a:p>
        </p:txBody>
      </p:sp>
      <p:sp>
        <p:nvSpPr>
          <p:cNvPr id="56" name="Text 12"/>
          <p:cNvSpPr txBox="1"/>
          <p:nvPr/>
        </p:nvSpPr>
        <p:spPr>
          <a:xfrm>
            <a:off x="10273306" y="1789882"/>
            <a:ext cx="92394" cy="42787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>
              <a:latin typeface="Quattrocento" panose="02020502030000000404" pitchFamily="18" charset="0"/>
            </a:endParaRPr>
          </a:p>
        </p:txBody>
      </p:sp>
      <p:sp>
        <p:nvSpPr>
          <p:cNvPr id="57" name="Text 13"/>
          <p:cNvSpPr txBox="1"/>
          <p:nvPr/>
        </p:nvSpPr>
        <p:spPr>
          <a:xfrm>
            <a:off x="10273307" y="2600800"/>
            <a:ext cx="1985369" cy="36894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200"/>
              </a:lnSpc>
              <a:defRPr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>
              <a:latin typeface="Quattrocento" panose="02020502030000000404" pitchFamily="18" charset="0"/>
            </a:endParaRPr>
          </a:p>
        </p:txBody>
      </p:sp>
      <p:sp>
        <p:nvSpPr>
          <p:cNvPr id="58" name="Text 14"/>
          <p:cNvSpPr txBox="1"/>
          <p:nvPr/>
        </p:nvSpPr>
        <p:spPr>
          <a:xfrm>
            <a:off x="10273307" y="4847868"/>
            <a:ext cx="1985369" cy="36894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200"/>
              </a:lnSpc>
              <a:defRPr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>
              <a:latin typeface="Quattrocento" panose="02020502030000000404" pitchFamily="18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4DDF4-352B-20F6-8F02-7BDA77400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0">
            <a:extLst>
              <a:ext uri="{FF2B5EF4-FFF2-40B4-BE49-F238E27FC236}">
                <a16:creationId xmlns:a16="http://schemas.microsoft.com/office/drawing/2014/main" id="{24F150C5-03A2-FA31-03E7-0261A1DDA12D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48" name="Shape 1">
            <a:extLst>
              <a:ext uri="{FF2B5EF4-FFF2-40B4-BE49-F238E27FC236}">
                <a16:creationId xmlns:a16="http://schemas.microsoft.com/office/drawing/2014/main" id="{BAE508F8-307F-BEF2-3A69-8D4EDFDCA84B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dirty="0"/>
          </a:p>
        </p:txBody>
      </p:sp>
      <p:sp>
        <p:nvSpPr>
          <p:cNvPr id="49" name="Text 2">
            <a:extLst>
              <a:ext uri="{FF2B5EF4-FFF2-40B4-BE49-F238E27FC236}">
                <a16:creationId xmlns:a16="http://schemas.microsoft.com/office/drawing/2014/main" id="{B692021E-2566-78E4-61E5-F3C972375DF2}"/>
              </a:ext>
            </a:extLst>
          </p:cNvPr>
          <p:cNvSpPr txBox="1"/>
          <p:nvPr/>
        </p:nvSpPr>
        <p:spPr>
          <a:xfrm>
            <a:off x="3540557" y="1035218"/>
            <a:ext cx="6035040" cy="1615823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defRPr>
                <a:solidFill>
                  <a:schemeClr val="accent4">
                    <a:lumOff val="25000"/>
                  </a:schemeClr>
                </a:solidFill>
              </a:defRPr>
            </a:lvl1pPr>
          </a:lstStyle>
          <a:p>
            <a:endParaRPr lang="en-US" sz="2800" dirty="0">
              <a:solidFill>
                <a:schemeClr val="bg1"/>
              </a:solidFill>
              <a:latin typeface="Quattrocento" panose="02020502030000000404" pitchFamily="18" charset="0"/>
            </a:endParaRPr>
          </a:p>
          <a:p>
            <a:endParaRPr lang="en-US" sz="2800" dirty="0">
              <a:solidFill>
                <a:schemeClr val="bg1"/>
              </a:solidFill>
              <a:latin typeface="Quattrocento" panose="020205020300000004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Quattrocento" panose="02020502030000000404" pitchFamily="18" charset="0"/>
              </a:rPr>
              <a:t>	</a:t>
            </a:r>
            <a:r>
              <a:rPr lang="en-US" sz="4300" dirty="0">
                <a:solidFill>
                  <a:srgbClr val="FFD9BE"/>
                </a:solidFill>
                <a:latin typeface="Quattrocento"/>
                <a:sym typeface="Quattrocento"/>
              </a:rPr>
              <a:t>Data Preprocessing</a:t>
            </a:r>
          </a:p>
        </p:txBody>
      </p:sp>
      <p:sp>
        <p:nvSpPr>
          <p:cNvPr id="50" name="Text 3">
            <a:extLst>
              <a:ext uri="{FF2B5EF4-FFF2-40B4-BE49-F238E27FC236}">
                <a16:creationId xmlns:a16="http://schemas.microsoft.com/office/drawing/2014/main" id="{FD073A1D-A2AD-1F5C-40C2-4E68A08EE342}"/>
              </a:ext>
            </a:extLst>
          </p:cNvPr>
          <p:cNvSpPr txBox="1"/>
          <p:nvPr/>
        </p:nvSpPr>
        <p:spPr>
          <a:xfrm>
            <a:off x="2394108" y="1874043"/>
            <a:ext cx="1985368" cy="42787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51" name="Text 4">
            <a:extLst>
              <a:ext uri="{FF2B5EF4-FFF2-40B4-BE49-F238E27FC236}">
                <a16:creationId xmlns:a16="http://schemas.microsoft.com/office/drawing/2014/main" id="{F39EDA02-376A-4B35-B39F-10ABE304A1E2}"/>
              </a:ext>
            </a:extLst>
          </p:cNvPr>
          <p:cNvSpPr txBox="1"/>
          <p:nvPr/>
        </p:nvSpPr>
        <p:spPr>
          <a:xfrm>
            <a:off x="2394108" y="2956204"/>
            <a:ext cx="10700100" cy="2061714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ts val="2200"/>
              </a:lnSpc>
              <a:defRPr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rPr lang="en-US" dirty="0"/>
              <a:t>The data preprocessing involved handling missing values, scaling numerical features, and encoding categorical variables.</a:t>
            </a:r>
          </a:p>
          <a:p>
            <a:endParaRPr lang="en-US" dirty="0"/>
          </a:p>
          <a:p>
            <a:r>
              <a:rPr lang="en-US" dirty="0"/>
              <a:t>Outliers were detected using the interquartile range method.</a:t>
            </a:r>
          </a:p>
          <a:p>
            <a:r>
              <a:rPr lang="en-US" dirty="0"/>
              <a:t>If outliers were present, the median was used for imputation; otherwise, the mean was applied. This ensured robust handling of data variability.</a:t>
            </a:r>
          </a:p>
          <a:p>
            <a:endParaRPr lang="en-US" dirty="0"/>
          </a:p>
        </p:txBody>
      </p:sp>
      <p:sp>
        <p:nvSpPr>
          <p:cNvPr id="52" name="Text 7">
            <a:extLst>
              <a:ext uri="{FF2B5EF4-FFF2-40B4-BE49-F238E27FC236}">
                <a16:creationId xmlns:a16="http://schemas.microsoft.com/office/drawing/2014/main" id="{14805260-B706-F617-485C-47D0D7152EF5}"/>
              </a:ext>
            </a:extLst>
          </p:cNvPr>
          <p:cNvSpPr txBox="1"/>
          <p:nvPr/>
        </p:nvSpPr>
        <p:spPr>
          <a:xfrm>
            <a:off x="5020507" y="1818004"/>
            <a:ext cx="1985369" cy="42787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53" name="Text 8">
            <a:extLst>
              <a:ext uri="{FF2B5EF4-FFF2-40B4-BE49-F238E27FC236}">
                <a16:creationId xmlns:a16="http://schemas.microsoft.com/office/drawing/2014/main" id="{03C6F041-D201-DCAF-F21A-26648B64A8B2}"/>
              </a:ext>
            </a:extLst>
          </p:cNvPr>
          <p:cNvSpPr txBox="1"/>
          <p:nvPr/>
        </p:nvSpPr>
        <p:spPr>
          <a:xfrm>
            <a:off x="5020507" y="3311604"/>
            <a:ext cx="1985369" cy="36894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200"/>
              </a:lnSpc>
              <a:defRPr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54" name="Text 9">
            <a:extLst>
              <a:ext uri="{FF2B5EF4-FFF2-40B4-BE49-F238E27FC236}">
                <a16:creationId xmlns:a16="http://schemas.microsoft.com/office/drawing/2014/main" id="{075ACFF0-6674-36D6-7EB0-5D534B8C5260}"/>
              </a:ext>
            </a:extLst>
          </p:cNvPr>
          <p:cNvSpPr txBox="1"/>
          <p:nvPr/>
        </p:nvSpPr>
        <p:spPr>
          <a:xfrm>
            <a:off x="7646906" y="1789882"/>
            <a:ext cx="92394" cy="42787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55" name="Text 10">
            <a:extLst>
              <a:ext uri="{FF2B5EF4-FFF2-40B4-BE49-F238E27FC236}">
                <a16:creationId xmlns:a16="http://schemas.microsoft.com/office/drawing/2014/main" id="{75DA97BE-502A-B768-903C-3B1C770B4674}"/>
              </a:ext>
            </a:extLst>
          </p:cNvPr>
          <p:cNvSpPr txBox="1"/>
          <p:nvPr/>
        </p:nvSpPr>
        <p:spPr>
          <a:xfrm>
            <a:off x="7646906" y="2600801"/>
            <a:ext cx="1985369" cy="36894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200"/>
              </a:lnSpc>
              <a:defRPr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56" name="Text 12">
            <a:extLst>
              <a:ext uri="{FF2B5EF4-FFF2-40B4-BE49-F238E27FC236}">
                <a16:creationId xmlns:a16="http://schemas.microsoft.com/office/drawing/2014/main" id="{7A089E73-33C1-F727-9536-3749554A0D9C}"/>
              </a:ext>
            </a:extLst>
          </p:cNvPr>
          <p:cNvSpPr txBox="1"/>
          <p:nvPr/>
        </p:nvSpPr>
        <p:spPr>
          <a:xfrm>
            <a:off x="10273306" y="1789882"/>
            <a:ext cx="92394" cy="42787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57" name="Text 13">
            <a:extLst>
              <a:ext uri="{FF2B5EF4-FFF2-40B4-BE49-F238E27FC236}">
                <a16:creationId xmlns:a16="http://schemas.microsoft.com/office/drawing/2014/main" id="{91A9D46B-EB69-1D05-7FB9-7C370E1D1EFD}"/>
              </a:ext>
            </a:extLst>
          </p:cNvPr>
          <p:cNvSpPr txBox="1"/>
          <p:nvPr/>
        </p:nvSpPr>
        <p:spPr>
          <a:xfrm>
            <a:off x="10273307" y="2600800"/>
            <a:ext cx="1985369" cy="36894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200"/>
              </a:lnSpc>
              <a:defRPr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58" name="Text 14">
            <a:extLst>
              <a:ext uri="{FF2B5EF4-FFF2-40B4-BE49-F238E27FC236}">
                <a16:creationId xmlns:a16="http://schemas.microsoft.com/office/drawing/2014/main" id="{CB320461-ECBE-380B-E02C-E82AC0F1784A}"/>
              </a:ext>
            </a:extLst>
          </p:cNvPr>
          <p:cNvSpPr txBox="1"/>
          <p:nvPr/>
        </p:nvSpPr>
        <p:spPr>
          <a:xfrm>
            <a:off x="10273307" y="4847868"/>
            <a:ext cx="1985369" cy="36894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200"/>
              </a:lnSpc>
              <a:defRPr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949484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61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62" name="Text 2"/>
          <p:cNvSpPr txBox="1"/>
          <p:nvPr/>
        </p:nvSpPr>
        <p:spPr>
          <a:xfrm>
            <a:off x="4242457" y="1597304"/>
            <a:ext cx="4960065" cy="502698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ts val="3200"/>
              </a:lnSpc>
              <a:defRPr sz="27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rPr lang="en-US" dirty="0"/>
              <a:t>Survival Classification</a:t>
            </a:r>
          </a:p>
        </p:txBody>
      </p:sp>
      <p:sp>
        <p:nvSpPr>
          <p:cNvPr id="63" name="Text 3"/>
          <p:cNvSpPr txBox="1"/>
          <p:nvPr/>
        </p:nvSpPr>
        <p:spPr>
          <a:xfrm>
            <a:off x="2394107" y="2343150"/>
            <a:ext cx="10088655" cy="215911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rPr lang="en-US" dirty="0"/>
              <a:t>Patients were classified into survival classes based on the number of days to death:</a:t>
            </a:r>
          </a:p>
          <a:p>
            <a:endParaRPr lang="en-US" dirty="0"/>
          </a:p>
          <a:p>
            <a:r>
              <a:rPr lang="en-US" dirty="0"/>
              <a:t>Class 0: Less than 30 days</a:t>
            </a:r>
          </a:p>
          <a:p>
            <a:r>
              <a:rPr lang="en-US" dirty="0"/>
              <a:t>Class 1: 30 days to 1 year</a:t>
            </a:r>
          </a:p>
          <a:p>
            <a:r>
              <a:rPr lang="en-US" dirty="0"/>
              <a:t>Class 2: 1 to 5 years</a:t>
            </a:r>
          </a:p>
          <a:p>
            <a:r>
              <a:rPr lang="en-US" dirty="0"/>
              <a:t>Class 3: 5 years or more</a:t>
            </a:r>
          </a:p>
        </p:txBody>
      </p:sp>
      <p:sp>
        <p:nvSpPr>
          <p:cNvPr id="64" name="Text 4"/>
          <p:cNvSpPr txBox="1"/>
          <p:nvPr/>
        </p:nvSpPr>
        <p:spPr>
          <a:xfrm>
            <a:off x="2394108" y="3023592"/>
            <a:ext cx="9842066" cy="4242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700"/>
              </a:lnSpc>
              <a:defRPr sz="20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65" name="Text 5"/>
          <p:cNvSpPr txBox="1"/>
          <p:nvPr/>
        </p:nvSpPr>
        <p:spPr>
          <a:xfrm>
            <a:off x="2394107" y="4778455"/>
            <a:ext cx="92394" cy="42787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2700"/>
              </a:lnSpc>
              <a:defRPr sz="2100" b="1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66" name="Text 6"/>
          <p:cNvSpPr txBox="1"/>
          <p:nvPr/>
        </p:nvSpPr>
        <p:spPr>
          <a:xfrm>
            <a:off x="2394108" y="5458898"/>
            <a:ext cx="9842066" cy="4242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700"/>
              </a:lnSpc>
              <a:defRPr sz="20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79" name="Shape 1"/>
          <p:cNvSpPr/>
          <p:nvPr/>
        </p:nvSpPr>
        <p:spPr>
          <a:xfrm>
            <a:off x="0" y="10795"/>
            <a:ext cx="14630400" cy="8229600"/>
          </a:xfrm>
          <a:prstGeom prst="rect">
            <a:avLst/>
          </a:prstGeom>
          <a:solidFill>
            <a:srgbClr val="1233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81" name="Text 2"/>
          <p:cNvSpPr txBox="1"/>
          <p:nvPr/>
        </p:nvSpPr>
        <p:spPr>
          <a:xfrm>
            <a:off x="6365318" y="2094546"/>
            <a:ext cx="7386163" cy="628694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4300"/>
              </a:lnSpc>
              <a:defRPr sz="34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rPr lang="en-US" dirty="0"/>
              <a:t>Statistical Analysis</a:t>
            </a:r>
          </a:p>
        </p:txBody>
      </p:sp>
      <p:sp>
        <p:nvSpPr>
          <p:cNvPr id="82" name="Text 3"/>
          <p:cNvSpPr txBox="1"/>
          <p:nvPr/>
        </p:nvSpPr>
        <p:spPr>
          <a:xfrm>
            <a:off x="6365318" y="3427572"/>
            <a:ext cx="92394" cy="42787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83" name="Text 4"/>
          <p:cNvSpPr txBox="1"/>
          <p:nvPr/>
        </p:nvSpPr>
        <p:spPr>
          <a:xfrm>
            <a:off x="6292166" y="2930265"/>
            <a:ext cx="7386163" cy="111671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700"/>
              </a:lnSpc>
              <a:defRPr sz="20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rPr lang="en-US" dirty="0"/>
              <a:t>Continuous variables were analyzed across survival classes using ANOVA and Kruskal-Wallis tests. Categorical variables were assessed using chi-square tests.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6F2B7D-DD5B-D770-C4FA-BCCF41819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95"/>
            <a:ext cx="4918566" cy="822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A49E70-0898-716E-9117-7F402C62C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318" y="4352749"/>
            <a:ext cx="5630061" cy="25054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86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87" name="Text 2"/>
          <p:cNvSpPr txBox="1"/>
          <p:nvPr/>
        </p:nvSpPr>
        <p:spPr>
          <a:xfrm>
            <a:off x="2422545" y="848478"/>
            <a:ext cx="845377" cy="4270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t>Graph</a:t>
            </a:r>
          </a:p>
        </p:txBody>
      </p:sp>
      <p:sp>
        <p:nvSpPr>
          <p:cNvPr id="89" name="Text 3"/>
          <p:cNvSpPr txBox="1"/>
          <p:nvPr/>
        </p:nvSpPr>
        <p:spPr>
          <a:xfrm>
            <a:off x="7980639" y="1520367"/>
            <a:ext cx="4604268" cy="43870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>
              <a:lnSpc>
                <a:spcPts val="2700"/>
              </a:lnSpc>
              <a:defRPr sz="24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rPr lang="en-US" dirty="0"/>
              <a:t>Model Evaluation</a:t>
            </a:r>
          </a:p>
        </p:txBody>
      </p:sp>
      <p:sp>
        <p:nvSpPr>
          <p:cNvPr id="90" name="Text 4"/>
          <p:cNvSpPr txBox="1"/>
          <p:nvPr/>
        </p:nvSpPr>
        <p:spPr>
          <a:xfrm>
            <a:off x="7596751" y="2696058"/>
            <a:ext cx="4604268" cy="2159113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/>
          <a:p>
            <a:pPr marL="381000" lvl="1">
              <a:lnSpc>
                <a:spcPts val="2700"/>
              </a:lnSpc>
              <a:buSzPct val="100000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pPr>
            <a:r>
              <a:rPr lang="en-US" dirty="0"/>
              <a:t>Several models, including </a:t>
            </a:r>
            <a:r>
              <a:rPr lang="en-US" dirty="0" err="1"/>
              <a:t>XGBoost</a:t>
            </a:r>
            <a:r>
              <a:rPr lang="en-US" dirty="0"/>
              <a:t> and Random Forest, were evaluated for their ability to predict patient outcomes. The models were assessed based on accuracy, AUC, and MCC metrics.</a:t>
            </a:r>
          </a:p>
        </p:txBody>
      </p:sp>
      <p:sp>
        <p:nvSpPr>
          <p:cNvPr id="91" name="Text 5"/>
          <p:cNvSpPr txBox="1"/>
          <p:nvPr/>
        </p:nvSpPr>
        <p:spPr>
          <a:xfrm>
            <a:off x="7980639" y="4669798"/>
            <a:ext cx="4604268" cy="42787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marL="210820" indent="-210820">
              <a:lnSpc>
                <a:spcPts val="2700"/>
              </a:lnSpc>
              <a:buSzPct val="100000"/>
              <a:buChar char="•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CB4BE5-1E2D-CBDA-AE2E-04393BAEC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" y="11874"/>
            <a:ext cx="7760582" cy="822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E284CC-3D41-A2BC-A09F-49C785245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037" y="5108103"/>
            <a:ext cx="5106113" cy="245779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FC164-E8FE-799A-6231-BEDC4315A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0">
            <a:extLst>
              <a:ext uri="{FF2B5EF4-FFF2-40B4-BE49-F238E27FC236}">
                <a16:creationId xmlns:a16="http://schemas.microsoft.com/office/drawing/2014/main" id="{451FEE93-BFCF-33D0-3989-555F6E028C5B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/>
          </a:p>
        </p:txBody>
      </p:sp>
      <p:sp>
        <p:nvSpPr>
          <p:cNvPr id="86" name="Shape 1">
            <a:extLst>
              <a:ext uri="{FF2B5EF4-FFF2-40B4-BE49-F238E27FC236}">
                <a16:creationId xmlns:a16="http://schemas.microsoft.com/office/drawing/2014/main" id="{2E4A5904-7507-EDC0-72A4-0361467AA3E9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j-lt"/>
                <a:ea typeface="+mj-ea"/>
                <a:cs typeface="+mj-cs"/>
                <a:sym typeface="Calibri"/>
              </a:defRPr>
            </a:pPr>
            <a:endParaRPr lang="en-US" dirty="0"/>
          </a:p>
        </p:txBody>
      </p:sp>
      <p:sp>
        <p:nvSpPr>
          <p:cNvPr id="87" name="Text 2">
            <a:extLst>
              <a:ext uri="{FF2B5EF4-FFF2-40B4-BE49-F238E27FC236}">
                <a16:creationId xmlns:a16="http://schemas.microsoft.com/office/drawing/2014/main" id="{A92B41EA-A332-D9FE-F82F-89FD08EA6FD2}"/>
              </a:ext>
            </a:extLst>
          </p:cNvPr>
          <p:cNvSpPr txBox="1"/>
          <p:nvPr/>
        </p:nvSpPr>
        <p:spPr>
          <a:xfrm>
            <a:off x="2422545" y="848478"/>
            <a:ext cx="92394" cy="42787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lnSpc>
                <a:spcPts val="2700"/>
              </a:lnSpc>
              <a:defRPr sz="21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  <p:sp>
        <p:nvSpPr>
          <p:cNvPr id="89" name="Text 3">
            <a:extLst>
              <a:ext uri="{FF2B5EF4-FFF2-40B4-BE49-F238E27FC236}">
                <a16:creationId xmlns:a16="http://schemas.microsoft.com/office/drawing/2014/main" id="{2C1187DF-8061-56D2-D89C-0D68182455D2}"/>
              </a:ext>
            </a:extLst>
          </p:cNvPr>
          <p:cNvSpPr txBox="1"/>
          <p:nvPr/>
        </p:nvSpPr>
        <p:spPr>
          <a:xfrm>
            <a:off x="4330599" y="404354"/>
            <a:ext cx="6557182" cy="438706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>
            <a:lvl1pPr>
              <a:lnSpc>
                <a:spcPts val="2700"/>
              </a:lnSpc>
              <a:defRPr sz="24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r>
              <a:rPr lang="en-US" dirty="0"/>
              <a:t>Comparison with Research Paper</a:t>
            </a:r>
          </a:p>
        </p:txBody>
      </p:sp>
      <p:sp>
        <p:nvSpPr>
          <p:cNvPr id="90" name="Text 4">
            <a:extLst>
              <a:ext uri="{FF2B5EF4-FFF2-40B4-BE49-F238E27FC236}">
                <a16:creationId xmlns:a16="http://schemas.microsoft.com/office/drawing/2014/main" id="{271DE74E-A0C4-240C-76C3-2745FDBD83CC}"/>
              </a:ext>
            </a:extLst>
          </p:cNvPr>
          <p:cNvSpPr txBox="1"/>
          <p:nvPr/>
        </p:nvSpPr>
        <p:spPr>
          <a:xfrm>
            <a:off x="716890" y="917903"/>
            <a:ext cx="13335610" cy="7352843"/>
          </a:xfrm>
          <a:prstGeom prst="rect">
            <a:avLst/>
          </a:prstGeom>
          <a:ln w="12700">
            <a:miter lim="400000"/>
          </a:ln>
        </p:spPr>
        <p:txBody>
          <a:bodyPr wrap="square" lIns="45718" tIns="45718" rIns="45718" bIns="45718">
            <a:spAutoFit/>
          </a:bodyPr>
          <a:lstStyle/>
          <a:p>
            <a:pPr marL="381000" lvl="1">
              <a:lnSpc>
                <a:spcPts val="2700"/>
              </a:lnSpc>
              <a:buSzPct val="100000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pPr>
            <a:r>
              <a:rPr lang="en-US" dirty="0"/>
              <a:t>The results from our analysis show that the </a:t>
            </a:r>
            <a:r>
              <a:rPr lang="en-US" dirty="0" err="1"/>
              <a:t>RandomForest</a:t>
            </a:r>
            <a:r>
              <a:rPr lang="en-US" dirty="0"/>
              <a:t> model outperforms the </a:t>
            </a:r>
            <a:r>
              <a:rPr lang="en-US" dirty="0" err="1"/>
              <a:t>XGBoost</a:t>
            </a:r>
            <a:r>
              <a:rPr lang="en-US" dirty="0"/>
              <a:t> model reported in the research paper. Here is a comparison of the metrics:</a:t>
            </a:r>
          </a:p>
          <a:p>
            <a:pPr marL="381000" lvl="1">
              <a:lnSpc>
                <a:spcPts val="2700"/>
              </a:lnSpc>
              <a:buSzPct val="100000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pPr>
            <a:endParaRPr lang="en-US" dirty="0"/>
          </a:p>
          <a:p>
            <a:pPr marL="381000" lvl="1">
              <a:lnSpc>
                <a:spcPts val="2700"/>
              </a:lnSpc>
              <a:buSzPct val="100000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pPr>
            <a:r>
              <a:rPr lang="en-US" dirty="0" err="1"/>
              <a:t>XGBoost</a:t>
            </a:r>
            <a:r>
              <a:rPr lang="en-US" dirty="0"/>
              <a:t>:</a:t>
            </a:r>
          </a:p>
          <a:p>
            <a:pPr marL="381000" lvl="1">
              <a:lnSpc>
                <a:spcPts val="2700"/>
              </a:lnSpc>
              <a:buSzPct val="100000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pPr>
            <a:r>
              <a:rPr lang="en-US" dirty="0"/>
              <a:t>Our Analysis: Accuracy = 0.909, Micro-AUC = 0.991, MCC = 0.866</a:t>
            </a:r>
          </a:p>
          <a:p>
            <a:pPr marL="381000" lvl="1">
              <a:lnSpc>
                <a:spcPts val="2700"/>
              </a:lnSpc>
              <a:buSzPct val="100000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pPr>
            <a:r>
              <a:rPr lang="en-US" dirty="0"/>
              <a:t>Research Paper: Accuracy = 0.663, Micro-AUC = 0.873, MCC = 0.337</a:t>
            </a:r>
          </a:p>
          <a:p>
            <a:pPr marL="381000" lvl="1">
              <a:lnSpc>
                <a:spcPts val="2700"/>
              </a:lnSpc>
              <a:buSzPct val="100000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pPr>
            <a:endParaRPr lang="en-US" dirty="0"/>
          </a:p>
          <a:p>
            <a:pPr marL="381000" lvl="1">
              <a:lnSpc>
                <a:spcPts val="2700"/>
              </a:lnSpc>
              <a:buSzPct val="100000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pPr>
            <a:r>
              <a:rPr lang="en-US" dirty="0"/>
              <a:t>Logistic Regression:</a:t>
            </a:r>
          </a:p>
          <a:p>
            <a:pPr marL="381000" lvl="1">
              <a:lnSpc>
                <a:spcPts val="2700"/>
              </a:lnSpc>
              <a:buSzPct val="100000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pPr>
            <a:r>
              <a:rPr lang="en-US" dirty="0"/>
              <a:t>Our Analysis: Accuracy = 0.661, Micro-AUC = 0.867, MCC = 0.490</a:t>
            </a:r>
          </a:p>
          <a:p>
            <a:pPr marL="381000" lvl="1">
              <a:lnSpc>
                <a:spcPts val="2700"/>
              </a:lnSpc>
              <a:buSzPct val="100000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pPr>
            <a:r>
              <a:rPr lang="en-US" dirty="0"/>
              <a:t>Research Paper: Accuracy = 0.605, Micro-AUC = 0.811, MCC = 0.317</a:t>
            </a:r>
          </a:p>
          <a:p>
            <a:pPr marL="381000" lvl="1">
              <a:lnSpc>
                <a:spcPts val="2700"/>
              </a:lnSpc>
              <a:buSzPct val="100000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pPr>
            <a:endParaRPr lang="en-US" dirty="0"/>
          </a:p>
          <a:p>
            <a:pPr marL="381000" lvl="1">
              <a:lnSpc>
                <a:spcPts val="2700"/>
              </a:lnSpc>
              <a:buSzPct val="100000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pPr>
            <a:r>
              <a:rPr lang="en-US" dirty="0"/>
              <a:t>SVM:</a:t>
            </a:r>
          </a:p>
          <a:p>
            <a:pPr marL="381000" lvl="1">
              <a:lnSpc>
                <a:spcPts val="2700"/>
              </a:lnSpc>
              <a:buSzPct val="100000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pPr>
            <a:r>
              <a:rPr lang="en-US" dirty="0"/>
              <a:t>Our Analysis: Accuracy = 0.649, Micro-AUC = 0.859, MCC = 0.470</a:t>
            </a:r>
          </a:p>
          <a:p>
            <a:pPr marL="381000" lvl="1">
              <a:lnSpc>
                <a:spcPts val="2700"/>
              </a:lnSpc>
              <a:buSzPct val="100000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pPr>
            <a:r>
              <a:rPr lang="en-US" dirty="0"/>
              <a:t>Research Paper: Accuracy = 0.632, Micro-AUC = 0.841, MCC = 0.250</a:t>
            </a:r>
          </a:p>
          <a:p>
            <a:pPr marL="381000" lvl="1">
              <a:lnSpc>
                <a:spcPts val="2700"/>
              </a:lnSpc>
              <a:buSzPct val="100000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pPr>
            <a:endParaRPr lang="en-US" dirty="0"/>
          </a:p>
          <a:p>
            <a:pPr marL="381000" lvl="1">
              <a:lnSpc>
                <a:spcPts val="2700"/>
              </a:lnSpc>
              <a:buSzPct val="100000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pPr>
            <a:r>
              <a:rPr lang="en-US" dirty="0"/>
              <a:t>Naive Bayes:</a:t>
            </a:r>
          </a:p>
          <a:p>
            <a:pPr marL="381000" lvl="1">
              <a:lnSpc>
                <a:spcPts val="2700"/>
              </a:lnSpc>
              <a:buSzPct val="100000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pPr>
            <a:r>
              <a:rPr lang="en-US" dirty="0"/>
              <a:t>Our Analysis: Accuracy = 0.522, Micro-AUC = 0.777, MCC = 0.341</a:t>
            </a:r>
          </a:p>
          <a:p>
            <a:pPr marL="381000" lvl="1">
              <a:lnSpc>
                <a:spcPts val="2700"/>
              </a:lnSpc>
              <a:buSzPct val="100000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pPr>
            <a:r>
              <a:rPr lang="en-US" dirty="0"/>
              <a:t>Research Paper: Accuracy = 0.622, Micro-AUC = 0.818, MCC = 0.182</a:t>
            </a:r>
          </a:p>
          <a:p>
            <a:pPr marL="381000" lvl="1">
              <a:lnSpc>
                <a:spcPts val="2700"/>
              </a:lnSpc>
              <a:buSzPct val="100000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pPr>
            <a:endParaRPr lang="en-US" dirty="0"/>
          </a:p>
          <a:p>
            <a:pPr marL="381000" lvl="1">
              <a:lnSpc>
                <a:spcPts val="2700"/>
              </a:lnSpc>
              <a:buSzPct val="100000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pPr>
            <a:r>
              <a:rPr lang="en-US" dirty="0"/>
              <a:t>The </a:t>
            </a:r>
            <a:r>
              <a:rPr lang="en-US" dirty="0" err="1"/>
              <a:t>RandomForest</a:t>
            </a:r>
            <a:r>
              <a:rPr lang="en-US" dirty="0"/>
              <a:t> model, which was not reported in the research paper, shows superior performance in our analysis, suggesting it as a strong baseline for future studies.</a:t>
            </a:r>
          </a:p>
        </p:txBody>
      </p:sp>
      <p:sp>
        <p:nvSpPr>
          <p:cNvPr id="91" name="Text 5">
            <a:extLst>
              <a:ext uri="{FF2B5EF4-FFF2-40B4-BE49-F238E27FC236}">
                <a16:creationId xmlns:a16="http://schemas.microsoft.com/office/drawing/2014/main" id="{4C38E6EF-D1EC-C993-8A41-CE9DD6529AB9}"/>
              </a:ext>
            </a:extLst>
          </p:cNvPr>
          <p:cNvSpPr txBox="1"/>
          <p:nvPr/>
        </p:nvSpPr>
        <p:spPr>
          <a:xfrm>
            <a:off x="7980639" y="4669798"/>
            <a:ext cx="4604268" cy="42787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spAutoFit/>
          </a:bodyPr>
          <a:lstStyle>
            <a:lvl1pPr marL="210820" indent="-210820">
              <a:lnSpc>
                <a:spcPts val="2700"/>
              </a:lnSpc>
              <a:buSzPct val="100000"/>
              <a:buChar char="•"/>
              <a:defRPr sz="21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47295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1040</Words>
  <Application>Microsoft Office PowerPoint</Application>
  <PresentationFormat>Custom</PresentationFormat>
  <Paragraphs>84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Quattrocento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RUTVIK BHATIYA</cp:lastModifiedBy>
  <cp:revision>13</cp:revision>
  <dcterms:created xsi:type="dcterms:W3CDTF">2024-05-09T03:09:04Z</dcterms:created>
  <dcterms:modified xsi:type="dcterms:W3CDTF">2025-06-03T00:57:19Z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1033-4.7.0.7770</vt:lpwstr>
  </property>
</Properties>
</file>