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7"/>
  </p:notesMasterIdLst>
  <p:handoutMasterIdLst>
    <p:handoutMasterId r:id="rId18"/>
  </p:handoutMasterIdLst>
  <p:sldIdLst>
    <p:sldId id="1749" r:id="rId2"/>
    <p:sldId id="1670" r:id="rId3"/>
    <p:sldId id="3125" r:id="rId4"/>
    <p:sldId id="2134805650" r:id="rId5"/>
    <p:sldId id="2134805651" r:id="rId6"/>
    <p:sldId id="2134805655" r:id="rId7"/>
    <p:sldId id="2134805656" r:id="rId8"/>
    <p:sldId id="2134805652" r:id="rId9"/>
    <p:sldId id="2134805654" r:id="rId10"/>
    <p:sldId id="2134805653" r:id="rId11"/>
    <p:sldId id="2134805546" r:id="rId12"/>
    <p:sldId id="2076138630" r:id="rId13"/>
    <p:sldId id="2134805658" r:id="rId14"/>
    <p:sldId id="3493" r:id="rId15"/>
    <p:sldId id="1884"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or" initials="M"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EFEFEF"/>
    <a:srgbClr val="37C2B1"/>
    <a:srgbClr val="59B4D9"/>
    <a:srgbClr val="3C3C41"/>
    <a:srgbClr val="4BCBEE"/>
    <a:srgbClr val="1392B4"/>
    <a:srgbClr val="0B556A"/>
    <a:srgbClr val="EBEBEB"/>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autoAdjust="0"/>
    <p:restoredTop sz="75901" autoAdjust="0"/>
  </p:normalViewPr>
  <p:slideViewPr>
    <p:cSldViewPr snapToGrid="0">
      <p:cViewPr varScale="1">
        <p:scale>
          <a:sx n="52" d="100"/>
          <a:sy n="52" d="100"/>
        </p:scale>
        <p:origin x="1722" y="66"/>
      </p:cViewPr>
      <p:guideLst/>
    </p:cSldViewPr>
  </p:slideViewPr>
  <p:outlineViewPr>
    <p:cViewPr>
      <p:scale>
        <a:sx n="33" d="100"/>
        <a:sy n="33" d="100"/>
      </p:scale>
      <p:origin x="0" y="-4776"/>
    </p:cViewPr>
  </p:outlineViewPr>
  <p:notesTextViewPr>
    <p:cViewPr>
      <p:scale>
        <a:sx n="1" d="1"/>
        <a:sy n="1" d="1"/>
      </p:scale>
      <p:origin x="0" y="0"/>
    </p:cViewPr>
  </p:notesTextViewPr>
  <p:sorterViewPr>
    <p:cViewPr>
      <p:scale>
        <a:sx n="50" d="100"/>
        <a:sy n="5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10/7/2022 10:59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10/7/2022 10:54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48481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10/7/2022 10:54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3741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a:t>Relational databases store data in relational tables, but sometimes the structure imposed by this model can be too rigid, and often leads to poor performance unless you spend time implementing detailed tuning. Other models, collectively known as </a:t>
            </a:r>
            <a:r>
              <a:rPr lang="en-GB" sz="800" i="1" dirty="0"/>
              <a:t>NoSQL</a:t>
            </a:r>
            <a:r>
              <a:rPr lang="en-GB" sz="800" dirty="0"/>
              <a:t> databases exist. These models store data in other structures, such as documents, graphs, key-value stores, and column family stores.</a:t>
            </a:r>
          </a:p>
          <a:p>
            <a:endParaRPr lang="en-GB" sz="800" dirty="0"/>
          </a:p>
          <a:p>
            <a:r>
              <a:rPr lang="en-GB" sz="800" dirty="0"/>
              <a:t>Azure Cosmos DB supports multiple application programming interfaces (APIs) that enable developers to use the programming semantics of many common kinds of data store to work with data in a Cosmos DB database. The internal, document-based storage structure is abstracted, enabling developers to use Cosmos DB to store and query data using APIs with which they are already familiar.</a:t>
            </a:r>
          </a:p>
          <a:p>
            <a:endParaRPr lang="en-GB" sz="800" dirty="0"/>
          </a:p>
          <a:p>
            <a:r>
              <a:rPr lang="en-GB" sz="800" dirty="0"/>
              <a:t>Cosmos DB uses indexes and partitioning to provide fast read and write performance and can scale to massive volumes of data.</a:t>
            </a:r>
          </a:p>
          <a:p>
            <a:endParaRPr lang="en-GB" sz="800" dirty="0"/>
          </a:p>
          <a:p>
            <a:r>
              <a:rPr lang="en-GB" sz="800" dirty="0"/>
              <a:t>You can enable multi-region writes, adding the Azure regions of your choice to your Cosmos DB account so that globally distributed users can each work with data in their local replica.</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4009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APIs supported in Azure Cosmos DB include:</a:t>
            </a:r>
          </a:p>
          <a:p>
            <a:endParaRPr lang="en-US" sz="900" dirty="0"/>
          </a:p>
          <a:p>
            <a:pPr marL="171450" indent="-1714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rPr>
              <a:t>Azure Cosmos DB for NoSQL</a:t>
            </a:r>
            <a:r>
              <a:rPr lang="en-US" sz="900" dirty="0"/>
              <a:t>: The native API in Cosmos DB manages data in JSON document format, and uses SQL syntax to work with the data.</a:t>
            </a:r>
          </a:p>
          <a:p>
            <a:pPr marL="171450" indent="-1714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rPr>
              <a:t>Azure Cosmos DB  for MongoDB</a:t>
            </a:r>
            <a:r>
              <a:rPr lang="en-US" sz="900" dirty="0"/>
              <a:t>: MongoDB is a popular open source database in which data is stored in Binary JSON (BSON) format. The Azure Cosmos DB MongoDB API enables developers to use MongoDB client libraries to and code to work with data in Azure Cosmos DB.</a:t>
            </a:r>
          </a:p>
          <a:p>
            <a:pPr marL="171450" indent="-171450">
              <a:buFont typeface="Arial" panose="020B0604020202020204" pitchFamily="34" charset="0"/>
              <a:buChar char="•"/>
            </a:pPr>
            <a:r>
              <a:rPr lang="en-US" sz="850" b="1" dirty="0">
                <a:latin typeface="Segoe UI"/>
                <a:cs typeface="Segoe UI"/>
              </a:rPr>
              <a:t>Azure Cosmos DB for PostgreSQL: </a:t>
            </a:r>
            <a:r>
              <a:rPr lang="en-US" sz="1800" dirty="0">
                <a:solidFill>
                  <a:srgbClr val="000000"/>
                </a:solidFill>
                <a:effectLst/>
                <a:latin typeface="Segoe UI" panose="020B0502040204020203" pitchFamily="34" charset="0"/>
                <a:ea typeface="Calibri" panose="020F0502020204030204" pitchFamily="34" charset="0"/>
              </a:rPr>
              <a:t>Azure Cosmos DB for PostgreSQL is a native PostgreSQL, globally distributed relational database that automatically shards data to help you build highly scalable apps. </a:t>
            </a:r>
            <a:endParaRPr lang="en-US" sz="850" b="1" dirty="0">
              <a:latin typeface="Segoe UI"/>
              <a:cs typeface="Segoe UI"/>
            </a:endParaRPr>
          </a:p>
          <a:p>
            <a:pPr marL="171450" indent="-171450">
              <a:buFont typeface="Arial" panose="020B0604020202020204" pitchFamily="34" charset="0"/>
              <a:buChar char="•"/>
            </a:pPr>
            <a:r>
              <a:rPr lang="en-US" sz="900" b="1" dirty="0">
                <a:latin typeface="Segoe UI"/>
                <a:cs typeface="Segoe UI"/>
              </a:rPr>
              <a:t>Azure Cosmos DB  for Table</a:t>
            </a:r>
            <a:r>
              <a:rPr lang="en-US" sz="900" dirty="0">
                <a:latin typeface="Segoe UI"/>
                <a:cs typeface="Segoe UI"/>
              </a:rPr>
              <a:t>: The Table API is used to work with data in key-value tables, similar to Azure Table Storage. The Azure Cosmos DB Table API offers greater scalability and performance than Azure Table Storage.</a:t>
            </a:r>
            <a:endParaRPr lang="en-US" dirty="0"/>
          </a:p>
          <a:p>
            <a:pPr marL="171450" indent="-171450">
              <a:buFont typeface="Arial" panose="020B0604020202020204" pitchFamily="34" charset="0"/>
              <a:buChar char="•"/>
            </a:pPr>
            <a:r>
              <a:rPr lang="en-US" sz="900" b="1" dirty="0"/>
              <a:t>Azure Cosmos DB  for Apache Cassandra: </a:t>
            </a:r>
            <a:r>
              <a:rPr lang="en-US" sz="900" dirty="0"/>
              <a:t> The Cassandra API is compatible with Apache Cassandra, which is a popular open source database that uses a column-family storage structure. Column families are tables, similar to those in a relational database, with the exception that it's not mandatory for every row to have the same columns.</a:t>
            </a:r>
          </a:p>
          <a:p>
            <a:pPr marL="171450" indent="-171450">
              <a:buFont typeface="Arial" panose="020B0604020202020204" pitchFamily="34" charset="0"/>
              <a:buChar char="•"/>
            </a:pPr>
            <a:r>
              <a:rPr lang="pt-BR" sz="900" b="1" dirty="0"/>
              <a:t>Azure Cosmos DB  for Apache Gremlin</a:t>
            </a:r>
            <a:r>
              <a:rPr lang="en-US" sz="900" dirty="0"/>
              <a:t>: The Gremlin API is used to with </a:t>
            </a:r>
            <a:r>
              <a:rPr lang="en-US" sz="900" dirty="0" err="1"/>
              <a:t>with</a:t>
            </a:r>
            <a:r>
              <a:rPr lang="en-US" sz="900" dirty="0"/>
              <a:t> data in a </a:t>
            </a:r>
            <a:r>
              <a:rPr lang="en-US" sz="900" i="1" dirty="0"/>
              <a:t>graph</a:t>
            </a:r>
            <a:r>
              <a:rPr lang="en-US" sz="900" i="0" dirty="0"/>
              <a:t> structure; in which entities are defined as </a:t>
            </a:r>
            <a:r>
              <a:rPr lang="en-US" sz="900" i="1" dirty="0"/>
              <a:t>vertices</a:t>
            </a:r>
            <a:r>
              <a:rPr lang="en-US" sz="900" i="0" dirty="0"/>
              <a:t> that form nodes in connected graph. Nodes are connected by </a:t>
            </a:r>
            <a:r>
              <a:rPr lang="en-US" sz="900" i="1" dirty="0"/>
              <a:t>edges</a:t>
            </a:r>
            <a:r>
              <a:rPr lang="en-US" sz="900" i="0" dirty="0"/>
              <a:t> that represent relationships. The example on the slide shows two kinds of vertex (employee and department) and edges that connect them (employee "Ben" </a:t>
            </a:r>
            <a:r>
              <a:rPr lang="en-US" sz="900" i="1" dirty="0"/>
              <a:t>reports to</a:t>
            </a:r>
            <a:r>
              <a:rPr lang="en-US" sz="900" i="0" dirty="0"/>
              <a:t> employee "Sue", and both employees </a:t>
            </a:r>
            <a:r>
              <a:rPr lang="en-US" sz="900" i="1" dirty="0"/>
              <a:t>work in</a:t>
            </a:r>
            <a:r>
              <a:rPr lang="en-US" sz="900" i="0" dirty="0"/>
              <a:t> the "Hardware" department). </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10/7/2022 10:54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4097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necessary, demonstrate how to sign into the lab virtual machine and follow the instructions there. If you’re not using a lab VM, students can follow the instructions in the GitHub page for this lab.</a:t>
            </a:r>
          </a:p>
          <a:p>
            <a:endParaRPr lang="en-US" dirty="0"/>
          </a:p>
          <a:p>
            <a:r>
              <a:rPr lang="en-US" dirty="0"/>
              <a:t>Students should use the Azure subscription credentials provided to them</a:t>
            </a:r>
            <a:r>
              <a:rPr lang="en-US" u="none" dirty="0"/>
              <a:t>. The lab is also available from the related module on Microsoft Learn, so students can complete it later if desired; but they will need to provide their own Azure subscription to do so.</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099387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10/7/2022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7974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should take approximately 90 minutes to deliver, including 15-20 minutes for each lab exercise.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10/7/2022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10/7/2022 10:54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Azure Blob Storage is a service that enables you to store massive amounts of unstructured data, or </a:t>
            </a:r>
            <a:r>
              <a:rPr lang="en-US" b="0" i="1" dirty="0">
                <a:solidFill>
                  <a:srgbClr val="171717"/>
                </a:solidFill>
                <a:effectLst/>
                <a:latin typeface="Segoe UI" panose="020B0502040204020203" pitchFamily="34" charset="0"/>
              </a:rPr>
              <a:t>blobs</a:t>
            </a:r>
            <a:r>
              <a:rPr lang="en-US" b="0" i="0" dirty="0">
                <a:solidFill>
                  <a:srgbClr val="171717"/>
                </a:solidFill>
                <a:effectLst/>
                <a:latin typeface="Segoe UI" panose="020B0502040204020203" pitchFamily="34" charset="0"/>
              </a:rPr>
              <a:t>, in the cloud. Inside an Azure storage account, you create blobs inside </a:t>
            </a:r>
            <a:r>
              <a:rPr lang="en-US" b="0" i="1" dirty="0">
                <a:solidFill>
                  <a:srgbClr val="171717"/>
                </a:solidFill>
                <a:effectLst/>
                <a:latin typeface="Segoe UI" panose="020B0502040204020203" pitchFamily="34" charset="0"/>
              </a:rPr>
              <a:t>containers</a:t>
            </a:r>
            <a:r>
              <a:rPr lang="en-US" b="0" i="0" dirty="0">
                <a:solidFill>
                  <a:srgbClr val="171717"/>
                </a:solidFill>
                <a:effectLst/>
                <a:latin typeface="Segoe UI" panose="020B0502040204020203" pitchFamily="34" charset="0"/>
              </a:rPr>
              <a:t>. A container provides a convenient way of grouping related blobs together, and you can organize blobs in a hierarchy of folders, similar to files in a file system on disk. You control who can read and write blobs inside a container at the container level.</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Azure Blob Storage supports three different types of blob:</a:t>
            </a:r>
          </a:p>
          <a:p>
            <a:pPr marL="171450" indent="-171450" algn="l">
              <a:buFont typeface="Arial" panose="020B0604020202020204" pitchFamily="34" charset="0"/>
              <a:buChar char="•"/>
            </a:pPr>
            <a:r>
              <a:rPr lang="en-US" b="0" i="1" dirty="0">
                <a:solidFill>
                  <a:srgbClr val="171717"/>
                </a:solidFill>
                <a:effectLst/>
                <a:latin typeface="Segoe UI" panose="020B0502040204020203" pitchFamily="34" charset="0"/>
              </a:rPr>
              <a:t>Block blobs</a:t>
            </a:r>
            <a:r>
              <a:rPr lang="en-US" b="0" i="0" dirty="0">
                <a:solidFill>
                  <a:srgbClr val="171717"/>
                </a:solidFill>
                <a:effectLst/>
                <a:latin typeface="Segoe UI" panose="020B0502040204020203" pitchFamily="34" charset="0"/>
              </a:rPr>
              <a:t>. A block blob is handled as a set of blocks. Each block can vary in size, up to 100 MB. A block blob can contain up to 50,000 blocks, giving a maximum size of over 4.7 TB. The block is the smallest amount of data that can be read or written as an individual unit. Block blobs are best used to store discrete, large, binary objects that change infrequently.</a:t>
            </a:r>
          </a:p>
          <a:p>
            <a:pPr marL="171450" indent="-171450" algn="l">
              <a:buFont typeface="Arial" panose="020B0604020202020204" pitchFamily="34" charset="0"/>
              <a:buChar char="•"/>
            </a:pPr>
            <a:r>
              <a:rPr lang="en-US" b="0" i="1" dirty="0">
                <a:solidFill>
                  <a:srgbClr val="171717"/>
                </a:solidFill>
                <a:effectLst/>
                <a:latin typeface="Segoe UI" panose="020B0502040204020203" pitchFamily="34" charset="0"/>
              </a:rPr>
              <a:t>Page blobs</a:t>
            </a:r>
            <a:r>
              <a:rPr lang="en-US" b="0" i="0" dirty="0">
                <a:solidFill>
                  <a:srgbClr val="171717"/>
                </a:solidFill>
                <a:effectLst/>
                <a:latin typeface="Segoe UI" panose="020B0502040204020203" pitchFamily="34" charset="0"/>
              </a:rPr>
              <a:t>. A page blob is organized as a collection of fixed size 512-byte pages. A page blob is optimized to support random read and write operations; you can fetch and store data for a single page if necessary. A page blob can hold up to 8 TB of data. Azure uses page blobs to implement virtual disk storage for virtual machines.</a:t>
            </a:r>
          </a:p>
          <a:p>
            <a:pPr marL="171450" indent="-171450" algn="l">
              <a:buFont typeface="Arial" panose="020B0604020202020204" pitchFamily="34" charset="0"/>
              <a:buChar char="•"/>
            </a:pPr>
            <a:r>
              <a:rPr lang="en-US" b="0" i="1" dirty="0">
                <a:solidFill>
                  <a:srgbClr val="171717"/>
                </a:solidFill>
                <a:effectLst/>
                <a:latin typeface="Segoe UI" panose="020B0502040204020203" pitchFamily="34" charset="0"/>
              </a:rPr>
              <a:t>Append blobs</a:t>
            </a:r>
            <a:r>
              <a:rPr lang="en-US" b="0" i="0" dirty="0">
                <a:solidFill>
                  <a:srgbClr val="171717"/>
                </a:solidFill>
                <a:effectLst/>
                <a:latin typeface="Segoe UI" panose="020B0502040204020203" pitchFamily="34" charset="0"/>
              </a:rPr>
              <a:t>. An append blob is a block blob optimized to support append operations. You can only add blocks to the end of an append blob; updating or deleting existing blocks isn't supported. Each block can vary in size, up to 4 MB. The maximum size of an append blob is just over 195 GB.</a:t>
            </a:r>
          </a:p>
          <a:p>
            <a:endParaRPr lang="en-US" dirty="0"/>
          </a:p>
          <a:p>
            <a:r>
              <a:rPr lang="en-US" b="1" dirty="0"/>
              <a:t>&gt;click to initiate animation</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Blob storage provides three access tiers, which help to balance access latency and storage cost: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1" dirty="0">
                <a:solidFill>
                  <a:srgbClr val="171717"/>
                </a:solidFill>
                <a:effectLst/>
                <a:latin typeface="Segoe UI" panose="020B0502040204020203" pitchFamily="34" charset="0"/>
              </a:rPr>
              <a:t>Hot</a:t>
            </a:r>
            <a:r>
              <a:rPr lang="en-US" b="0" i="0" dirty="0">
                <a:solidFill>
                  <a:srgbClr val="171717"/>
                </a:solidFill>
                <a:effectLst/>
                <a:latin typeface="Segoe UI" panose="020B0502040204020203" pitchFamily="34" charset="0"/>
              </a:rPr>
              <a:t> tier is the default. You use this tier for blobs that are accessed frequently. The blob data is stored on high-performance media.</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1" dirty="0">
                <a:solidFill>
                  <a:srgbClr val="171717"/>
                </a:solidFill>
                <a:effectLst/>
                <a:latin typeface="Segoe UI" panose="020B0502040204020203" pitchFamily="34" charset="0"/>
              </a:rPr>
              <a:t>Cool</a:t>
            </a:r>
            <a:r>
              <a:rPr lang="en-US" b="0" i="0" dirty="0">
                <a:solidFill>
                  <a:srgbClr val="171717"/>
                </a:solidFill>
                <a:effectLst/>
                <a:latin typeface="Segoe UI" panose="020B0502040204020203" pitchFamily="34" charset="0"/>
              </a:rPr>
              <a:t> tier. This tier has lower performance and incurs reduced storage charges compared to the Hot tier. Use the Cool tier for data that is accessed infrequently. It's common for newly created blobs to be accessed frequently initially, but less so as time passes. In these situations, you can create the blob in the Hot tier, but migrate it to the Cool tier later. You can migrate a blob from the Cool tier back to the Hot tier.</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1" dirty="0">
                <a:solidFill>
                  <a:srgbClr val="171717"/>
                </a:solidFill>
                <a:effectLst/>
                <a:latin typeface="Segoe UI" panose="020B0502040204020203" pitchFamily="34" charset="0"/>
              </a:rPr>
              <a:t>Archive</a:t>
            </a:r>
            <a:r>
              <a:rPr lang="en-US" b="0" i="0" dirty="0">
                <a:solidFill>
                  <a:srgbClr val="171717"/>
                </a:solidFill>
                <a:effectLst/>
                <a:latin typeface="Segoe UI" panose="020B0502040204020203" pitchFamily="34" charset="0"/>
              </a:rPr>
              <a:t> tier. This tier provides the lowest storage cost, but with increased latency. The Archive tier is intended for historical data that mustn't be lost, but is required only rarely. Blobs in the Archive tier are effectively stored in an offline state. Typical reading latency for the Hot and Cool tiers is a few milliseconds, but for the Archive tier, it can take hours for the data to become available. To retrieve a blob from the Archive tier, you must change the access tier to Hot or Cool. The blob will then be </a:t>
            </a:r>
            <a:r>
              <a:rPr lang="en-US" b="0" i="1" dirty="0">
                <a:solidFill>
                  <a:srgbClr val="171717"/>
                </a:solidFill>
                <a:effectLst/>
                <a:latin typeface="Segoe UI" panose="020B0502040204020203" pitchFamily="34" charset="0"/>
              </a:rPr>
              <a:t>rehydrated</a:t>
            </a:r>
            <a:r>
              <a:rPr lang="en-US" b="0" i="0" dirty="0">
                <a:solidFill>
                  <a:srgbClr val="171717"/>
                </a:solidFill>
                <a:effectLst/>
                <a:latin typeface="Segoe UI" panose="020B0502040204020203" pitchFamily="34" charset="0"/>
              </a:rPr>
              <a:t>. You can read the blob only when the rehydration process is complete.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a:t>&gt;click to initiate animation</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can create lifecycle management policies for blobs in a storage account. A lifecycle management policy can automatically move a blob from Hot to Cool, and then to the Archive tier, as it ages and is used less frequently (policy is based on the number of days since modification). A lifecycle management policy can also arrange to delete outdated blobs.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09592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Data Lake Storage Gen 1 is a separate service for hierarchical data storage for analytical data lakes. Azure Data Lake Storage Gen 2 is integrated into Azure Storage, enabling you to take advantage of the scalability of blob storage and the cost-control of storage tiers combined with the hierarchical file system capabilities and compatibility with major analytics systems of Azure Data Lake Store.</a:t>
            </a:r>
          </a:p>
          <a:p>
            <a:endParaRPr lang="en-US" dirty="0"/>
          </a:p>
          <a:p>
            <a:r>
              <a:rPr lang="en-US" dirty="0"/>
              <a:t>Systems like Hadoop in Azure HDInsight, Azure Databricks, and Azure Synapse Analytics can mount a distributed file system hosted in Azure Data Lake Store Gen 2 and use it to process huge volumes of data.</a:t>
            </a:r>
          </a:p>
          <a:p>
            <a:endParaRPr lang="en-US" dirty="0"/>
          </a:p>
          <a:p>
            <a:r>
              <a:rPr lang="en-US" dirty="0"/>
              <a:t>To create an Azure Data Lake Store Gen 2 files system, you must enable the </a:t>
            </a:r>
            <a:r>
              <a:rPr lang="en-US" b="1" dirty="0"/>
              <a:t>Hierarchical Namespace</a:t>
            </a:r>
            <a:r>
              <a:rPr lang="en-US" b="0" dirty="0"/>
              <a:t> option of an Azure Storage account. You can do this when initially creating the storage account, or you can upgrade an existing Azure Storage account to support Data Lake Gen2. Note that upgrading is a one-way process – after upgrading a storage account to support a hierarchical namespace for blob storage, you cannot revert it to a flat namespace.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4150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Files is essentially a way to create cloud-based network shares, such as you typically find in on-premises organizations to make documents and other files available to multiple users. By hosting file shares in Azure, organizations can eliminate hardware costs and maintenance overhead, and benefit from high availability and scalable cloud storage for files.</a:t>
            </a:r>
          </a:p>
          <a:p>
            <a:endParaRPr lang="en-US" dirty="0"/>
          </a:p>
          <a:p>
            <a:r>
              <a:rPr lang="en-US" dirty="0"/>
              <a:t>SMB file sharing is commonly used across multiple operating systems (Windows, Linux, MacOS). NFS shares are used by Linux and MacOS versions. To create an NFS share, you must us a </a:t>
            </a:r>
            <a:r>
              <a:rPr lang="en-US" i="1" dirty="0"/>
              <a:t>premium</a:t>
            </a:r>
            <a:r>
              <a:rPr lang="en-US" i="0" dirty="0"/>
              <a:t> tier storage account and create and configure a virtual network through which access to the share can be controlled.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20113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In an Azure Table Storage table, items are referred to as </a:t>
            </a:r>
            <a:r>
              <a:rPr lang="en-US" b="0" i="1" dirty="0">
                <a:solidFill>
                  <a:srgbClr val="171717"/>
                </a:solidFill>
                <a:effectLst/>
                <a:latin typeface="Segoe UI" panose="020B0502040204020203" pitchFamily="34" charset="0"/>
              </a:rPr>
              <a:t>rows</a:t>
            </a:r>
            <a:r>
              <a:rPr lang="en-US" b="0" i="0" dirty="0">
                <a:solidFill>
                  <a:srgbClr val="171717"/>
                </a:solidFill>
                <a:effectLst/>
                <a:latin typeface="Segoe UI" panose="020B0502040204020203" pitchFamily="34" charset="0"/>
              </a:rPr>
              <a:t>, and fields are known as </a:t>
            </a:r>
            <a:r>
              <a:rPr lang="en-US" b="0" i="1" dirty="0">
                <a:solidFill>
                  <a:srgbClr val="171717"/>
                </a:solidFill>
                <a:effectLst/>
                <a:latin typeface="Segoe UI" panose="020B0502040204020203" pitchFamily="34" charset="0"/>
              </a:rPr>
              <a:t>columns</a:t>
            </a:r>
            <a:r>
              <a:rPr lang="en-US" b="0" i="0" dirty="0">
                <a:solidFill>
                  <a:srgbClr val="171717"/>
                </a:solidFill>
                <a:effectLst/>
                <a:latin typeface="Segoe UI" panose="020B0502040204020203" pitchFamily="34" charset="0"/>
              </a:rPr>
              <a:t>. However, don't let this terminology confuse you by thinking that an Azure Table Storage table is like a table in a relational database. An Azure table enables you to store </a:t>
            </a:r>
            <a:r>
              <a:rPr lang="en-US" b="0" i="1" dirty="0">
                <a:solidFill>
                  <a:srgbClr val="171717"/>
                </a:solidFill>
                <a:effectLst/>
                <a:latin typeface="Segoe UI" panose="020B0502040204020203" pitchFamily="34" charset="0"/>
              </a:rPr>
              <a:t>semi-structured</a:t>
            </a:r>
            <a:r>
              <a:rPr lang="en-US" b="0" i="0" dirty="0">
                <a:solidFill>
                  <a:srgbClr val="171717"/>
                </a:solidFill>
                <a:effectLst/>
                <a:latin typeface="Segoe UI" panose="020B0502040204020203" pitchFamily="34" charset="0"/>
              </a:rPr>
              <a:t> data. All rows in a table must have a unique key (composed of a partition key and a row key), but apart from that the columns in each row can vary. Unlike traditional relational databases, Azure Table Storage tables have no concept of relationships, stored procedures, secondary indexes, or foreign keys. Data will usually be denormalized, with each row holding the entire data for a logical entity. For example, a table holding customer information might store the first name, last name, one or more telephone numbers, and one or more addresses for each customer. The number of fields in each row can be different, depending on the number of telephone numbers and addresses for each customer, and the details recorded for each address. In a relational database, this information would be split across multiple rows in several tables.</a:t>
            </a:r>
          </a:p>
          <a:p>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To help ensure fast access, Azure Table Storage splits a table into partitions. Partitioning is a mechanism for grouping related rows, based on a common property or </a:t>
            </a:r>
            <a:r>
              <a:rPr lang="en-US" b="0" i="1" dirty="0">
                <a:solidFill>
                  <a:srgbClr val="171717"/>
                </a:solidFill>
                <a:effectLst/>
                <a:latin typeface="Segoe UI" panose="020B0502040204020203" pitchFamily="34" charset="0"/>
              </a:rPr>
              <a:t>partition key</a:t>
            </a:r>
            <a:r>
              <a:rPr lang="en-US" b="0" i="0" dirty="0">
                <a:solidFill>
                  <a:srgbClr val="171717"/>
                </a:solidFill>
                <a:effectLst/>
                <a:latin typeface="Segoe UI" panose="020B0502040204020203" pitchFamily="34" charset="0"/>
              </a:rPr>
              <a:t>. Rows that share the same partition key will be stored together. Partitioning not only helps to organize data, it can also improve scalability and performance: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Partitions are independent from each other, and can grow or shrink as rows are added to, or removed from, a partition. A table can contain any number of partitions.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When you search for data, you can include the partition key in the search criteria. This helps to narrow down the volume of data to be examined, and improves performance by reducing the amount of I/O (reads and writes) needed to locate the data.</a:t>
            </a:r>
          </a:p>
          <a:p>
            <a:pPr algn="l"/>
            <a:r>
              <a:rPr lang="en-US" b="0" i="0" dirty="0">
                <a:solidFill>
                  <a:srgbClr val="171717"/>
                </a:solidFill>
                <a:effectLst/>
                <a:latin typeface="Segoe UI" panose="020B0502040204020203" pitchFamily="34" charset="0"/>
              </a:rPr>
              <a:t>The key in an Azure Table Storage table comprises two elements; the partition key that identifies the partition containing the row (as described above), and a row key that is unique to each row in the same partition. Items in the same partition are stored in row key order. If an application adds a new row to a table, Azure ensures that the row is placed in the correct position in the table. This scheme enables an application to quickly perform </a:t>
            </a:r>
            <a:r>
              <a:rPr lang="en-US" b="0" i="1" dirty="0">
                <a:solidFill>
                  <a:srgbClr val="171717"/>
                </a:solidFill>
                <a:effectLst/>
                <a:latin typeface="Segoe UI" panose="020B0502040204020203" pitchFamily="34" charset="0"/>
              </a:rPr>
              <a:t>Point queries</a:t>
            </a:r>
            <a:r>
              <a:rPr lang="en-US" b="0" i="0" dirty="0">
                <a:solidFill>
                  <a:srgbClr val="171717"/>
                </a:solidFill>
                <a:effectLst/>
                <a:latin typeface="Segoe UI" panose="020B0502040204020203" pitchFamily="34" charset="0"/>
              </a:rPr>
              <a:t> that identify a single row, and </a:t>
            </a:r>
            <a:r>
              <a:rPr lang="en-US" b="0" i="1" dirty="0">
                <a:solidFill>
                  <a:srgbClr val="171717"/>
                </a:solidFill>
                <a:effectLst/>
                <a:latin typeface="Segoe UI" panose="020B0502040204020203" pitchFamily="34" charset="0"/>
              </a:rPr>
              <a:t>Range queries</a:t>
            </a:r>
            <a:r>
              <a:rPr lang="en-US" b="0" i="0" dirty="0">
                <a:solidFill>
                  <a:srgbClr val="171717"/>
                </a:solidFill>
                <a:effectLst/>
                <a:latin typeface="Segoe UI" panose="020B0502040204020203" pitchFamily="34" charset="0"/>
              </a:rPr>
              <a:t> that fetch a contiguous block of rows in a partition.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66858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necessary, demonstrate how to sign into the lab virtual machine and follow the instructions there. If you’re not using a lab VM, students can follow the instructions in the GitHub page for this lab.</a:t>
            </a:r>
          </a:p>
          <a:p>
            <a:endParaRPr lang="en-US" dirty="0"/>
          </a:p>
          <a:p>
            <a:r>
              <a:rPr lang="en-US" dirty="0"/>
              <a:t>Students should use the Azure subscription credentials provided to them</a:t>
            </a:r>
            <a:r>
              <a:rPr lang="en-US" u="none" dirty="0"/>
              <a:t>. The lab is also available from the related module on Microsoft Learn, so students can complete it later if desired; but they will need to provide their own Azure subscription to do so.</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90024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10/7/2022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43637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Agenda 2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2082233"/>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3552816"/>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42592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A3389EE6-A11A-2854-A0C6-CE20AF1B5856}"/>
              </a:ext>
            </a:extLst>
          </p:cNvPr>
          <p:cNvCxnSpPr/>
          <p:nvPr userDrawn="1"/>
        </p:nvCxnSpPr>
        <p:spPr>
          <a:xfrm>
            <a:off x="581595" y="1208834"/>
            <a:ext cx="11025188" cy="0"/>
          </a:xfrm>
          <a:prstGeom prst="line">
            <a:avLst/>
          </a:prstGeom>
          <a:ln w="34925">
            <a:gradFill flip="none" rotWithShape="1">
              <a:gsLst>
                <a:gs pos="0">
                  <a:schemeClr val="bg1"/>
                </a:gs>
                <a:gs pos="32000">
                  <a:schemeClr val="accent6"/>
                </a:gs>
                <a:gs pos="64000">
                  <a:schemeClr val="accent3"/>
                </a:gs>
                <a:gs pos="100000">
                  <a:schemeClr val="accent4"/>
                </a:gs>
              </a:gsLst>
              <a:lin ang="10800000" scaled="1"/>
              <a:tileRect/>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7893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735" r:id="rId16"/>
    <p:sldLayoutId id="2147484691" r:id="rId17"/>
    <p:sldLayoutId id="2147484692" r:id="rId18"/>
    <p:sldLayoutId id="2147484693" r:id="rId19"/>
    <p:sldLayoutId id="2147484694" r:id="rId20"/>
    <p:sldLayoutId id="2147484695" r:id="rId21"/>
    <p:sldLayoutId id="2147484560" r:id="rId22"/>
    <p:sldLayoutId id="2147484580" r:id="rId23"/>
    <p:sldLayoutId id="2147484566" r:id="rId24"/>
    <p:sldLayoutId id="2147484696" r:id="rId25"/>
    <p:sldLayoutId id="2147484697" r:id="rId26"/>
    <p:sldLayoutId id="2147484675" r:id="rId27"/>
    <p:sldLayoutId id="2147484676" r:id="rId28"/>
    <p:sldLayoutId id="2147484711" r:id="rId29"/>
    <p:sldLayoutId id="2147484721" r:id="rId30"/>
    <p:sldLayoutId id="2147484720" r:id="rId31"/>
    <p:sldLayoutId id="2147484726" r:id="rId32"/>
    <p:sldLayoutId id="2147484570" r:id="rId33"/>
    <p:sldLayoutId id="2147484571" r:id="rId34"/>
    <p:sldLayoutId id="2147484572" r:id="rId35"/>
    <p:sldLayoutId id="2147484688" r:id="rId36"/>
    <p:sldLayoutId id="2147484689" r:id="rId37"/>
    <p:sldLayoutId id="2147484690" r:id="rId38"/>
    <p:sldLayoutId id="2147484724" r:id="rId39"/>
    <p:sldLayoutId id="2147484725" r:id="rId40"/>
    <p:sldLayoutId id="2147484722" r:id="rId41"/>
    <p:sldLayoutId id="2147484683" r:id="rId42"/>
    <p:sldLayoutId id="214748468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 id="2147484736" r:id="rId7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35.sv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2.xml"/><Relationship Id="rId7" Type="http://schemas.openxmlformats.org/officeDocument/2006/relationships/image" Target="../media/image39.svg"/><Relationship Id="rId2" Type="http://schemas.openxmlformats.org/officeDocument/2006/relationships/slideLayout" Target="../slideLayouts/slideLayout74.xml"/><Relationship Id="rId1" Type="http://schemas.openxmlformats.org/officeDocument/2006/relationships/themeOverride" Target="../theme/themeOverride1.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41.svg"/></Relationships>
</file>

<file path=ppt/slides/_rels/slide13.xml.rels><?xml version="1.0" encoding="UTF-8" standalone="yes"?>
<Relationships xmlns="http://schemas.openxmlformats.org/package/2006/relationships"><Relationship Id="rId3" Type="http://schemas.openxmlformats.org/officeDocument/2006/relationships/hyperlink" Target="https://aka.ms/dp900-cosmos-lab"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0.emf"/></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19.svg"/><Relationship Id="rId4" Type="http://schemas.openxmlformats.org/officeDocument/2006/relationships/image" Target="../media/image17.sv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7.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3.sv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25.svg"/><Relationship Id="rId4" Type="http://schemas.openxmlformats.org/officeDocument/2006/relationships/image" Target="../media/image17.sv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hyperlink" Target="https://aka.ms/dp900-storage-lab"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0.emf"/></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vert="horz" wrap="square" lIns="0" tIns="0" rIns="0" bIns="0" rtlCol="0" anchor="b" anchorCtr="0">
            <a:noAutofit/>
          </a:bodyPr>
          <a:lstStyle/>
          <a:p>
            <a:r>
              <a:rPr lang="en-US" sz="3600" dirty="0"/>
              <a:t>3: Explore fundamentals of </a:t>
            </a:r>
            <a:br>
              <a:rPr lang="en-US" sz="3600" dirty="0"/>
            </a:br>
            <a:r>
              <a:rPr lang="en-US" sz="3600" dirty="0"/>
              <a:t>non-relational data </a:t>
            </a:r>
            <a:br>
              <a:rPr lang="en-US" sz="3600" dirty="0"/>
            </a:br>
            <a:r>
              <a:rPr lang="en-US" sz="3600" dirty="0"/>
              <a:t>in Azure</a:t>
            </a:r>
          </a:p>
        </p:txBody>
      </p:sp>
    </p:spTree>
    <p:extLst>
      <p:ext uri="{BB962C8B-B14F-4D97-AF65-F5344CB8AC3E}">
        <p14:creationId xmlns:p14="http://schemas.microsoft.com/office/powerpoint/2010/main" val="21260572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a:t>2</a:t>
            </a:r>
            <a:r>
              <a:rPr lang="en-US" sz="2000" dirty="0"/>
              <a:t>: Fundamentals of Azure Cosmos DB</a:t>
            </a:r>
            <a:endParaRPr lang="en-IN" sz="2000" dirty="0"/>
          </a:p>
        </p:txBody>
      </p:sp>
      <p:grpSp>
        <p:nvGrpSpPr>
          <p:cNvPr id="6" name="Group 5">
            <a:extLst>
              <a:ext uri="{FF2B5EF4-FFF2-40B4-BE49-F238E27FC236}">
                <a16:creationId xmlns:a16="http://schemas.microsoft.com/office/drawing/2014/main" id="{4570984A-80CA-4CB0-81FB-BB0E32D4A0D4}"/>
              </a:ext>
              <a:ext uri="{C183D7F6-B498-43B3-948B-1728B52AA6E4}">
                <adec:decorative xmlns:adec="http://schemas.microsoft.com/office/drawing/2017/decorative" val="1"/>
              </a:ext>
            </a:extLst>
          </p:cNvPr>
          <p:cNvGrpSpPr/>
          <p:nvPr/>
        </p:nvGrpSpPr>
        <p:grpSpPr>
          <a:xfrm>
            <a:off x="10164789" y="2840126"/>
            <a:ext cx="1250650" cy="1250650"/>
            <a:chOff x="2995195" y="3678811"/>
            <a:chExt cx="800001" cy="800001"/>
          </a:xfrm>
        </p:grpSpPr>
        <p:sp>
          <p:nvSpPr>
            <p:cNvPr id="7" name="Oval 6">
              <a:extLst>
                <a:ext uri="{FF2B5EF4-FFF2-40B4-BE49-F238E27FC236}">
                  <a16:creationId xmlns:a16="http://schemas.microsoft.com/office/drawing/2014/main" id="{0E4C9E26-01AA-41EC-8DA0-E0A8EA52A2DB}"/>
                </a:ext>
              </a:extLst>
            </p:cNvPr>
            <p:cNvSpPr/>
            <p:nvPr/>
          </p:nvSpPr>
          <p:spPr bwMode="auto">
            <a:xfrm>
              <a:off x="2995195" y="3678811"/>
              <a:ext cx="800001" cy="800001"/>
            </a:xfrm>
            <a:prstGeom prst="ellipse">
              <a:avLst/>
            </a:prstGeom>
            <a:solidFill>
              <a:schemeClr val="tx2">
                <a:lumMod val="60000"/>
                <a:lumOff val="40000"/>
              </a:schemeClr>
            </a:solidFill>
            <a:ln w="38100">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36FE5847-1E15-4056-98C0-4D0A0D7DA5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8047" y="3801663"/>
              <a:ext cx="554296" cy="554296"/>
            </a:xfrm>
            <a:prstGeom prst="rect">
              <a:avLst/>
            </a:prstGeom>
          </p:spPr>
        </p:pic>
      </p:grpSp>
    </p:spTree>
    <p:extLst>
      <p:ext uri="{BB962C8B-B14F-4D97-AF65-F5344CB8AC3E}">
        <p14:creationId xmlns:p14="http://schemas.microsoft.com/office/powerpoint/2010/main" val="33095446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E1741A-9C27-4B99-BC01-347B39193002}"/>
              </a:ext>
              <a:ext uri="{C183D7F6-B498-43B3-948B-1728B52AA6E4}">
                <adec:decorative xmlns:adec="http://schemas.microsoft.com/office/drawing/2017/decorative" val="1"/>
              </a:ext>
            </a:extLst>
          </p:cNvPr>
          <p:cNvSpPr/>
          <p:nvPr/>
        </p:nvSpPr>
        <p:spPr bwMode="auto">
          <a:xfrm>
            <a:off x="317646" y="1786795"/>
            <a:ext cx="6860868" cy="404655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DE058AE-AD56-43FC-A954-C39758DCD66E}"/>
              </a:ext>
            </a:extLst>
          </p:cNvPr>
          <p:cNvSpPr>
            <a:spLocks noGrp="1"/>
          </p:cNvSpPr>
          <p:nvPr>
            <p:ph type="title"/>
          </p:nvPr>
        </p:nvSpPr>
        <p:spPr/>
        <p:txBody>
          <a:bodyPr/>
          <a:lstStyle/>
          <a:p>
            <a:r>
              <a:rPr lang="en-US">
                <a:cs typeface="Segoe UI"/>
              </a:rPr>
              <a:t>What is Azure Cosmos DB?</a:t>
            </a:r>
          </a:p>
        </p:txBody>
      </p:sp>
      <p:sp>
        <p:nvSpPr>
          <p:cNvPr id="5" name="TextBox 4">
            <a:extLst>
              <a:ext uri="{FF2B5EF4-FFF2-40B4-BE49-F238E27FC236}">
                <a16:creationId xmlns:a16="http://schemas.microsoft.com/office/drawing/2014/main" id="{AB4E71F2-4275-421D-8EC6-25995636C4DE}"/>
              </a:ext>
            </a:extLst>
          </p:cNvPr>
          <p:cNvSpPr txBox="1"/>
          <p:nvPr/>
        </p:nvSpPr>
        <p:spPr>
          <a:xfrm>
            <a:off x="425793" y="2018192"/>
            <a:ext cx="6336690" cy="351160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lvl="0">
              <a:spcBef>
                <a:spcPts val="200"/>
              </a:spcBef>
              <a:spcAft>
                <a:spcPts val="400"/>
              </a:spcAft>
              <a:buSzPct val="90000"/>
              <a:defRPr/>
            </a:pPr>
            <a:r>
              <a:rPr lang="en-US" sz="2353" spc="-49" dirty="0">
                <a:solidFill>
                  <a:srgbClr val="000000"/>
                </a:solidFill>
                <a:latin typeface="+mj-lt"/>
              </a:rPr>
              <a:t>A multi-model, global-scale </a:t>
            </a:r>
            <a:r>
              <a:rPr lang="en-US" sz="2353" i="1" spc="-49" dirty="0">
                <a:solidFill>
                  <a:srgbClr val="000000"/>
                </a:solidFill>
                <a:latin typeface="+mj-lt"/>
              </a:rPr>
              <a:t>NoSQL</a:t>
            </a:r>
            <a:r>
              <a:rPr lang="en-US" sz="2353" spc="-49" dirty="0">
                <a:solidFill>
                  <a:srgbClr val="000000"/>
                </a:solidFill>
                <a:latin typeface="+mj-lt"/>
              </a:rPr>
              <a:t> database management system </a:t>
            </a:r>
          </a:p>
          <a:p>
            <a:pPr lvl="0">
              <a:spcBef>
                <a:spcPts val="200"/>
              </a:spcBef>
              <a:spcAft>
                <a:spcPts val="400"/>
              </a:spcAft>
              <a:buSzPct val="90000"/>
              <a:defRPr/>
            </a:pPr>
            <a:endParaRPr lang="en-US" sz="1200" spc="-49" dirty="0">
              <a:solidFill>
                <a:srgbClr val="000000"/>
              </a:solidFill>
              <a:latin typeface="+mj-lt"/>
            </a:endParaRPr>
          </a:p>
          <a:p>
            <a:pPr marL="342900" marR="0" lvl="0" indent="-342900" algn="l" defTabSz="914367" rtl="0" eaLnBrk="1" fontAlgn="auto" latinLnBrk="0" hangingPunct="1">
              <a:lnSpc>
                <a:spcPct val="90000"/>
              </a:lnSpc>
              <a:spcBef>
                <a:spcPts val="0"/>
              </a:spcBef>
              <a:spcAft>
                <a:spcPts val="600"/>
              </a:spcAft>
              <a:buClrTx/>
              <a:buSzTx/>
              <a:buFont typeface="Arial"/>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Support for multiple storage APIs</a:t>
            </a:r>
          </a:p>
          <a:p>
            <a:pPr marL="342900" marR="0" lvl="0" indent="-342900" algn="l" defTabSz="914367" rtl="0" eaLnBrk="1" fontAlgn="auto" latinLnBrk="0" hangingPunct="1">
              <a:lnSpc>
                <a:spcPct val="90000"/>
              </a:lnSpc>
              <a:spcBef>
                <a:spcPts val="0"/>
              </a:spcBef>
              <a:spcAft>
                <a:spcPts val="600"/>
              </a:spcAft>
              <a:buClrTx/>
              <a:buSzTx/>
              <a:buFont typeface="Arial"/>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Real time access with fast read and write performance</a:t>
            </a:r>
          </a:p>
          <a:p>
            <a:pPr marL="342900" indent="-342900">
              <a:lnSpc>
                <a:spcPct val="90000"/>
              </a:lnSpc>
              <a:spcAft>
                <a:spcPts val="600"/>
              </a:spcAft>
              <a:buFont typeface="Arial"/>
              <a:buChar char="•"/>
              <a:defRPr/>
            </a:pPr>
            <a:r>
              <a:rPr lang="en-US" sz="2400" dirty="0">
                <a:gradFill>
                  <a:gsLst>
                    <a:gs pos="2917">
                      <a:srgbClr val="000000"/>
                    </a:gs>
                    <a:gs pos="30000">
                      <a:srgbClr val="000000"/>
                    </a:gs>
                  </a:gsLst>
                  <a:lin ang="5400000" scaled="0"/>
                </a:gradFill>
                <a:latin typeface="Segoe UI"/>
                <a:cs typeface="Segoe UI"/>
              </a:rPr>
              <a:t>Enable </a:t>
            </a:r>
            <a:r>
              <a:rPr lang="en-US" sz="2400" i="1" dirty="0">
                <a:gradFill>
                  <a:gsLst>
                    <a:gs pos="2917">
                      <a:srgbClr val="000000"/>
                    </a:gs>
                    <a:gs pos="30000">
                      <a:srgbClr val="000000"/>
                    </a:gs>
                  </a:gsLst>
                  <a:lin ang="5400000" scaled="0"/>
                </a:gradFill>
                <a:latin typeface="Segoe UI"/>
                <a:cs typeface="Segoe UI"/>
              </a:rPr>
              <a:t>multi-region writes </a:t>
            </a:r>
            <a:r>
              <a:rPr lang="en-US" sz="2400" dirty="0">
                <a:gradFill>
                  <a:gsLst>
                    <a:gs pos="2917">
                      <a:srgbClr val="000000"/>
                    </a:gs>
                    <a:gs pos="30000">
                      <a:srgbClr val="000000"/>
                    </a:gs>
                  </a:gsLst>
                  <a:lin ang="5400000" scaled="0"/>
                </a:gradFill>
                <a:latin typeface="Segoe UI"/>
                <a:cs typeface="Segoe UI"/>
              </a:rPr>
              <a:t>to replicate data globally; enabling users in specified regions to work with a local replica</a:t>
            </a:r>
          </a:p>
        </p:txBody>
      </p:sp>
      <p:pic>
        <p:nvPicPr>
          <p:cNvPr id="7" name="Picture 8">
            <a:extLst>
              <a:ext uri="{FF2B5EF4-FFF2-40B4-BE49-F238E27FC236}">
                <a16:creationId xmlns:a16="http://schemas.microsoft.com/office/drawing/2014/main" id="{6B62B593-6BF7-4AAB-951D-60632B06A6A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916856" y="2684774"/>
            <a:ext cx="1492580" cy="1498058"/>
          </a:xfrm>
          <a:prstGeom prst="rect">
            <a:avLst/>
          </a:prstGeom>
        </p:spPr>
      </p:pic>
      <p:sp>
        <p:nvSpPr>
          <p:cNvPr id="8" name="TextBox 7">
            <a:extLst>
              <a:ext uri="{FF2B5EF4-FFF2-40B4-BE49-F238E27FC236}">
                <a16:creationId xmlns:a16="http://schemas.microsoft.com/office/drawing/2014/main" id="{59655FFD-C4A2-4726-B61E-A521976307CB}"/>
              </a:ext>
            </a:extLst>
          </p:cNvPr>
          <p:cNvSpPr txBox="1"/>
          <p:nvPr/>
        </p:nvSpPr>
        <p:spPr>
          <a:xfrm>
            <a:off x="7525254" y="1928343"/>
            <a:ext cx="1528303"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Documents</a:t>
            </a:r>
          </a:p>
        </p:txBody>
      </p:sp>
      <p:sp>
        <p:nvSpPr>
          <p:cNvPr id="9" name="TextBox 8">
            <a:extLst>
              <a:ext uri="{FF2B5EF4-FFF2-40B4-BE49-F238E27FC236}">
                <a16:creationId xmlns:a16="http://schemas.microsoft.com/office/drawing/2014/main" id="{991F6EAD-39E7-4585-8181-6F57631214F6}"/>
              </a:ext>
            </a:extLst>
          </p:cNvPr>
          <p:cNvSpPr txBox="1"/>
          <p:nvPr/>
        </p:nvSpPr>
        <p:spPr>
          <a:xfrm>
            <a:off x="7449539" y="4437260"/>
            <a:ext cx="2061398"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Key-Value Tables</a:t>
            </a:r>
          </a:p>
        </p:txBody>
      </p:sp>
      <p:sp>
        <p:nvSpPr>
          <p:cNvPr id="10" name="TextBox 9">
            <a:extLst>
              <a:ext uri="{FF2B5EF4-FFF2-40B4-BE49-F238E27FC236}">
                <a16:creationId xmlns:a16="http://schemas.microsoft.com/office/drawing/2014/main" id="{D738BF82-1BA2-43DB-954F-4E658180628A}"/>
              </a:ext>
            </a:extLst>
          </p:cNvPr>
          <p:cNvSpPr txBox="1"/>
          <p:nvPr/>
        </p:nvSpPr>
        <p:spPr>
          <a:xfrm>
            <a:off x="9750037" y="4460558"/>
            <a:ext cx="2552622"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Column Family Stores</a:t>
            </a:r>
          </a:p>
        </p:txBody>
      </p:sp>
      <p:sp>
        <p:nvSpPr>
          <p:cNvPr id="11" name="TextBox 10">
            <a:extLst>
              <a:ext uri="{FF2B5EF4-FFF2-40B4-BE49-F238E27FC236}">
                <a16:creationId xmlns:a16="http://schemas.microsoft.com/office/drawing/2014/main" id="{58FD4466-7546-4E20-B9E5-BAA795F61ECB}"/>
              </a:ext>
            </a:extLst>
          </p:cNvPr>
          <p:cNvSpPr txBox="1"/>
          <p:nvPr/>
        </p:nvSpPr>
        <p:spPr>
          <a:xfrm>
            <a:off x="10406434" y="1919282"/>
            <a:ext cx="1089081"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Graphs</a:t>
            </a:r>
          </a:p>
        </p:txBody>
      </p:sp>
      <p:graphicFrame>
        <p:nvGraphicFramePr>
          <p:cNvPr id="12" name="Table 12">
            <a:extLst>
              <a:ext uri="{FF2B5EF4-FFF2-40B4-BE49-F238E27FC236}">
                <a16:creationId xmlns:a16="http://schemas.microsoft.com/office/drawing/2014/main" id="{9A798B66-891E-43F0-93A5-208F782E9B60}"/>
              </a:ext>
            </a:extLst>
          </p:cNvPr>
          <p:cNvGraphicFramePr>
            <a:graphicFrameLocks noGrp="1"/>
          </p:cNvGraphicFramePr>
          <p:nvPr>
            <p:extLst>
              <p:ext uri="{D42A27DB-BD31-4B8C-83A1-F6EECF244321}">
                <p14:modId xmlns:p14="http://schemas.microsoft.com/office/powerpoint/2010/main" val="3094214040"/>
              </p:ext>
            </p:extLst>
          </p:nvPr>
        </p:nvGraphicFramePr>
        <p:xfrm>
          <a:off x="7797962" y="4919518"/>
          <a:ext cx="867411" cy="548640"/>
        </p:xfrm>
        <a:graphic>
          <a:graphicData uri="http://schemas.openxmlformats.org/drawingml/2006/table">
            <a:tbl>
              <a:tblPr firstRow="1" bandRow="1">
                <a:tableStyleId>{5C22544A-7EE6-4342-B048-85BDC9FD1C3A}</a:tableStyleId>
              </a:tblPr>
              <a:tblGrid>
                <a:gridCol w="387668">
                  <a:extLst>
                    <a:ext uri="{9D8B030D-6E8A-4147-A177-3AD203B41FA5}">
                      <a16:colId xmlns:a16="http://schemas.microsoft.com/office/drawing/2014/main" val="2754731770"/>
                    </a:ext>
                  </a:extLst>
                </a:gridCol>
                <a:gridCol w="479743">
                  <a:extLst>
                    <a:ext uri="{9D8B030D-6E8A-4147-A177-3AD203B41FA5}">
                      <a16:colId xmlns:a16="http://schemas.microsoft.com/office/drawing/2014/main" val="2823872596"/>
                    </a:ext>
                  </a:extLst>
                </a:gridCol>
              </a:tblGrid>
              <a:tr h="149567">
                <a:tc>
                  <a:txBody>
                    <a:bodyPr/>
                    <a:lstStyle/>
                    <a:p>
                      <a:r>
                        <a:rPr lang="en-US" sz="800" dirty="0"/>
                        <a:t>Key</a:t>
                      </a:r>
                    </a:p>
                  </a:txBody>
                  <a:tcPr/>
                </a:tc>
                <a:tc>
                  <a:txBody>
                    <a:bodyPr/>
                    <a:lstStyle/>
                    <a:p>
                      <a:r>
                        <a:rPr lang="en-US" sz="800" dirty="0"/>
                        <a:t>Value</a:t>
                      </a:r>
                    </a:p>
                  </a:txBody>
                  <a:tcPr/>
                </a:tc>
                <a:extLst>
                  <a:ext uri="{0D108BD9-81ED-4DB2-BD59-A6C34878D82A}">
                    <a16:rowId xmlns:a16="http://schemas.microsoft.com/office/drawing/2014/main" val="3463622756"/>
                  </a:ext>
                </a:extLst>
              </a:tr>
              <a:tr h="149567">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2807142733"/>
                  </a:ext>
                </a:extLst>
              </a:tr>
              <a:tr h="149567">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4190124406"/>
                  </a:ext>
                </a:extLst>
              </a:tr>
            </a:tbl>
          </a:graphicData>
        </a:graphic>
      </p:graphicFrame>
      <p:grpSp>
        <p:nvGrpSpPr>
          <p:cNvPr id="17" name="Group 16">
            <a:extLst>
              <a:ext uri="{FF2B5EF4-FFF2-40B4-BE49-F238E27FC236}">
                <a16:creationId xmlns:a16="http://schemas.microsoft.com/office/drawing/2014/main" id="{AE446AF9-6A45-420F-9D39-C53D9C4190ED}"/>
              </a:ext>
              <a:ext uri="{C183D7F6-B498-43B3-948B-1728B52AA6E4}">
                <adec:decorative xmlns:adec="http://schemas.microsoft.com/office/drawing/2017/decorative" val="1"/>
              </a:ext>
            </a:extLst>
          </p:cNvPr>
          <p:cNvGrpSpPr/>
          <p:nvPr/>
        </p:nvGrpSpPr>
        <p:grpSpPr>
          <a:xfrm>
            <a:off x="10552502" y="1355782"/>
            <a:ext cx="829770" cy="673383"/>
            <a:chOff x="5638800" y="2683379"/>
            <a:chExt cx="1482166" cy="1202821"/>
          </a:xfrm>
          <a:solidFill>
            <a:schemeClr val="accent3"/>
          </a:solidFill>
        </p:grpSpPr>
        <p:pic>
          <p:nvPicPr>
            <p:cNvPr id="15" name="Graphic 14" descr="Network with solid fill">
              <a:extLst>
                <a:ext uri="{FF2B5EF4-FFF2-40B4-BE49-F238E27FC236}">
                  <a16:creationId xmlns:a16="http://schemas.microsoft.com/office/drawing/2014/main" id="{462A5931-327F-482A-9B53-1A94576931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pic>
          <p:nvPicPr>
            <p:cNvPr id="16" name="Graphic 15" descr="Network with solid fill">
              <a:extLst>
                <a:ext uri="{FF2B5EF4-FFF2-40B4-BE49-F238E27FC236}">
                  <a16:creationId xmlns:a16="http://schemas.microsoft.com/office/drawing/2014/main" id="{139FD282-D690-4192-A234-F926A486EA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790221">
              <a:off x="6206566" y="2683379"/>
              <a:ext cx="914400" cy="914399"/>
            </a:xfrm>
            <a:prstGeom prst="rect">
              <a:avLst/>
            </a:prstGeom>
          </p:spPr>
        </p:pic>
      </p:grpSp>
      <p:sp>
        <p:nvSpPr>
          <p:cNvPr id="18" name="TextBox 17">
            <a:extLst>
              <a:ext uri="{FF2B5EF4-FFF2-40B4-BE49-F238E27FC236}">
                <a16:creationId xmlns:a16="http://schemas.microsoft.com/office/drawing/2014/main" id="{B5786627-8FD9-4809-BDF8-CFD68378C0B8}"/>
              </a:ext>
            </a:extLst>
          </p:cNvPr>
          <p:cNvSpPr txBox="1"/>
          <p:nvPr/>
        </p:nvSpPr>
        <p:spPr>
          <a:xfrm>
            <a:off x="7702741" y="1128935"/>
            <a:ext cx="1214115" cy="1043363"/>
          </a:xfrm>
          <a:prstGeom prst="rect">
            <a:avLst/>
          </a:prstGeom>
          <a:noFill/>
        </p:spPr>
        <p:txBody>
          <a:bodyPr wrap="none" lIns="182880" tIns="146304" rIns="182880" bIns="146304" rtlCol="0">
            <a:spAutoFit/>
          </a:bodyPr>
          <a:lstStyle/>
          <a:p>
            <a:pPr>
              <a:lnSpc>
                <a:spcPct val="90000"/>
              </a:lnSpc>
            </a:pPr>
            <a:r>
              <a:rPr lang="en-US" sz="1800" b="1" dirty="0">
                <a:solidFill>
                  <a:schemeClr val="accent3"/>
                </a:solidFill>
              </a:rPr>
              <a:t>{</a:t>
            </a:r>
          </a:p>
          <a:p>
            <a:pPr>
              <a:lnSpc>
                <a:spcPct val="90000"/>
              </a:lnSpc>
            </a:pPr>
            <a:r>
              <a:rPr lang="en-US" sz="1800" b="1" dirty="0">
                <a:solidFill>
                  <a:schemeClr val="accent3"/>
                </a:solidFill>
                <a:latin typeface="Segoe UI" panose="020B0502040204020203" pitchFamily="34" charset="0"/>
                <a:cs typeface="Segoe UI" panose="020B0502040204020203" pitchFamily="34" charset="0"/>
              </a:rPr>
              <a:t>  "x":[</a:t>
            </a:r>
            <a:r>
              <a:rPr lang="en-US" sz="1100" b="1" dirty="0">
                <a:solidFill>
                  <a:schemeClr val="accent3"/>
                </a:solidFill>
                <a:latin typeface="Segoe UI" panose="020B0502040204020203" pitchFamily="34" charset="0"/>
                <a:cs typeface="Segoe UI" panose="020B0502040204020203" pitchFamily="34" charset="0"/>
              </a:rPr>
              <a:t>…</a:t>
            </a:r>
            <a:r>
              <a:rPr lang="en-US" sz="1800" b="1" dirty="0">
                <a:solidFill>
                  <a:schemeClr val="accent3"/>
                </a:solidFill>
                <a:latin typeface="Segoe UI" panose="020B0502040204020203" pitchFamily="34" charset="0"/>
                <a:cs typeface="Segoe UI" panose="020B0502040204020203" pitchFamily="34" charset="0"/>
              </a:rPr>
              <a:t>]</a:t>
            </a:r>
          </a:p>
          <a:p>
            <a:pPr>
              <a:lnSpc>
                <a:spcPct val="90000"/>
              </a:lnSpc>
            </a:pPr>
            <a:r>
              <a:rPr lang="en-US" sz="1800" b="1" dirty="0">
                <a:solidFill>
                  <a:schemeClr val="accent3"/>
                </a:solidFill>
              </a:rPr>
              <a:t>}</a:t>
            </a:r>
          </a:p>
        </p:txBody>
      </p:sp>
      <p:cxnSp>
        <p:nvCxnSpPr>
          <p:cNvPr id="33" name="Straight Arrow Connector 32">
            <a:extLst>
              <a:ext uri="{FF2B5EF4-FFF2-40B4-BE49-F238E27FC236}">
                <a16:creationId xmlns:a16="http://schemas.microsoft.com/office/drawing/2014/main" id="{5C166F79-79F7-4DC2-979B-6E169B389A87}"/>
              </a:ext>
              <a:ext uri="{C183D7F6-B498-43B3-948B-1728B52AA6E4}">
                <adec:decorative xmlns:adec="http://schemas.microsoft.com/office/drawing/2017/decorative" val="1"/>
              </a:ext>
            </a:extLst>
          </p:cNvPr>
          <p:cNvCxnSpPr>
            <a:cxnSpLocks/>
          </p:cNvCxnSpPr>
          <p:nvPr/>
        </p:nvCxnSpPr>
        <p:spPr>
          <a:xfrm flipH="1">
            <a:off x="10406434" y="2378243"/>
            <a:ext cx="402025" cy="420954"/>
          </a:xfrm>
          <a:prstGeom prst="straightConnector1">
            <a:avLst/>
          </a:prstGeom>
          <a:ln w="762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777D8B-CF5B-400F-A23F-762B7D54F1A8}"/>
              </a:ext>
              <a:ext uri="{C183D7F6-B498-43B3-948B-1728B52AA6E4}">
                <adec:decorative xmlns:adec="http://schemas.microsoft.com/office/drawing/2017/decorative" val="1"/>
              </a:ext>
            </a:extLst>
          </p:cNvPr>
          <p:cNvCxnSpPr>
            <a:cxnSpLocks/>
            <a:stCxn id="8" idx="2"/>
          </p:cNvCxnSpPr>
          <p:nvPr/>
        </p:nvCxnSpPr>
        <p:spPr>
          <a:xfrm>
            <a:off x="8289406" y="2473108"/>
            <a:ext cx="464372" cy="361581"/>
          </a:xfrm>
          <a:prstGeom prst="straightConnector1">
            <a:avLst/>
          </a:prstGeom>
          <a:ln w="762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E8B97D4-9B22-4C50-9F9E-766D9826FA70}"/>
              </a:ext>
              <a:ext uri="{C183D7F6-B498-43B3-948B-1728B52AA6E4}">
                <adec:decorative xmlns:adec="http://schemas.microsoft.com/office/drawing/2017/decorative" val="1"/>
              </a:ext>
            </a:extLst>
          </p:cNvPr>
          <p:cNvCxnSpPr>
            <a:cxnSpLocks/>
            <a:stCxn id="9" idx="0"/>
          </p:cNvCxnSpPr>
          <p:nvPr/>
        </p:nvCxnSpPr>
        <p:spPr>
          <a:xfrm flipV="1">
            <a:off x="8480238" y="4121838"/>
            <a:ext cx="436618" cy="315422"/>
          </a:xfrm>
          <a:prstGeom prst="straightConnector1">
            <a:avLst/>
          </a:prstGeom>
          <a:ln w="762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E674641-539A-450D-A1E9-457B3ED4BEE7}"/>
              </a:ext>
              <a:ext uri="{C183D7F6-B498-43B3-948B-1728B52AA6E4}">
                <adec:decorative xmlns:adec="http://schemas.microsoft.com/office/drawing/2017/decorative" val="1"/>
              </a:ext>
            </a:extLst>
          </p:cNvPr>
          <p:cNvCxnSpPr>
            <a:cxnSpLocks/>
          </p:cNvCxnSpPr>
          <p:nvPr/>
        </p:nvCxnSpPr>
        <p:spPr>
          <a:xfrm flipH="1" flipV="1">
            <a:off x="10324410" y="4125408"/>
            <a:ext cx="438719" cy="335150"/>
          </a:xfrm>
          <a:prstGeom prst="straightConnector1">
            <a:avLst/>
          </a:prstGeom>
          <a:ln w="762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aphicFrame>
        <p:nvGraphicFramePr>
          <p:cNvPr id="50" name="Table 12">
            <a:extLst>
              <a:ext uri="{FF2B5EF4-FFF2-40B4-BE49-F238E27FC236}">
                <a16:creationId xmlns:a16="http://schemas.microsoft.com/office/drawing/2014/main" id="{C634A0D4-1A5E-43F8-91B2-7BCBBB6821CA}"/>
              </a:ext>
            </a:extLst>
          </p:cNvPr>
          <p:cNvGraphicFramePr>
            <a:graphicFrameLocks noGrp="1"/>
          </p:cNvGraphicFramePr>
          <p:nvPr>
            <p:extLst>
              <p:ext uri="{D42A27DB-BD31-4B8C-83A1-F6EECF244321}">
                <p14:modId xmlns:p14="http://schemas.microsoft.com/office/powerpoint/2010/main" val="2524201498"/>
              </p:ext>
            </p:extLst>
          </p:nvPr>
        </p:nvGraphicFramePr>
        <p:xfrm>
          <a:off x="10197005" y="4907994"/>
          <a:ext cx="1439755" cy="548640"/>
        </p:xfrm>
        <a:graphic>
          <a:graphicData uri="http://schemas.openxmlformats.org/drawingml/2006/table">
            <a:tbl>
              <a:tblPr firstRow="1" bandRow="1">
                <a:tableStyleId>{5C22544A-7EE6-4342-B048-85BDC9FD1C3A}</a:tableStyleId>
              </a:tblPr>
              <a:tblGrid>
                <a:gridCol w="414315">
                  <a:extLst>
                    <a:ext uri="{9D8B030D-6E8A-4147-A177-3AD203B41FA5}">
                      <a16:colId xmlns:a16="http://schemas.microsoft.com/office/drawing/2014/main" val="2754731770"/>
                    </a:ext>
                  </a:extLst>
                </a:gridCol>
                <a:gridCol w="512720">
                  <a:extLst>
                    <a:ext uri="{9D8B030D-6E8A-4147-A177-3AD203B41FA5}">
                      <a16:colId xmlns:a16="http://schemas.microsoft.com/office/drawing/2014/main" val="2823872596"/>
                    </a:ext>
                  </a:extLst>
                </a:gridCol>
                <a:gridCol w="512720">
                  <a:extLst>
                    <a:ext uri="{9D8B030D-6E8A-4147-A177-3AD203B41FA5}">
                      <a16:colId xmlns:a16="http://schemas.microsoft.com/office/drawing/2014/main" val="1939969230"/>
                    </a:ext>
                  </a:extLst>
                </a:gridCol>
              </a:tblGrid>
              <a:tr h="149567">
                <a:tc>
                  <a:txBody>
                    <a:bodyPr/>
                    <a:lstStyle/>
                    <a:p>
                      <a:r>
                        <a:rPr lang="en-US" sz="800" dirty="0"/>
                        <a:t>Col1</a:t>
                      </a:r>
                    </a:p>
                  </a:txBody>
                  <a:tcPr/>
                </a:tc>
                <a:tc>
                  <a:txBody>
                    <a:bodyPr/>
                    <a:lstStyle/>
                    <a:p>
                      <a:r>
                        <a:rPr lang="en-US" sz="800" dirty="0"/>
                        <a:t>Col2</a:t>
                      </a:r>
                    </a:p>
                  </a:txBody>
                  <a:tcPr/>
                </a:tc>
                <a:tc>
                  <a:txBody>
                    <a:bodyPr/>
                    <a:lstStyle/>
                    <a:p>
                      <a:r>
                        <a:rPr lang="en-US" sz="800" dirty="0"/>
                        <a:t>Col3</a:t>
                      </a:r>
                    </a:p>
                  </a:txBody>
                  <a:tcPr/>
                </a:tc>
                <a:extLst>
                  <a:ext uri="{0D108BD9-81ED-4DB2-BD59-A6C34878D82A}">
                    <a16:rowId xmlns:a16="http://schemas.microsoft.com/office/drawing/2014/main" val="3463622756"/>
                  </a:ext>
                </a:extLst>
              </a:tr>
              <a:tr h="149567">
                <a:tc>
                  <a:txBody>
                    <a:bodyPr/>
                    <a:lstStyle/>
                    <a:p>
                      <a:endParaRPr lang="en-US" sz="500" dirty="0"/>
                    </a:p>
                  </a:txBody>
                  <a:tcPr/>
                </a:tc>
                <a:tc>
                  <a:txBody>
                    <a:bodyPr/>
                    <a:lstStyle/>
                    <a:p>
                      <a:endParaRPr lang="en-US" sz="500" dirty="0"/>
                    </a:p>
                  </a:txBody>
                  <a:tcPr/>
                </a:tc>
                <a:tc>
                  <a:txBody>
                    <a:bodyPr/>
                    <a:lstStyle/>
                    <a:p>
                      <a:endParaRPr lang="en-US" sz="500" dirty="0"/>
                    </a:p>
                  </a:txBody>
                  <a:tcPr>
                    <a:noFill/>
                  </a:tcPr>
                </a:tc>
                <a:extLst>
                  <a:ext uri="{0D108BD9-81ED-4DB2-BD59-A6C34878D82A}">
                    <a16:rowId xmlns:a16="http://schemas.microsoft.com/office/drawing/2014/main" val="2807142733"/>
                  </a:ext>
                </a:extLst>
              </a:tr>
              <a:tr h="149567">
                <a:tc>
                  <a:txBody>
                    <a:bodyPr/>
                    <a:lstStyle/>
                    <a:p>
                      <a:endParaRPr lang="en-US" sz="500" dirty="0"/>
                    </a:p>
                  </a:txBody>
                  <a:tcPr/>
                </a:tc>
                <a:tc>
                  <a:txBody>
                    <a:bodyPr/>
                    <a:lstStyle/>
                    <a:p>
                      <a:endParaRPr lang="en-US" sz="500" dirty="0"/>
                    </a:p>
                  </a:txBody>
                  <a:tcPr>
                    <a:noFill/>
                  </a:tcPr>
                </a:tc>
                <a:tc>
                  <a:txBody>
                    <a:bodyPr/>
                    <a:lstStyle/>
                    <a:p>
                      <a:endParaRPr lang="en-US" sz="500" dirty="0"/>
                    </a:p>
                  </a:txBody>
                  <a:tcPr/>
                </a:tc>
                <a:extLst>
                  <a:ext uri="{0D108BD9-81ED-4DB2-BD59-A6C34878D82A}">
                    <a16:rowId xmlns:a16="http://schemas.microsoft.com/office/drawing/2014/main" val="4190124406"/>
                  </a:ext>
                </a:extLst>
              </a:tr>
            </a:tbl>
          </a:graphicData>
        </a:graphic>
      </p:graphicFrame>
    </p:spTree>
    <p:extLst>
      <p:ext uri="{BB962C8B-B14F-4D97-AF65-F5344CB8AC3E}">
        <p14:creationId xmlns:p14="http://schemas.microsoft.com/office/powerpoint/2010/main" val="19545631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930E190-E09F-5A49-5D76-9995EBCCBBA4}"/>
              </a:ext>
              <a:ext uri="{C183D7F6-B498-43B3-948B-1728B52AA6E4}">
                <adec:decorative xmlns:adec="http://schemas.microsoft.com/office/drawing/2017/decorative" val="1"/>
              </a:ext>
            </a:extLst>
          </p:cNvPr>
          <p:cNvSpPr/>
          <p:nvPr/>
        </p:nvSpPr>
        <p:spPr bwMode="auto">
          <a:xfrm>
            <a:off x="553272" y="3939089"/>
            <a:ext cx="3755047" cy="15178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dirty="0"/>
              <a:t>Azure Cosmos DB APIs</a:t>
            </a:r>
          </a:p>
        </p:txBody>
      </p:sp>
      <p:sp>
        <p:nvSpPr>
          <p:cNvPr id="24" name="Rectangle 23">
            <a:extLst>
              <a:ext uri="{FF2B5EF4-FFF2-40B4-BE49-F238E27FC236}">
                <a16:creationId xmlns:a16="http://schemas.microsoft.com/office/drawing/2014/main" id="{4FBFA5C1-7FE4-D626-E001-84A53D993C9F}"/>
              </a:ext>
              <a:ext uri="{C183D7F6-B498-43B3-948B-1728B52AA6E4}">
                <adec:decorative xmlns:adec="http://schemas.microsoft.com/office/drawing/2017/decorative" val="1"/>
              </a:ext>
            </a:extLst>
          </p:cNvPr>
          <p:cNvSpPr/>
          <p:nvPr/>
        </p:nvSpPr>
        <p:spPr bwMode="auto">
          <a:xfrm>
            <a:off x="588265" y="1469291"/>
            <a:ext cx="3692871" cy="18227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C5184153-A37F-E8FE-4609-6A13BDD86FB2}"/>
              </a:ext>
              <a:ext uri="{C183D7F6-B498-43B3-948B-1728B52AA6E4}">
                <adec:decorative xmlns:adec="http://schemas.microsoft.com/office/drawing/2017/decorative" val="1"/>
              </a:ext>
            </a:extLst>
          </p:cNvPr>
          <p:cNvSpPr/>
          <p:nvPr/>
        </p:nvSpPr>
        <p:spPr bwMode="auto">
          <a:xfrm>
            <a:off x="4468964" y="3570549"/>
            <a:ext cx="3428353" cy="1886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Rectangle 25">
            <a:extLst>
              <a:ext uri="{FF2B5EF4-FFF2-40B4-BE49-F238E27FC236}">
                <a16:creationId xmlns:a16="http://schemas.microsoft.com/office/drawing/2014/main" id="{8B720FB5-8983-02C1-B380-F6444E8549EB}"/>
              </a:ext>
              <a:ext uri="{C183D7F6-B498-43B3-948B-1728B52AA6E4}">
                <adec:decorative xmlns:adec="http://schemas.microsoft.com/office/drawing/2017/decorative" val="1"/>
              </a:ext>
            </a:extLst>
          </p:cNvPr>
          <p:cNvSpPr/>
          <p:nvPr/>
        </p:nvSpPr>
        <p:spPr bwMode="auto">
          <a:xfrm>
            <a:off x="4477129" y="1462183"/>
            <a:ext cx="3393566" cy="18298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Rectangle 26">
            <a:extLst>
              <a:ext uri="{FF2B5EF4-FFF2-40B4-BE49-F238E27FC236}">
                <a16:creationId xmlns:a16="http://schemas.microsoft.com/office/drawing/2014/main" id="{58244C94-9D1E-9972-D3B0-DE74089349E3}"/>
              </a:ext>
              <a:ext uri="{C183D7F6-B498-43B3-948B-1728B52AA6E4}">
                <adec:decorative xmlns:adec="http://schemas.microsoft.com/office/drawing/2017/decorative" val="1"/>
              </a:ext>
            </a:extLst>
          </p:cNvPr>
          <p:cNvSpPr/>
          <p:nvPr/>
        </p:nvSpPr>
        <p:spPr bwMode="auto">
          <a:xfrm>
            <a:off x="8066679" y="1461432"/>
            <a:ext cx="3757457" cy="18298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6043FD84-3167-19F1-5518-F6CD713ADF1E}"/>
              </a:ext>
              <a:ext uri="{C183D7F6-B498-43B3-948B-1728B52AA6E4}">
                <adec:decorative xmlns:adec="http://schemas.microsoft.com/office/drawing/2017/decorative" val="1"/>
              </a:ext>
            </a:extLst>
          </p:cNvPr>
          <p:cNvSpPr/>
          <p:nvPr/>
        </p:nvSpPr>
        <p:spPr bwMode="auto">
          <a:xfrm>
            <a:off x="8041024" y="3591635"/>
            <a:ext cx="3783112" cy="18653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4233C046-9F43-CB53-D296-93DB1DD30AE2}"/>
              </a:ext>
            </a:extLst>
          </p:cNvPr>
          <p:cNvSpPr txBox="1"/>
          <p:nvPr/>
        </p:nvSpPr>
        <p:spPr>
          <a:xfrm>
            <a:off x="588260" y="1752590"/>
            <a:ext cx="3559457" cy="360850"/>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Native API for Cosmos DB</a:t>
            </a:r>
          </a:p>
        </p:txBody>
      </p:sp>
      <p:sp>
        <p:nvSpPr>
          <p:cNvPr id="30" name="Rectangle 29">
            <a:extLst>
              <a:ext uri="{FF2B5EF4-FFF2-40B4-BE49-F238E27FC236}">
                <a16:creationId xmlns:a16="http://schemas.microsoft.com/office/drawing/2014/main" id="{78436EE5-1948-4B06-5013-11E83324928A}"/>
              </a:ext>
            </a:extLst>
          </p:cNvPr>
          <p:cNvSpPr/>
          <p:nvPr/>
        </p:nvSpPr>
        <p:spPr bwMode="auto">
          <a:xfrm>
            <a:off x="588263" y="1469291"/>
            <a:ext cx="3692871" cy="322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a:lnSpc>
                <a:spcPct val="90000"/>
              </a:lnSpc>
              <a:spcBef>
                <a:spcPct val="0"/>
              </a:spcBef>
              <a:spcAft>
                <a:spcPct val="0"/>
              </a:spcAft>
              <a:defRPr/>
            </a:pPr>
            <a:r>
              <a:rPr lang="pt-BR" sz="1800" b="1" dirty="0">
                <a:gradFill>
                  <a:gsLst>
                    <a:gs pos="0">
                      <a:srgbClr val="FFFFFF"/>
                    </a:gs>
                    <a:gs pos="100000">
                      <a:srgbClr val="FFFFFF"/>
                    </a:gs>
                  </a:gsLst>
                  <a:lin ang="5400000" scaled="0"/>
                </a:gradFill>
                <a:latin typeface="Segoe UI"/>
                <a:cs typeface="Segoe UI"/>
              </a:rPr>
              <a:t>Azure Cosmos DB for </a:t>
            </a:r>
            <a:r>
              <a:rPr lang="pt-BR" sz="1800" b="1" dirty="0" err="1">
                <a:gradFill>
                  <a:gsLst>
                    <a:gs pos="0">
                      <a:srgbClr val="FFFFFF"/>
                    </a:gs>
                    <a:gs pos="100000">
                      <a:srgbClr val="FFFFFF"/>
                    </a:gs>
                  </a:gsLst>
                  <a:lin ang="5400000" scaled="0"/>
                </a:gradFill>
                <a:latin typeface="Segoe UI"/>
                <a:cs typeface="Segoe UI"/>
              </a:rPr>
              <a:t>NoSQL</a:t>
            </a:r>
            <a:endParaRPr lang="en-US" dirty="0" err="1"/>
          </a:p>
        </p:txBody>
      </p:sp>
      <p:sp>
        <p:nvSpPr>
          <p:cNvPr id="31" name="TextBox 30">
            <a:extLst>
              <a:ext uri="{FF2B5EF4-FFF2-40B4-BE49-F238E27FC236}">
                <a16:creationId xmlns:a16="http://schemas.microsoft.com/office/drawing/2014/main" id="{4E49AFC2-9A01-CC75-A131-398E33588841}"/>
              </a:ext>
            </a:extLst>
          </p:cNvPr>
          <p:cNvSpPr txBox="1"/>
          <p:nvPr/>
        </p:nvSpPr>
        <p:spPr>
          <a:xfrm>
            <a:off x="2616479" y="2073055"/>
            <a:ext cx="1519752" cy="1106251"/>
          </a:xfrm>
          <a:prstGeom prst="rect">
            <a:avLst/>
          </a:prstGeom>
          <a:solidFill>
            <a:schemeClr val="bg1"/>
          </a:solidFill>
          <a:ln>
            <a:solidFill>
              <a:srgbClr val="702473"/>
            </a:solidFill>
          </a:ln>
        </p:spPr>
        <p:txBody>
          <a:bodyPr wrap="square" lIns="91440" tIns="36000" rIns="91440" bIns="36000" rtlCol="0" anchor="ctr">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"id": "joe@litware.com",</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"name": "Joe Jones",</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"address":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"street": "1 Main St.",</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"city": "Seattle"</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p:txBody>
      </p:sp>
      <p:sp>
        <p:nvSpPr>
          <p:cNvPr id="32" name="TextBox 31">
            <a:extLst>
              <a:ext uri="{FF2B5EF4-FFF2-40B4-BE49-F238E27FC236}">
                <a16:creationId xmlns:a16="http://schemas.microsoft.com/office/drawing/2014/main" id="{7A871B0A-60B8-3216-9640-9A20B30BF040}"/>
              </a:ext>
            </a:extLst>
          </p:cNvPr>
          <p:cNvSpPr txBox="1"/>
          <p:nvPr/>
        </p:nvSpPr>
        <p:spPr>
          <a:xfrm>
            <a:off x="613459" y="2035259"/>
            <a:ext cx="2029723" cy="600164"/>
          </a:xfrm>
          <a:prstGeom prst="rect">
            <a:avLst/>
          </a:prstGeom>
          <a:noFill/>
          <a:ln>
            <a:noFill/>
          </a:ln>
        </p:spPr>
        <p:txBody>
          <a:bodyPr wrap="none" lIns="91440" tIns="91440" rIns="91440" bIns="91440" rtlCol="0" anchor="ctr">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SELECT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FROM customers c</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WHERE c.id = "joe@litware.com"</a:t>
            </a:r>
          </a:p>
        </p:txBody>
      </p:sp>
      <p:sp>
        <p:nvSpPr>
          <p:cNvPr id="33" name="Rectangle 32">
            <a:extLst>
              <a:ext uri="{FF2B5EF4-FFF2-40B4-BE49-F238E27FC236}">
                <a16:creationId xmlns:a16="http://schemas.microsoft.com/office/drawing/2014/main" id="{77E3CEA0-0D4E-BAB6-1F96-3C6265E3117F}"/>
              </a:ext>
            </a:extLst>
          </p:cNvPr>
          <p:cNvSpPr/>
          <p:nvPr/>
        </p:nvSpPr>
        <p:spPr bwMode="auto">
          <a:xfrm>
            <a:off x="4477125" y="1469291"/>
            <a:ext cx="3393566" cy="322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1600" b="1" dirty="0">
                <a:effectLst/>
                <a:latin typeface="Calibri" panose="020F0502020204030204" pitchFamily="34" charset="0"/>
                <a:ea typeface="Calibri" panose="020F0502020204030204" pitchFamily="34" charset="0"/>
              </a:rPr>
              <a:t>Azure Cosmos DB  for MongoDB</a:t>
            </a:r>
            <a:endPar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extBox 33">
            <a:extLst>
              <a:ext uri="{FF2B5EF4-FFF2-40B4-BE49-F238E27FC236}">
                <a16:creationId xmlns:a16="http://schemas.microsoft.com/office/drawing/2014/main" id="{578E1DA1-8803-7B0D-82F8-A00D510E2B39}"/>
              </a:ext>
            </a:extLst>
          </p:cNvPr>
          <p:cNvSpPr txBox="1"/>
          <p:nvPr/>
        </p:nvSpPr>
        <p:spPr>
          <a:xfrm>
            <a:off x="4477121" y="1752590"/>
            <a:ext cx="3600000" cy="360850"/>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Compatibility with MongoDB</a:t>
            </a:r>
          </a:p>
        </p:txBody>
      </p:sp>
      <p:sp>
        <p:nvSpPr>
          <p:cNvPr id="35" name="TextBox 34">
            <a:extLst>
              <a:ext uri="{FF2B5EF4-FFF2-40B4-BE49-F238E27FC236}">
                <a16:creationId xmlns:a16="http://schemas.microsoft.com/office/drawing/2014/main" id="{F82034EA-FE66-14D6-A1CF-538821B31D82}"/>
              </a:ext>
            </a:extLst>
          </p:cNvPr>
          <p:cNvSpPr txBox="1"/>
          <p:nvPr/>
        </p:nvSpPr>
        <p:spPr>
          <a:xfrm>
            <a:off x="4535954" y="2182335"/>
            <a:ext cx="1672253" cy="323165"/>
          </a:xfrm>
          <a:prstGeom prst="rect">
            <a:avLst/>
          </a:prstGeom>
          <a:noFill/>
          <a:ln>
            <a:noFill/>
          </a:ln>
        </p:spPr>
        <p:txBody>
          <a:bodyPr wrap="none" lIns="91440" tIns="91440" rIns="91440" bIns="91440" rtlCol="0" anchor="ctr">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db.products.find</a:t>
            </a: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id: 123})</a:t>
            </a:r>
          </a:p>
        </p:txBody>
      </p:sp>
      <p:sp>
        <p:nvSpPr>
          <p:cNvPr id="36" name="TextBox 35">
            <a:extLst>
              <a:ext uri="{FF2B5EF4-FFF2-40B4-BE49-F238E27FC236}">
                <a16:creationId xmlns:a16="http://schemas.microsoft.com/office/drawing/2014/main" id="{6EB3F2CE-9458-9893-0701-B28A713BDCEB}"/>
              </a:ext>
            </a:extLst>
          </p:cNvPr>
          <p:cNvSpPr txBox="1"/>
          <p:nvPr/>
        </p:nvSpPr>
        <p:spPr>
          <a:xfrm>
            <a:off x="6460867" y="2064058"/>
            <a:ext cx="1269899" cy="807913"/>
          </a:xfrm>
          <a:prstGeom prst="rect">
            <a:avLst/>
          </a:prstGeom>
          <a:solidFill>
            <a:schemeClr val="bg1"/>
          </a:solidFill>
          <a:ln>
            <a:solidFill>
              <a:srgbClr val="702473"/>
            </a:solidFill>
          </a:ln>
        </p:spPr>
        <p:txBody>
          <a:bodyPr wrap="none" lIns="91440" tIns="91440" rIns="91440" bIns="91440" rtlCol="0" anchor="ctr">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"id": 123,</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"name": "Hammer",</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"price": 2.99}</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p:txBody>
      </p:sp>
      <p:sp>
        <p:nvSpPr>
          <p:cNvPr id="37" name="Rectangle 36">
            <a:extLst>
              <a:ext uri="{FF2B5EF4-FFF2-40B4-BE49-F238E27FC236}">
                <a16:creationId xmlns:a16="http://schemas.microsoft.com/office/drawing/2014/main" id="{5C868B17-23A6-D550-FB2C-DEA73F2C2CD1}"/>
              </a:ext>
            </a:extLst>
          </p:cNvPr>
          <p:cNvSpPr/>
          <p:nvPr/>
        </p:nvSpPr>
        <p:spPr bwMode="auto">
          <a:xfrm>
            <a:off x="553272" y="3592224"/>
            <a:ext cx="3757457" cy="34686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Cosmos DB  for Table</a:t>
            </a:r>
          </a:p>
        </p:txBody>
      </p:sp>
      <p:sp>
        <p:nvSpPr>
          <p:cNvPr id="38" name="TextBox 37">
            <a:extLst>
              <a:ext uri="{FF2B5EF4-FFF2-40B4-BE49-F238E27FC236}">
                <a16:creationId xmlns:a16="http://schemas.microsoft.com/office/drawing/2014/main" id="{60EDE510-E0BF-1F81-5E98-5FEE92FC960B}"/>
              </a:ext>
            </a:extLst>
          </p:cNvPr>
          <p:cNvSpPr txBox="1"/>
          <p:nvPr/>
        </p:nvSpPr>
        <p:spPr>
          <a:xfrm>
            <a:off x="575146" y="3964715"/>
            <a:ext cx="3757458" cy="576293"/>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Key-value storage API</a:t>
            </a:r>
          </a:p>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Compatible with Azure Table Storage</a:t>
            </a:r>
          </a:p>
        </p:txBody>
      </p:sp>
      <p:sp>
        <p:nvSpPr>
          <p:cNvPr id="40" name="Rectangle 39">
            <a:extLst>
              <a:ext uri="{FF2B5EF4-FFF2-40B4-BE49-F238E27FC236}">
                <a16:creationId xmlns:a16="http://schemas.microsoft.com/office/drawing/2014/main" id="{4516F5DF-D3AD-4567-51C2-15F7607B753A}"/>
              </a:ext>
            </a:extLst>
          </p:cNvPr>
          <p:cNvSpPr/>
          <p:nvPr/>
        </p:nvSpPr>
        <p:spPr bwMode="auto">
          <a:xfrm>
            <a:off x="4468964" y="3591636"/>
            <a:ext cx="3428353" cy="3474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Cosmos DB  for Apache Cassandra</a:t>
            </a:r>
          </a:p>
        </p:txBody>
      </p:sp>
      <p:sp>
        <p:nvSpPr>
          <p:cNvPr id="49" name="TextBox 48">
            <a:extLst>
              <a:ext uri="{FF2B5EF4-FFF2-40B4-BE49-F238E27FC236}">
                <a16:creationId xmlns:a16="http://schemas.microsoft.com/office/drawing/2014/main" id="{472878C2-2003-9B9D-EC56-28DA89441144}"/>
              </a:ext>
            </a:extLst>
          </p:cNvPr>
          <p:cNvSpPr txBox="1"/>
          <p:nvPr/>
        </p:nvSpPr>
        <p:spPr>
          <a:xfrm>
            <a:off x="4438376" y="3873746"/>
            <a:ext cx="3031909" cy="576293"/>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Compatibility with Apache Cassandra</a:t>
            </a:r>
          </a:p>
        </p:txBody>
      </p:sp>
      <p:sp>
        <p:nvSpPr>
          <p:cNvPr id="52" name="Rectangle 51">
            <a:extLst>
              <a:ext uri="{FF2B5EF4-FFF2-40B4-BE49-F238E27FC236}">
                <a16:creationId xmlns:a16="http://schemas.microsoft.com/office/drawing/2014/main" id="{D115E7C5-AE69-9203-D99D-7D42A2F6646C}"/>
              </a:ext>
            </a:extLst>
          </p:cNvPr>
          <p:cNvSpPr/>
          <p:nvPr/>
        </p:nvSpPr>
        <p:spPr bwMode="auto">
          <a:xfrm>
            <a:off x="8047706" y="3593694"/>
            <a:ext cx="3776430" cy="3474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pt-BR" sz="1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Cosmos DB  for Apache Gremlin </a:t>
            </a:r>
            <a:endParaRPr kumimoji="0" lang="en-US" sz="1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TextBox 52">
            <a:extLst>
              <a:ext uri="{FF2B5EF4-FFF2-40B4-BE49-F238E27FC236}">
                <a16:creationId xmlns:a16="http://schemas.microsoft.com/office/drawing/2014/main" id="{18FC3C85-0079-2E4D-4560-AEAC2BD2D4F1}"/>
              </a:ext>
            </a:extLst>
          </p:cNvPr>
          <p:cNvSpPr txBox="1"/>
          <p:nvPr/>
        </p:nvSpPr>
        <p:spPr>
          <a:xfrm>
            <a:off x="7960429" y="3922956"/>
            <a:ext cx="2233493" cy="158812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Used to work with </a:t>
            </a:r>
            <a:r>
              <a:rPr kumimoji="0" lang="en-US" sz="1400"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graph</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 data</a:t>
            </a:r>
          </a:p>
          <a:p>
            <a:pPr marL="216000" marR="0" lvl="0" indent="-216000" algn="l" defTabSz="914367" rtl="0" eaLnBrk="1" fontAlgn="auto" latinLnBrk="0" hangingPunct="1">
              <a:lnSpc>
                <a:spcPct val="100000"/>
              </a:lnSpc>
              <a:spcBef>
                <a:spcPts val="0"/>
              </a:spcBef>
              <a:spcAft>
                <a:spcPts val="0"/>
              </a:spcAft>
              <a:buClrTx/>
              <a:buSzTx/>
              <a:buFont typeface="Arial"/>
              <a:buChar char="•"/>
              <a:tabLst/>
              <a:defRPr/>
            </a:pPr>
            <a:r>
              <a:rPr kumimoji="0" lang="en-US" sz="1400"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vertices</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 are connected via relationships</a:t>
            </a:r>
            <a:b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b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a:t>
            </a:r>
            <a:r>
              <a:rPr kumimoji="0" lang="en-US" sz="1400"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edges</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a:t>
            </a:r>
          </a:p>
        </p:txBody>
      </p:sp>
      <p:graphicFrame>
        <p:nvGraphicFramePr>
          <p:cNvPr id="9" name="Table 6">
            <a:extLst>
              <a:ext uri="{FF2B5EF4-FFF2-40B4-BE49-F238E27FC236}">
                <a16:creationId xmlns:a16="http://schemas.microsoft.com/office/drawing/2014/main" id="{10938D05-6DDA-C5F8-140D-E7904DF43AAE}"/>
              </a:ext>
            </a:extLst>
          </p:cNvPr>
          <p:cNvGraphicFramePr>
            <a:graphicFrameLocks noGrp="1"/>
          </p:cNvGraphicFramePr>
          <p:nvPr>
            <p:extLst>
              <p:ext uri="{D42A27DB-BD31-4B8C-83A1-F6EECF244321}">
                <p14:modId xmlns:p14="http://schemas.microsoft.com/office/powerpoint/2010/main" val="2832909778"/>
              </p:ext>
            </p:extLst>
          </p:nvPr>
        </p:nvGraphicFramePr>
        <p:xfrm>
          <a:off x="941160" y="4586347"/>
          <a:ext cx="3024000" cy="756000"/>
        </p:xfrm>
        <a:graphic>
          <a:graphicData uri="http://schemas.openxmlformats.org/drawingml/2006/table">
            <a:tbl>
              <a:tblPr firstRow="1">
                <a:tableStyleId>{2D5ABB26-0587-4C30-8999-92F81FD0307C}</a:tableStyleId>
              </a:tblPr>
              <a:tblGrid>
                <a:gridCol w="1008000">
                  <a:extLst>
                    <a:ext uri="{9D8B030D-6E8A-4147-A177-3AD203B41FA5}">
                      <a16:colId xmlns:a16="http://schemas.microsoft.com/office/drawing/2014/main" val="677187428"/>
                    </a:ext>
                  </a:extLst>
                </a:gridCol>
                <a:gridCol w="1008000">
                  <a:extLst>
                    <a:ext uri="{9D8B030D-6E8A-4147-A177-3AD203B41FA5}">
                      <a16:colId xmlns:a16="http://schemas.microsoft.com/office/drawing/2014/main" val="2582994158"/>
                    </a:ext>
                  </a:extLst>
                </a:gridCol>
                <a:gridCol w="1008000">
                  <a:extLst>
                    <a:ext uri="{9D8B030D-6E8A-4147-A177-3AD203B41FA5}">
                      <a16:colId xmlns:a16="http://schemas.microsoft.com/office/drawing/2014/main" val="3090625460"/>
                    </a:ext>
                  </a:extLst>
                </a:gridCol>
              </a:tblGrid>
              <a:tr h="252000">
                <a:tc>
                  <a:txBody>
                    <a:bodyPr/>
                    <a:lstStyle/>
                    <a:p>
                      <a:pPr algn="l" fontAlgn="b"/>
                      <a:r>
                        <a:rPr lang="en-US" sz="1000" b="0" i="0" u="none" strike="noStrike" dirty="0" err="1">
                          <a:solidFill>
                            <a:schemeClr val="bg1"/>
                          </a:solidFill>
                          <a:effectLst/>
                          <a:latin typeface="+mj-lt"/>
                        </a:rPr>
                        <a:t>PartitionKey</a:t>
                      </a:r>
                      <a:endParaRPr lang="en-US" sz="1000" b="0" i="0" u="none" strike="noStrike" dirty="0">
                        <a:solidFill>
                          <a:schemeClr val="bg1"/>
                        </a:solidFill>
                        <a:effectLst/>
                        <a:latin typeface="+mj-lt"/>
                      </a:endParaRPr>
                    </a:p>
                  </a:txBody>
                  <a:tcPr marL="72000" marR="72000" marT="0" marB="0" anchor="ctr">
                    <a:lnL>
                      <a:noFill/>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algn="l" fontAlgn="b"/>
                      <a:r>
                        <a:rPr lang="en-US" sz="1000" b="0" i="0" u="none" strike="noStrike" dirty="0" err="1">
                          <a:solidFill>
                            <a:schemeClr val="bg1"/>
                          </a:solidFill>
                          <a:effectLst/>
                          <a:latin typeface="+mj-lt"/>
                        </a:rPr>
                        <a:t>RowKey</a:t>
                      </a:r>
                      <a:endParaRPr lang="en-US" sz="1000" b="0" i="0" u="none" strike="noStrike" dirty="0">
                        <a:solidFill>
                          <a:schemeClr val="bg1"/>
                        </a:solidFill>
                        <a:effectLst/>
                        <a:latin typeface="+mj-lt"/>
                      </a:endParaRPr>
                    </a:p>
                  </a:txBody>
                  <a:tcPr marL="72000" marR="72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algn="l" fontAlgn="b"/>
                      <a:r>
                        <a:rPr lang="en-US" sz="1000" b="0" i="0" u="none" strike="noStrike" dirty="0">
                          <a:solidFill>
                            <a:schemeClr val="bg1"/>
                          </a:solidFill>
                          <a:effectLst/>
                          <a:latin typeface="+mj-lt"/>
                        </a:rPr>
                        <a:t>Name</a:t>
                      </a:r>
                    </a:p>
                  </a:txBody>
                  <a:tcPr marL="72000" marR="72000" marT="0" marB="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extLst>
                  <a:ext uri="{0D108BD9-81ED-4DB2-BD59-A6C34878D82A}">
                    <a16:rowId xmlns:a16="http://schemas.microsoft.com/office/drawing/2014/main" val="182173788"/>
                  </a:ext>
                </a:extLst>
              </a:tr>
              <a:tr h="252000">
                <a:tc>
                  <a:txBody>
                    <a:bodyPr/>
                    <a:lstStyle/>
                    <a:p>
                      <a:pPr algn="l" fontAlgn="b"/>
                      <a:r>
                        <a:rPr lang="en-US" sz="1000" b="0" i="0" u="none" strike="noStrike" dirty="0">
                          <a:solidFill>
                            <a:schemeClr val="tx1"/>
                          </a:solidFill>
                          <a:effectLst/>
                          <a:latin typeface="+mn-lt"/>
                        </a:rPr>
                        <a:t>1</a:t>
                      </a:r>
                    </a:p>
                  </a:txBody>
                  <a:tcPr marL="72000" marR="7200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algn="l" fontAlgn="b"/>
                      <a:r>
                        <a:rPr lang="en-US" sz="1000" b="0" i="0" u="none" strike="noStrike" dirty="0">
                          <a:solidFill>
                            <a:schemeClr val="tx1"/>
                          </a:solidFill>
                          <a:effectLst/>
                          <a:latin typeface="+mn-lt"/>
                        </a:rPr>
                        <a:t>123</a:t>
                      </a:r>
                    </a:p>
                  </a:txBody>
                  <a:tcPr marL="72000" marR="72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alpha val="25000"/>
                      </a:schemeClr>
                    </a:solidFill>
                  </a:tcPr>
                </a:tc>
                <a:tc>
                  <a:txBody>
                    <a:bodyPr/>
                    <a:lstStyle/>
                    <a:p>
                      <a:pPr algn="l" fontAlgn="b"/>
                      <a:r>
                        <a:rPr lang="en-US" sz="1000" b="0" i="0" u="none" strike="noStrike" dirty="0">
                          <a:solidFill>
                            <a:schemeClr val="tx1"/>
                          </a:solidFill>
                          <a:effectLst/>
                          <a:latin typeface="+mn-lt"/>
                        </a:rPr>
                        <a:t>Joe Jones</a:t>
                      </a:r>
                    </a:p>
                  </a:txBody>
                  <a:tcPr marL="72000" marR="7200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alpha val="25000"/>
                      </a:schemeClr>
                    </a:solidFill>
                  </a:tcPr>
                </a:tc>
                <a:extLst>
                  <a:ext uri="{0D108BD9-81ED-4DB2-BD59-A6C34878D82A}">
                    <a16:rowId xmlns:a16="http://schemas.microsoft.com/office/drawing/2014/main" val="2832386946"/>
                  </a:ext>
                </a:extLst>
              </a:tr>
              <a:tr h="252000">
                <a:tc>
                  <a:txBody>
                    <a:bodyPr/>
                    <a:lstStyle/>
                    <a:p>
                      <a:pPr algn="l" fontAlgn="b"/>
                      <a:r>
                        <a:rPr lang="en-US" sz="1000" b="0" i="0" u="none" strike="noStrike" dirty="0">
                          <a:solidFill>
                            <a:schemeClr val="tx1"/>
                          </a:solidFill>
                          <a:effectLst/>
                          <a:latin typeface="+mn-lt"/>
                        </a:rPr>
                        <a:t>1</a:t>
                      </a:r>
                    </a:p>
                  </a:txBody>
                  <a:tcPr marL="72000" marR="7200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alpha val="10000"/>
                      </a:schemeClr>
                    </a:solidFill>
                  </a:tcPr>
                </a:tc>
                <a:tc>
                  <a:txBody>
                    <a:bodyPr/>
                    <a:lstStyle/>
                    <a:p>
                      <a:pPr algn="l" fontAlgn="b"/>
                      <a:r>
                        <a:rPr lang="en-US" sz="1000" b="0" i="0" u="none" strike="noStrike" dirty="0">
                          <a:solidFill>
                            <a:schemeClr val="tx1"/>
                          </a:solidFill>
                          <a:effectLst/>
                          <a:latin typeface="+mn-lt"/>
                        </a:rPr>
                        <a:t>124</a:t>
                      </a:r>
                    </a:p>
                  </a:txBody>
                  <a:tcPr marL="72000" marR="72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algn="l" fontAlgn="b"/>
                      <a:r>
                        <a:rPr lang="en-US" sz="1000" b="0" i="0" u="none" strike="noStrike" dirty="0">
                          <a:solidFill>
                            <a:schemeClr val="tx1"/>
                          </a:solidFill>
                          <a:effectLst/>
                          <a:latin typeface="+mn-lt"/>
                        </a:rPr>
                        <a:t>Samir </a:t>
                      </a:r>
                      <a:r>
                        <a:rPr lang="en-US" sz="1000" b="0" i="0" u="none" strike="noStrike" dirty="0" err="1">
                          <a:solidFill>
                            <a:schemeClr val="tx1"/>
                          </a:solidFill>
                          <a:effectLst/>
                          <a:latin typeface="+mn-lt"/>
                        </a:rPr>
                        <a:t>Nadoy</a:t>
                      </a:r>
                      <a:endParaRPr lang="en-US" sz="1000" b="0" i="0" u="none" strike="noStrike" dirty="0">
                        <a:solidFill>
                          <a:schemeClr val="tx1"/>
                        </a:solidFill>
                        <a:effectLst/>
                        <a:latin typeface="+mn-lt"/>
                      </a:endParaRPr>
                    </a:p>
                  </a:txBody>
                  <a:tcPr marL="72000" marR="7200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alpha val="10000"/>
                      </a:schemeClr>
                    </a:solidFill>
                  </a:tcPr>
                </a:tc>
                <a:extLst>
                  <a:ext uri="{0D108BD9-81ED-4DB2-BD59-A6C34878D82A}">
                    <a16:rowId xmlns:a16="http://schemas.microsoft.com/office/drawing/2014/main" val="3639601922"/>
                  </a:ext>
                </a:extLst>
              </a:tr>
            </a:tbl>
          </a:graphicData>
        </a:graphic>
      </p:graphicFrame>
      <p:graphicFrame>
        <p:nvGraphicFramePr>
          <p:cNvPr id="3" name="Table 6">
            <a:extLst>
              <a:ext uri="{FF2B5EF4-FFF2-40B4-BE49-F238E27FC236}">
                <a16:creationId xmlns:a16="http://schemas.microsoft.com/office/drawing/2014/main" id="{87F21E0E-856C-3C2A-06D9-573C1C899081}"/>
              </a:ext>
            </a:extLst>
          </p:cNvPr>
          <p:cNvGraphicFramePr>
            <a:graphicFrameLocks noGrp="1"/>
          </p:cNvGraphicFramePr>
          <p:nvPr>
            <p:extLst>
              <p:ext uri="{D42A27DB-BD31-4B8C-83A1-F6EECF244321}">
                <p14:modId xmlns:p14="http://schemas.microsoft.com/office/powerpoint/2010/main" val="1640555435"/>
              </p:ext>
            </p:extLst>
          </p:nvPr>
        </p:nvGraphicFramePr>
        <p:xfrm>
          <a:off x="4818920" y="4563189"/>
          <a:ext cx="2691268" cy="784236"/>
        </p:xfrm>
        <a:graphic>
          <a:graphicData uri="http://schemas.openxmlformats.org/drawingml/2006/table">
            <a:tbl>
              <a:tblPr firstRow="1">
                <a:tableStyleId>{2D5ABB26-0587-4C30-8999-92F81FD0307C}</a:tableStyleId>
              </a:tblPr>
              <a:tblGrid>
                <a:gridCol w="361023">
                  <a:extLst>
                    <a:ext uri="{9D8B030D-6E8A-4147-A177-3AD203B41FA5}">
                      <a16:colId xmlns:a16="http://schemas.microsoft.com/office/drawing/2014/main" val="677187428"/>
                    </a:ext>
                  </a:extLst>
                </a:gridCol>
                <a:gridCol w="787688">
                  <a:extLst>
                    <a:ext uri="{9D8B030D-6E8A-4147-A177-3AD203B41FA5}">
                      <a16:colId xmlns:a16="http://schemas.microsoft.com/office/drawing/2014/main" val="2582994158"/>
                    </a:ext>
                  </a:extLst>
                </a:gridCol>
                <a:gridCol w="754869">
                  <a:extLst>
                    <a:ext uri="{9D8B030D-6E8A-4147-A177-3AD203B41FA5}">
                      <a16:colId xmlns:a16="http://schemas.microsoft.com/office/drawing/2014/main" val="4118528901"/>
                    </a:ext>
                  </a:extLst>
                </a:gridCol>
                <a:gridCol w="787688">
                  <a:extLst>
                    <a:ext uri="{9D8B030D-6E8A-4147-A177-3AD203B41FA5}">
                      <a16:colId xmlns:a16="http://schemas.microsoft.com/office/drawing/2014/main" val="3090625460"/>
                    </a:ext>
                  </a:extLst>
                </a:gridCol>
              </a:tblGrid>
              <a:tr h="234502">
                <a:tc>
                  <a:txBody>
                    <a:bodyPr/>
                    <a:lstStyle/>
                    <a:p>
                      <a:pPr algn="l" fontAlgn="b"/>
                      <a:r>
                        <a:rPr lang="en-US" sz="1100" b="0" i="0" u="none" strike="noStrike" dirty="0">
                          <a:solidFill>
                            <a:schemeClr val="bg1"/>
                          </a:solidFill>
                          <a:effectLst/>
                          <a:latin typeface="Segoe UI Semibold" panose="020B0702040204020203" pitchFamily="34" charset="0"/>
                          <a:cs typeface="Segoe UI Semibold" panose="020B0702040204020203" pitchFamily="34" charset="0"/>
                        </a:rPr>
                        <a:t>id</a:t>
                      </a:r>
                    </a:p>
                  </a:txBody>
                  <a:tcPr marL="72000" marR="72000" marT="36000" marB="36000" anchor="ctr">
                    <a:lnL>
                      <a:noFill/>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solidFill>
                          <a:effectLst/>
                          <a:latin typeface="Segoe UI Semibold" panose="020B0702040204020203" pitchFamily="34" charset="0"/>
                          <a:cs typeface="Segoe UI Semibold" panose="020B0702040204020203" pitchFamily="34" charset="0"/>
                        </a:rPr>
                        <a:t>name</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solidFill>
                          <a:effectLst/>
                          <a:latin typeface="Segoe UI Semibold" panose="020B0702040204020203" pitchFamily="34" charset="0"/>
                          <a:cs typeface="Segoe UI Semibold" panose="020B0702040204020203" pitchFamily="34" charset="0"/>
                        </a:rPr>
                        <a:t>dept</a:t>
                      </a:r>
                    </a:p>
                  </a:txBody>
                  <a:tcPr marL="72000" marR="72000" marT="36000" marB="3600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solidFill>
                          <a:effectLst/>
                          <a:latin typeface="Segoe UI Semibold" panose="020B0702040204020203" pitchFamily="34" charset="0"/>
                          <a:cs typeface="Segoe UI Semibold" panose="020B0702040204020203" pitchFamily="34" charset="0"/>
                        </a:rPr>
                        <a:t>manager</a:t>
                      </a:r>
                    </a:p>
                  </a:txBody>
                  <a:tcPr marL="72000" marR="72000" marT="36000" marB="3600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extLst>
                  <a:ext uri="{0D108BD9-81ED-4DB2-BD59-A6C34878D82A}">
                    <a16:rowId xmlns:a16="http://schemas.microsoft.com/office/drawing/2014/main" val="182173788"/>
                  </a:ext>
                </a:extLst>
              </a:tr>
              <a:tr h="272298">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1</a:t>
                      </a:r>
                    </a:p>
                  </a:txBody>
                  <a:tcPr marL="72000" marR="72000" marT="36000" marB="3600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Sue Smith</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Hardware</a:t>
                      </a:r>
                    </a:p>
                  </a:txBody>
                  <a:tcPr marL="72000" marR="72000" marT="36000" marB="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algn="l" fontAlgn="b"/>
                      <a:endParaRPr lang="en-US" sz="1100" b="0" i="0" u="none" strike="noStrike" dirty="0">
                        <a:solidFill>
                          <a:schemeClr val="tx1"/>
                        </a:solidFill>
                        <a:effectLst/>
                        <a:latin typeface="Segoe UI" panose="020B0502040204020203" pitchFamily="34" charset="0"/>
                        <a:cs typeface="Segoe UI" panose="020B0502040204020203" pitchFamily="34" charset="0"/>
                      </a:endParaRPr>
                    </a:p>
                  </a:txBody>
                  <a:tcPr marL="72000" marR="72000" marT="36000" marB="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extLst>
                  <a:ext uri="{0D108BD9-81ED-4DB2-BD59-A6C34878D82A}">
                    <a16:rowId xmlns:a16="http://schemas.microsoft.com/office/drawing/2014/main" val="2832386946"/>
                  </a:ext>
                </a:extLst>
              </a:tr>
              <a:tr h="272298">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2</a:t>
                      </a:r>
                    </a:p>
                  </a:txBody>
                  <a:tcPr marL="72000" marR="72000" marT="36000" marB="3600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Ben Chan</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Hardware</a:t>
                      </a:r>
                    </a:p>
                  </a:txBody>
                  <a:tcPr marL="72000" marR="72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Sue Smith</a:t>
                      </a:r>
                    </a:p>
                  </a:txBody>
                  <a:tcPr marL="72000" marR="72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extLst>
                  <a:ext uri="{0D108BD9-81ED-4DB2-BD59-A6C34878D82A}">
                    <a16:rowId xmlns:a16="http://schemas.microsoft.com/office/drawing/2014/main" val="3639601922"/>
                  </a:ext>
                </a:extLst>
              </a:tr>
            </a:tbl>
          </a:graphicData>
        </a:graphic>
      </p:graphicFrame>
      <p:sp>
        <p:nvSpPr>
          <p:cNvPr id="5" name="Rectangle 4">
            <a:extLst>
              <a:ext uri="{FF2B5EF4-FFF2-40B4-BE49-F238E27FC236}">
                <a16:creationId xmlns:a16="http://schemas.microsoft.com/office/drawing/2014/main" id="{310F5343-1881-527F-5085-C786B72D719C}"/>
              </a:ext>
              <a:ext uri="{C183D7F6-B498-43B3-948B-1728B52AA6E4}">
                <adec:decorative xmlns:adec="http://schemas.microsoft.com/office/drawing/2017/decorative" val="1"/>
              </a:ext>
            </a:extLst>
          </p:cNvPr>
          <p:cNvSpPr/>
          <p:nvPr/>
        </p:nvSpPr>
        <p:spPr bwMode="auto">
          <a:xfrm>
            <a:off x="8086710" y="1467606"/>
            <a:ext cx="3680350" cy="16246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A9E87276-217A-E4B7-3548-D6E9B3031E0A}"/>
              </a:ext>
            </a:extLst>
          </p:cNvPr>
          <p:cNvSpPr/>
          <p:nvPr/>
        </p:nvSpPr>
        <p:spPr bwMode="auto">
          <a:xfrm>
            <a:off x="8065057" y="1467606"/>
            <a:ext cx="3757456" cy="31892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1600" b="1" dirty="0">
                <a:latin typeface="Segoe UI"/>
                <a:cs typeface="Segoe UI"/>
              </a:rPr>
              <a:t>Azure Cosmos DB for PostgreSQL</a:t>
            </a:r>
            <a:endPar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 name="Group 3">
            <a:extLst>
              <a:ext uri="{FF2B5EF4-FFF2-40B4-BE49-F238E27FC236}">
                <a16:creationId xmlns:a16="http://schemas.microsoft.com/office/drawing/2014/main" id="{07EA2D0D-3BD7-4F79-6920-F3D8517C7491}"/>
              </a:ext>
              <a:ext uri="{C183D7F6-B498-43B3-948B-1728B52AA6E4}">
                <adec:decorative xmlns:adec="http://schemas.microsoft.com/office/drawing/2017/decorative" val="1"/>
              </a:ext>
            </a:extLst>
          </p:cNvPr>
          <p:cNvGrpSpPr/>
          <p:nvPr/>
        </p:nvGrpSpPr>
        <p:grpSpPr>
          <a:xfrm>
            <a:off x="9397542" y="4114804"/>
            <a:ext cx="2426594" cy="1347223"/>
            <a:chOff x="7512297" y="5239223"/>
            <a:chExt cx="2794458" cy="1451985"/>
          </a:xfrm>
        </p:grpSpPr>
        <p:grpSp>
          <p:nvGrpSpPr>
            <p:cNvPr id="8" name="Group 7">
              <a:extLst>
                <a:ext uri="{FF2B5EF4-FFF2-40B4-BE49-F238E27FC236}">
                  <a16:creationId xmlns:a16="http://schemas.microsoft.com/office/drawing/2014/main" id="{2507609D-A913-F5E2-95EF-D9E45017BEC5}"/>
                </a:ext>
              </a:extLst>
            </p:cNvPr>
            <p:cNvGrpSpPr/>
            <p:nvPr/>
          </p:nvGrpSpPr>
          <p:grpSpPr>
            <a:xfrm>
              <a:off x="8670427" y="5239223"/>
              <a:ext cx="410649" cy="410649"/>
              <a:chOff x="8727526" y="5244844"/>
              <a:chExt cx="410649" cy="410649"/>
            </a:xfrm>
          </p:grpSpPr>
          <p:sp>
            <p:nvSpPr>
              <p:cNvPr id="43" name="Oval 42">
                <a:extLst>
                  <a:ext uri="{FF2B5EF4-FFF2-40B4-BE49-F238E27FC236}">
                    <a16:creationId xmlns:a16="http://schemas.microsoft.com/office/drawing/2014/main" id="{B9475F2F-73F3-E718-388C-D5EF72888D13}"/>
                  </a:ext>
                </a:extLst>
              </p:cNvPr>
              <p:cNvSpPr/>
              <p:nvPr/>
            </p:nvSpPr>
            <p:spPr bwMode="auto">
              <a:xfrm>
                <a:off x="8727526" y="5244844"/>
                <a:ext cx="410649" cy="410649"/>
              </a:xfrm>
              <a:prstGeom prst="ellipse">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4" name="Graphic 43" descr="Office worker female with solid fill">
                <a:extLst>
                  <a:ext uri="{FF2B5EF4-FFF2-40B4-BE49-F238E27FC236}">
                    <a16:creationId xmlns:a16="http://schemas.microsoft.com/office/drawing/2014/main" id="{AB6FEFED-E226-04D8-27ED-FAD0EC2A2B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56223" y="5253736"/>
                <a:ext cx="353253" cy="353253"/>
              </a:xfrm>
              <a:prstGeom prst="rect">
                <a:avLst/>
              </a:prstGeom>
            </p:spPr>
          </p:pic>
        </p:grpSp>
        <p:sp>
          <p:nvSpPr>
            <p:cNvPr id="10" name="TextBox 9">
              <a:extLst>
                <a:ext uri="{FF2B5EF4-FFF2-40B4-BE49-F238E27FC236}">
                  <a16:creationId xmlns:a16="http://schemas.microsoft.com/office/drawing/2014/main" id="{E99F45B7-94CD-2D70-2DF4-8095BF827E53}"/>
                </a:ext>
              </a:extLst>
            </p:cNvPr>
            <p:cNvSpPr txBox="1"/>
            <p:nvPr/>
          </p:nvSpPr>
          <p:spPr>
            <a:xfrm>
              <a:off x="8499636" y="5532728"/>
              <a:ext cx="832600"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 Sue</a:t>
              </a:r>
            </a:p>
          </p:txBody>
        </p:sp>
        <p:grpSp>
          <p:nvGrpSpPr>
            <p:cNvPr id="11" name="Group 10">
              <a:extLst>
                <a:ext uri="{FF2B5EF4-FFF2-40B4-BE49-F238E27FC236}">
                  <a16:creationId xmlns:a16="http://schemas.microsoft.com/office/drawing/2014/main" id="{1DDE712F-A685-A482-F9AF-3A5894F62ABA}"/>
                </a:ext>
              </a:extLst>
            </p:cNvPr>
            <p:cNvGrpSpPr/>
            <p:nvPr/>
          </p:nvGrpSpPr>
          <p:grpSpPr>
            <a:xfrm>
              <a:off x="7512297" y="5959716"/>
              <a:ext cx="843821" cy="731492"/>
              <a:chOff x="8049439" y="5918886"/>
              <a:chExt cx="843821" cy="731492"/>
            </a:xfrm>
          </p:grpSpPr>
          <p:grpSp>
            <p:nvGrpSpPr>
              <p:cNvPr id="23" name="Group 22">
                <a:extLst>
                  <a:ext uri="{FF2B5EF4-FFF2-40B4-BE49-F238E27FC236}">
                    <a16:creationId xmlns:a16="http://schemas.microsoft.com/office/drawing/2014/main" id="{01C63E91-D655-0D52-B615-71A6C730AEA3}"/>
                  </a:ext>
                </a:extLst>
              </p:cNvPr>
              <p:cNvGrpSpPr/>
              <p:nvPr/>
            </p:nvGrpSpPr>
            <p:grpSpPr>
              <a:xfrm>
                <a:off x="8259778" y="5918886"/>
                <a:ext cx="410649" cy="412966"/>
                <a:chOff x="8493738" y="5903008"/>
                <a:chExt cx="410649" cy="412966"/>
              </a:xfrm>
            </p:grpSpPr>
            <p:sp>
              <p:nvSpPr>
                <p:cNvPr id="41" name="Oval 40">
                  <a:extLst>
                    <a:ext uri="{FF2B5EF4-FFF2-40B4-BE49-F238E27FC236}">
                      <a16:creationId xmlns:a16="http://schemas.microsoft.com/office/drawing/2014/main" id="{48630F56-6AC8-80AE-0556-7F748386A2ED}"/>
                    </a:ext>
                  </a:extLst>
                </p:cNvPr>
                <p:cNvSpPr/>
                <p:nvPr/>
              </p:nvSpPr>
              <p:spPr bwMode="auto">
                <a:xfrm>
                  <a:off x="8493738" y="5905325"/>
                  <a:ext cx="410649" cy="410649"/>
                </a:xfrm>
                <a:prstGeom prst="ellipse">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2" name="Graphic 41" descr="Office worker male with solid fill">
                  <a:extLst>
                    <a:ext uri="{FF2B5EF4-FFF2-40B4-BE49-F238E27FC236}">
                      <a16:creationId xmlns:a16="http://schemas.microsoft.com/office/drawing/2014/main" id="{931FAF58-0D52-C3E4-3DDA-F9544920BE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17005" y="5903008"/>
                  <a:ext cx="363661" cy="363661"/>
                </a:xfrm>
                <a:prstGeom prst="rect">
                  <a:avLst/>
                </a:prstGeom>
              </p:spPr>
            </p:pic>
          </p:grpSp>
          <p:sp>
            <p:nvSpPr>
              <p:cNvPr id="39" name="TextBox 38">
                <a:extLst>
                  <a:ext uri="{FF2B5EF4-FFF2-40B4-BE49-F238E27FC236}">
                    <a16:creationId xmlns:a16="http://schemas.microsoft.com/office/drawing/2014/main" id="{A2FEE96A-F3B0-2463-1DC0-56816324F3BD}"/>
                  </a:ext>
                </a:extLst>
              </p:cNvPr>
              <p:cNvSpPr txBox="1"/>
              <p:nvPr/>
            </p:nvSpPr>
            <p:spPr>
              <a:xfrm>
                <a:off x="8049439" y="6202563"/>
                <a:ext cx="843821"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(2) Ben</a:t>
                </a:r>
              </a:p>
            </p:txBody>
          </p:sp>
        </p:grpSp>
        <p:grpSp>
          <p:nvGrpSpPr>
            <p:cNvPr id="12" name="Group 11">
              <a:extLst>
                <a:ext uri="{FF2B5EF4-FFF2-40B4-BE49-F238E27FC236}">
                  <a16:creationId xmlns:a16="http://schemas.microsoft.com/office/drawing/2014/main" id="{02A0DBB9-98C2-A65B-38FC-B1F5D6EBF6CB}"/>
                </a:ext>
              </a:extLst>
            </p:cNvPr>
            <p:cNvGrpSpPr/>
            <p:nvPr/>
          </p:nvGrpSpPr>
          <p:grpSpPr>
            <a:xfrm>
              <a:off x="9065390" y="5773844"/>
              <a:ext cx="1241365" cy="742694"/>
              <a:chOff x="9063705" y="5592169"/>
              <a:chExt cx="1241365" cy="742694"/>
            </a:xfrm>
          </p:grpSpPr>
          <p:grpSp>
            <p:nvGrpSpPr>
              <p:cNvPr id="19" name="Group 18">
                <a:extLst>
                  <a:ext uri="{FF2B5EF4-FFF2-40B4-BE49-F238E27FC236}">
                    <a16:creationId xmlns:a16="http://schemas.microsoft.com/office/drawing/2014/main" id="{8410EBF3-6E0D-F9F9-CB09-878BB36F4E1F}"/>
                  </a:ext>
                </a:extLst>
              </p:cNvPr>
              <p:cNvGrpSpPr/>
              <p:nvPr/>
            </p:nvGrpSpPr>
            <p:grpSpPr>
              <a:xfrm>
                <a:off x="9459140" y="5592169"/>
                <a:ext cx="410649" cy="410649"/>
                <a:chOff x="9364286" y="5646537"/>
                <a:chExt cx="410649" cy="410649"/>
              </a:xfrm>
            </p:grpSpPr>
            <p:sp>
              <p:nvSpPr>
                <p:cNvPr id="21" name="Oval 20">
                  <a:extLst>
                    <a:ext uri="{FF2B5EF4-FFF2-40B4-BE49-F238E27FC236}">
                      <a16:creationId xmlns:a16="http://schemas.microsoft.com/office/drawing/2014/main" id="{1E51B9A1-DE85-D2CF-7A31-DE9A977FAF0B}"/>
                    </a:ext>
                  </a:extLst>
                </p:cNvPr>
                <p:cNvSpPr/>
                <p:nvPr/>
              </p:nvSpPr>
              <p:spPr bwMode="auto">
                <a:xfrm>
                  <a:off x="9364286" y="5646537"/>
                  <a:ext cx="410649" cy="410649"/>
                </a:xfrm>
                <a:prstGeom prst="ellipse">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 name="Graphic 21" descr="Tools with solid fill">
                  <a:extLst>
                    <a:ext uri="{FF2B5EF4-FFF2-40B4-BE49-F238E27FC236}">
                      <a16:creationId xmlns:a16="http://schemas.microsoft.com/office/drawing/2014/main" id="{48CBE51E-1F51-FDDC-2507-CAD319F8B7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47430" y="5714034"/>
                  <a:ext cx="244359" cy="244359"/>
                </a:xfrm>
                <a:prstGeom prst="rect">
                  <a:avLst/>
                </a:prstGeom>
              </p:spPr>
            </p:pic>
          </p:grpSp>
          <p:sp>
            <p:nvSpPr>
              <p:cNvPr id="20" name="TextBox 19">
                <a:extLst>
                  <a:ext uri="{FF2B5EF4-FFF2-40B4-BE49-F238E27FC236}">
                    <a16:creationId xmlns:a16="http://schemas.microsoft.com/office/drawing/2014/main" id="{F5C6BC06-5395-A056-EAE9-DDC26E5321A2}"/>
                  </a:ext>
                </a:extLst>
              </p:cNvPr>
              <p:cNvSpPr txBox="1"/>
              <p:nvPr/>
            </p:nvSpPr>
            <p:spPr>
              <a:xfrm>
                <a:off x="9063705" y="5887048"/>
                <a:ext cx="1241365"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(h) Hardware</a:t>
                </a:r>
              </a:p>
            </p:txBody>
          </p:sp>
        </p:grpSp>
        <p:cxnSp>
          <p:nvCxnSpPr>
            <p:cNvPr id="13" name="Straight Arrow Connector 12">
              <a:extLst>
                <a:ext uri="{FF2B5EF4-FFF2-40B4-BE49-F238E27FC236}">
                  <a16:creationId xmlns:a16="http://schemas.microsoft.com/office/drawing/2014/main" id="{44CB6E61-131C-191D-E521-8D6809B43BBF}"/>
                </a:ext>
              </a:extLst>
            </p:cNvPr>
            <p:cNvCxnSpPr>
              <a:cxnSpLocks/>
            </p:cNvCxnSpPr>
            <p:nvPr/>
          </p:nvCxnSpPr>
          <p:spPr>
            <a:xfrm flipV="1">
              <a:off x="8080598" y="5540004"/>
              <a:ext cx="636555" cy="50356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F744861-EE72-F9DB-AB55-6C6CAD85835A}"/>
                </a:ext>
              </a:extLst>
            </p:cNvPr>
            <p:cNvCxnSpPr>
              <a:cxnSpLocks/>
              <a:stCxn id="43" idx="6"/>
              <a:endCxn id="21" idx="1"/>
            </p:cNvCxnSpPr>
            <p:nvPr/>
          </p:nvCxnSpPr>
          <p:spPr>
            <a:xfrm>
              <a:off x="9081076" y="5444548"/>
              <a:ext cx="439887" cy="38943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416B59F-FE01-52AE-327C-80D844EF9F58}"/>
                </a:ext>
              </a:extLst>
            </p:cNvPr>
            <p:cNvCxnSpPr>
              <a:cxnSpLocks/>
              <a:stCxn id="41" idx="6"/>
              <a:endCxn id="21" idx="2"/>
            </p:cNvCxnSpPr>
            <p:nvPr/>
          </p:nvCxnSpPr>
          <p:spPr>
            <a:xfrm flipV="1">
              <a:off x="8133285" y="5979169"/>
              <a:ext cx="1327540" cy="1881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FBFD8A0-94E6-B83D-8BFF-E56002BC3587}"/>
                </a:ext>
              </a:extLst>
            </p:cNvPr>
            <p:cNvSpPr txBox="1"/>
            <p:nvPr/>
          </p:nvSpPr>
          <p:spPr>
            <a:xfrm rot="19102108">
              <a:off x="7821645" y="5488063"/>
              <a:ext cx="986489"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reports to</a:t>
              </a:r>
            </a:p>
          </p:txBody>
        </p:sp>
        <p:sp>
          <p:nvSpPr>
            <p:cNvPr id="17" name="TextBox 16">
              <a:extLst>
                <a:ext uri="{FF2B5EF4-FFF2-40B4-BE49-F238E27FC236}">
                  <a16:creationId xmlns:a16="http://schemas.microsoft.com/office/drawing/2014/main" id="{5D46D1F1-B984-9976-05B6-D5DFF1B8DA98}"/>
                </a:ext>
              </a:extLst>
            </p:cNvPr>
            <p:cNvSpPr txBox="1"/>
            <p:nvPr/>
          </p:nvSpPr>
          <p:spPr>
            <a:xfrm rot="2689247">
              <a:off x="8892835" y="5308821"/>
              <a:ext cx="887102"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works in</a:t>
              </a:r>
            </a:p>
          </p:txBody>
        </p:sp>
        <p:sp>
          <p:nvSpPr>
            <p:cNvPr id="18" name="TextBox 17">
              <a:extLst>
                <a:ext uri="{FF2B5EF4-FFF2-40B4-BE49-F238E27FC236}">
                  <a16:creationId xmlns:a16="http://schemas.microsoft.com/office/drawing/2014/main" id="{9123683A-4B39-ABF7-96AA-03AB63789945}"/>
                </a:ext>
              </a:extLst>
            </p:cNvPr>
            <p:cNvSpPr txBox="1"/>
            <p:nvPr/>
          </p:nvSpPr>
          <p:spPr>
            <a:xfrm rot="21217702">
              <a:off x="8414530" y="5933824"/>
              <a:ext cx="887102"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works in</a:t>
              </a:r>
            </a:p>
          </p:txBody>
        </p:sp>
      </p:grpSp>
      <p:sp>
        <p:nvSpPr>
          <p:cNvPr id="46" name="TextBox 33">
            <a:extLst>
              <a:ext uri="{FF2B5EF4-FFF2-40B4-BE49-F238E27FC236}">
                <a16:creationId xmlns:a16="http://schemas.microsoft.com/office/drawing/2014/main" id="{D79EACD3-3C1F-BBA9-E32F-BCAFCA96BC0D}"/>
              </a:ext>
            </a:extLst>
          </p:cNvPr>
          <p:cNvSpPr txBox="1"/>
          <p:nvPr/>
        </p:nvSpPr>
        <p:spPr>
          <a:xfrm>
            <a:off x="8145407" y="1753679"/>
            <a:ext cx="3600000" cy="360850"/>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Compatibility with PostgreSQL</a:t>
            </a:r>
          </a:p>
        </p:txBody>
      </p:sp>
      <p:graphicFrame>
        <p:nvGraphicFramePr>
          <p:cNvPr id="47" name="Table 6">
            <a:extLst>
              <a:ext uri="{FF2B5EF4-FFF2-40B4-BE49-F238E27FC236}">
                <a16:creationId xmlns:a16="http://schemas.microsoft.com/office/drawing/2014/main" id="{E8137411-C871-C841-C51D-50F659337729}"/>
              </a:ext>
            </a:extLst>
          </p:cNvPr>
          <p:cNvGraphicFramePr>
            <a:graphicFrameLocks noGrp="1"/>
          </p:cNvGraphicFramePr>
          <p:nvPr>
            <p:extLst>
              <p:ext uri="{D42A27DB-BD31-4B8C-83A1-F6EECF244321}">
                <p14:modId xmlns:p14="http://schemas.microsoft.com/office/powerpoint/2010/main" val="3070660740"/>
              </p:ext>
            </p:extLst>
          </p:nvPr>
        </p:nvGraphicFramePr>
        <p:xfrm>
          <a:off x="8508799" y="2264435"/>
          <a:ext cx="2691268" cy="779098"/>
        </p:xfrm>
        <a:graphic>
          <a:graphicData uri="http://schemas.openxmlformats.org/drawingml/2006/table">
            <a:tbl>
              <a:tblPr firstRow="1">
                <a:tableStyleId>{2D5ABB26-0587-4C30-8999-92F81FD0307C}</a:tableStyleId>
              </a:tblPr>
              <a:tblGrid>
                <a:gridCol w="361023">
                  <a:extLst>
                    <a:ext uri="{9D8B030D-6E8A-4147-A177-3AD203B41FA5}">
                      <a16:colId xmlns:a16="http://schemas.microsoft.com/office/drawing/2014/main" val="677187428"/>
                    </a:ext>
                  </a:extLst>
                </a:gridCol>
                <a:gridCol w="787688">
                  <a:extLst>
                    <a:ext uri="{9D8B030D-6E8A-4147-A177-3AD203B41FA5}">
                      <a16:colId xmlns:a16="http://schemas.microsoft.com/office/drawing/2014/main" val="2582994158"/>
                    </a:ext>
                  </a:extLst>
                </a:gridCol>
                <a:gridCol w="754869">
                  <a:extLst>
                    <a:ext uri="{9D8B030D-6E8A-4147-A177-3AD203B41FA5}">
                      <a16:colId xmlns:a16="http://schemas.microsoft.com/office/drawing/2014/main" val="4118528901"/>
                    </a:ext>
                  </a:extLst>
                </a:gridCol>
                <a:gridCol w="787688">
                  <a:extLst>
                    <a:ext uri="{9D8B030D-6E8A-4147-A177-3AD203B41FA5}">
                      <a16:colId xmlns:a16="http://schemas.microsoft.com/office/drawing/2014/main" val="3090625460"/>
                    </a:ext>
                  </a:extLst>
                </a:gridCol>
              </a:tblGrid>
              <a:tr h="234502">
                <a:tc>
                  <a:txBody>
                    <a:bodyPr/>
                    <a:lstStyle/>
                    <a:p>
                      <a:pPr marL="0" algn="l" defTabSz="914367" rtl="0" eaLnBrk="1" fontAlgn="b" latinLnBrk="0" hangingPunct="1"/>
                      <a:r>
                        <a:rPr lang="en-US" sz="1000" b="0" i="0" u="none" strike="noStrike" kern="1200" dirty="0">
                          <a:solidFill>
                            <a:schemeClr val="bg1"/>
                          </a:solidFill>
                          <a:effectLst/>
                          <a:latin typeface="+mj-lt"/>
                          <a:ea typeface="+mn-ea"/>
                          <a:cs typeface="+mn-cs"/>
                        </a:rPr>
                        <a:t>id</a:t>
                      </a:r>
                    </a:p>
                  </a:txBody>
                  <a:tcPr marL="72000" marR="72000" marT="36000" marB="36000" anchor="ctr">
                    <a:lnL>
                      <a:noFill/>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marL="0" algn="l" defTabSz="914367" rtl="0" eaLnBrk="1" fontAlgn="b" latinLnBrk="0" hangingPunct="1"/>
                      <a:r>
                        <a:rPr lang="en-US" sz="1000" b="0" i="0" u="none" strike="noStrike" kern="1200" dirty="0">
                          <a:solidFill>
                            <a:schemeClr val="bg1"/>
                          </a:solidFill>
                          <a:effectLst/>
                          <a:latin typeface="+mj-lt"/>
                          <a:ea typeface="+mn-ea"/>
                          <a:cs typeface="+mn-cs"/>
                        </a:rPr>
                        <a:t>name</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marL="0" algn="l" defTabSz="914367" rtl="0" eaLnBrk="1" fontAlgn="b" latinLnBrk="0" hangingPunct="1"/>
                      <a:r>
                        <a:rPr lang="en-US" sz="1000" b="0" i="0" u="none" strike="noStrike" kern="1200" dirty="0">
                          <a:solidFill>
                            <a:schemeClr val="bg1"/>
                          </a:solidFill>
                          <a:effectLst/>
                          <a:latin typeface="+mj-lt"/>
                          <a:ea typeface="+mn-ea"/>
                          <a:cs typeface="+mn-cs"/>
                        </a:rPr>
                        <a:t>dept</a:t>
                      </a:r>
                    </a:p>
                  </a:txBody>
                  <a:tcPr marL="72000" marR="72000" marT="36000" marB="3600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tc>
                  <a:txBody>
                    <a:bodyPr/>
                    <a:lstStyle/>
                    <a:p>
                      <a:pPr marL="0" algn="l" defTabSz="914367" rtl="0" eaLnBrk="1" fontAlgn="b" latinLnBrk="0" hangingPunct="1"/>
                      <a:r>
                        <a:rPr lang="en-US" sz="1000" b="0" i="0" u="none" strike="noStrike" kern="1200" dirty="0">
                          <a:solidFill>
                            <a:schemeClr val="bg1"/>
                          </a:solidFill>
                          <a:effectLst/>
                          <a:latin typeface="+mj-lt"/>
                          <a:ea typeface="+mn-ea"/>
                          <a:cs typeface="+mn-cs"/>
                        </a:rPr>
                        <a:t>manager</a:t>
                      </a:r>
                    </a:p>
                  </a:txBody>
                  <a:tcPr marL="72000" marR="72000" marT="36000" marB="3600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extLst>
                  <a:ext uri="{0D108BD9-81ED-4DB2-BD59-A6C34878D82A}">
                    <a16:rowId xmlns:a16="http://schemas.microsoft.com/office/drawing/2014/main" val="182173788"/>
                  </a:ext>
                </a:extLst>
              </a:tr>
              <a:tr h="272298">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1</a:t>
                      </a:r>
                    </a:p>
                  </a:txBody>
                  <a:tcPr marL="72000" marR="72000" marT="36000" marB="3600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Sue Smith</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Hardware</a:t>
                      </a:r>
                    </a:p>
                  </a:txBody>
                  <a:tcPr marL="72000" marR="72000" marT="36000" marB="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Joe Jones</a:t>
                      </a:r>
                    </a:p>
                  </a:txBody>
                  <a:tcPr marL="72000" marR="72000" marT="36000" marB="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extLst>
                  <a:ext uri="{0D108BD9-81ED-4DB2-BD59-A6C34878D82A}">
                    <a16:rowId xmlns:a16="http://schemas.microsoft.com/office/drawing/2014/main" val="2832386946"/>
                  </a:ext>
                </a:extLst>
              </a:tr>
              <a:tr h="272298">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2</a:t>
                      </a:r>
                    </a:p>
                  </a:txBody>
                  <a:tcPr marL="72000" marR="72000" marT="36000" marB="3600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Ben Chan</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Hardware</a:t>
                      </a:r>
                    </a:p>
                  </a:txBody>
                  <a:tcPr marL="72000" marR="72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Sue Smith</a:t>
                      </a:r>
                    </a:p>
                  </a:txBody>
                  <a:tcPr marL="72000" marR="72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extLst>
                  <a:ext uri="{0D108BD9-81ED-4DB2-BD59-A6C34878D82A}">
                    <a16:rowId xmlns:a16="http://schemas.microsoft.com/office/drawing/2014/main" val="3639601922"/>
                  </a:ext>
                </a:extLst>
              </a:tr>
            </a:tbl>
          </a:graphicData>
        </a:graphic>
      </p:graphicFrame>
    </p:spTree>
    <p:extLst>
      <p:ext uri="{BB962C8B-B14F-4D97-AF65-F5344CB8AC3E}">
        <p14:creationId xmlns:p14="http://schemas.microsoft.com/office/powerpoint/2010/main" val="160420647"/>
      </p:ext>
    </p:extLst>
  </p:cSld>
  <p:clrMapOvr>
    <a:overrideClrMapping bg1="lt1" tx1="dk1" bg2="lt2" tx2="dk2" accent1="accent1" accent2="accent2" accent3="accent3" accent4="accent4" accent5="accent5" accent6="accent6" hlink="hlink" folHlink="folHlink"/>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A9EB-DA52-48ED-85C7-02BD39A4845E}"/>
              </a:ext>
            </a:extLst>
          </p:cNvPr>
          <p:cNvSpPr>
            <a:spLocks noGrp="1"/>
          </p:cNvSpPr>
          <p:nvPr>
            <p:ph type="title"/>
          </p:nvPr>
        </p:nvSpPr>
        <p:spPr/>
        <p:txBody>
          <a:bodyPr/>
          <a:lstStyle/>
          <a:p>
            <a:r>
              <a:rPr lang="en-US" dirty="0"/>
              <a:t>Lab: Explore Azure Cosmos DB</a:t>
            </a:r>
          </a:p>
        </p:txBody>
      </p:sp>
      <p:sp>
        <p:nvSpPr>
          <p:cNvPr id="4" name="Text Placeholder 3">
            <a:extLst>
              <a:ext uri="{FF2B5EF4-FFF2-40B4-BE49-F238E27FC236}">
                <a16:creationId xmlns:a16="http://schemas.microsoft.com/office/drawing/2014/main" id="{AEACA6E0-4916-4A12-B9FF-F85D80BE9013}"/>
              </a:ext>
            </a:extLst>
          </p:cNvPr>
          <p:cNvSpPr txBox="1">
            <a:spLocks/>
          </p:cNvSpPr>
          <p:nvPr/>
        </p:nvSpPr>
        <p:spPr>
          <a:xfrm>
            <a:off x="1139687" y="3123727"/>
            <a:ext cx="10243929" cy="2170516"/>
          </a:xfrm>
          <a:prstGeom prst="rect">
            <a:avLst/>
          </a:prstGeom>
          <a:ln w="28575">
            <a:solidFill>
              <a:srgbClr val="0078D4"/>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sz="2400" kern="0" dirty="0">
                <a:gradFill>
                  <a:gsLst>
                    <a:gs pos="2917">
                      <a:srgbClr val="1A1A1A"/>
                    </a:gs>
                    <a:gs pos="30000">
                      <a:srgbClr val="1A1A1A"/>
                    </a:gs>
                  </a:gsLst>
                  <a:lin ang="5400000" scaled="0"/>
                </a:gradFill>
                <a:latin typeface="Segoe UI"/>
              </a:rPr>
              <a:t>Start the virtual machine for this lab</a:t>
            </a:r>
          </a:p>
          <a:p>
            <a:pPr marL="457200" lvl="2" defTabSz="914400">
              <a:spcBef>
                <a:spcPts val="0"/>
              </a:spcBef>
              <a:spcAft>
                <a:spcPts val="0"/>
              </a:spcAft>
              <a:buSzTx/>
              <a:defRPr/>
            </a:pPr>
            <a:r>
              <a:rPr kumimoji="0" lang="en-US" sz="1647"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or go to the exercise page </a:t>
            </a:r>
            <a:r>
              <a:rPr lang="en-US" sz="1647" kern="0" dirty="0">
                <a:gradFill>
                  <a:gsLst>
                    <a:gs pos="2917">
                      <a:srgbClr val="1A1A1A"/>
                    </a:gs>
                    <a:gs pos="30000">
                      <a:srgbClr val="1A1A1A"/>
                    </a:gs>
                  </a:gsLst>
                  <a:lin ang="5400000" scaled="0"/>
                </a:gradFill>
                <a:latin typeface="Segoe UI"/>
              </a:rPr>
              <a:t>at </a:t>
            </a:r>
            <a:r>
              <a:rPr lang="en-US" sz="1647" kern="0" dirty="0">
                <a:gradFill>
                  <a:gsLst>
                    <a:gs pos="2917">
                      <a:srgbClr val="1A1A1A"/>
                    </a:gs>
                    <a:gs pos="30000">
                      <a:srgbClr val="1A1A1A"/>
                    </a:gs>
                  </a:gsLst>
                  <a:lin ang="5400000" scaled="0"/>
                </a:gradFill>
                <a:latin typeface="Segoe UI"/>
                <a:hlinkClick r:id="rId3"/>
              </a:rPr>
              <a:t>https://aka.ms/dp900-cosmos-lab</a:t>
            </a:r>
            <a:r>
              <a:rPr lang="en-US" sz="1647" kern="0" dirty="0">
                <a:gradFill>
                  <a:gsLst>
                    <a:gs pos="2917">
                      <a:srgbClr val="1A1A1A"/>
                    </a:gs>
                    <a:gs pos="30000">
                      <a:srgbClr val="1A1A1A"/>
                    </a:gs>
                  </a:gsLst>
                  <a:lin ang="5400000" scaled="0"/>
                </a:gradFill>
                <a:latin typeface="Segoe UI"/>
              </a:rPr>
              <a:t>  </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Follow the instructions to complete the exercise on Microsoft Learn</a:t>
            </a:r>
          </a:p>
          <a:p>
            <a:pPr marL="457200" lvl="2" defTabSz="914400">
              <a:spcBef>
                <a:spcPts val="0"/>
              </a:spcBef>
              <a:spcAft>
                <a:spcPts val="0"/>
              </a:spcAft>
              <a:buSzTx/>
              <a:defRPr/>
            </a:pPr>
            <a:r>
              <a:rPr lang="en-US" sz="1647" kern="0" spc="-49" dirty="0">
                <a:gradFill>
                  <a:gsLst>
                    <a:gs pos="2917">
                      <a:srgbClr val="1A1A1A"/>
                    </a:gs>
                    <a:gs pos="30000">
                      <a:srgbClr val="1A1A1A"/>
                    </a:gs>
                  </a:gsLst>
                  <a:lin ang="5400000" scaled="0"/>
                </a:gradFill>
                <a:latin typeface="Segoe UI"/>
              </a:rPr>
              <a:t>U</a:t>
            </a:r>
            <a:r>
              <a:rPr kumimoji="0" lang="en-US" sz="1647"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se the Azure subscription provided for this lab</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6" name="Text Placeholder 1">
            <a:extLst>
              <a:ext uri="{FF2B5EF4-FFF2-40B4-BE49-F238E27FC236}">
                <a16:creationId xmlns:a16="http://schemas.microsoft.com/office/drawing/2014/main" id="{1554EA80-957F-422C-AA9C-941A4D96E10C}"/>
              </a:ext>
            </a:extLst>
          </p:cNvPr>
          <p:cNvSpPr txBox="1">
            <a:spLocks/>
          </p:cNvSpPr>
          <p:nvPr/>
        </p:nvSpPr>
        <p:spPr>
          <a:xfrm>
            <a:off x="586740" y="1759228"/>
            <a:ext cx="11018520"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r>
              <a:rPr kumimoji="0" lang="en-US" sz="24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 this lab, you will provision and use Azure Cosmos DB</a:t>
            </a:r>
          </a:p>
        </p:txBody>
      </p:sp>
      <p:grpSp>
        <p:nvGrpSpPr>
          <p:cNvPr id="5" name="Group 4" descr="Icon of three dots and outward pointing chevrons on left and right">
            <a:extLst>
              <a:ext uri="{FF2B5EF4-FFF2-40B4-BE49-F238E27FC236}">
                <a16:creationId xmlns:a16="http://schemas.microsoft.com/office/drawing/2014/main" id="{79E2ADF2-4C00-4E12-82F6-DD1B479C63D0}"/>
              </a:ext>
            </a:extLst>
          </p:cNvPr>
          <p:cNvGrpSpPr/>
          <p:nvPr/>
        </p:nvGrpSpPr>
        <p:grpSpPr>
          <a:xfrm>
            <a:off x="10616413" y="4592011"/>
            <a:ext cx="702132" cy="702232"/>
            <a:chOff x="3088645" y="5729498"/>
            <a:chExt cx="648328" cy="648420"/>
          </a:xfrm>
        </p:grpSpPr>
        <p:grpSp>
          <p:nvGrpSpPr>
            <p:cNvPr id="7" name="Group 6">
              <a:extLst>
                <a:ext uri="{FF2B5EF4-FFF2-40B4-BE49-F238E27FC236}">
                  <a16:creationId xmlns:a16="http://schemas.microsoft.com/office/drawing/2014/main" id="{794A9051-F33C-4FF7-879F-9FFFCFF0701C}"/>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9" name="Freeform 5">
                <a:extLst>
                  <a:ext uri="{FF2B5EF4-FFF2-40B4-BE49-F238E27FC236}">
                    <a16:creationId xmlns:a16="http://schemas.microsoft.com/office/drawing/2014/main" id="{11C7CFD4-FFAB-4667-8406-3D44CBE218E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6">
                <a:extLst>
                  <a:ext uri="{FF2B5EF4-FFF2-40B4-BE49-F238E27FC236}">
                    <a16:creationId xmlns:a16="http://schemas.microsoft.com/office/drawing/2014/main" id="{336AB7AC-0C9B-419D-B2B1-13D55121ACC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8" name="Picture 7" descr="Icon of three dots and outward pointing chevrons on left and right">
              <a:extLst>
                <a:ext uri="{FF2B5EF4-FFF2-40B4-BE49-F238E27FC236}">
                  <a16:creationId xmlns:a16="http://schemas.microsoft.com/office/drawing/2014/main" id="{95E61FB8-FD8E-4D63-BAE8-72D14CCE5921}"/>
                </a:ext>
              </a:extLst>
            </p:cNvPr>
            <p:cNvPicPr>
              <a:picLocks noChangeAspect="1"/>
            </p:cNvPicPr>
            <p:nvPr/>
          </p:nvPicPr>
          <p:blipFill>
            <a:blip r:embed="rId4"/>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34847521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Icon of a document"/>
          <p:cNvSpPr>
            <a:spLocks noGrp="1"/>
          </p:cNvSpPr>
          <p:nvPr>
            <p:ph type="title"/>
          </p:nvPr>
        </p:nvSpPr>
        <p:spPr/>
        <p:txBody>
          <a:bodyPr/>
          <a:lstStyle/>
          <a:p>
            <a:r>
              <a:rPr lang="en-US" dirty="0"/>
              <a:t>2: Knowledge check</a:t>
            </a:r>
          </a:p>
        </p:txBody>
      </p:sp>
      <p:sp>
        <p:nvSpPr>
          <p:cNvPr id="40" name="TextBox 39">
            <a:extLst>
              <a:ext uri="{FF2B5EF4-FFF2-40B4-BE49-F238E27FC236}">
                <a16:creationId xmlns:a16="http://schemas.microsoft.com/office/drawing/2014/main" id="{3BA1F15F-4D29-4062-98DD-AB6AFB989835}"/>
              </a:ext>
            </a:extLst>
          </p:cNvPr>
          <p:cNvSpPr txBox="1"/>
          <p:nvPr/>
        </p:nvSpPr>
        <p:spPr>
          <a:xfrm>
            <a:off x="1729344" y="1601321"/>
            <a:ext cx="10113905" cy="1007968"/>
          </a:xfrm>
          <a:prstGeom prst="rect">
            <a:avLst/>
          </a:prstGeom>
          <a:noFill/>
        </p:spPr>
        <p:txBody>
          <a:bodyPr wrap="square" lIns="0" tIns="0" rIns="0" bIns="0">
            <a:spAutoFit/>
          </a:bodyPr>
          <a:lstStyle/>
          <a:p>
            <a:pPr>
              <a:spcAft>
                <a:spcPts val="294"/>
              </a:spcAft>
              <a:defRPr/>
            </a:pPr>
            <a:r>
              <a:rPr lang="en-US" sz="1600" dirty="0">
                <a:latin typeface="+mj-lt"/>
              </a:rPr>
              <a:t>Which Cosmos DB API should you use to store and query JSON documents in Azure Cosmos DB?</a:t>
            </a:r>
          </a:p>
          <a:p>
            <a:pPr marL="336145" indent="-336145">
              <a:spcAft>
                <a:spcPts val="294"/>
              </a:spcAft>
              <a:buFont typeface="Wingdings" panose="05000000000000000000" pitchFamily="2" charset="2"/>
              <a:buChar char="q"/>
              <a:defRPr/>
            </a:pPr>
            <a:r>
              <a:rPr lang="pt-BR" sz="1400" b="0" i="0" dirty="0">
                <a:solidFill>
                  <a:srgbClr val="333333"/>
                </a:solidFill>
                <a:effectLst/>
                <a:latin typeface="Segoe UI" panose="020B0502040204020203" pitchFamily="34" charset="0"/>
              </a:rPr>
              <a:t>Azure Cosmos DB for NoSQL</a:t>
            </a:r>
          </a:p>
          <a:p>
            <a:pPr marL="336145" indent="-336145">
              <a:spcAft>
                <a:spcPts val="294"/>
              </a:spcAft>
              <a:buFont typeface="Wingdings" panose="05000000000000000000" pitchFamily="2" charset="2"/>
              <a:buChar char="q"/>
              <a:defRPr/>
            </a:pPr>
            <a:r>
              <a:rPr lang="en-US" sz="1400" b="0" i="0" dirty="0">
                <a:solidFill>
                  <a:srgbClr val="333333"/>
                </a:solidFill>
                <a:effectLst/>
                <a:latin typeface="Segoe UI" panose="020B0502040204020203" pitchFamily="34" charset="0"/>
              </a:rPr>
              <a:t>Azure Cosmos DB for Apache Cassandra</a:t>
            </a:r>
          </a:p>
          <a:p>
            <a:pPr marL="336145" indent="-336145">
              <a:spcAft>
                <a:spcPts val="294"/>
              </a:spcAft>
              <a:buFont typeface="Wingdings" panose="05000000000000000000" pitchFamily="2" charset="2"/>
              <a:buChar char="q"/>
              <a:defRPr/>
            </a:pPr>
            <a:r>
              <a:rPr lang="en-US" sz="1400" b="0" i="0" dirty="0">
                <a:solidFill>
                  <a:srgbClr val="333333"/>
                </a:solidFill>
                <a:effectLst/>
                <a:latin typeface="Segoe UI" panose="020B0502040204020203" pitchFamily="34" charset="0"/>
              </a:rPr>
              <a:t>Azure Cosmos DB for Table</a:t>
            </a:r>
            <a:endParaRPr lang="en-US" sz="1400" dirty="0"/>
          </a:p>
        </p:txBody>
      </p:sp>
      <p:sp>
        <p:nvSpPr>
          <p:cNvPr id="6" name="Graphic 26" descr="Checkmark on partition key and row key">
            <a:extLst>
              <a:ext uri="{FF2B5EF4-FFF2-40B4-BE49-F238E27FC236}">
                <a16:creationId xmlns:a16="http://schemas.microsoft.com/office/drawing/2014/main" id="{7D05BC2A-9C6E-43B0-8D7F-ECDE30924359}"/>
              </a:ext>
            </a:extLst>
          </p:cNvPr>
          <p:cNvSpPr/>
          <p:nvPr/>
        </p:nvSpPr>
        <p:spPr>
          <a:xfrm>
            <a:off x="1729344" y="1890260"/>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2" name="Straight Connector 11">
            <a:extLst>
              <a:ext uri="{FF2B5EF4-FFF2-40B4-BE49-F238E27FC236}">
                <a16:creationId xmlns:a16="http://schemas.microsoft.com/office/drawing/2014/main" id="{8638AAB1-0E91-4186-AED1-38EFA34D41C8}"/>
              </a:ext>
              <a:ext uri="{C183D7F6-B498-43B3-948B-1728B52AA6E4}">
                <adec:decorative xmlns:adec="http://schemas.microsoft.com/office/drawing/2017/decorative" val="1"/>
              </a:ext>
            </a:extLst>
          </p:cNvPr>
          <p:cNvCxnSpPr>
            <a:cxnSpLocks/>
          </p:cNvCxnSpPr>
          <p:nvPr/>
        </p:nvCxnSpPr>
        <p:spPr>
          <a:xfrm>
            <a:off x="1729344" y="2776315"/>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2624CD9-542E-49EF-9252-E02C03C282FB}"/>
              </a:ext>
            </a:extLst>
          </p:cNvPr>
          <p:cNvSpPr txBox="1"/>
          <p:nvPr/>
        </p:nvSpPr>
        <p:spPr>
          <a:xfrm>
            <a:off x="1729344" y="2943341"/>
            <a:ext cx="10113905" cy="1254189"/>
          </a:xfrm>
          <a:prstGeom prst="rect">
            <a:avLst/>
          </a:prstGeom>
          <a:noFill/>
        </p:spPr>
        <p:txBody>
          <a:bodyPr wrap="square" lIns="0" tIns="0" rIns="0" bIns="0">
            <a:spAutoFit/>
          </a:bodyPr>
          <a:lstStyle/>
          <a:p>
            <a:pPr>
              <a:spcAft>
                <a:spcPts val="294"/>
              </a:spcAft>
              <a:defRPr/>
            </a:pPr>
            <a:r>
              <a:rPr lang="en-US" sz="1600" dirty="0">
                <a:latin typeface="+mj-lt"/>
              </a:rPr>
              <a:t>Which Azure Cosmos DB API should you use to work with data in which entities and their relationships to one another are represented in a graph using vertices and edges?</a:t>
            </a:r>
          </a:p>
          <a:p>
            <a:pPr marL="336145" indent="-336145">
              <a:spcAft>
                <a:spcPts val="294"/>
              </a:spcAft>
              <a:buFont typeface="Wingdings" panose="05000000000000000000" pitchFamily="2" charset="2"/>
              <a:buChar char="q"/>
              <a:defRPr/>
            </a:pPr>
            <a:r>
              <a:rPr lang="en-US" sz="1400" b="0" i="0" dirty="0">
                <a:solidFill>
                  <a:srgbClr val="333333"/>
                </a:solidFill>
                <a:effectLst/>
                <a:latin typeface="Segoe UI" panose="020B0502040204020203" pitchFamily="34" charset="0"/>
              </a:rPr>
              <a:t>Azure Cosmos DB for MongoDB</a:t>
            </a:r>
            <a:endParaRPr lang="en-US" sz="1400" dirty="0"/>
          </a:p>
          <a:p>
            <a:pPr marL="336145" indent="-336145">
              <a:spcAft>
                <a:spcPts val="294"/>
              </a:spcAft>
              <a:buFont typeface="Wingdings" panose="05000000000000000000" pitchFamily="2" charset="2"/>
              <a:buChar char="q"/>
              <a:defRPr/>
            </a:pPr>
            <a:r>
              <a:rPr lang="pt-BR" sz="1400" b="0" i="0" dirty="0">
                <a:solidFill>
                  <a:srgbClr val="333333"/>
                </a:solidFill>
                <a:effectLst/>
                <a:latin typeface="Segoe UI" panose="020B0502040204020203" pitchFamily="34" charset="0"/>
              </a:rPr>
              <a:t>Azure Cosmos DB for NoSQL</a:t>
            </a:r>
          </a:p>
          <a:p>
            <a:pPr marL="336145" indent="-336145">
              <a:spcAft>
                <a:spcPts val="294"/>
              </a:spcAft>
              <a:buFont typeface="Wingdings" panose="05000000000000000000" pitchFamily="2" charset="2"/>
              <a:buChar char="q"/>
              <a:defRPr/>
            </a:pPr>
            <a:r>
              <a:rPr lang="pt-BR" sz="1400" b="0" i="0" dirty="0">
                <a:solidFill>
                  <a:srgbClr val="333333"/>
                </a:solidFill>
                <a:effectLst/>
                <a:latin typeface="Segoe UI" panose="020B0502040204020203" pitchFamily="34" charset="0"/>
              </a:rPr>
              <a:t>Azure Cosmos DB for Apache Gremlin</a:t>
            </a:r>
            <a:endParaRPr lang="en-US" sz="1400" dirty="0"/>
          </a:p>
        </p:txBody>
      </p:sp>
      <p:sp>
        <p:nvSpPr>
          <p:cNvPr id="8" name="Graphic 27" descr="Checkmark on use a page block for blobs that require random read and write access. Use a block blob for discrete objects that change infrequently">
            <a:extLst>
              <a:ext uri="{FF2B5EF4-FFF2-40B4-BE49-F238E27FC236}">
                <a16:creationId xmlns:a16="http://schemas.microsoft.com/office/drawing/2014/main" id="{1B814A20-05D2-467E-A2C3-BD207A2201D0}"/>
              </a:ext>
            </a:extLst>
          </p:cNvPr>
          <p:cNvSpPr/>
          <p:nvPr/>
        </p:nvSpPr>
        <p:spPr>
          <a:xfrm>
            <a:off x="1729343" y="3945409"/>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4" name="Straight Connector 13">
            <a:extLst>
              <a:ext uri="{FF2B5EF4-FFF2-40B4-BE49-F238E27FC236}">
                <a16:creationId xmlns:a16="http://schemas.microsoft.com/office/drawing/2014/main" id="{81C52061-5571-4C82-8372-76A935F5688C}"/>
              </a:ext>
              <a:ext uri="{C183D7F6-B498-43B3-948B-1728B52AA6E4}">
                <adec:decorative xmlns:adec="http://schemas.microsoft.com/office/drawing/2017/decorative" val="1"/>
              </a:ext>
            </a:extLst>
          </p:cNvPr>
          <p:cNvCxnSpPr>
            <a:cxnSpLocks/>
          </p:cNvCxnSpPr>
          <p:nvPr/>
        </p:nvCxnSpPr>
        <p:spPr>
          <a:xfrm>
            <a:off x="1729343" y="4421038"/>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89798CE-D451-4A7C-A575-16C102C586CF}"/>
              </a:ext>
            </a:extLst>
          </p:cNvPr>
          <p:cNvSpPr txBox="1"/>
          <p:nvPr/>
        </p:nvSpPr>
        <p:spPr>
          <a:xfrm>
            <a:off x="1729343" y="4551625"/>
            <a:ext cx="10113905" cy="1007968"/>
          </a:xfrm>
          <a:prstGeom prst="rect">
            <a:avLst/>
          </a:prstGeom>
          <a:noFill/>
        </p:spPr>
        <p:txBody>
          <a:bodyPr wrap="square" lIns="0" tIns="0" rIns="0" bIns="0">
            <a:spAutoFit/>
          </a:bodyPr>
          <a:lstStyle/>
          <a:p>
            <a:pPr>
              <a:spcAft>
                <a:spcPts val="294"/>
              </a:spcAft>
              <a:defRPr/>
            </a:pPr>
            <a:r>
              <a:rPr lang="en-US" sz="1600" dirty="0">
                <a:latin typeface="+mj-lt"/>
              </a:rPr>
              <a:t>How can you enable globally distributed users to work with their own local replica of a Cosmos DB database?</a:t>
            </a:r>
          </a:p>
          <a:p>
            <a:pPr marL="336145" indent="-336145">
              <a:spcAft>
                <a:spcPts val="294"/>
              </a:spcAft>
              <a:buFont typeface="Wingdings" panose="05000000000000000000" pitchFamily="2" charset="2"/>
              <a:buChar char="q"/>
              <a:defRPr/>
            </a:pPr>
            <a:r>
              <a:rPr lang="en-US" sz="1400" dirty="0"/>
              <a:t>Create an Azure Cosmos DB account in each region where you have users </a:t>
            </a:r>
          </a:p>
          <a:p>
            <a:pPr marL="336145" indent="-336145">
              <a:spcAft>
                <a:spcPts val="294"/>
              </a:spcAft>
              <a:buFont typeface="Wingdings" panose="05000000000000000000" pitchFamily="2" charset="2"/>
              <a:buChar char="q"/>
              <a:defRPr/>
            </a:pPr>
            <a:r>
              <a:rPr lang="en-US" sz="1400" dirty="0"/>
              <a:t>Use the Table API to copy data to Azure Table Storage in each region where you have users </a:t>
            </a:r>
          </a:p>
          <a:p>
            <a:pPr marL="336145" indent="-336145">
              <a:spcAft>
                <a:spcPts val="294"/>
              </a:spcAft>
              <a:buFont typeface="Wingdings" panose="05000000000000000000" pitchFamily="2" charset="2"/>
              <a:buChar char="q"/>
              <a:defRPr/>
            </a:pPr>
            <a:r>
              <a:rPr lang="en-US" sz="1400" dirty="0"/>
              <a:t>Enable multi-region writes and add the regions where you have users</a:t>
            </a:r>
          </a:p>
        </p:txBody>
      </p:sp>
      <p:sp>
        <p:nvSpPr>
          <p:cNvPr id="13" name="Graphic 28" descr="Check mark on to enable users at different sites to share files">
            <a:extLst>
              <a:ext uri="{FF2B5EF4-FFF2-40B4-BE49-F238E27FC236}">
                <a16:creationId xmlns:a16="http://schemas.microsoft.com/office/drawing/2014/main" id="{2CE6C891-3AA6-435F-887D-FE50B153C633}"/>
              </a:ext>
            </a:extLst>
          </p:cNvPr>
          <p:cNvSpPr/>
          <p:nvPr/>
        </p:nvSpPr>
        <p:spPr>
          <a:xfrm>
            <a:off x="1729343" y="5321624"/>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pic>
        <p:nvPicPr>
          <p:cNvPr id="9" name="Graphic 8">
            <a:extLst>
              <a:ext uri="{FF2B5EF4-FFF2-40B4-BE49-F238E27FC236}">
                <a16:creationId xmlns:a16="http://schemas.microsoft.com/office/drawing/2014/main" id="{FFD1D6A5-5A78-47CB-84C4-C5BD2C2D9CD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495" y="1609747"/>
            <a:ext cx="933775" cy="933775"/>
          </a:xfrm>
          <a:prstGeom prst="rect">
            <a:avLst/>
          </a:prstGeom>
        </p:spPr>
      </p:pic>
      <p:pic>
        <p:nvPicPr>
          <p:cNvPr id="20" name="Graphic 19">
            <a:extLst>
              <a:ext uri="{FF2B5EF4-FFF2-40B4-BE49-F238E27FC236}">
                <a16:creationId xmlns:a16="http://schemas.microsoft.com/office/drawing/2014/main" id="{85FA0F14-4FF8-4A1D-9DDB-EA999E39AE0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495" y="2912789"/>
            <a:ext cx="933775" cy="933775"/>
          </a:xfrm>
          <a:prstGeom prst="rect">
            <a:avLst/>
          </a:prstGeom>
        </p:spPr>
      </p:pic>
      <p:pic>
        <p:nvPicPr>
          <p:cNvPr id="21" name="Graphic 20">
            <a:extLst>
              <a:ext uri="{FF2B5EF4-FFF2-40B4-BE49-F238E27FC236}">
                <a16:creationId xmlns:a16="http://schemas.microsoft.com/office/drawing/2014/main" id="{EC2E7176-AE91-41DF-A181-1E504ED6BA3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495" y="4421038"/>
            <a:ext cx="933775" cy="933775"/>
          </a:xfrm>
          <a:prstGeom prst="rect">
            <a:avLst/>
          </a:prstGeom>
        </p:spPr>
      </p:pic>
    </p:spTree>
    <p:extLst>
      <p:ext uri="{BB962C8B-B14F-4D97-AF65-F5344CB8AC3E}">
        <p14:creationId xmlns:p14="http://schemas.microsoft.com/office/powerpoint/2010/main" val="79760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C82212-6B6D-44D9-B0BC-778408D499E1}"/>
              </a:ext>
            </a:extLst>
          </p:cNvPr>
          <p:cNvSpPr txBox="1">
            <a:spLocks noGrp="1"/>
          </p:cNvSpPr>
          <p:nvPr>
            <p:ph type="title" idx="4294967295"/>
          </p:nvPr>
        </p:nvSpPr>
        <p:spPr>
          <a:xfrm>
            <a:off x="0" y="-461665"/>
            <a:ext cx="6572250" cy="46166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chemeClr val="bg1"/>
                </a:solidFill>
                <a:effectLst/>
                <a:uLnTx/>
                <a:uFillTx/>
                <a:latin typeface="+mj-lt"/>
                <a:ea typeface="+mn-ea"/>
                <a:cs typeface="+mn-cs"/>
              </a:rPr>
              <a:t>Closing slide</a:t>
            </a:r>
          </a:p>
        </p:txBody>
      </p:sp>
    </p:spTree>
    <p:extLst>
      <p:ext uri="{BB962C8B-B14F-4D97-AF65-F5344CB8AC3E}">
        <p14:creationId xmlns:p14="http://schemas.microsoft.com/office/powerpoint/2010/main" val="42926613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a:extLst>
              <a:ext uri="{FF2B5EF4-FFF2-40B4-BE49-F238E27FC236}">
                <a16:creationId xmlns:a16="http://schemas.microsoft.com/office/drawing/2014/main" id="{1F794EDE-F266-436B-A21A-3850AA5F74FC}"/>
              </a:ext>
            </a:extLst>
          </p:cNvPr>
          <p:cNvSpPr txBox="1">
            <a:spLocks noGrp="1"/>
          </p:cNvSpPr>
          <p:nvPr>
            <p:ph type="body" sz="quarter" idx="22"/>
          </p:nvPr>
        </p:nvSpPr>
        <p:spPr>
          <a:xfrm>
            <a:off x="4078288" y="2451210"/>
            <a:ext cx="7695069" cy="338554"/>
          </a:xfrm>
          <a:prstGeom prst="rect">
            <a:avLst/>
          </a:prstGeom>
          <a:noFill/>
        </p:spPr>
        <p:txBody>
          <a:bodyPr wrap="square" lIns="0" tIns="0" rIns="0" bIns="0" rtlCol="0" anchor="ctr">
            <a:spAutoFit/>
          </a:bodyPr>
          <a:lstStyle/>
          <a:p>
            <a:r>
              <a:rPr lang="en-US" sz="2200" dirty="0"/>
              <a:t>Fundamentals of Azure Storage</a:t>
            </a:r>
          </a:p>
        </p:txBody>
      </p:sp>
      <p:sp>
        <p:nvSpPr>
          <p:cNvPr id="7" name="Text Placeholder 6">
            <a:extLst>
              <a:ext uri="{FF2B5EF4-FFF2-40B4-BE49-F238E27FC236}">
                <a16:creationId xmlns:a16="http://schemas.microsoft.com/office/drawing/2014/main" id="{28F705C1-1665-4334-A1C9-E57C1B4B2BAD}"/>
              </a:ext>
            </a:extLst>
          </p:cNvPr>
          <p:cNvSpPr txBox="1">
            <a:spLocks noGrp="1"/>
          </p:cNvSpPr>
          <p:nvPr>
            <p:ph type="body" sz="quarter" idx="23"/>
          </p:nvPr>
        </p:nvSpPr>
        <p:spPr>
          <a:xfrm>
            <a:off x="4078288" y="3921792"/>
            <a:ext cx="7695069" cy="338554"/>
          </a:xfrm>
          <a:prstGeom prst="rect">
            <a:avLst/>
          </a:prstGeom>
          <a:noFill/>
        </p:spPr>
        <p:txBody>
          <a:bodyPr wrap="square" lIns="0" tIns="0" rIns="0" bIns="0" rtlCol="0" anchor="ctr">
            <a:spAutoFit/>
          </a:bodyPr>
          <a:lstStyle/>
          <a:p>
            <a:pPr>
              <a:spcAft>
                <a:spcPts val="400"/>
              </a:spcAft>
            </a:pPr>
            <a:r>
              <a:rPr lang="en-US" sz="2200" dirty="0"/>
              <a:t>Fundamentals of Azure Cosmos DB</a:t>
            </a:r>
          </a:p>
        </p:txBody>
      </p:sp>
      <p:grpSp>
        <p:nvGrpSpPr>
          <p:cNvPr id="4" name="Group 3">
            <a:extLst>
              <a:ext uri="{FF2B5EF4-FFF2-40B4-BE49-F238E27FC236}">
                <a16:creationId xmlns:a16="http://schemas.microsoft.com/office/drawing/2014/main" id="{AC78AA35-0974-4D40-AF27-3DF2A7D841E4}"/>
              </a:ext>
              <a:ext uri="{C183D7F6-B498-43B3-948B-1728B52AA6E4}">
                <adec:decorative xmlns:adec="http://schemas.microsoft.com/office/drawing/2017/decorative" val="1"/>
              </a:ext>
            </a:extLst>
          </p:cNvPr>
          <p:cNvGrpSpPr/>
          <p:nvPr/>
        </p:nvGrpSpPr>
        <p:grpSpPr>
          <a:xfrm>
            <a:off x="2995195" y="3678811"/>
            <a:ext cx="800001" cy="800001"/>
            <a:chOff x="2995195" y="3678811"/>
            <a:chExt cx="800001" cy="800001"/>
          </a:xfrm>
        </p:grpSpPr>
        <p:sp>
          <p:nvSpPr>
            <p:cNvPr id="3" name="Oval 2">
              <a:extLst>
                <a:ext uri="{FF2B5EF4-FFF2-40B4-BE49-F238E27FC236}">
                  <a16:creationId xmlns:a16="http://schemas.microsoft.com/office/drawing/2014/main" id="{C4E3371E-C28A-4EDB-B236-A8E106E58B6F}"/>
                </a:ext>
              </a:extLst>
            </p:cNvPr>
            <p:cNvSpPr/>
            <p:nvPr/>
          </p:nvSpPr>
          <p:spPr bwMode="auto">
            <a:xfrm>
              <a:off x="2995195" y="3678811"/>
              <a:ext cx="800001" cy="800001"/>
            </a:xfrm>
            <a:prstGeom prst="ellipse">
              <a:avLst/>
            </a:prstGeom>
            <a:solidFill>
              <a:schemeClr val="tx2">
                <a:lumMod val="60000"/>
                <a:lumOff val="40000"/>
              </a:schemeClr>
            </a:solidFill>
            <a:ln w="38100">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 name="Graphic 1">
              <a:extLst>
                <a:ext uri="{FF2B5EF4-FFF2-40B4-BE49-F238E27FC236}">
                  <a16:creationId xmlns:a16="http://schemas.microsoft.com/office/drawing/2014/main" id="{557BBA9C-88C0-42A5-830E-460502382A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8047" y="3801663"/>
              <a:ext cx="554296" cy="554296"/>
            </a:xfrm>
            <a:prstGeom prst="rect">
              <a:avLst/>
            </a:prstGeom>
          </p:spPr>
        </p:pic>
      </p:grpSp>
      <p:grpSp>
        <p:nvGrpSpPr>
          <p:cNvPr id="10" name="Group 9">
            <a:extLst>
              <a:ext uri="{FF2B5EF4-FFF2-40B4-BE49-F238E27FC236}">
                <a16:creationId xmlns:a16="http://schemas.microsoft.com/office/drawing/2014/main" id="{14615211-9C6F-41DE-9E35-FC0331605990}"/>
              </a:ext>
              <a:ext uri="{C183D7F6-B498-43B3-948B-1728B52AA6E4}">
                <adec:decorative xmlns:adec="http://schemas.microsoft.com/office/drawing/2017/decorative" val="1"/>
              </a:ext>
            </a:extLst>
          </p:cNvPr>
          <p:cNvGrpSpPr/>
          <p:nvPr/>
        </p:nvGrpSpPr>
        <p:grpSpPr>
          <a:xfrm>
            <a:off x="2995195" y="2220486"/>
            <a:ext cx="800001" cy="800001"/>
            <a:chOff x="3147595" y="3831211"/>
            <a:chExt cx="800001" cy="800001"/>
          </a:xfrm>
        </p:grpSpPr>
        <p:sp>
          <p:nvSpPr>
            <p:cNvPr id="9" name="Oval 8">
              <a:extLst>
                <a:ext uri="{FF2B5EF4-FFF2-40B4-BE49-F238E27FC236}">
                  <a16:creationId xmlns:a16="http://schemas.microsoft.com/office/drawing/2014/main" id="{0A1E8F1F-ADA5-4031-B9FF-9076A3A5D38C}"/>
                </a:ext>
              </a:extLst>
            </p:cNvPr>
            <p:cNvSpPr/>
            <p:nvPr/>
          </p:nvSpPr>
          <p:spPr bwMode="auto">
            <a:xfrm>
              <a:off x="3147595" y="3831211"/>
              <a:ext cx="800001" cy="800001"/>
            </a:xfrm>
            <a:prstGeom prst="ellipse">
              <a:avLst/>
            </a:prstGeom>
            <a:solidFill>
              <a:schemeClr val="tx2">
                <a:lumMod val="60000"/>
                <a:lumOff val="40000"/>
              </a:schemeClr>
            </a:solidFill>
            <a:ln w="38100">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8C543246-723D-40B1-973A-DEBF5F0EF1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85115" y="3939183"/>
              <a:ext cx="539628" cy="539628"/>
            </a:xfrm>
            <a:prstGeom prst="rect">
              <a:avLst/>
            </a:prstGeom>
          </p:spPr>
        </p:pic>
      </p:gr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1: Fundamentals of Azure Storage</a:t>
            </a:r>
            <a:endParaRPr lang="en-IN" sz="2000" dirty="0"/>
          </a:p>
        </p:txBody>
      </p:sp>
      <p:grpSp>
        <p:nvGrpSpPr>
          <p:cNvPr id="6" name="Group 5">
            <a:extLst>
              <a:ext uri="{FF2B5EF4-FFF2-40B4-BE49-F238E27FC236}">
                <a16:creationId xmlns:a16="http://schemas.microsoft.com/office/drawing/2014/main" id="{8AA41A57-10A7-45E0-96A9-2E54A324216C}"/>
              </a:ext>
              <a:ext uri="{C183D7F6-B498-43B3-948B-1728B52AA6E4}">
                <adec:decorative xmlns:adec="http://schemas.microsoft.com/office/drawing/2017/decorative" val="1"/>
              </a:ext>
            </a:extLst>
          </p:cNvPr>
          <p:cNvGrpSpPr/>
          <p:nvPr/>
        </p:nvGrpSpPr>
        <p:grpSpPr>
          <a:xfrm>
            <a:off x="10153141" y="2803675"/>
            <a:ext cx="1250650" cy="1250650"/>
            <a:chOff x="3147595" y="3831211"/>
            <a:chExt cx="800001" cy="800001"/>
          </a:xfrm>
        </p:grpSpPr>
        <p:sp>
          <p:nvSpPr>
            <p:cNvPr id="7" name="Oval 6">
              <a:extLst>
                <a:ext uri="{FF2B5EF4-FFF2-40B4-BE49-F238E27FC236}">
                  <a16:creationId xmlns:a16="http://schemas.microsoft.com/office/drawing/2014/main" id="{344525B1-0FD0-43A7-A3C7-0D3D5D6CC305}"/>
                </a:ext>
              </a:extLst>
            </p:cNvPr>
            <p:cNvSpPr/>
            <p:nvPr/>
          </p:nvSpPr>
          <p:spPr bwMode="auto">
            <a:xfrm>
              <a:off x="3147595" y="3831211"/>
              <a:ext cx="800001" cy="800001"/>
            </a:xfrm>
            <a:prstGeom prst="ellipse">
              <a:avLst/>
            </a:prstGeom>
            <a:solidFill>
              <a:schemeClr val="tx2">
                <a:lumMod val="60000"/>
                <a:lumOff val="40000"/>
              </a:schemeClr>
            </a:solidFill>
            <a:ln w="38100">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4D10DEDD-4D65-4F3E-B243-F8286608E2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85115" y="3939183"/>
              <a:ext cx="539628" cy="539628"/>
            </a:xfrm>
            <a:prstGeom prst="rect">
              <a:avLst/>
            </a:prstGeom>
          </p:spPr>
        </p:pic>
      </p:grpSp>
    </p:spTree>
    <p:extLst>
      <p:ext uri="{BB962C8B-B14F-4D97-AF65-F5344CB8AC3E}">
        <p14:creationId xmlns:p14="http://schemas.microsoft.com/office/powerpoint/2010/main" val="2347761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D5084937-4C1E-45BE-95C1-0B9C09320FF0}"/>
              </a:ext>
              <a:ext uri="{C183D7F6-B498-43B3-948B-1728B52AA6E4}">
                <adec:decorative xmlns:adec="http://schemas.microsoft.com/office/drawing/2017/decorative" val="1"/>
              </a:ext>
            </a:extLst>
          </p:cNvPr>
          <p:cNvSpPr/>
          <p:nvPr/>
        </p:nvSpPr>
        <p:spPr bwMode="auto">
          <a:xfrm>
            <a:off x="203200" y="1109091"/>
            <a:ext cx="6694802" cy="468672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41DD03D0-5673-411E-BA4D-C1DC269B72DB}"/>
              </a:ext>
            </a:extLst>
          </p:cNvPr>
          <p:cNvSpPr>
            <a:spLocks noGrp="1"/>
          </p:cNvSpPr>
          <p:nvPr>
            <p:ph type="title"/>
          </p:nvPr>
        </p:nvSpPr>
        <p:spPr/>
        <p:txBody>
          <a:bodyPr/>
          <a:lstStyle/>
          <a:p>
            <a:r>
              <a:rPr lang="en-US" dirty="0"/>
              <a:t>Azure Blob Storage</a:t>
            </a:r>
          </a:p>
        </p:txBody>
      </p:sp>
      <p:sp>
        <p:nvSpPr>
          <p:cNvPr id="48" name="Text Placeholder 47">
            <a:extLst>
              <a:ext uri="{FF2B5EF4-FFF2-40B4-BE49-F238E27FC236}">
                <a16:creationId xmlns:a16="http://schemas.microsoft.com/office/drawing/2014/main" id="{3CA0C21D-B5E1-4E73-A654-994A362E95E0}"/>
              </a:ext>
            </a:extLst>
          </p:cNvPr>
          <p:cNvSpPr>
            <a:spLocks noGrp="1"/>
          </p:cNvSpPr>
          <p:nvPr>
            <p:ph type="body" sz="quarter" idx="10"/>
          </p:nvPr>
        </p:nvSpPr>
        <p:spPr>
          <a:xfrm>
            <a:off x="404176" y="1088285"/>
            <a:ext cx="6444582" cy="3365024"/>
          </a:xfrm>
        </p:spPr>
        <p:txBody>
          <a:bodyPr/>
          <a:lstStyle/>
          <a:p>
            <a:r>
              <a:rPr lang="en-US" sz="2000" dirty="0"/>
              <a:t>Storage for data as binary large objects (BLOBs)</a:t>
            </a:r>
          </a:p>
          <a:p>
            <a:pPr marL="342900" lvl="1" indent="-342900">
              <a:buFont typeface="Arial" panose="020B0604020202020204" pitchFamily="34" charset="0"/>
              <a:buChar char="•"/>
            </a:pPr>
            <a:r>
              <a:rPr lang="en-US" sz="1800" dirty="0"/>
              <a:t>Block blobs</a:t>
            </a:r>
          </a:p>
          <a:p>
            <a:pPr marL="685800" lvl="2" indent="-342900">
              <a:spcAft>
                <a:spcPts val="0"/>
              </a:spcAft>
            </a:pPr>
            <a:r>
              <a:rPr lang="en-US" sz="1400" dirty="0"/>
              <a:t>Large, discrete, binary objects that change infrequently</a:t>
            </a:r>
          </a:p>
          <a:p>
            <a:pPr marL="685800" lvl="2" indent="-342900">
              <a:spcAft>
                <a:spcPts val="0"/>
              </a:spcAft>
            </a:pPr>
            <a:r>
              <a:rPr lang="en-US" sz="1400" dirty="0"/>
              <a:t>Blobs can be up to 4.7 TB, composed of blocks of up to 100 MB</a:t>
            </a:r>
          </a:p>
          <a:p>
            <a:pPr marL="1028700" lvl="3" indent="-342900">
              <a:spcAft>
                <a:spcPts val="0"/>
              </a:spcAft>
            </a:pPr>
            <a:r>
              <a:rPr lang="en-US" sz="1400" dirty="0"/>
              <a:t>A blob can contain up to 50,000 blocks</a:t>
            </a:r>
          </a:p>
          <a:p>
            <a:pPr marL="342900" lvl="1" indent="-342900">
              <a:buFont typeface="Arial" panose="020B0604020202020204" pitchFamily="34" charset="0"/>
              <a:buChar char="•"/>
            </a:pPr>
            <a:r>
              <a:rPr lang="en-US" sz="1800" dirty="0"/>
              <a:t>Page blobs</a:t>
            </a:r>
          </a:p>
          <a:p>
            <a:pPr marL="685800" lvl="2" indent="-342900">
              <a:spcAft>
                <a:spcPts val="0"/>
              </a:spcAft>
            </a:pPr>
            <a:r>
              <a:rPr lang="en-US" sz="1400" dirty="0"/>
              <a:t>Used as virtual disk storage for VMs</a:t>
            </a:r>
          </a:p>
          <a:p>
            <a:pPr marL="685800" lvl="2" indent="-342900">
              <a:spcAft>
                <a:spcPts val="0"/>
              </a:spcAft>
            </a:pPr>
            <a:r>
              <a:rPr lang="en-US" sz="1400" dirty="0"/>
              <a:t>Blobs can be up to 8 TB, composed of fixed sized-512 byte pages</a:t>
            </a:r>
          </a:p>
          <a:p>
            <a:pPr marL="342900" lvl="1" indent="-342900">
              <a:buFont typeface="Arial" panose="020B0604020202020204" pitchFamily="34" charset="0"/>
              <a:buChar char="•"/>
            </a:pPr>
            <a:r>
              <a:rPr lang="en-US" sz="1800" dirty="0"/>
              <a:t>Append blobs</a:t>
            </a:r>
          </a:p>
          <a:p>
            <a:pPr marL="685800" lvl="2" indent="-342900">
              <a:spcAft>
                <a:spcPts val="0"/>
              </a:spcAft>
            </a:pPr>
            <a:r>
              <a:rPr lang="en-US" sz="1400" dirty="0"/>
              <a:t>Block blobs that are used to optimize append operations</a:t>
            </a:r>
          </a:p>
          <a:p>
            <a:pPr marL="685800" lvl="2" indent="-342900">
              <a:spcAft>
                <a:spcPts val="0"/>
              </a:spcAft>
            </a:pPr>
            <a:r>
              <a:rPr lang="en-US" sz="1400" dirty="0"/>
              <a:t>Maximum size just over 195 GB - each block can be up to 4 MB</a:t>
            </a:r>
          </a:p>
          <a:p>
            <a:pPr lvl="2" indent="0">
              <a:spcAft>
                <a:spcPts val="0"/>
              </a:spcAft>
              <a:buNone/>
            </a:pPr>
            <a:endParaRPr lang="en-US" sz="900" dirty="0"/>
          </a:p>
        </p:txBody>
      </p:sp>
      <p:sp>
        <p:nvSpPr>
          <p:cNvPr id="40" name="TextBox 39">
            <a:extLst>
              <a:ext uri="{FF2B5EF4-FFF2-40B4-BE49-F238E27FC236}">
                <a16:creationId xmlns:a16="http://schemas.microsoft.com/office/drawing/2014/main" id="{FF8D0B58-3625-4889-80F2-64B52EA2F811}"/>
              </a:ext>
            </a:extLst>
          </p:cNvPr>
          <p:cNvSpPr txBox="1"/>
          <p:nvPr/>
        </p:nvSpPr>
        <p:spPr>
          <a:xfrm>
            <a:off x="7659519" y="4156106"/>
            <a:ext cx="3990317" cy="154196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Blobs can be organized in virtual directories, but each path is considered a single blob in a flat namespace – folder level operations are not supported</a:t>
            </a:r>
          </a:p>
        </p:txBody>
      </p:sp>
      <p:grpSp>
        <p:nvGrpSpPr>
          <p:cNvPr id="11" name="Group 10" descr="Hierarchy: Azure Storage Account containing Blob Container which contains blob 1 and folder1/blob2">
            <a:extLst>
              <a:ext uri="{FF2B5EF4-FFF2-40B4-BE49-F238E27FC236}">
                <a16:creationId xmlns:a16="http://schemas.microsoft.com/office/drawing/2014/main" id="{52B28D11-0E7D-4C84-A08F-E50BEE5A61D7}"/>
              </a:ext>
            </a:extLst>
          </p:cNvPr>
          <p:cNvGrpSpPr/>
          <p:nvPr/>
        </p:nvGrpSpPr>
        <p:grpSpPr>
          <a:xfrm>
            <a:off x="7152123" y="1318401"/>
            <a:ext cx="4222668" cy="2672450"/>
            <a:chOff x="7152123" y="1394601"/>
            <a:chExt cx="4222668" cy="2672450"/>
          </a:xfrm>
        </p:grpSpPr>
        <p:grpSp>
          <p:nvGrpSpPr>
            <p:cNvPr id="5" name="Group 4">
              <a:extLst>
                <a:ext uri="{FF2B5EF4-FFF2-40B4-BE49-F238E27FC236}">
                  <a16:creationId xmlns:a16="http://schemas.microsoft.com/office/drawing/2014/main" id="{397C9DBD-1DCD-4D29-BD42-44ADC64AF437}"/>
                </a:ext>
              </a:extLst>
            </p:cNvPr>
            <p:cNvGrpSpPr/>
            <p:nvPr/>
          </p:nvGrpSpPr>
          <p:grpSpPr>
            <a:xfrm>
              <a:off x="7152123" y="1394601"/>
              <a:ext cx="4222668" cy="2672450"/>
              <a:chOff x="7152123" y="1394601"/>
              <a:chExt cx="4222668" cy="2672450"/>
            </a:xfrm>
          </p:grpSpPr>
          <p:grpSp>
            <p:nvGrpSpPr>
              <p:cNvPr id="46" name="Group 45">
                <a:extLst>
                  <a:ext uri="{FF2B5EF4-FFF2-40B4-BE49-F238E27FC236}">
                    <a16:creationId xmlns:a16="http://schemas.microsoft.com/office/drawing/2014/main" id="{C06A84B4-28CC-438C-943E-0F96CC5E0912}"/>
                  </a:ext>
                  <a:ext uri="{C183D7F6-B498-43B3-948B-1728B52AA6E4}">
                    <adec:decorative xmlns:adec="http://schemas.microsoft.com/office/drawing/2017/decorative" val="1"/>
                  </a:ext>
                </a:extLst>
              </p:cNvPr>
              <p:cNvGrpSpPr/>
              <p:nvPr/>
            </p:nvGrpSpPr>
            <p:grpSpPr>
              <a:xfrm>
                <a:off x="7152123" y="1394601"/>
                <a:ext cx="4222668" cy="2565965"/>
                <a:chOff x="7152123" y="1394601"/>
                <a:chExt cx="4222668" cy="2565965"/>
              </a:xfrm>
            </p:grpSpPr>
            <p:pic>
              <p:nvPicPr>
                <p:cNvPr id="6" name="Graphic 5">
                  <a:extLst>
                    <a:ext uri="{FF2B5EF4-FFF2-40B4-BE49-F238E27FC236}">
                      <a16:creationId xmlns:a16="http://schemas.microsoft.com/office/drawing/2014/main" id="{0B8BDA33-C76D-4FB5-9722-4A40212249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52123" y="1394601"/>
                  <a:ext cx="824782" cy="824782"/>
                </a:xfrm>
                <a:prstGeom prst="rect">
                  <a:avLst/>
                </a:prstGeom>
              </p:spPr>
            </p:pic>
            <p:sp>
              <p:nvSpPr>
                <p:cNvPr id="7" name="TextBox 6">
                  <a:extLst>
                    <a:ext uri="{FF2B5EF4-FFF2-40B4-BE49-F238E27FC236}">
                      <a16:creationId xmlns:a16="http://schemas.microsoft.com/office/drawing/2014/main" id="{BA5C3E97-13F2-43F0-A6C7-EF227E05DC0F}"/>
                    </a:ext>
                  </a:extLst>
                </p:cNvPr>
                <p:cNvSpPr txBox="1"/>
                <p:nvPr/>
              </p:nvSpPr>
              <p:spPr>
                <a:xfrm>
                  <a:off x="7897621" y="1434316"/>
                  <a:ext cx="34771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Storage Account</a:t>
                  </a:r>
                </a:p>
              </p:txBody>
            </p:sp>
            <p:pic>
              <p:nvPicPr>
                <p:cNvPr id="13" name="Graphic 12" descr="Paper with solid fill">
                  <a:extLst>
                    <a:ext uri="{FF2B5EF4-FFF2-40B4-BE49-F238E27FC236}">
                      <a16:creationId xmlns:a16="http://schemas.microsoft.com/office/drawing/2014/main" id="{063E611A-EC23-4CE0-8532-5B1BA82E4C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28604" y="3015579"/>
                  <a:ext cx="458223" cy="458223"/>
                </a:xfrm>
                <a:prstGeom prst="rect">
                  <a:avLst/>
                </a:prstGeom>
              </p:spPr>
            </p:pic>
            <p:grpSp>
              <p:nvGrpSpPr>
                <p:cNvPr id="15" name="Group 14">
                  <a:extLst>
                    <a:ext uri="{FF2B5EF4-FFF2-40B4-BE49-F238E27FC236}">
                      <a16:creationId xmlns:a16="http://schemas.microsoft.com/office/drawing/2014/main" id="{D65ED444-AE32-46C9-9E11-F4A07B3F9E74}"/>
                    </a:ext>
                  </a:extLst>
                </p:cNvPr>
                <p:cNvGrpSpPr/>
                <p:nvPr/>
              </p:nvGrpSpPr>
              <p:grpSpPr>
                <a:xfrm>
                  <a:off x="7636501" y="2141628"/>
                  <a:ext cx="1020913" cy="1020913"/>
                  <a:chOff x="2353948" y="2153277"/>
                  <a:chExt cx="1020913" cy="1020913"/>
                </a:xfrm>
              </p:grpSpPr>
              <p:pic>
                <p:nvPicPr>
                  <p:cNvPr id="9" name="Graphic 8" descr="Folder outline">
                    <a:extLst>
                      <a:ext uri="{FF2B5EF4-FFF2-40B4-BE49-F238E27FC236}">
                        <a16:creationId xmlns:a16="http://schemas.microsoft.com/office/drawing/2014/main" id="{E9E5B16D-70E6-43C8-A319-7754DA2C2D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53948" y="2153277"/>
                    <a:ext cx="1020913" cy="1020913"/>
                  </a:xfrm>
                  <a:prstGeom prst="rect">
                    <a:avLst/>
                  </a:prstGeom>
                </p:spPr>
              </p:pic>
              <p:pic>
                <p:nvPicPr>
                  <p:cNvPr id="14" name="Graphic 13">
                    <a:extLst>
                      <a:ext uri="{FF2B5EF4-FFF2-40B4-BE49-F238E27FC236}">
                        <a16:creationId xmlns:a16="http://schemas.microsoft.com/office/drawing/2014/main" id="{9E4D573C-5253-43DF-A354-BA69233112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2215" y="2474767"/>
                    <a:ext cx="484378" cy="484378"/>
                  </a:xfrm>
                  <a:prstGeom prst="rect">
                    <a:avLst/>
                  </a:prstGeom>
                </p:spPr>
              </p:pic>
            </p:grpSp>
            <p:cxnSp>
              <p:nvCxnSpPr>
                <p:cNvPr id="17" name="Connector: Elbow 16">
                  <a:extLst>
                    <a:ext uri="{FF2B5EF4-FFF2-40B4-BE49-F238E27FC236}">
                      <a16:creationId xmlns:a16="http://schemas.microsoft.com/office/drawing/2014/main" id="{16A50600-0E43-475D-8C2A-5516C5E699AC}"/>
                    </a:ext>
                  </a:extLst>
                </p:cNvPr>
                <p:cNvCxnSpPr>
                  <a:cxnSpLocks/>
                  <a:stCxn id="6" idx="2"/>
                  <a:endCxn id="9" idx="1"/>
                </p:cNvCxnSpPr>
                <p:nvPr/>
              </p:nvCxnSpPr>
              <p:spPr>
                <a:xfrm rot="16200000" flipH="1">
                  <a:off x="7384156" y="2399740"/>
                  <a:ext cx="432702" cy="71987"/>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177F944-716F-42A8-92A4-8EB6CEB78278}"/>
                    </a:ext>
                  </a:extLst>
                </p:cNvPr>
                <p:cNvSpPr txBox="1"/>
                <p:nvPr/>
              </p:nvSpPr>
              <p:spPr>
                <a:xfrm>
                  <a:off x="8457716" y="2352440"/>
                  <a:ext cx="239392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Blob Container</a:t>
                  </a:r>
                </a:p>
              </p:txBody>
            </p:sp>
            <p:pic>
              <p:nvPicPr>
                <p:cNvPr id="22" name="Graphic 21" descr="Paper with solid fill">
                  <a:extLst>
                    <a:ext uri="{FF2B5EF4-FFF2-40B4-BE49-F238E27FC236}">
                      <a16:creationId xmlns:a16="http://schemas.microsoft.com/office/drawing/2014/main" id="{EE931A26-B025-4C9B-93FE-127E844931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28604" y="3502343"/>
                  <a:ext cx="458223" cy="458223"/>
                </a:xfrm>
                <a:prstGeom prst="rect">
                  <a:avLst/>
                </a:prstGeom>
              </p:spPr>
            </p:pic>
            <p:cxnSp>
              <p:nvCxnSpPr>
                <p:cNvPr id="24" name="Connector: Elbow 23">
                  <a:extLst>
                    <a:ext uri="{FF2B5EF4-FFF2-40B4-BE49-F238E27FC236}">
                      <a16:creationId xmlns:a16="http://schemas.microsoft.com/office/drawing/2014/main" id="{15CAF033-7FFE-4C75-9CC9-3A4207A3A8BE}"/>
                    </a:ext>
                  </a:extLst>
                </p:cNvPr>
                <p:cNvCxnSpPr>
                  <a:cxnSpLocks/>
                  <a:stCxn id="14" idx="2"/>
                  <a:endCxn id="13" idx="1"/>
                </p:cNvCxnSpPr>
                <p:nvPr/>
              </p:nvCxnSpPr>
              <p:spPr>
                <a:xfrm rot="16200000" flipH="1">
                  <a:off x="8039183" y="3055269"/>
                  <a:ext cx="297195" cy="81647"/>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0512E566-7409-404E-A672-9156503F49FA}"/>
                    </a:ext>
                  </a:extLst>
                </p:cNvPr>
                <p:cNvCxnSpPr>
                  <a:cxnSpLocks/>
                  <a:stCxn id="14" idx="2"/>
                  <a:endCxn id="22" idx="1"/>
                </p:cNvCxnSpPr>
                <p:nvPr/>
              </p:nvCxnSpPr>
              <p:spPr>
                <a:xfrm rot="16200000" flipH="1">
                  <a:off x="7795801" y="3298651"/>
                  <a:ext cx="783959" cy="81647"/>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307538FC-87FD-4278-9E03-419225C4E6CE}"/>
                  </a:ext>
                </a:extLst>
              </p:cNvPr>
              <p:cNvSpPr txBox="1"/>
              <p:nvPr/>
            </p:nvSpPr>
            <p:spPr>
              <a:xfrm>
                <a:off x="8562778" y="3439187"/>
                <a:ext cx="22432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folder1/blob2</a:t>
                </a:r>
              </a:p>
            </p:txBody>
          </p:sp>
        </p:grpSp>
        <p:sp>
          <p:nvSpPr>
            <p:cNvPr id="3" name="TextBox 2">
              <a:extLst>
                <a:ext uri="{FF2B5EF4-FFF2-40B4-BE49-F238E27FC236}">
                  <a16:creationId xmlns:a16="http://schemas.microsoft.com/office/drawing/2014/main" id="{207FD257-AD46-4667-B16C-351A13171F66}"/>
                </a:ext>
              </a:extLst>
            </p:cNvPr>
            <p:cNvSpPr txBox="1"/>
            <p:nvPr/>
          </p:nvSpPr>
          <p:spPr>
            <a:xfrm>
              <a:off x="8531969" y="2955087"/>
              <a:ext cx="115480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blob1</a:t>
              </a:r>
            </a:p>
          </p:txBody>
        </p:sp>
      </p:grpSp>
      <p:sp>
        <p:nvSpPr>
          <p:cNvPr id="26" name="Text Placeholder 47">
            <a:extLst>
              <a:ext uri="{FF2B5EF4-FFF2-40B4-BE49-F238E27FC236}">
                <a16:creationId xmlns:a16="http://schemas.microsoft.com/office/drawing/2014/main" id="{4800E247-20A6-DF81-CCE0-863E90E97152}"/>
              </a:ext>
            </a:extLst>
          </p:cNvPr>
          <p:cNvSpPr txBox="1">
            <a:spLocks/>
          </p:cNvSpPr>
          <p:nvPr/>
        </p:nvSpPr>
        <p:spPr>
          <a:xfrm>
            <a:off x="404176" y="4120188"/>
            <a:ext cx="6444582" cy="1626086"/>
          </a:xfrm>
          <a:prstGeom prst="rect">
            <a:avLst/>
          </a:prstGeom>
        </p:spPr>
        <p:txBody>
          <a:bodyPr vert="horz"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2" indent="0">
              <a:spcAft>
                <a:spcPts val="0"/>
              </a:spcAft>
              <a:buFont typeface="Arial" panose="020B0604020202020204" pitchFamily="34" charset="0"/>
              <a:buNone/>
            </a:pPr>
            <a:endParaRPr lang="en-US" sz="900" dirty="0"/>
          </a:p>
          <a:p>
            <a:pPr lvl="1"/>
            <a:r>
              <a:rPr lang="en-US" spc="-49" dirty="0">
                <a:solidFill>
                  <a:srgbClr val="000000"/>
                </a:solidFill>
                <a:latin typeface="+mj-lt"/>
              </a:rPr>
              <a:t>Per-blob storage tiers</a:t>
            </a:r>
          </a:p>
          <a:p>
            <a:pPr marL="342900" lvl="1" indent="-342900">
              <a:buFont typeface="Arial" panose="020B0604020202020204" pitchFamily="34" charset="0"/>
              <a:buChar char="•"/>
            </a:pPr>
            <a:r>
              <a:rPr lang="en-US" sz="1800" dirty="0"/>
              <a:t>Hot – Highest cost, lowest latency</a:t>
            </a:r>
          </a:p>
          <a:p>
            <a:pPr marL="342900" lvl="1" indent="-342900">
              <a:buFont typeface="Arial" panose="020B0604020202020204" pitchFamily="34" charset="0"/>
              <a:buChar char="•"/>
            </a:pPr>
            <a:r>
              <a:rPr lang="en-US" sz="1800" dirty="0"/>
              <a:t>Cool – Lower cost, higher latency</a:t>
            </a:r>
          </a:p>
          <a:p>
            <a:pPr marL="342900" lvl="1" indent="-342900">
              <a:buFont typeface="Arial" panose="020B0604020202020204" pitchFamily="34" charset="0"/>
              <a:buChar char="•"/>
            </a:pPr>
            <a:r>
              <a:rPr lang="en-US" sz="1800" dirty="0"/>
              <a:t>Archive – Lowest cost, highest latency</a:t>
            </a:r>
          </a:p>
        </p:txBody>
      </p:sp>
    </p:spTree>
    <p:extLst>
      <p:ext uri="{BB962C8B-B14F-4D97-AF65-F5344CB8AC3E}">
        <p14:creationId xmlns:p14="http://schemas.microsoft.com/office/powerpoint/2010/main" val="3025364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000" fill="hold"/>
                                        <p:tgtEl>
                                          <p:spTgt spid="26"/>
                                        </p:tgtEl>
                                        <p:attrNameLst>
                                          <p:attrName>ppt_x</p:attrName>
                                        </p:attrNameLst>
                                      </p:cBhvr>
                                      <p:tavLst>
                                        <p:tav tm="0">
                                          <p:val>
                                            <p:strVal val="#ppt_x"/>
                                          </p:val>
                                        </p:tav>
                                        <p:tav tm="100000">
                                          <p:val>
                                            <p:strVal val="#ppt_x"/>
                                          </p:val>
                                        </p:tav>
                                      </p:tavLst>
                                    </p:anim>
                                    <p:anim calcmode="lin" valueType="num">
                                      <p:cBhvr additive="base">
                                        <p:cTn id="8" dur="10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430C37-BEE1-4B64-BDE6-C357A0DAAD4D}"/>
              </a:ext>
              <a:ext uri="{C183D7F6-B498-43B3-948B-1728B52AA6E4}">
                <adec:decorative xmlns:adec="http://schemas.microsoft.com/office/drawing/2017/decorative" val="1"/>
              </a:ext>
            </a:extLst>
          </p:cNvPr>
          <p:cNvSpPr/>
          <p:nvPr/>
        </p:nvSpPr>
        <p:spPr bwMode="auto">
          <a:xfrm>
            <a:off x="203200" y="1291175"/>
            <a:ext cx="6694802" cy="438572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4494A51C-2CF3-4976-B0F3-B962DB6C8621}"/>
              </a:ext>
            </a:extLst>
          </p:cNvPr>
          <p:cNvSpPr>
            <a:spLocks noGrp="1"/>
          </p:cNvSpPr>
          <p:nvPr>
            <p:ph type="title"/>
          </p:nvPr>
        </p:nvSpPr>
        <p:spPr/>
        <p:txBody>
          <a:bodyPr/>
          <a:lstStyle/>
          <a:p>
            <a:r>
              <a:rPr lang="en-US" dirty="0"/>
              <a:t>Azure Data Lake Store Gen 2</a:t>
            </a:r>
          </a:p>
        </p:txBody>
      </p:sp>
      <p:sp>
        <p:nvSpPr>
          <p:cNvPr id="27" name="Text Placeholder 47">
            <a:extLst>
              <a:ext uri="{FF2B5EF4-FFF2-40B4-BE49-F238E27FC236}">
                <a16:creationId xmlns:a16="http://schemas.microsoft.com/office/drawing/2014/main" id="{023910EF-AB02-4714-A0E3-50CD07B69E58}"/>
              </a:ext>
            </a:extLst>
          </p:cNvPr>
          <p:cNvSpPr txBox="1">
            <a:spLocks/>
          </p:cNvSpPr>
          <p:nvPr/>
        </p:nvSpPr>
        <p:spPr>
          <a:xfrm>
            <a:off x="396297" y="1432518"/>
            <a:ext cx="6444582" cy="3853466"/>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t>Distributed file system built on Blob Storage</a:t>
            </a:r>
          </a:p>
          <a:p>
            <a:pPr marL="342900" lvl="1" indent="-342900">
              <a:buFont typeface="Arial" panose="020B0604020202020204" pitchFamily="34" charset="0"/>
              <a:buChar char="•"/>
            </a:pPr>
            <a:r>
              <a:rPr lang="en-US" sz="1800" dirty="0"/>
              <a:t>Combines Azure Data Lake Store Gen 1 with Azure Blob Storage for large-scale file storage and analytics</a:t>
            </a:r>
          </a:p>
          <a:p>
            <a:pPr marL="342900" lvl="1" indent="-342900">
              <a:buFont typeface="Arial" panose="020B0604020202020204" pitchFamily="34" charset="0"/>
              <a:buChar char="•"/>
            </a:pPr>
            <a:r>
              <a:rPr lang="en-US" sz="1800" dirty="0"/>
              <a:t>Enables file and directory level access control and management</a:t>
            </a:r>
          </a:p>
          <a:p>
            <a:pPr marL="342900" lvl="1" indent="-342900">
              <a:buFont typeface="Arial" panose="020B0604020202020204" pitchFamily="34" charset="0"/>
              <a:buChar char="•"/>
            </a:pPr>
            <a:r>
              <a:rPr lang="en-US" sz="1800" dirty="0"/>
              <a:t>Compatible with common large scale analytical systems</a:t>
            </a:r>
          </a:p>
          <a:p>
            <a:pPr lvl="1"/>
            <a:r>
              <a:rPr lang="en-US" spc="-49" dirty="0">
                <a:solidFill>
                  <a:srgbClr val="000000"/>
                </a:solidFill>
                <a:latin typeface="+mj-lt"/>
              </a:rPr>
              <a:t>Enabled in an Azure Storage account through the </a:t>
            </a:r>
            <a:r>
              <a:rPr lang="en-US" i="1" spc="-49" dirty="0">
                <a:solidFill>
                  <a:srgbClr val="000000"/>
                </a:solidFill>
                <a:latin typeface="+mj-lt"/>
              </a:rPr>
              <a:t>Hierarchical Namespace </a:t>
            </a:r>
            <a:r>
              <a:rPr lang="en-US" spc="-49" dirty="0">
                <a:solidFill>
                  <a:srgbClr val="000000"/>
                </a:solidFill>
                <a:latin typeface="+mj-lt"/>
              </a:rPr>
              <a:t>option</a:t>
            </a:r>
          </a:p>
          <a:p>
            <a:pPr marL="342900" lvl="1" indent="-342900">
              <a:buFont typeface="Arial" panose="020B0604020202020204" pitchFamily="34" charset="0"/>
              <a:buChar char="•"/>
            </a:pPr>
            <a:r>
              <a:rPr lang="en-US" sz="1800" dirty="0"/>
              <a:t>Set during account creation</a:t>
            </a:r>
          </a:p>
          <a:p>
            <a:pPr marL="342900" lvl="1" indent="-342900">
              <a:buFont typeface="Arial" panose="020B0604020202020204" pitchFamily="34" charset="0"/>
              <a:buChar char="•"/>
            </a:pPr>
            <a:r>
              <a:rPr lang="en-US" sz="1800" dirty="0"/>
              <a:t>Upgrade existing storage account</a:t>
            </a:r>
          </a:p>
          <a:p>
            <a:pPr marL="685800" lvl="2" indent="-342900"/>
            <a:r>
              <a:rPr lang="en-US" sz="1600" dirty="0"/>
              <a:t>One-way upgrade process</a:t>
            </a:r>
          </a:p>
        </p:txBody>
      </p:sp>
      <p:grpSp>
        <p:nvGrpSpPr>
          <p:cNvPr id="23" name="Group 22" descr="Illustration  of an Azure storage account holding a Blob container with a file directory.">
            <a:extLst>
              <a:ext uri="{FF2B5EF4-FFF2-40B4-BE49-F238E27FC236}">
                <a16:creationId xmlns:a16="http://schemas.microsoft.com/office/drawing/2014/main" id="{4E50FC22-72CA-40DC-9BDA-77A12AEC198A}"/>
              </a:ext>
              <a:ext uri="{C183D7F6-B498-43B3-948B-1728B52AA6E4}">
                <adec:decorative xmlns:adec="http://schemas.microsoft.com/office/drawing/2017/decorative" val="0"/>
              </a:ext>
            </a:extLst>
          </p:cNvPr>
          <p:cNvGrpSpPr/>
          <p:nvPr/>
        </p:nvGrpSpPr>
        <p:grpSpPr>
          <a:xfrm>
            <a:off x="7444223" y="1256165"/>
            <a:ext cx="3642877" cy="2972162"/>
            <a:chOff x="7152123" y="1394601"/>
            <a:chExt cx="4222668" cy="3706359"/>
          </a:xfrm>
        </p:grpSpPr>
        <p:pic>
          <p:nvPicPr>
            <p:cNvPr id="4" name="Graphic 3">
              <a:extLst>
                <a:ext uri="{FF2B5EF4-FFF2-40B4-BE49-F238E27FC236}">
                  <a16:creationId xmlns:a16="http://schemas.microsoft.com/office/drawing/2014/main" id="{CBD0EE1C-7FE6-46E8-93EA-8B480F02A0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52123" y="1394601"/>
              <a:ext cx="824782" cy="824782"/>
            </a:xfrm>
            <a:prstGeom prst="rect">
              <a:avLst/>
            </a:prstGeom>
          </p:spPr>
        </p:pic>
        <p:sp>
          <p:nvSpPr>
            <p:cNvPr id="5" name="TextBox 4">
              <a:extLst>
                <a:ext uri="{FF2B5EF4-FFF2-40B4-BE49-F238E27FC236}">
                  <a16:creationId xmlns:a16="http://schemas.microsoft.com/office/drawing/2014/main" id="{626E9B91-A6C0-4406-A622-FA91DFE3D5A6}"/>
                </a:ext>
              </a:extLst>
            </p:cNvPr>
            <p:cNvSpPr txBox="1"/>
            <p:nvPr/>
          </p:nvSpPr>
          <p:spPr>
            <a:xfrm>
              <a:off x="7897621" y="1434316"/>
              <a:ext cx="34771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Storage Account</a:t>
              </a:r>
            </a:p>
          </p:txBody>
        </p:sp>
        <p:grpSp>
          <p:nvGrpSpPr>
            <p:cNvPr id="7" name="Group 6">
              <a:extLst>
                <a:ext uri="{FF2B5EF4-FFF2-40B4-BE49-F238E27FC236}">
                  <a16:creationId xmlns:a16="http://schemas.microsoft.com/office/drawing/2014/main" id="{08716EAE-A77E-4BF4-8ACD-D66C52FCE8C6}"/>
                </a:ext>
              </a:extLst>
            </p:cNvPr>
            <p:cNvGrpSpPr/>
            <p:nvPr/>
          </p:nvGrpSpPr>
          <p:grpSpPr>
            <a:xfrm>
              <a:off x="7636501" y="2141628"/>
              <a:ext cx="1020913" cy="1020913"/>
              <a:chOff x="2353948" y="2153277"/>
              <a:chExt cx="1020913" cy="1020913"/>
            </a:xfrm>
          </p:grpSpPr>
          <p:pic>
            <p:nvPicPr>
              <p:cNvPr id="18" name="Graphic 17" descr="Folder outline">
                <a:extLst>
                  <a:ext uri="{FF2B5EF4-FFF2-40B4-BE49-F238E27FC236}">
                    <a16:creationId xmlns:a16="http://schemas.microsoft.com/office/drawing/2014/main" id="{B6B671EC-86BA-4540-A800-4F9EF2264A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53948" y="2153277"/>
                <a:ext cx="1020913" cy="1020913"/>
              </a:xfrm>
              <a:prstGeom prst="rect">
                <a:avLst/>
              </a:prstGeom>
            </p:spPr>
          </p:pic>
          <p:pic>
            <p:nvPicPr>
              <p:cNvPr id="19" name="Graphic 18">
                <a:extLst>
                  <a:ext uri="{FF2B5EF4-FFF2-40B4-BE49-F238E27FC236}">
                    <a16:creationId xmlns:a16="http://schemas.microsoft.com/office/drawing/2014/main" id="{17DC8674-CEAD-431F-ADE6-DFB623ABF9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2215" y="2474767"/>
                <a:ext cx="484378" cy="484378"/>
              </a:xfrm>
              <a:prstGeom prst="rect">
                <a:avLst/>
              </a:prstGeom>
            </p:spPr>
          </p:pic>
        </p:grpSp>
        <p:cxnSp>
          <p:nvCxnSpPr>
            <p:cNvPr id="8" name="Connector: Elbow 7">
              <a:extLst>
                <a:ext uri="{FF2B5EF4-FFF2-40B4-BE49-F238E27FC236}">
                  <a16:creationId xmlns:a16="http://schemas.microsoft.com/office/drawing/2014/main" id="{CB6D7796-6B02-4AF4-95C2-4427A4AF771A}"/>
                </a:ext>
              </a:extLst>
            </p:cNvPr>
            <p:cNvCxnSpPr>
              <a:cxnSpLocks/>
              <a:stCxn id="4" idx="2"/>
              <a:endCxn id="18" idx="1"/>
            </p:cNvCxnSpPr>
            <p:nvPr/>
          </p:nvCxnSpPr>
          <p:spPr>
            <a:xfrm rot="16200000" flipH="1">
              <a:off x="7384156" y="2399740"/>
              <a:ext cx="432702" cy="71987"/>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DB56E94-B609-4C77-B26E-54473832F9FD}"/>
                </a:ext>
              </a:extLst>
            </p:cNvPr>
            <p:cNvSpPr txBox="1"/>
            <p:nvPr/>
          </p:nvSpPr>
          <p:spPr>
            <a:xfrm>
              <a:off x="8457716" y="2352440"/>
              <a:ext cx="239392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Blob Container</a:t>
              </a:r>
            </a:p>
          </p:txBody>
        </p:sp>
        <p:pic>
          <p:nvPicPr>
            <p:cNvPr id="10" name="Graphic 9" descr="Open folder with solid fill">
              <a:extLst>
                <a:ext uri="{FF2B5EF4-FFF2-40B4-BE49-F238E27FC236}">
                  <a16:creationId xmlns:a16="http://schemas.microsoft.com/office/drawing/2014/main" id="{71A9240B-EE7D-4602-97D6-04BD9B0025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28604" y="2980304"/>
              <a:ext cx="593274" cy="593274"/>
            </a:xfrm>
            <a:prstGeom prst="rect">
              <a:avLst/>
            </a:prstGeom>
          </p:spPr>
        </p:pic>
        <p:pic>
          <p:nvPicPr>
            <p:cNvPr id="11" name="Graphic 10" descr="Paper with solid fill">
              <a:extLst>
                <a:ext uri="{FF2B5EF4-FFF2-40B4-BE49-F238E27FC236}">
                  <a16:creationId xmlns:a16="http://schemas.microsoft.com/office/drawing/2014/main" id="{018ACBFE-2115-4206-8D0C-D2264A3D1BF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92766" y="3555546"/>
              <a:ext cx="458223" cy="458223"/>
            </a:xfrm>
            <a:prstGeom prst="rect">
              <a:avLst/>
            </a:prstGeom>
          </p:spPr>
        </p:pic>
        <p:pic>
          <p:nvPicPr>
            <p:cNvPr id="12" name="Graphic 11" descr="Paper with solid fill">
              <a:extLst>
                <a:ext uri="{FF2B5EF4-FFF2-40B4-BE49-F238E27FC236}">
                  <a16:creationId xmlns:a16="http://schemas.microsoft.com/office/drawing/2014/main" id="{BFBC9D15-DDF1-45E3-BB24-FDD77282DC7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92766" y="3998200"/>
              <a:ext cx="458223" cy="458223"/>
            </a:xfrm>
            <a:prstGeom prst="rect">
              <a:avLst/>
            </a:prstGeom>
          </p:spPr>
        </p:pic>
        <p:cxnSp>
          <p:nvCxnSpPr>
            <p:cNvPr id="13" name="Connector: Elbow 12">
              <a:extLst>
                <a:ext uri="{FF2B5EF4-FFF2-40B4-BE49-F238E27FC236}">
                  <a16:creationId xmlns:a16="http://schemas.microsoft.com/office/drawing/2014/main" id="{D86EC76F-2078-48AB-AC05-6D051F295D6D}"/>
                </a:ext>
              </a:extLst>
            </p:cNvPr>
            <p:cNvCxnSpPr>
              <a:cxnSpLocks/>
            </p:cNvCxnSpPr>
            <p:nvPr/>
          </p:nvCxnSpPr>
          <p:spPr>
            <a:xfrm rot="16200000" flipH="1">
              <a:off x="8025487" y="3041573"/>
              <a:ext cx="298509" cy="107725"/>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CA25534-F573-4249-8726-E5D837A0EC00}"/>
                </a:ext>
              </a:extLst>
            </p:cNvPr>
            <p:cNvCxnSpPr>
              <a:cxnSpLocks/>
              <a:endCxn id="11" idx="1"/>
            </p:cNvCxnSpPr>
            <p:nvPr/>
          </p:nvCxnSpPr>
          <p:spPr>
            <a:xfrm rot="16200000" flipH="1">
              <a:off x="8394954" y="3586845"/>
              <a:ext cx="328099" cy="67525"/>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EAF3E78-7E65-4844-81F0-6EFCC4919CD9}"/>
                </a:ext>
              </a:extLst>
            </p:cNvPr>
            <p:cNvCxnSpPr>
              <a:cxnSpLocks/>
              <a:stCxn id="10" idx="2"/>
              <a:endCxn id="12" idx="1"/>
            </p:cNvCxnSpPr>
            <p:nvPr/>
          </p:nvCxnSpPr>
          <p:spPr>
            <a:xfrm rot="16200000" flipH="1">
              <a:off x="8232136" y="3866682"/>
              <a:ext cx="653734" cy="67525"/>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39A0CF0-6CFE-4AE1-801C-3502139302D7}"/>
                </a:ext>
              </a:extLst>
            </p:cNvPr>
            <p:cNvSpPr txBox="1"/>
            <p:nvPr/>
          </p:nvSpPr>
          <p:spPr>
            <a:xfrm>
              <a:off x="8661372" y="2993239"/>
              <a:ext cx="161909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Directory</a:t>
              </a:r>
            </a:p>
          </p:txBody>
        </p:sp>
        <p:sp>
          <p:nvSpPr>
            <p:cNvPr id="22" name="Rectangle 21">
              <a:extLst>
                <a:ext uri="{FF2B5EF4-FFF2-40B4-BE49-F238E27FC236}">
                  <a16:creationId xmlns:a16="http://schemas.microsoft.com/office/drawing/2014/main" id="{5D9D8810-658A-4C4A-BD30-797FD60C7CAF}"/>
                </a:ext>
              </a:extLst>
            </p:cNvPr>
            <p:cNvSpPr/>
            <p:nvPr/>
          </p:nvSpPr>
          <p:spPr bwMode="auto">
            <a:xfrm>
              <a:off x="7454981" y="3028497"/>
              <a:ext cx="3715842" cy="174474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0DE2A822-8F3D-43E5-B02D-E9E12A69B6D9}"/>
                </a:ext>
              </a:extLst>
            </p:cNvPr>
            <p:cNvSpPr txBox="1"/>
            <p:nvPr/>
          </p:nvSpPr>
          <p:spPr>
            <a:xfrm>
              <a:off x="7727379" y="4421625"/>
              <a:ext cx="3251134" cy="679335"/>
            </a:xfrm>
            <a:prstGeom prst="rect">
              <a:avLst/>
            </a:prstGeom>
            <a:solidFill>
              <a:schemeClr val="bg2"/>
            </a:solid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Hierarchical Namespace</a:t>
              </a:r>
            </a:p>
          </p:txBody>
        </p:sp>
        <p:sp>
          <p:nvSpPr>
            <p:cNvPr id="30" name="TextBox 29">
              <a:extLst>
                <a:ext uri="{FF2B5EF4-FFF2-40B4-BE49-F238E27FC236}">
                  <a16:creationId xmlns:a16="http://schemas.microsoft.com/office/drawing/2014/main" id="{E5152CB8-244F-4A91-BB58-FFADE867DB7D}"/>
                </a:ext>
              </a:extLst>
            </p:cNvPr>
            <p:cNvSpPr txBox="1"/>
            <p:nvPr/>
          </p:nvSpPr>
          <p:spPr>
            <a:xfrm>
              <a:off x="8845129" y="3484221"/>
              <a:ext cx="99770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File1</a:t>
              </a:r>
            </a:p>
          </p:txBody>
        </p:sp>
        <p:sp>
          <p:nvSpPr>
            <p:cNvPr id="31" name="TextBox 30">
              <a:extLst>
                <a:ext uri="{FF2B5EF4-FFF2-40B4-BE49-F238E27FC236}">
                  <a16:creationId xmlns:a16="http://schemas.microsoft.com/office/drawing/2014/main" id="{582CA971-39AD-499E-9F4C-6AF8C4B39D14}"/>
                </a:ext>
              </a:extLst>
            </p:cNvPr>
            <p:cNvSpPr txBox="1"/>
            <p:nvPr/>
          </p:nvSpPr>
          <p:spPr>
            <a:xfrm>
              <a:off x="8854093" y="3930642"/>
              <a:ext cx="99770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File2</a:t>
              </a:r>
            </a:p>
          </p:txBody>
        </p:sp>
      </p:grpSp>
      <p:sp>
        <p:nvSpPr>
          <p:cNvPr id="25" name="TextBox 24">
            <a:extLst>
              <a:ext uri="{FF2B5EF4-FFF2-40B4-BE49-F238E27FC236}">
                <a16:creationId xmlns:a16="http://schemas.microsoft.com/office/drawing/2014/main" id="{EA53D210-1A47-4E95-9A16-545FA1FCE8E4}"/>
              </a:ext>
            </a:extLst>
          </p:cNvPr>
          <p:cNvSpPr txBox="1"/>
          <p:nvPr/>
        </p:nvSpPr>
        <p:spPr>
          <a:xfrm>
            <a:off x="7033976" y="4497346"/>
            <a:ext cx="5027949" cy="1292662"/>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File system includes directories and files, and is compatible with large scale data analytics systems like Hadoop, Databricks, and Azure Synapse Analytics</a:t>
            </a:r>
          </a:p>
        </p:txBody>
      </p:sp>
    </p:spTree>
    <p:extLst>
      <p:ext uri="{BB962C8B-B14F-4D97-AF65-F5344CB8AC3E}">
        <p14:creationId xmlns:p14="http://schemas.microsoft.com/office/powerpoint/2010/main" val="15089012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0560F32B-E601-4BFE-94D4-FB7A2DE876A2}"/>
              </a:ext>
              <a:ext uri="{C183D7F6-B498-43B3-948B-1728B52AA6E4}">
                <adec:decorative xmlns:adec="http://schemas.microsoft.com/office/drawing/2017/decorative" val="1"/>
              </a:ext>
            </a:extLst>
          </p:cNvPr>
          <p:cNvSpPr/>
          <p:nvPr/>
        </p:nvSpPr>
        <p:spPr bwMode="auto">
          <a:xfrm>
            <a:off x="203200" y="1578359"/>
            <a:ext cx="6694802" cy="303441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41DD03D0-5673-411E-BA4D-C1DC269B72DB}"/>
              </a:ext>
            </a:extLst>
          </p:cNvPr>
          <p:cNvSpPr>
            <a:spLocks noGrp="1"/>
          </p:cNvSpPr>
          <p:nvPr>
            <p:ph type="title"/>
          </p:nvPr>
        </p:nvSpPr>
        <p:spPr/>
        <p:txBody>
          <a:bodyPr/>
          <a:lstStyle/>
          <a:p>
            <a:r>
              <a:rPr lang="en-US" dirty="0"/>
              <a:t>Azure Files</a:t>
            </a:r>
          </a:p>
        </p:txBody>
      </p:sp>
      <p:grpSp>
        <p:nvGrpSpPr>
          <p:cNvPr id="3" name="Group 2">
            <a:extLst>
              <a:ext uri="{FF2B5EF4-FFF2-40B4-BE49-F238E27FC236}">
                <a16:creationId xmlns:a16="http://schemas.microsoft.com/office/drawing/2014/main" id="{048CE554-415E-40C7-8354-F4FBB66EEF31}"/>
              </a:ext>
              <a:ext uri="{C183D7F6-B498-43B3-948B-1728B52AA6E4}">
                <adec:decorative xmlns:adec="http://schemas.microsoft.com/office/drawing/2017/decorative" val="1"/>
              </a:ext>
            </a:extLst>
          </p:cNvPr>
          <p:cNvGrpSpPr/>
          <p:nvPr/>
        </p:nvGrpSpPr>
        <p:grpSpPr>
          <a:xfrm>
            <a:off x="7092459" y="892090"/>
            <a:ext cx="4667452" cy="4746710"/>
            <a:chOff x="6965748" y="1120690"/>
            <a:chExt cx="4921452" cy="5122856"/>
          </a:xfrm>
        </p:grpSpPr>
        <p:sp>
          <p:nvSpPr>
            <p:cNvPr id="2" name="Rectangle 1">
              <a:extLst>
                <a:ext uri="{FF2B5EF4-FFF2-40B4-BE49-F238E27FC236}">
                  <a16:creationId xmlns:a16="http://schemas.microsoft.com/office/drawing/2014/main" id="{FC3EBEE1-12F6-4825-8939-FD429B58D577}"/>
                </a:ext>
              </a:extLst>
            </p:cNvPr>
            <p:cNvSpPr/>
            <p:nvPr/>
          </p:nvSpPr>
          <p:spPr bwMode="auto">
            <a:xfrm>
              <a:off x="6965748" y="1120690"/>
              <a:ext cx="4921452" cy="5122856"/>
            </a:xfrm>
            <a:prstGeom prst="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a:extLst>
                <a:ext uri="{FF2B5EF4-FFF2-40B4-BE49-F238E27FC236}">
                  <a16:creationId xmlns:a16="http://schemas.microsoft.com/office/drawing/2014/main" id="{89993F25-7222-4E97-8E58-500AAC7F09C8}"/>
                </a:ext>
              </a:extLst>
            </p:cNvPr>
            <p:cNvGrpSpPr/>
            <p:nvPr/>
          </p:nvGrpSpPr>
          <p:grpSpPr>
            <a:xfrm>
              <a:off x="7163771" y="1224834"/>
              <a:ext cx="4234317" cy="4940084"/>
              <a:chOff x="7163771" y="1224834"/>
              <a:chExt cx="4234317" cy="4940084"/>
            </a:xfrm>
          </p:grpSpPr>
          <p:pic>
            <p:nvPicPr>
              <p:cNvPr id="5" name="Graphic 4">
                <a:extLst>
                  <a:ext uri="{FF2B5EF4-FFF2-40B4-BE49-F238E27FC236}">
                    <a16:creationId xmlns:a16="http://schemas.microsoft.com/office/drawing/2014/main" id="{858E39B7-9C28-466C-9B29-419E7BCF4A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63771" y="1224834"/>
                <a:ext cx="824782" cy="824782"/>
              </a:xfrm>
              <a:prstGeom prst="rect">
                <a:avLst/>
              </a:prstGeom>
            </p:spPr>
          </p:pic>
          <p:sp>
            <p:nvSpPr>
              <p:cNvPr id="6" name="TextBox 5">
                <a:extLst>
                  <a:ext uri="{FF2B5EF4-FFF2-40B4-BE49-F238E27FC236}">
                    <a16:creationId xmlns:a16="http://schemas.microsoft.com/office/drawing/2014/main" id="{F3ED1093-43C3-4260-8E9B-F31FBC5655DA}"/>
                  </a:ext>
                </a:extLst>
              </p:cNvPr>
              <p:cNvSpPr txBox="1"/>
              <p:nvPr/>
            </p:nvSpPr>
            <p:spPr>
              <a:xfrm>
                <a:off x="7920918" y="1300899"/>
                <a:ext cx="34771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Storage Account</a:t>
                </a:r>
              </a:p>
            </p:txBody>
          </p:sp>
          <p:cxnSp>
            <p:nvCxnSpPr>
              <p:cNvPr id="8" name="Connector: Elbow 7">
                <a:extLst>
                  <a:ext uri="{FF2B5EF4-FFF2-40B4-BE49-F238E27FC236}">
                    <a16:creationId xmlns:a16="http://schemas.microsoft.com/office/drawing/2014/main" id="{8D2DFDA2-0D2A-4C81-88FD-48DC66F7E16A}"/>
                  </a:ext>
                </a:extLst>
              </p:cNvPr>
              <p:cNvCxnSpPr>
                <a:cxnSpLocks/>
                <a:stCxn id="5" idx="2"/>
                <a:endCxn id="23" idx="0"/>
              </p:cNvCxnSpPr>
              <p:nvPr/>
            </p:nvCxnSpPr>
            <p:spPr>
              <a:xfrm rot="16200000" flipH="1">
                <a:off x="7727078" y="1898699"/>
                <a:ext cx="220836" cy="522669"/>
              </a:xfrm>
              <a:prstGeom prst="bentConnector3">
                <a:avLst>
                  <a:gd name="adj1" fmla="val 5000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E0C05D2-8780-4620-A74D-E01F07E738DD}"/>
                  </a:ext>
                </a:extLst>
              </p:cNvPr>
              <p:cNvSpPr txBox="1"/>
              <p:nvPr/>
            </p:nvSpPr>
            <p:spPr>
              <a:xfrm>
                <a:off x="8457716" y="2352440"/>
                <a:ext cx="263270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Files share</a:t>
                </a:r>
              </a:p>
            </p:txBody>
          </p:sp>
          <p:pic>
            <p:nvPicPr>
              <p:cNvPr id="10" name="Graphic 9" descr="Open folder with solid fill">
                <a:extLst>
                  <a:ext uri="{FF2B5EF4-FFF2-40B4-BE49-F238E27FC236}">
                    <a16:creationId xmlns:a16="http://schemas.microsoft.com/office/drawing/2014/main" id="{91F105A8-FB40-47D0-B6C9-9C910EAA24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28604" y="2980304"/>
                <a:ext cx="593274" cy="593274"/>
              </a:xfrm>
              <a:prstGeom prst="rect">
                <a:avLst/>
              </a:prstGeom>
            </p:spPr>
          </p:pic>
          <p:pic>
            <p:nvPicPr>
              <p:cNvPr id="11" name="Graphic 10" descr="Paper with solid fill">
                <a:extLst>
                  <a:ext uri="{FF2B5EF4-FFF2-40B4-BE49-F238E27FC236}">
                    <a16:creationId xmlns:a16="http://schemas.microsoft.com/office/drawing/2014/main" id="{4BACC298-B87A-4F6D-92F8-DDABDF68A8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92766" y="3555546"/>
                <a:ext cx="458223" cy="458223"/>
              </a:xfrm>
              <a:prstGeom prst="rect">
                <a:avLst/>
              </a:prstGeom>
            </p:spPr>
          </p:pic>
          <p:pic>
            <p:nvPicPr>
              <p:cNvPr id="12" name="Graphic 11" descr="Paper with solid fill">
                <a:extLst>
                  <a:ext uri="{FF2B5EF4-FFF2-40B4-BE49-F238E27FC236}">
                    <a16:creationId xmlns:a16="http://schemas.microsoft.com/office/drawing/2014/main" id="{559F52AD-8FD7-4474-9103-D0BCA9F115C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92766" y="3998200"/>
                <a:ext cx="458223" cy="458223"/>
              </a:xfrm>
              <a:prstGeom prst="rect">
                <a:avLst/>
              </a:prstGeom>
            </p:spPr>
          </p:pic>
          <p:cxnSp>
            <p:nvCxnSpPr>
              <p:cNvPr id="13" name="Connector: Elbow 12">
                <a:extLst>
                  <a:ext uri="{FF2B5EF4-FFF2-40B4-BE49-F238E27FC236}">
                    <a16:creationId xmlns:a16="http://schemas.microsoft.com/office/drawing/2014/main" id="{98951595-87E5-4FFE-B24A-2E56CCEEDBA9}"/>
                  </a:ext>
                </a:extLst>
              </p:cNvPr>
              <p:cNvCxnSpPr>
                <a:cxnSpLocks/>
              </p:cNvCxnSpPr>
              <p:nvPr/>
            </p:nvCxnSpPr>
            <p:spPr>
              <a:xfrm rot="16200000" flipH="1">
                <a:off x="8025487" y="3041573"/>
                <a:ext cx="298509" cy="107725"/>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A98EA27-C15A-4567-B85F-69B2A868D83C}"/>
                  </a:ext>
                </a:extLst>
              </p:cNvPr>
              <p:cNvCxnSpPr>
                <a:cxnSpLocks/>
                <a:endCxn id="11" idx="1"/>
              </p:cNvCxnSpPr>
              <p:nvPr/>
            </p:nvCxnSpPr>
            <p:spPr>
              <a:xfrm rot="16200000" flipH="1">
                <a:off x="8394954" y="3586845"/>
                <a:ext cx="328099" cy="67525"/>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4692F5E-37F4-4E21-B5FE-FCBA0620FE94}"/>
                  </a:ext>
                </a:extLst>
              </p:cNvPr>
              <p:cNvCxnSpPr>
                <a:cxnSpLocks/>
                <a:stCxn id="10" idx="2"/>
                <a:endCxn id="12" idx="1"/>
              </p:cNvCxnSpPr>
              <p:nvPr/>
            </p:nvCxnSpPr>
            <p:spPr>
              <a:xfrm rot="16200000" flipH="1">
                <a:off x="8232136" y="3866682"/>
                <a:ext cx="653734" cy="67525"/>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3" name="Graphic 22" descr="Open folder with solid fill">
                <a:extLst>
                  <a:ext uri="{FF2B5EF4-FFF2-40B4-BE49-F238E27FC236}">
                    <a16:creationId xmlns:a16="http://schemas.microsoft.com/office/drawing/2014/main" id="{3A7DEF5E-47F4-4B80-99BD-65719627F5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15721" y="2270452"/>
                <a:ext cx="766219" cy="766219"/>
              </a:xfrm>
              <a:prstGeom prst="rect">
                <a:avLst/>
              </a:prstGeom>
            </p:spPr>
          </p:pic>
          <p:pic>
            <p:nvPicPr>
              <p:cNvPr id="24" name="Graphic 23" descr="Computer with solid fill">
                <a:extLst>
                  <a:ext uri="{FF2B5EF4-FFF2-40B4-BE49-F238E27FC236}">
                    <a16:creationId xmlns:a16="http://schemas.microsoft.com/office/drawing/2014/main" id="{84C914BF-513E-4831-ADC4-A12990386D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74268" y="4820667"/>
                <a:ext cx="1344251" cy="1344251"/>
              </a:xfrm>
              <a:prstGeom prst="rect">
                <a:avLst/>
              </a:prstGeom>
            </p:spPr>
          </p:pic>
          <p:cxnSp>
            <p:nvCxnSpPr>
              <p:cNvPr id="26" name="Connector: Elbow 25">
                <a:extLst>
                  <a:ext uri="{FF2B5EF4-FFF2-40B4-BE49-F238E27FC236}">
                    <a16:creationId xmlns:a16="http://schemas.microsoft.com/office/drawing/2014/main" id="{34849134-1644-436E-8DCC-21C7C374F4C0}"/>
                  </a:ext>
                </a:extLst>
              </p:cNvPr>
              <p:cNvCxnSpPr>
                <a:cxnSpLocks/>
                <a:stCxn id="24" idx="0"/>
                <a:endCxn id="23" idx="1"/>
              </p:cNvCxnSpPr>
              <p:nvPr/>
            </p:nvCxnSpPr>
            <p:spPr>
              <a:xfrm rot="16200000" flipV="1">
                <a:off x="7797506" y="2571778"/>
                <a:ext cx="2167105" cy="2330673"/>
              </a:xfrm>
              <a:prstGeom prst="bentConnector4">
                <a:avLst>
                  <a:gd name="adj1" fmla="val 7835"/>
                  <a:gd name="adj2" fmla="val 109808"/>
                </a:avLst>
              </a:prstGeom>
              <a:ln w="57150">
                <a:solidFill>
                  <a:schemeClr val="bg1">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41" name="Text Placeholder 2">
            <a:extLst>
              <a:ext uri="{FF2B5EF4-FFF2-40B4-BE49-F238E27FC236}">
                <a16:creationId xmlns:a16="http://schemas.microsoft.com/office/drawing/2014/main" id="{7478DD2C-B78B-4889-A914-B367D86F6E36}"/>
              </a:ext>
            </a:extLst>
          </p:cNvPr>
          <p:cNvSpPr txBox="1">
            <a:spLocks/>
          </p:cNvSpPr>
          <p:nvPr/>
        </p:nvSpPr>
        <p:spPr>
          <a:xfrm>
            <a:off x="418285" y="1928763"/>
            <a:ext cx="6267086" cy="2398297"/>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Files shares in the cloud that can be accessed from anywhere with an internet connection</a:t>
            </a:r>
          </a:p>
          <a:p>
            <a:pPr marL="342900" marR="0" lvl="0"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Support for common </a:t>
            </a:r>
            <a:r>
              <a:rPr lang="en-US" sz="2000" dirty="0">
                <a:solidFill>
                  <a:srgbClr val="171717"/>
                </a:solidFill>
                <a:latin typeface="Segoe UI" panose="020B0502040204020203" pitchFamily="34" charset="0"/>
              </a:rPr>
              <a:t>file sharing protocols:</a:t>
            </a:r>
          </a:p>
          <a:p>
            <a:pPr marL="685800" lvl="2" indent="-342900">
              <a:defRPr/>
            </a:pPr>
            <a:r>
              <a:rPr kumimoji="0" lang="en-US" sz="16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Server Message Block (SMB)</a:t>
            </a:r>
          </a:p>
          <a:p>
            <a:pPr marL="685800" lvl="2" indent="-342900">
              <a:defRPr/>
            </a:pPr>
            <a:r>
              <a:rPr lang="en-US" sz="1600" spc="-49" dirty="0">
                <a:solidFill>
                  <a:srgbClr val="171717"/>
                </a:solidFill>
                <a:latin typeface="Segoe UI" panose="020B0502040204020203" pitchFamily="34" charset="0"/>
              </a:rPr>
              <a:t>Network File System (NFS) – </a:t>
            </a:r>
            <a:r>
              <a:rPr lang="en-US" sz="1600" i="1" spc="-49" dirty="0">
                <a:solidFill>
                  <a:srgbClr val="171717"/>
                </a:solidFill>
                <a:latin typeface="Segoe UI" panose="020B0502040204020203" pitchFamily="34" charset="0"/>
              </a:rPr>
              <a:t>requires premium tier</a:t>
            </a:r>
            <a:endParaRPr kumimoji="0" lang="en-US" sz="1600" b="0" i="1" u="none" strike="noStrike" kern="1200" cap="none" spc="-49" normalizeH="0" baseline="0" noProof="0" dirty="0">
              <a:ln>
                <a:noFill/>
              </a:ln>
              <a:solidFill>
                <a:srgbClr val="171717"/>
              </a:solidFill>
              <a:effectLst/>
              <a:uLnTx/>
              <a:uFillTx/>
              <a:latin typeface="Segoe UI" panose="020B0502040204020203" pitchFamily="34" charset="0"/>
              <a:ea typeface="+mn-ea"/>
              <a:cs typeface="+mn-cs"/>
            </a:endParaRPr>
          </a:p>
          <a:p>
            <a:pPr marL="342900" marR="0" lvl="0"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Data is replicated for redundancy and encrypted at rest</a:t>
            </a:r>
            <a:endParaRPr kumimoji="0" lang="en-US" sz="2000" b="0" i="0" u="none" strike="noStrike" kern="1200" cap="none" spc="-49" normalizeH="0" baseline="0" noProof="0" dirty="0">
              <a:ln>
                <a:noFill/>
              </a:ln>
              <a:solidFill>
                <a:srgbClr val="000000"/>
              </a:solidFill>
              <a:effectLst/>
              <a:uLnTx/>
              <a:uFillTx/>
              <a:latin typeface="Segoe UI"/>
              <a:ea typeface="+mn-ea"/>
              <a:cs typeface="+mn-cs"/>
            </a:endParaRPr>
          </a:p>
          <a:p>
            <a:endParaRPr lang="en-US" sz="2000" dirty="0">
              <a:solidFill>
                <a:srgbClr val="171717"/>
              </a:solidFill>
              <a:latin typeface="Segoe UI" panose="020B0502040204020203" pitchFamily="34" charset="0"/>
            </a:endParaRPr>
          </a:p>
          <a:p>
            <a:endParaRPr lang="en-US" sz="2000" dirty="0">
              <a:latin typeface="+mn-lt"/>
            </a:endParaRPr>
          </a:p>
        </p:txBody>
      </p:sp>
    </p:spTree>
    <p:extLst>
      <p:ext uri="{BB962C8B-B14F-4D97-AF65-F5344CB8AC3E}">
        <p14:creationId xmlns:p14="http://schemas.microsoft.com/office/powerpoint/2010/main" val="28220526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1488539-54EE-4500-8A59-B600E66854E9}"/>
              </a:ext>
              <a:ext uri="{C183D7F6-B498-43B3-948B-1728B52AA6E4}">
                <adec:decorative xmlns:adec="http://schemas.microsoft.com/office/drawing/2017/decorative" val="1"/>
              </a:ext>
            </a:extLst>
          </p:cNvPr>
          <p:cNvSpPr/>
          <p:nvPr/>
        </p:nvSpPr>
        <p:spPr bwMode="auto">
          <a:xfrm>
            <a:off x="206445" y="1300477"/>
            <a:ext cx="5492872" cy="470595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43D01E3-0D66-4E55-BA57-BA3563EE087C}"/>
              </a:ext>
            </a:extLst>
          </p:cNvPr>
          <p:cNvSpPr>
            <a:spLocks noGrp="1"/>
          </p:cNvSpPr>
          <p:nvPr>
            <p:ph type="title"/>
          </p:nvPr>
        </p:nvSpPr>
        <p:spPr/>
        <p:txBody>
          <a:bodyPr/>
          <a:lstStyle/>
          <a:p>
            <a:r>
              <a:rPr lang="en-US" dirty="0"/>
              <a:t>Azure Table Storage</a:t>
            </a:r>
          </a:p>
        </p:txBody>
      </p:sp>
      <p:grpSp>
        <p:nvGrpSpPr>
          <p:cNvPr id="19" name="Group 18">
            <a:extLst>
              <a:ext uri="{FF2B5EF4-FFF2-40B4-BE49-F238E27FC236}">
                <a16:creationId xmlns:a16="http://schemas.microsoft.com/office/drawing/2014/main" id="{F9B4144A-14F4-45D2-B193-A5A8F768BC7E}"/>
              </a:ext>
              <a:ext uri="{C183D7F6-B498-43B3-948B-1728B52AA6E4}">
                <adec:decorative xmlns:adec="http://schemas.microsoft.com/office/drawing/2017/decorative" val="1"/>
              </a:ext>
            </a:extLst>
          </p:cNvPr>
          <p:cNvGrpSpPr/>
          <p:nvPr/>
        </p:nvGrpSpPr>
        <p:grpSpPr>
          <a:xfrm>
            <a:off x="7163771" y="881934"/>
            <a:ext cx="4234317" cy="2428622"/>
            <a:chOff x="7163771" y="1224834"/>
            <a:chExt cx="4234317" cy="2428622"/>
          </a:xfrm>
        </p:grpSpPr>
        <p:pic>
          <p:nvPicPr>
            <p:cNvPr id="4" name="Graphic 3">
              <a:extLst>
                <a:ext uri="{FF2B5EF4-FFF2-40B4-BE49-F238E27FC236}">
                  <a16:creationId xmlns:a16="http://schemas.microsoft.com/office/drawing/2014/main" id="{9CB72F0C-21E0-46A2-A361-54E9ED48CE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63771" y="1224834"/>
              <a:ext cx="824782" cy="824782"/>
            </a:xfrm>
            <a:prstGeom prst="rect">
              <a:avLst/>
            </a:prstGeom>
          </p:spPr>
        </p:pic>
        <p:sp>
          <p:nvSpPr>
            <p:cNvPr id="6" name="TextBox 5">
              <a:extLst>
                <a:ext uri="{FF2B5EF4-FFF2-40B4-BE49-F238E27FC236}">
                  <a16:creationId xmlns:a16="http://schemas.microsoft.com/office/drawing/2014/main" id="{675E4894-0010-46EC-B453-D00F22ECFA5F}"/>
                </a:ext>
              </a:extLst>
            </p:cNvPr>
            <p:cNvSpPr txBox="1"/>
            <p:nvPr/>
          </p:nvSpPr>
          <p:spPr>
            <a:xfrm>
              <a:off x="7920918" y="1300899"/>
              <a:ext cx="34771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Storage Account</a:t>
              </a:r>
            </a:p>
          </p:txBody>
        </p:sp>
        <p:pic>
          <p:nvPicPr>
            <p:cNvPr id="10" name="Graphic 9" descr="Table with solid fill">
              <a:extLst>
                <a:ext uri="{FF2B5EF4-FFF2-40B4-BE49-F238E27FC236}">
                  <a16:creationId xmlns:a16="http://schemas.microsoft.com/office/drawing/2014/main" id="{ACCBE986-5066-43A8-992A-D71B2BC4C1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50889" y="2049616"/>
              <a:ext cx="914400" cy="914400"/>
            </a:xfrm>
            <a:prstGeom prst="rect">
              <a:avLst/>
            </a:prstGeom>
          </p:spPr>
        </p:pic>
        <p:cxnSp>
          <p:nvCxnSpPr>
            <p:cNvPr id="12" name="Connector: Elbow 11">
              <a:extLst>
                <a:ext uri="{FF2B5EF4-FFF2-40B4-BE49-F238E27FC236}">
                  <a16:creationId xmlns:a16="http://schemas.microsoft.com/office/drawing/2014/main" id="{11229F7C-1074-415A-A7CE-5CC6FDB928A7}"/>
                </a:ext>
              </a:extLst>
            </p:cNvPr>
            <p:cNvCxnSpPr>
              <a:stCxn id="4" idx="2"/>
              <a:endCxn id="10" idx="1"/>
            </p:cNvCxnSpPr>
            <p:nvPr/>
          </p:nvCxnSpPr>
          <p:spPr>
            <a:xfrm rot="16200000" flipH="1">
              <a:off x="7434925" y="2190852"/>
              <a:ext cx="457200" cy="174727"/>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4073B3B-EF8E-41C6-AAD3-E8B5CE9129BF}"/>
                </a:ext>
              </a:extLst>
            </p:cNvPr>
            <p:cNvSpPr txBox="1"/>
            <p:nvPr/>
          </p:nvSpPr>
          <p:spPr>
            <a:xfrm>
              <a:off x="8840017" y="2506816"/>
              <a:ext cx="120231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Tables</a:t>
              </a:r>
            </a:p>
          </p:txBody>
        </p:sp>
        <p:pic>
          <p:nvPicPr>
            <p:cNvPr id="14" name="Graphic 13" descr="Table with solid fill">
              <a:extLst>
                <a:ext uri="{FF2B5EF4-FFF2-40B4-BE49-F238E27FC236}">
                  <a16:creationId xmlns:a16="http://schemas.microsoft.com/office/drawing/2014/main" id="{540B434E-C67B-405F-BF0A-C152A8AFE0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50889" y="2739056"/>
              <a:ext cx="914400" cy="914400"/>
            </a:xfrm>
            <a:prstGeom prst="rect">
              <a:avLst/>
            </a:prstGeom>
          </p:spPr>
        </p:pic>
        <p:cxnSp>
          <p:nvCxnSpPr>
            <p:cNvPr id="15" name="Connector: Elbow 14">
              <a:extLst>
                <a:ext uri="{FF2B5EF4-FFF2-40B4-BE49-F238E27FC236}">
                  <a16:creationId xmlns:a16="http://schemas.microsoft.com/office/drawing/2014/main" id="{97B25EAC-8FB5-4DA0-81AD-AD2F04D894DC}"/>
                </a:ext>
              </a:extLst>
            </p:cNvPr>
            <p:cNvCxnSpPr>
              <a:cxnSpLocks/>
              <a:stCxn id="4" idx="2"/>
              <a:endCxn id="14" idx="1"/>
            </p:cNvCxnSpPr>
            <p:nvPr/>
          </p:nvCxnSpPr>
          <p:spPr>
            <a:xfrm rot="16200000" flipH="1">
              <a:off x="7090205" y="2535572"/>
              <a:ext cx="1146640" cy="174727"/>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D2E43172-AE12-45E4-B0C4-D499B29EF900}"/>
                </a:ext>
              </a:extLst>
            </p:cNvPr>
            <p:cNvSpPr/>
            <p:nvPr/>
          </p:nvSpPr>
          <p:spPr>
            <a:xfrm>
              <a:off x="8730482" y="2382099"/>
              <a:ext cx="198022" cy="873631"/>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aphicFrame>
        <p:nvGraphicFramePr>
          <p:cNvPr id="20" name="Table 20">
            <a:extLst>
              <a:ext uri="{FF2B5EF4-FFF2-40B4-BE49-F238E27FC236}">
                <a16:creationId xmlns:a16="http://schemas.microsoft.com/office/drawing/2014/main" id="{B04F1BF9-FB0B-44A5-8310-ADB6053E8DB2}"/>
              </a:ext>
            </a:extLst>
          </p:cNvPr>
          <p:cNvGraphicFramePr>
            <a:graphicFrameLocks noGrp="1"/>
          </p:cNvGraphicFramePr>
          <p:nvPr>
            <p:extLst>
              <p:ext uri="{D42A27DB-BD31-4B8C-83A1-F6EECF244321}">
                <p14:modId xmlns:p14="http://schemas.microsoft.com/office/powerpoint/2010/main" val="1129295425"/>
              </p:ext>
            </p:extLst>
          </p:nvPr>
        </p:nvGraphicFramePr>
        <p:xfrm>
          <a:off x="5333424" y="4142133"/>
          <a:ext cx="6867006" cy="1483360"/>
        </p:xfrm>
        <a:graphic>
          <a:graphicData uri="http://schemas.openxmlformats.org/drawingml/2006/table">
            <a:tbl>
              <a:tblPr firstRow="1" bandRow="1">
                <a:tableStyleId>{00A15C55-8517-42AA-B614-E9B94910E393}</a:tableStyleId>
              </a:tblPr>
              <a:tblGrid>
                <a:gridCol w="1551623">
                  <a:extLst>
                    <a:ext uri="{9D8B030D-6E8A-4147-A177-3AD203B41FA5}">
                      <a16:colId xmlns:a16="http://schemas.microsoft.com/office/drawing/2014/main" val="3191160089"/>
                    </a:ext>
                  </a:extLst>
                </a:gridCol>
                <a:gridCol w="1035325">
                  <a:extLst>
                    <a:ext uri="{9D8B030D-6E8A-4147-A177-3AD203B41FA5}">
                      <a16:colId xmlns:a16="http://schemas.microsoft.com/office/drawing/2014/main" val="606405350"/>
                    </a:ext>
                  </a:extLst>
                </a:gridCol>
                <a:gridCol w="1416368">
                  <a:extLst>
                    <a:ext uri="{9D8B030D-6E8A-4147-A177-3AD203B41FA5}">
                      <a16:colId xmlns:a16="http://schemas.microsoft.com/office/drawing/2014/main" val="3759297550"/>
                    </a:ext>
                  </a:extLst>
                </a:gridCol>
                <a:gridCol w="1238661">
                  <a:extLst>
                    <a:ext uri="{9D8B030D-6E8A-4147-A177-3AD203B41FA5}">
                      <a16:colId xmlns:a16="http://schemas.microsoft.com/office/drawing/2014/main" val="1897717842"/>
                    </a:ext>
                  </a:extLst>
                </a:gridCol>
                <a:gridCol w="1625029">
                  <a:extLst>
                    <a:ext uri="{9D8B030D-6E8A-4147-A177-3AD203B41FA5}">
                      <a16:colId xmlns:a16="http://schemas.microsoft.com/office/drawing/2014/main" val="1472913710"/>
                    </a:ext>
                  </a:extLst>
                </a:gridCol>
              </a:tblGrid>
              <a:tr h="370840">
                <a:tc>
                  <a:txBody>
                    <a:bodyPr/>
                    <a:lstStyle/>
                    <a:p>
                      <a:r>
                        <a:rPr lang="en-US" dirty="0" err="1"/>
                        <a:t>PartitionKey</a:t>
                      </a:r>
                      <a:endParaRPr lang="en-US" dirty="0"/>
                    </a:p>
                  </a:txBody>
                  <a:tcPr/>
                </a:tc>
                <a:tc>
                  <a:txBody>
                    <a:bodyPr/>
                    <a:lstStyle/>
                    <a:p>
                      <a:r>
                        <a:rPr lang="en-US" dirty="0" err="1"/>
                        <a:t>RowKey</a:t>
                      </a:r>
                      <a:endParaRPr lang="en-US" dirty="0"/>
                    </a:p>
                  </a:txBody>
                  <a:tcPr/>
                </a:tc>
                <a:tc>
                  <a:txBody>
                    <a:bodyPr/>
                    <a:lstStyle/>
                    <a:p>
                      <a:r>
                        <a:rPr lang="en-US" dirty="0"/>
                        <a:t>Timestamp</a:t>
                      </a:r>
                    </a:p>
                  </a:txBody>
                  <a:tcPr/>
                </a:tc>
                <a:tc>
                  <a:txBody>
                    <a:bodyPr/>
                    <a:lstStyle/>
                    <a:p>
                      <a:r>
                        <a:rPr lang="en-US" dirty="0"/>
                        <a:t>Property1</a:t>
                      </a:r>
                    </a:p>
                  </a:txBody>
                  <a:tcPr/>
                </a:tc>
                <a:tc>
                  <a:txBody>
                    <a:bodyPr/>
                    <a:lstStyle/>
                    <a:p>
                      <a:r>
                        <a:rPr lang="en-US" dirty="0"/>
                        <a:t>Property2</a:t>
                      </a:r>
                    </a:p>
                  </a:txBody>
                  <a:tcPr/>
                </a:tc>
                <a:extLst>
                  <a:ext uri="{0D108BD9-81ED-4DB2-BD59-A6C34878D82A}">
                    <a16:rowId xmlns:a16="http://schemas.microsoft.com/office/drawing/2014/main" val="2928249872"/>
                  </a:ext>
                </a:extLst>
              </a:tr>
              <a:tr h="370840">
                <a:tc>
                  <a:txBody>
                    <a:bodyPr/>
                    <a:lstStyle/>
                    <a:p>
                      <a:r>
                        <a:rPr lang="en-US" dirty="0"/>
                        <a:t>1</a:t>
                      </a:r>
                    </a:p>
                  </a:txBody>
                  <a:tcPr/>
                </a:tc>
                <a:tc>
                  <a:txBody>
                    <a:bodyPr/>
                    <a:lstStyle/>
                    <a:p>
                      <a:r>
                        <a:rPr lang="en-US" dirty="0"/>
                        <a:t>123</a:t>
                      </a:r>
                    </a:p>
                  </a:txBody>
                  <a:tcPr/>
                </a:tc>
                <a:tc>
                  <a:txBody>
                    <a:bodyPr/>
                    <a:lstStyle/>
                    <a:p>
                      <a:r>
                        <a:rPr lang="en-US" dirty="0"/>
                        <a:t>2022-01-01</a:t>
                      </a:r>
                    </a:p>
                  </a:txBody>
                  <a:tcPr/>
                </a:tc>
                <a:tc>
                  <a:txBody>
                    <a:bodyPr/>
                    <a:lstStyle/>
                    <a:p>
                      <a:r>
                        <a:rPr lang="en-US" dirty="0"/>
                        <a:t>A value</a:t>
                      </a:r>
                    </a:p>
                  </a:txBody>
                  <a:tcPr/>
                </a:tc>
                <a:tc>
                  <a:txBody>
                    <a:bodyPr/>
                    <a:lstStyle/>
                    <a:p>
                      <a:r>
                        <a:rPr lang="en-US" dirty="0"/>
                        <a:t>Another value</a:t>
                      </a:r>
                    </a:p>
                  </a:txBody>
                  <a:tcPr/>
                </a:tc>
                <a:extLst>
                  <a:ext uri="{0D108BD9-81ED-4DB2-BD59-A6C34878D82A}">
                    <a16:rowId xmlns:a16="http://schemas.microsoft.com/office/drawing/2014/main" val="1868627342"/>
                  </a:ext>
                </a:extLst>
              </a:tr>
              <a:tr h="370840">
                <a:tc>
                  <a:txBody>
                    <a:bodyPr/>
                    <a:lstStyle/>
                    <a:p>
                      <a:r>
                        <a:rPr lang="en-US" dirty="0"/>
                        <a:t>1</a:t>
                      </a:r>
                    </a:p>
                  </a:txBody>
                  <a:tcPr/>
                </a:tc>
                <a:tc>
                  <a:txBody>
                    <a:bodyPr/>
                    <a:lstStyle/>
                    <a:p>
                      <a:r>
                        <a:rPr lang="en-US" dirty="0"/>
                        <a:t>124</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2022-01-01</a:t>
                      </a:r>
                    </a:p>
                  </a:txBody>
                  <a:tcPr/>
                </a:tc>
                <a:tc>
                  <a:txBody>
                    <a:bodyPr/>
                    <a:lstStyle/>
                    <a:p>
                      <a:r>
                        <a:rPr lang="en-US" dirty="0"/>
                        <a:t>This value</a:t>
                      </a:r>
                    </a:p>
                  </a:txBody>
                  <a:tcPr/>
                </a:tc>
                <a:tc>
                  <a:txBody>
                    <a:bodyPr/>
                    <a:lstStyle/>
                    <a:p>
                      <a:endParaRPr lang="en-US" dirty="0"/>
                    </a:p>
                  </a:txBody>
                  <a:tcPr>
                    <a:noFill/>
                  </a:tcPr>
                </a:tc>
                <a:extLst>
                  <a:ext uri="{0D108BD9-81ED-4DB2-BD59-A6C34878D82A}">
                    <a16:rowId xmlns:a16="http://schemas.microsoft.com/office/drawing/2014/main" val="3481296278"/>
                  </a:ext>
                </a:extLst>
              </a:tr>
              <a:tr h="370840">
                <a:tc>
                  <a:txBody>
                    <a:bodyPr/>
                    <a:lstStyle/>
                    <a:p>
                      <a:r>
                        <a:rPr lang="en-US" dirty="0"/>
                        <a:t>2</a:t>
                      </a:r>
                    </a:p>
                  </a:txBody>
                  <a:tcPr/>
                </a:tc>
                <a:tc>
                  <a:txBody>
                    <a:bodyPr/>
                    <a:lstStyle/>
                    <a:p>
                      <a:r>
                        <a:rPr lang="en-US" dirty="0"/>
                        <a:t>125</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2022-01-01</a:t>
                      </a:r>
                    </a:p>
                  </a:txBody>
                  <a:tcPr/>
                </a:tc>
                <a:tc>
                  <a:txBody>
                    <a:bodyPr/>
                    <a:lstStyle/>
                    <a:p>
                      <a:endParaRPr lang="en-US" dirty="0"/>
                    </a:p>
                  </a:txBody>
                  <a:tcPr>
                    <a:noFill/>
                  </a:tcPr>
                </a:tc>
                <a:tc>
                  <a:txBody>
                    <a:bodyPr/>
                    <a:lstStyle/>
                    <a:p>
                      <a:r>
                        <a:rPr lang="en-US" dirty="0"/>
                        <a:t>That value</a:t>
                      </a:r>
                    </a:p>
                  </a:txBody>
                  <a:tcPr/>
                </a:tc>
                <a:extLst>
                  <a:ext uri="{0D108BD9-81ED-4DB2-BD59-A6C34878D82A}">
                    <a16:rowId xmlns:a16="http://schemas.microsoft.com/office/drawing/2014/main" val="4277493063"/>
                  </a:ext>
                </a:extLst>
              </a:tr>
            </a:tbl>
          </a:graphicData>
        </a:graphic>
      </p:graphicFrame>
      <p:sp>
        <p:nvSpPr>
          <p:cNvPr id="21" name="Isosceles Triangle 20">
            <a:extLst>
              <a:ext uri="{FF2B5EF4-FFF2-40B4-BE49-F238E27FC236}">
                <a16:creationId xmlns:a16="http://schemas.microsoft.com/office/drawing/2014/main" id="{EBD95174-1EF2-4D50-9C89-74F24CAB66AE}"/>
              </a:ext>
              <a:ext uri="{C183D7F6-B498-43B3-948B-1728B52AA6E4}">
                <adec:decorative xmlns:adec="http://schemas.microsoft.com/office/drawing/2017/decorative" val="1"/>
              </a:ext>
            </a:extLst>
          </p:cNvPr>
          <p:cNvSpPr/>
          <p:nvPr/>
        </p:nvSpPr>
        <p:spPr bwMode="auto">
          <a:xfrm>
            <a:off x="5416510" y="2988699"/>
            <a:ext cx="6703657" cy="1172250"/>
          </a:xfrm>
          <a:prstGeom prst="triangle">
            <a:avLst>
              <a:gd name="adj" fmla="val 423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 Placeholder 2">
            <a:extLst>
              <a:ext uri="{FF2B5EF4-FFF2-40B4-BE49-F238E27FC236}">
                <a16:creationId xmlns:a16="http://schemas.microsoft.com/office/drawing/2014/main" id="{05D2AE3B-ED58-4789-A379-B1D76721F5EE}"/>
              </a:ext>
            </a:extLst>
          </p:cNvPr>
          <p:cNvSpPr txBox="1">
            <a:spLocks/>
          </p:cNvSpPr>
          <p:nvPr/>
        </p:nvSpPr>
        <p:spPr>
          <a:xfrm>
            <a:off x="260216" y="1650882"/>
            <a:ext cx="5188854" cy="430313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i="1" dirty="0"/>
              <a:t>Key-Value</a:t>
            </a:r>
            <a:r>
              <a:rPr lang="en-US" sz="2000" dirty="0"/>
              <a:t> storage for application data</a:t>
            </a:r>
          </a:p>
          <a:p>
            <a:pPr marL="342900" marR="0" lvl="0"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Tables consist of </a:t>
            </a:r>
            <a:r>
              <a:rPr kumimoji="0" lang="en-US" sz="1800" b="0" i="1"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key</a:t>
            </a:r>
            <a:r>
              <a:rPr kumimoji="0" lang="en-US" sz="18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 and </a:t>
            </a:r>
            <a:r>
              <a:rPr kumimoji="0" lang="en-US" sz="1800" b="0" i="1"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value</a:t>
            </a:r>
            <a:r>
              <a:rPr kumimoji="0" lang="en-US" sz="18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 columns</a:t>
            </a:r>
            <a:endParaRPr lang="en-US" sz="1800" dirty="0">
              <a:solidFill>
                <a:srgbClr val="171717"/>
              </a:solidFill>
              <a:latin typeface="Segoe UI" panose="020B0502040204020203" pitchFamily="34" charset="0"/>
            </a:endParaRPr>
          </a:p>
          <a:p>
            <a:pPr marL="685800" lvl="2" indent="-342900">
              <a:defRPr/>
            </a:pPr>
            <a:r>
              <a:rPr kumimoji="0" lang="en-US" sz="14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Partition and row keys</a:t>
            </a:r>
          </a:p>
          <a:p>
            <a:pPr marL="685800" lvl="2" indent="-342900">
              <a:defRPr/>
            </a:pPr>
            <a:r>
              <a:rPr lang="en-US" sz="1400" spc="-49" dirty="0">
                <a:solidFill>
                  <a:srgbClr val="171717"/>
                </a:solidFill>
                <a:latin typeface="Segoe UI" panose="020B0502040204020203" pitchFamily="34" charset="0"/>
              </a:rPr>
              <a:t>Custom property columns for data values</a:t>
            </a:r>
          </a:p>
          <a:p>
            <a:pPr marL="1028700" lvl="3" indent="-342900">
              <a:defRPr/>
            </a:pPr>
            <a:r>
              <a:rPr kumimoji="0" lang="en-US" sz="1400" b="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A </a:t>
            </a:r>
            <a:r>
              <a:rPr kumimoji="0" lang="en-US" sz="1400" b="0" i="1"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Timestamp </a:t>
            </a:r>
            <a:r>
              <a:rPr kumimoji="0" lang="en-US" sz="1400" b="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column</a:t>
            </a:r>
            <a:r>
              <a:rPr kumimoji="0" lang="en-US" sz="1400" b="0" i="1"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 </a:t>
            </a:r>
            <a:r>
              <a:rPr kumimoji="0" lang="en-US" sz="1400" b="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is</a:t>
            </a:r>
            <a:r>
              <a:rPr kumimoji="0" lang="en-US" sz="1400" b="0" i="1"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 </a:t>
            </a:r>
            <a:r>
              <a:rPr kumimoji="0" lang="en-US" sz="1400" b="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added automatically to log data changes</a:t>
            </a:r>
          </a:p>
          <a:p>
            <a:pPr marL="342900" marR="0" lvl="0"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171717"/>
                </a:solidFill>
                <a:latin typeface="Segoe UI" panose="020B0502040204020203" pitchFamily="34" charset="0"/>
              </a:rPr>
              <a:t>Rows are grouped into partitions to improve performance</a:t>
            </a:r>
          </a:p>
          <a:p>
            <a:pPr marL="342900" marR="0" lvl="0"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Property columns are assigned a data type, and can contain any value of that type</a:t>
            </a:r>
          </a:p>
          <a:p>
            <a:pPr marL="342900" marR="0" lvl="0"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171717"/>
                </a:solidFill>
                <a:latin typeface="Segoe UI" panose="020B0502040204020203" pitchFamily="34" charset="0"/>
              </a:rPr>
              <a:t>Rows do not need to include the same property columns</a:t>
            </a:r>
            <a:endParaRPr kumimoji="0" lang="en-US" sz="1800" b="0" i="0" u="none" strike="noStrike" kern="1200" cap="none" spc="-49" normalizeH="0" baseline="0" noProof="0" dirty="0">
              <a:ln>
                <a:noFill/>
              </a:ln>
              <a:solidFill>
                <a:srgbClr val="000000"/>
              </a:solidFill>
              <a:effectLst/>
              <a:uLnTx/>
              <a:uFillTx/>
              <a:latin typeface="Segoe UI"/>
              <a:ea typeface="+mn-ea"/>
              <a:cs typeface="+mn-cs"/>
            </a:endParaRPr>
          </a:p>
          <a:p>
            <a:endParaRPr lang="en-US" sz="2000" dirty="0">
              <a:solidFill>
                <a:srgbClr val="171717"/>
              </a:solidFill>
              <a:latin typeface="Segoe UI" panose="020B0502040204020203" pitchFamily="34" charset="0"/>
            </a:endParaRPr>
          </a:p>
          <a:p>
            <a:endParaRPr lang="en-US" sz="2000" dirty="0">
              <a:latin typeface="+mn-lt"/>
            </a:endParaRPr>
          </a:p>
        </p:txBody>
      </p:sp>
    </p:spTree>
    <p:extLst>
      <p:ext uri="{BB962C8B-B14F-4D97-AF65-F5344CB8AC3E}">
        <p14:creationId xmlns:p14="http://schemas.microsoft.com/office/powerpoint/2010/main" val="39024422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A9EB-DA52-48ED-85C7-02BD39A4845E}"/>
              </a:ext>
            </a:extLst>
          </p:cNvPr>
          <p:cNvSpPr>
            <a:spLocks noGrp="1"/>
          </p:cNvSpPr>
          <p:nvPr>
            <p:ph type="title"/>
          </p:nvPr>
        </p:nvSpPr>
        <p:spPr/>
        <p:txBody>
          <a:bodyPr/>
          <a:lstStyle/>
          <a:p>
            <a:r>
              <a:rPr lang="en-US" dirty="0"/>
              <a:t>Lab: Explore Azure Storage</a:t>
            </a:r>
          </a:p>
        </p:txBody>
      </p:sp>
      <p:sp>
        <p:nvSpPr>
          <p:cNvPr id="4" name="Text Placeholder 3">
            <a:extLst>
              <a:ext uri="{FF2B5EF4-FFF2-40B4-BE49-F238E27FC236}">
                <a16:creationId xmlns:a16="http://schemas.microsoft.com/office/drawing/2014/main" id="{EE0FE8E7-5E70-4DAD-B0D2-E143DFD211B2}"/>
              </a:ext>
            </a:extLst>
          </p:cNvPr>
          <p:cNvSpPr txBox="1">
            <a:spLocks/>
          </p:cNvSpPr>
          <p:nvPr/>
        </p:nvSpPr>
        <p:spPr>
          <a:xfrm>
            <a:off x="1139687" y="3123727"/>
            <a:ext cx="10243929" cy="2170516"/>
          </a:xfrm>
          <a:prstGeom prst="rect">
            <a:avLst/>
          </a:prstGeom>
          <a:ln w="28575">
            <a:solidFill>
              <a:srgbClr val="0078D4"/>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sz="2400" kern="0" dirty="0">
                <a:gradFill>
                  <a:gsLst>
                    <a:gs pos="2917">
                      <a:srgbClr val="1A1A1A"/>
                    </a:gs>
                    <a:gs pos="30000">
                      <a:srgbClr val="1A1A1A"/>
                    </a:gs>
                  </a:gsLst>
                  <a:lin ang="5400000" scaled="0"/>
                </a:gradFill>
                <a:latin typeface="Segoe UI"/>
              </a:rPr>
              <a:t>Start the virtual machine for this lab</a:t>
            </a:r>
          </a:p>
          <a:p>
            <a:pPr marL="457200" lvl="2" defTabSz="914400">
              <a:spcBef>
                <a:spcPts val="0"/>
              </a:spcBef>
              <a:spcAft>
                <a:spcPts val="0"/>
              </a:spcAft>
              <a:buSzTx/>
              <a:defRPr/>
            </a:pPr>
            <a:r>
              <a:rPr kumimoji="0" lang="en-US" sz="1647"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or go to the exercise page </a:t>
            </a:r>
            <a:r>
              <a:rPr lang="en-US" sz="1647" kern="0" dirty="0">
                <a:gradFill>
                  <a:gsLst>
                    <a:gs pos="2917">
                      <a:srgbClr val="1A1A1A"/>
                    </a:gs>
                    <a:gs pos="30000">
                      <a:srgbClr val="1A1A1A"/>
                    </a:gs>
                  </a:gsLst>
                  <a:lin ang="5400000" scaled="0"/>
                </a:gradFill>
                <a:latin typeface="Segoe UI"/>
              </a:rPr>
              <a:t>at </a:t>
            </a:r>
            <a:r>
              <a:rPr lang="en-US" sz="1647" kern="0" dirty="0">
                <a:gradFill>
                  <a:gsLst>
                    <a:gs pos="2917">
                      <a:srgbClr val="1A1A1A"/>
                    </a:gs>
                    <a:gs pos="30000">
                      <a:srgbClr val="1A1A1A"/>
                    </a:gs>
                  </a:gsLst>
                  <a:lin ang="5400000" scaled="0"/>
                </a:gradFill>
                <a:latin typeface="Segoe UI"/>
                <a:hlinkClick r:id="rId3"/>
              </a:rPr>
              <a:t>https://aka.ms/dp900-storage-lab</a:t>
            </a:r>
            <a:r>
              <a:rPr lang="en-US" sz="1647" kern="0" dirty="0">
                <a:gradFill>
                  <a:gsLst>
                    <a:gs pos="2917">
                      <a:srgbClr val="1A1A1A"/>
                    </a:gs>
                    <a:gs pos="30000">
                      <a:srgbClr val="1A1A1A"/>
                    </a:gs>
                  </a:gsLst>
                  <a:lin ang="5400000" scaled="0"/>
                </a:gradFill>
                <a:latin typeface="Segoe UI"/>
              </a:rPr>
              <a:t>   </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Follow the instructions to complete the exercise on Microsoft Learn</a:t>
            </a:r>
          </a:p>
          <a:p>
            <a:pPr marL="457200" lvl="2" defTabSz="914400">
              <a:spcBef>
                <a:spcPts val="0"/>
              </a:spcBef>
              <a:spcAft>
                <a:spcPts val="0"/>
              </a:spcAft>
              <a:buSzTx/>
              <a:defRPr/>
            </a:pPr>
            <a:r>
              <a:rPr lang="en-US" sz="1647" kern="0" spc="-49" dirty="0">
                <a:gradFill>
                  <a:gsLst>
                    <a:gs pos="2917">
                      <a:srgbClr val="1A1A1A"/>
                    </a:gs>
                    <a:gs pos="30000">
                      <a:srgbClr val="1A1A1A"/>
                    </a:gs>
                  </a:gsLst>
                  <a:lin ang="5400000" scaled="0"/>
                </a:gradFill>
                <a:latin typeface="Segoe UI"/>
              </a:rPr>
              <a:t>U</a:t>
            </a:r>
            <a:r>
              <a:rPr kumimoji="0" lang="en-US" sz="1647"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se the Azure subscription provided for this lab</a:t>
            </a:r>
          </a:p>
          <a:p>
            <a:pPr marL="457200" lvl="2" defTabSz="914400">
              <a:spcBef>
                <a:spcPts val="0"/>
              </a:spcBef>
              <a:spcAft>
                <a:spcPts val="0"/>
              </a:spcAft>
              <a:buSzTx/>
              <a:defRPr/>
            </a:pPr>
            <a:endParaRPr kumimoji="0" lang="en-US" sz="1647"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6" name="Text Placeholder 1">
            <a:extLst>
              <a:ext uri="{FF2B5EF4-FFF2-40B4-BE49-F238E27FC236}">
                <a16:creationId xmlns:a16="http://schemas.microsoft.com/office/drawing/2014/main" id="{3855F996-B593-4F88-8E38-79121E85AA2D}"/>
              </a:ext>
            </a:extLst>
          </p:cNvPr>
          <p:cNvSpPr txBox="1">
            <a:spLocks/>
          </p:cNvSpPr>
          <p:nvPr/>
        </p:nvSpPr>
        <p:spPr>
          <a:xfrm>
            <a:off x="586740" y="1759228"/>
            <a:ext cx="11018520"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r>
              <a:rPr kumimoji="0" lang="en-US" sz="24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 this lab, you will provision and use Azure Storage</a:t>
            </a:r>
          </a:p>
        </p:txBody>
      </p:sp>
      <p:grpSp>
        <p:nvGrpSpPr>
          <p:cNvPr id="5" name="Group 4" descr="Icon of three dots and outward pointing chevrons on left and right">
            <a:extLst>
              <a:ext uri="{FF2B5EF4-FFF2-40B4-BE49-F238E27FC236}">
                <a16:creationId xmlns:a16="http://schemas.microsoft.com/office/drawing/2014/main" id="{56289A30-431C-48DA-A612-9D68B71917C9}"/>
              </a:ext>
            </a:extLst>
          </p:cNvPr>
          <p:cNvGrpSpPr/>
          <p:nvPr/>
        </p:nvGrpSpPr>
        <p:grpSpPr>
          <a:xfrm>
            <a:off x="10616413" y="4592011"/>
            <a:ext cx="702132" cy="702232"/>
            <a:chOff x="3088645" y="5729498"/>
            <a:chExt cx="648328" cy="648420"/>
          </a:xfrm>
        </p:grpSpPr>
        <p:grpSp>
          <p:nvGrpSpPr>
            <p:cNvPr id="7" name="Group 6">
              <a:extLst>
                <a:ext uri="{FF2B5EF4-FFF2-40B4-BE49-F238E27FC236}">
                  <a16:creationId xmlns:a16="http://schemas.microsoft.com/office/drawing/2014/main" id="{E1B3475A-2242-4192-A2DB-FF654448902E}"/>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9" name="Freeform 5">
                <a:extLst>
                  <a:ext uri="{FF2B5EF4-FFF2-40B4-BE49-F238E27FC236}">
                    <a16:creationId xmlns:a16="http://schemas.microsoft.com/office/drawing/2014/main" id="{5F32B4E5-5C4A-4E8E-AF30-9D73B850ED47}"/>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6">
                <a:extLst>
                  <a:ext uri="{FF2B5EF4-FFF2-40B4-BE49-F238E27FC236}">
                    <a16:creationId xmlns:a16="http://schemas.microsoft.com/office/drawing/2014/main" id="{8380E229-CB73-4336-8CF4-BF9EB012111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8" name="Picture 7" descr="Icon of three dots and outward pointing chevrons on left and right">
              <a:extLst>
                <a:ext uri="{FF2B5EF4-FFF2-40B4-BE49-F238E27FC236}">
                  <a16:creationId xmlns:a16="http://schemas.microsoft.com/office/drawing/2014/main" id="{ECF79248-7850-4DA4-9E0D-5C6D3B5E7BE9}"/>
                </a:ext>
              </a:extLst>
            </p:cNvPr>
            <p:cNvPicPr>
              <a:picLocks noChangeAspect="1"/>
            </p:cNvPicPr>
            <p:nvPr/>
          </p:nvPicPr>
          <p:blipFill>
            <a:blip r:embed="rId4"/>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33455002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Icon of a document"/>
          <p:cNvSpPr>
            <a:spLocks noGrp="1"/>
          </p:cNvSpPr>
          <p:nvPr>
            <p:ph type="title"/>
          </p:nvPr>
        </p:nvSpPr>
        <p:spPr/>
        <p:txBody>
          <a:bodyPr/>
          <a:lstStyle/>
          <a:p>
            <a:r>
              <a:rPr lang="en-US" dirty="0"/>
              <a:t>1: Knowledge check</a:t>
            </a:r>
          </a:p>
        </p:txBody>
      </p:sp>
      <p:sp>
        <p:nvSpPr>
          <p:cNvPr id="40" name="TextBox 39">
            <a:extLst>
              <a:ext uri="{FF2B5EF4-FFF2-40B4-BE49-F238E27FC236}">
                <a16:creationId xmlns:a16="http://schemas.microsoft.com/office/drawing/2014/main" id="{3BA1F15F-4D29-4062-98DD-AB6AFB989835}"/>
              </a:ext>
            </a:extLst>
          </p:cNvPr>
          <p:cNvSpPr txBox="1"/>
          <p:nvPr/>
        </p:nvSpPr>
        <p:spPr>
          <a:xfrm>
            <a:off x="1646006" y="1580693"/>
            <a:ext cx="10113905" cy="1007968"/>
          </a:xfrm>
          <a:prstGeom prst="rect">
            <a:avLst/>
          </a:prstGeom>
          <a:noFill/>
        </p:spPr>
        <p:txBody>
          <a:bodyPr wrap="square" lIns="0" tIns="0" rIns="0" bIns="0">
            <a:spAutoFit/>
          </a:bodyPr>
          <a:lstStyle/>
          <a:p>
            <a:pPr>
              <a:spcAft>
                <a:spcPts val="294"/>
              </a:spcAft>
              <a:defRPr/>
            </a:pPr>
            <a:r>
              <a:rPr lang="en-US" sz="1600" dirty="0">
                <a:latin typeface="+mj-lt"/>
              </a:rPr>
              <a:t>What are the elements of an Azure Table storage key?</a:t>
            </a:r>
          </a:p>
          <a:p>
            <a:pPr marL="336145" indent="-336145">
              <a:spcAft>
                <a:spcPts val="294"/>
              </a:spcAft>
              <a:buFont typeface="Wingdings" panose="05000000000000000000" pitchFamily="2" charset="2"/>
              <a:buChar char="q"/>
              <a:defRPr/>
            </a:pPr>
            <a:r>
              <a:rPr lang="en-US" sz="1400" dirty="0"/>
              <a:t>Table name and column name</a:t>
            </a:r>
          </a:p>
          <a:p>
            <a:pPr marL="336145" indent="-336145">
              <a:spcAft>
                <a:spcPts val="294"/>
              </a:spcAft>
              <a:buFont typeface="Wingdings" panose="05000000000000000000" pitchFamily="2" charset="2"/>
              <a:buChar char="q"/>
              <a:defRPr/>
            </a:pPr>
            <a:r>
              <a:rPr lang="en-US" sz="1400" dirty="0"/>
              <a:t>Partition key and row key</a:t>
            </a:r>
          </a:p>
          <a:p>
            <a:pPr marL="336145" indent="-336145">
              <a:spcAft>
                <a:spcPts val="294"/>
              </a:spcAft>
              <a:buFont typeface="Wingdings" panose="05000000000000000000" pitchFamily="2" charset="2"/>
              <a:buChar char="q"/>
              <a:defRPr/>
            </a:pPr>
            <a:r>
              <a:rPr lang="en-US" sz="1400" dirty="0"/>
              <a:t>Row number</a:t>
            </a:r>
          </a:p>
        </p:txBody>
      </p:sp>
      <p:sp>
        <p:nvSpPr>
          <p:cNvPr id="6" name="Graphic 26" descr="Checkmark on partition key and row key">
            <a:extLst>
              <a:ext uri="{FF2B5EF4-FFF2-40B4-BE49-F238E27FC236}">
                <a16:creationId xmlns:a16="http://schemas.microsoft.com/office/drawing/2014/main" id="{7D05BC2A-9C6E-43B0-8D7F-ECDE30924359}"/>
              </a:ext>
            </a:extLst>
          </p:cNvPr>
          <p:cNvSpPr/>
          <p:nvPr/>
        </p:nvSpPr>
        <p:spPr>
          <a:xfrm>
            <a:off x="1646006" y="2084677"/>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2" name="Straight Connector 11">
            <a:extLst>
              <a:ext uri="{FF2B5EF4-FFF2-40B4-BE49-F238E27FC236}">
                <a16:creationId xmlns:a16="http://schemas.microsoft.com/office/drawing/2014/main" id="{8638AAB1-0E91-4186-AED1-38EFA34D41C8}"/>
              </a:ext>
              <a:ext uri="{C183D7F6-B498-43B3-948B-1728B52AA6E4}">
                <adec:decorative xmlns:adec="http://schemas.microsoft.com/office/drawing/2017/decorative" val="1"/>
              </a:ext>
            </a:extLst>
          </p:cNvPr>
          <p:cNvCxnSpPr>
            <a:cxnSpLocks/>
          </p:cNvCxnSpPr>
          <p:nvPr/>
        </p:nvCxnSpPr>
        <p:spPr>
          <a:xfrm>
            <a:off x="1646006" y="2813929"/>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2624CD9-542E-49EF-9252-E02C03C282FB}"/>
              </a:ext>
            </a:extLst>
          </p:cNvPr>
          <p:cNvSpPr txBox="1"/>
          <p:nvPr/>
        </p:nvSpPr>
        <p:spPr>
          <a:xfrm>
            <a:off x="1646006" y="3047785"/>
            <a:ext cx="8942397" cy="1254189"/>
          </a:xfrm>
          <a:prstGeom prst="rect">
            <a:avLst/>
          </a:prstGeom>
          <a:noFill/>
        </p:spPr>
        <p:txBody>
          <a:bodyPr wrap="square" lIns="0" tIns="0" rIns="0" bIns="0">
            <a:spAutoFit/>
          </a:bodyPr>
          <a:lstStyle/>
          <a:p>
            <a:pPr>
              <a:spcAft>
                <a:spcPts val="294"/>
              </a:spcAft>
              <a:defRPr/>
            </a:pPr>
            <a:r>
              <a:rPr lang="en-US" sz="1600" dirty="0">
                <a:latin typeface="+mj-lt"/>
              </a:rPr>
              <a:t>What should you do to an existing Azure Storage account in order to support a data lake for Azure Synapse Analytics?</a:t>
            </a:r>
          </a:p>
          <a:p>
            <a:pPr marL="336145" indent="-336145">
              <a:spcAft>
                <a:spcPts val="294"/>
              </a:spcAft>
              <a:buFont typeface="Wingdings" panose="05000000000000000000" pitchFamily="2" charset="2"/>
              <a:buChar char="q"/>
              <a:defRPr/>
            </a:pPr>
            <a:r>
              <a:rPr lang="en-US" sz="1400" dirty="0"/>
              <a:t>Add an Azure Files share</a:t>
            </a:r>
          </a:p>
          <a:p>
            <a:pPr marL="336145" indent="-336145">
              <a:spcAft>
                <a:spcPts val="294"/>
              </a:spcAft>
              <a:buFont typeface="Wingdings" panose="05000000000000000000" pitchFamily="2" charset="2"/>
              <a:buChar char="q"/>
              <a:defRPr/>
            </a:pPr>
            <a:r>
              <a:rPr lang="en-US" sz="1400" dirty="0"/>
              <a:t>Create Azure Storage tables for the data you want to analyze</a:t>
            </a:r>
          </a:p>
          <a:p>
            <a:pPr marL="336145" indent="-336145">
              <a:spcAft>
                <a:spcPts val="294"/>
              </a:spcAft>
              <a:buFont typeface="Wingdings" panose="05000000000000000000" pitchFamily="2" charset="2"/>
              <a:buChar char="q"/>
              <a:defRPr/>
            </a:pPr>
            <a:r>
              <a:rPr lang="en-US" sz="1400" dirty="0"/>
              <a:t>Upgrade the account to enable </a:t>
            </a:r>
            <a:r>
              <a:rPr lang="en-US" sz="1400" i="1" dirty="0"/>
              <a:t>hierarchical namespace </a:t>
            </a:r>
            <a:r>
              <a:rPr lang="en-US" sz="1400" dirty="0"/>
              <a:t>and create a blob container</a:t>
            </a:r>
          </a:p>
        </p:txBody>
      </p:sp>
      <p:sp>
        <p:nvSpPr>
          <p:cNvPr id="8" name="Graphic 27" descr="Checkmark on use a page block for blobs that require random read and write access. Use a block blob for discrete objects that change infrequently">
            <a:extLst>
              <a:ext uri="{FF2B5EF4-FFF2-40B4-BE49-F238E27FC236}">
                <a16:creationId xmlns:a16="http://schemas.microsoft.com/office/drawing/2014/main" id="{1B814A20-05D2-467E-A2C3-BD207A2201D0}"/>
              </a:ext>
            </a:extLst>
          </p:cNvPr>
          <p:cNvSpPr/>
          <p:nvPr/>
        </p:nvSpPr>
        <p:spPr>
          <a:xfrm>
            <a:off x="1646006" y="4052078"/>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4" name="Straight Connector 13">
            <a:extLst>
              <a:ext uri="{FF2B5EF4-FFF2-40B4-BE49-F238E27FC236}">
                <a16:creationId xmlns:a16="http://schemas.microsoft.com/office/drawing/2014/main" id="{81C52061-5571-4C82-8372-76A935F5688C}"/>
              </a:ext>
              <a:ext uri="{C183D7F6-B498-43B3-948B-1728B52AA6E4}">
                <adec:decorative xmlns:adec="http://schemas.microsoft.com/office/drawing/2017/decorative" val="1"/>
              </a:ext>
            </a:extLst>
          </p:cNvPr>
          <p:cNvCxnSpPr>
            <a:cxnSpLocks/>
          </p:cNvCxnSpPr>
          <p:nvPr/>
        </p:nvCxnSpPr>
        <p:spPr>
          <a:xfrm>
            <a:off x="1646006" y="4542118"/>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89798CE-D451-4A7C-A575-16C102C586CF}"/>
              </a:ext>
            </a:extLst>
          </p:cNvPr>
          <p:cNvSpPr txBox="1"/>
          <p:nvPr/>
        </p:nvSpPr>
        <p:spPr>
          <a:xfrm>
            <a:off x="1646006" y="4697123"/>
            <a:ext cx="10113905" cy="1007968"/>
          </a:xfrm>
          <a:prstGeom prst="rect">
            <a:avLst/>
          </a:prstGeom>
          <a:noFill/>
        </p:spPr>
        <p:txBody>
          <a:bodyPr wrap="square" lIns="0" tIns="0" rIns="0" bIns="0">
            <a:spAutoFit/>
          </a:bodyPr>
          <a:lstStyle/>
          <a:p>
            <a:pPr>
              <a:spcAft>
                <a:spcPts val="294"/>
              </a:spcAft>
              <a:defRPr/>
            </a:pPr>
            <a:r>
              <a:rPr lang="en-US" sz="1600" dirty="0">
                <a:latin typeface="+mj-lt"/>
              </a:rPr>
              <a:t>Which Azure Storage option should use to create cloud-based network file shares?</a:t>
            </a:r>
          </a:p>
          <a:p>
            <a:pPr marL="336145" indent="-336145">
              <a:spcAft>
                <a:spcPts val="294"/>
              </a:spcAft>
              <a:buFont typeface="Wingdings" panose="05000000000000000000" pitchFamily="2" charset="2"/>
              <a:buChar char="q"/>
              <a:defRPr/>
            </a:pPr>
            <a:r>
              <a:rPr lang="en-US" sz="1400" dirty="0"/>
              <a:t>Azure Blob Storage</a:t>
            </a:r>
          </a:p>
          <a:p>
            <a:pPr marL="336145" indent="-336145">
              <a:spcAft>
                <a:spcPts val="294"/>
              </a:spcAft>
              <a:buFont typeface="Wingdings" panose="05000000000000000000" pitchFamily="2" charset="2"/>
              <a:buChar char="q"/>
              <a:defRPr/>
            </a:pPr>
            <a:r>
              <a:rPr lang="en-US" sz="1400" dirty="0"/>
              <a:t>Azure Tables</a:t>
            </a:r>
          </a:p>
          <a:p>
            <a:pPr marL="336145" indent="-336145">
              <a:spcAft>
                <a:spcPts val="294"/>
              </a:spcAft>
              <a:buFont typeface="Wingdings" panose="05000000000000000000" pitchFamily="2" charset="2"/>
              <a:buChar char="q"/>
              <a:defRPr/>
            </a:pPr>
            <a:r>
              <a:rPr lang="en-US" sz="1400" dirty="0"/>
              <a:t>Azure Files</a:t>
            </a:r>
          </a:p>
        </p:txBody>
      </p:sp>
      <p:sp>
        <p:nvSpPr>
          <p:cNvPr id="13" name="Graphic 28" descr="Check mark on to enable users at different sites to share files">
            <a:extLst>
              <a:ext uri="{FF2B5EF4-FFF2-40B4-BE49-F238E27FC236}">
                <a16:creationId xmlns:a16="http://schemas.microsoft.com/office/drawing/2014/main" id="{2CE6C891-3AA6-435F-887D-FE50B153C633}"/>
              </a:ext>
            </a:extLst>
          </p:cNvPr>
          <p:cNvSpPr/>
          <p:nvPr/>
        </p:nvSpPr>
        <p:spPr>
          <a:xfrm>
            <a:off x="1646006" y="5472253"/>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pic>
        <p:nvPicPr>
          <p:cNvPr id="2" name="Graphic 1" descr="Badge Question Mark with solid fill">
            <a:extLst>
              <a:ext uri="{FF2B5EF4-FFF2-40B4-BE49-F238E27FC236}">
                <a16:creationId xmlns:a16="http://schemas.microsoft.com/office/drawing/2014/main" id="{09ABF890-D8E8-49E3-BDA4-5034A861BF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5264" y="1490108"/>
            <a:ext cx="933775" cy="933775"/>
          </a:xfrm>
          <a:prstGeom prst="rect">
            <a:avLst/>
          </a:prstGeom>
        </p:spPr>
      </p:pic>
      <p:pic>
        <p:nvPicPr>
          <p:cNvPr id="3" name="Graphic 2" descr="Badge Question Mark with solid fill">
            <a:extLst>
              <a:ext uri="{FF2B5EF4-FFF2-40B4-BE49-F238E27FC236}">
                <a16:creationId xmlns:a16="http://schemas.microsoft.com/office/drawing/2014/main" id="{7921BC58-6ED2-447B-BEF7-3C8500D86D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5263" y="2895753"/>
            <a:ext cx="933775" cy="933775"/>
          </a:xfrm>
          <a:prstGeom prst="rect">
            <a:avLst/>
          </a:prstGeom>
        </p:spPr>
      </p:pic>
      <p:pic>
        <p:nvPicPr>
          <p:cNvPr id="4" name="Graphic 3" descr="Badge Question Mark with solid fill">
            <a:extLst>
              <a:ext uri="{FF2B5EF4-FFF2-40B4-BE49-F238E27FC236}">
                <a16:creationId xmlns:a16="http://schemas.microsoft.com/office/drawing/2014/main" id="{444D35CD-5FFB-47B6-9AB2-F97A12B44A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5263" y="4538478"/>
            <a:ext cx="933775" cy="933775"/>
          </a:xfrm>
          <a:prstGeom prst="rect">
            <a:avLst/>
          </a:prstGeom>
        </p:spPr>
      </p:pic>
    </p:spTree>
    <p:extLst>
      <p:ext uri="{BB962C8B-B14F-4D97-AF65-F5344CB8AC3E}">
        <p14:creationId xmlns:p14="http://schemas.microsoft.com/office/powerpoint/2010/main" val="379310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3" grpId="0" animBg="1"/>
    </p:bld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3438</Words>
  <Application>Microsoft Office PowerPoint</Application>
  <PresentationFormat>Widescreen</PresentationFormat>
  <Paragraphs>302</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Consolas</vt:lpstr>
      <vt:lpstr>Segoe UI</vt:lpstr>
      <vt:lpstr>Segoe UI Light</vt:lpstr>
      <vt:lpstr>Segoe UI Semibold</vt:lpstr>
      <vt:lpstr>Segoe UI Semilight</vt:lpstr>
      <vt:lpstr>Wingdings</vt:lpstr>
      <vt:lpstr>Microsoft Azure Template</vt:lpstr>
      <vt:lpstr>3: Explore fundamentals of  non-relational data  in Azure</vt:lpstr>
      <vt:lpstr>Agenda</vt:lpstr>
      <vt:lpstr>1: Fundamentals of Azure Storage</vt:lpstr>
      <vt:lpstr>Azure Blob Storage</vt:lpstr>
      <vt:lpstr>Azure Data Lake Store Gen 2</vt:lpstr>
      <vt:lpstr>Azure Files</vt:lpstr>
      <vt:lpstr>Azure Table Storage</vt:lpstr>
      <vt:lpstr>Lab: Explore Azure Storage</vt:lpstr>
      <vt:lpstr>1: Knowledge check</vt:lpstr>
      <vt:lpstr>2: Fundamentals of Azure Cosmos DB</vt:lpstr>
      <vt:lpstr>What is Azure Cosmos DB?</vt:lpstr>
      <vt:lpstr>Azure Cosmos DB APIs</vt:lpstr>
      <vt:lpstr>Lab: Explore Azure Cosmos DB</vt:lpstr>
      <vt:lpstr>2: Knowledge check</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2022-10-07T17:59:46Z</dcterms:created>
  <dcterms:modified xsi:type="dcterms:W3CDTF">2022-10-07T17:59:54Z</dcterms:modified>
</cp:coreProperties>
</file>