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23"/>
  </p:notesMasterIdLst>
  <p:handoutMasterIdLst>
    <p:handoutMasterId r:id="rId24"/>
  </p:handoutMasterIdLst>
  <p:sldIdLst>
    <p:sldId id="1627" r:id="rId2"/>
    <p:sldId id="1778" r:id="rId3"/>
    <p:sldId id="1684" r:id="rId4"/>
    <p:sldId id="1781" r:id="rId5"/>
    <p:sldId id="2134805649" r:id="rId6"/>
    <p:sldId id="2134805651" r:id="rId7"/>
    <p:sldId id="2134805638" r:id="rId8"/>
    <p:sldId id="1780" r:id="rId9"/>
    <p:sldId id="2134805639" r:id="rId10"/>
    <p:sldId id="2134805650" r:id="rId11"/>
    <p:sldId id="2134805640" r:id="rId12"/>
    <p:sldId id="1779" r:id="rId13"/>
    <p:sldId id="2134805641" r:id="rId14"/>
    <p:sldId id="2134805643" r:id="rId15"/>
    <p:sldId id="2134805644" r:id="rId16"/>
    <p:sldId id="2134805645" r:id="rId17"/>
    <p:sldId id="2134805646" r:id="rId18"/>
    <p:sldId id="2134805647" r:id="rId19"/>
    <p:sldId id="2134805637" r:id="rId20"/>
    <p:sldId id="2134805642" r:id="rId21"/>
    <p:sldId id="2134805601" r:id="rId2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FF"/>
    <a:srgbClr val="3C3C41"/>
    <a:srgbClr val="4BCBEE"/>
    <a:srgbClr val="1392B4"/>
    <a:srgbClr val="0B556A"/>
    <a:srgbClr val="59B4D9"/>
    <a:srgbClr val="EBEBEB"/>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6A6668-CF10-45FF-A608-6A6EA6F3AE0C}" v="5" dt="2023-01-25T18:45:39.1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76582" autoAdjust="0"/>
  </p:normalViewPr>
  <p:slideViewPr>
    <p:cSldViewPr snapToGrid="0">
      <p:cViewPr varScale="1">
        <p:scale>
          <a:sx n="68" d="100"/>
          <a:sy n="68" d="100"/>
        </p:scale>
        <p:origin x="1234" y="58"/>
      </p:cViewPr>
      <p:guideLst/>
    </p:cSldViewPr>
  </p:slideViewPr>
  <p:outlineViewPr>
    <p:cViewPr>
      <p:scale>
        <a:sx n="33" d="100"/>
        <a:sy n="33" d="100"/>
      </p:scale>
      <p:origin x="0" y="-2704"/>
    </p:cViewPr>
  </p:outlin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4/11/2023 11:23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4/11/2023 11:23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i="1" dirty="0"/>
              <a:t>Before delivering this presentation, review the associated modules on Microsoft Learn (</a:t>
            </a:r>
            <a:r>
              <a:rPr lang="en-US" sz="900" i="1" dirty="0">
                <a:solidFill>
                  <a:schemeClr val="tx2"/>
                </a:solidFill>
              </a:rPr>
              <a:t>https://aka.ms/mslearn-data-engineer)</a:t>
            </a:r>
            <a:r>
              <a:rPr lang="en-US" i="1" dirty="0"/>
              <a:t> and complete the exercise.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It’s important to call out that Azure Data Lake Storage Gen2 is </a:t>
            </a:r>
            <a:r>
              <a:rPr lang="en-US" i="1" u="sng" dirty="0"/>
              <a:t>not</a:t>
            </a:r>
            <a:r>
              <a:rPr lang="en-US" i="1" u="none" dirty="0"/>
              <a:t> a separate service from Azure Storage – it’s a capability that can be enabled using the Hierarchical Namespace configuration option for a blob container. The previous version of Azure Data Lake Storage </a:t>
            </a:r>
            <a:r>
              <a:rPr lang="en-US" i="1" u="sng" dirty="0"/>
              <a:t>was</a:t>
            </a:r>
            <a:r>
              <a:rPr lang="en-US" i="1" u="none" dirty="0"/>
              <a:t> a separate service, but the capabilities have been enhanced and integrated into Azure Storage to provide a simpler solution that builds on the global scalability already inherent in Azure Storage.</a:t>
            </a:r>
          </a:p>
          <a:p>
            <a:endParaRPr lang="en-US" i="1" u="none" dirty="0"/>
          </a:p>
          <a:p>
            <a:r>
              <a:rPr lang="en-US" i="1" u="none" dirty="0"/>
              <a:t>Note that although the inclusion of slashes” in blob names when using a “standard” blob container gives the appearance of a hierarchical “folder-based” storage solution, it’s really just a convenient way to organize blobs in a namespace – you can’t manage the folders as objects independently of the blobs they contain. With the hierarchical namespace enabled, you can perform folder-level operations, such as setting access permissions.</a:t>
            </a:r>
            <a:endParaRPr lang="en-US" i="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001258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Allow students a few minutes to think about the questions, and then use the animated slide to reveal the correct answers.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05423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610485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Azure Synapse Analytics is an Azure service that combines multiple data integration, processing, and analytical capabilities. The core Azure resource is a </a:t>
            </a:r>
            <a:r>
              <a:rPr lang="en-US" b="1" i="1" dirty="0"/>
              <a:t>workspace</a:t>
            </a:r>
            <a:r>
              <a:rPr lang="en-US" b="0" i="1" dirty="0"/>
              <a:t>, but the overall service ca include multiple other Azure resources depending on the capabilities you use. For example, an Azure Storage account resource is created to support a data lake for the workspace, A SQL, Spark, or Data Explorer pool resource is created to provide the compute services for data processing, and other resources may be created to support the overall solution. Data engineers generally don’t need to manage these resources independently, but rather use the </a:t>
            </a:r>
            <a:r>
              <a:rPr lang="en-US" b="1" i="1" dirty="0"/>
              <a:t>Azure Synapse Studio</a:t>
            </a:r>
            <a:r>
              <a:rPr lang="en-US" b="0" i="1" dirty="0"/>
              <a:t> web interface (as shown on the slide) to manage the service as a whole.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4095882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An Azure Synapse workspace generally has a default (or “primary”) data lake store, implemented as an Azure Data Lake Storage Gen2 container. You can attach multiple data lake sources to the workspace as required. A lot of data engineering tasks involve ingesting data files into the data lake, processing and transforming the files in the data lake, and loading data from data lake files into analytical stores.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51840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If students are already familiar with Azure Data Factory, emphasize that the pipeline functionality in Azure Synapse Analytics is based on the same technology and user experience.</a:t>
            </a:r>
          </a:p>
          <a:p>
            <a:r>
              <a:rPr lang="en-US" i="1" dirty="0"/>
              <a:t>Pipelines are the core integration technology used to implement extract, transform, and load (ETL) or extract, load, and transform (ELT) workloads that bring together data from multiple operational sources into a centralized analytical solution. We’ll explore pipelines in more depth later in the course, so don’t get too deeply into the details here.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682342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SQL is a core skill for any data professional, and man students are likely to already be familiar with SQL language and SQL Server based databases. The key point to make here is that Azure Synapse Analytics provides two similar, but distinct SQL services; a default “serverless” pool that is used to apply SQL operations to structured data files in the data lake, and the ability to create multiple “dedicated” SQL pools that are essentially instances of what was previously called Azure SQL Data Warehouse, and which are used to implement enterprise-scale “massively parallel processing” (MPP) relational data warehouses.</a:t>
            </a:r>
          </a:p>
          <a:p>
            <a:r>
              <a:rPr lang="en-US" i="1" dirty="0"/>
              <a:t>We’ll be exploring both of these SQL capabilities later in the course, so don’t get too deeply into the details here.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700947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Apache Spark is an open-source platform that evolved from big data technologies like Hadoop and Hive. It’s designed to provide high scalability by distributing data processing across multiple worker nodes in a cluster, and can process jobs that are written in a variety of programming languages, including Python, Scala, Java, SQL and others. While you can run jobs that are submitted as scripts or compiled executables (such as Java JARs), it’s extremely common for data engineers (and data analysts, data scientists, and other data professionals) to use Spark interactively through </a:t>
            </a:r>
            <a:r>
              <a:rPr lang="en-US" b="1" i="1" dirty="0"/>
              <a:t>notebooks</a:t>
            </a:r>
            <a:r>
              <a:rPr lang="en-US" b="0" i="1" dirty="0"/>
              <a:t>.</a:t>
            </a:r>
          </a:p>
          <a:p>
            <a:endParaRPr lang="en-US" b="0" i="1" dirty="0"/>
          </a:p>
          <a:p>
            <a:r>
              <a:rPr lang="en-US" b="0" i="1" dirty="0"/>
              <a:t>Azure Synapse Analytics provides the ability to create one or more Spark pools (dynamically managed clusters) and use integrated notebook functionality in Azure Synapse Studio to run data processing and analysis jobs. We’ll be exploring Spark in Azure Synapse Analytics in greater depth later in the course.</a:t>
            </a:r>
            <a:endParaRPr lang="en-US" i="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055636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Azure Data Explorer is a standalone Azure service that provides a Kusto data analytics engine. In addition to the standalone service, you can create Data Explorer pools in an Azure Synapse Analytics workspace to integrate Kusto data analytics with the rest of your enterprise data analytics.</a:t>
            </a:r>
          </a:p>
          <a:p>
            <a:endParaRPr lang="en-US" i="1" dirty="0"/>
          </a:p>
          <a:p>
            <a:r>
              <a:rPr lang="en-US" i="1" dirty="0"/>
              <a:t>Kusto is particularly effective for querying and analyzing streams of real-time data, such as log files or data from Internet of things (IoT) devices.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2063667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exercise will take a minimum of an hour to complete, including 10 minutes or so at the start to set up the environment.</a:t>
            </a:r>
          </a:p>
          <a:p>
            <a:r>
              <a:rPr lang="en-US" i="1" dirty="0"/>
              <a:t>Not all students work at the same pace, so you should allow 90 minutes or more as necessary for your class.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969534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4/11/2023 11:23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862578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Allow students a few minutes to think about the questions, and then use the animated slide to reveal the correct answers.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81743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Encourage students to review the online material on Microsoft Learn </a:t>
            </a:r>
            <a:r>
              <a:rPr lang="en-US" i="1"/>
              <a:t>on which this presentation is based.</a:t>
            </a:r>
            <a:endParaRPr lang="en-US" i="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4093003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Use the slide contents from left to right to discuss the role of a data engineer:</a:t>
            </a:r>
          </a:p>
          <a:p>
            <a:pPr marL="171450" indent="-171450">
              <a:buFont typeface="Arial" panose="020B0604020202020204" pitchFamily="34" charset="0"/>
              <a:buChar char="•"/>
            </a:pPr>
            <a:r>
              <a:rPr lang="en-US" i="1" dirty="0"/>
              <a:t>Data engineers work with a range of data types (structured, semi-structured, and unstructured)</a:t>
            </a:r>
          </a:p>
          <a:p>
            <a:pPr marL="171450" indent="-171450">
              <a:buFont typeface="Arial" panose="020B0604020202020204" pitchFamily="34" charset="0"/>
              <a:buChar char="•"/>
            </a:pPr>
            <a:r>
              <a:rPr lang="en-US" i="1" dirty="0"/>
              <a:t>They perform operations on that data, including integrating systems to connect to multiple data sources, applying transformations to change data structure and format, and consolidating data from multiple sources into a centralized analytical solution.</a:t>
            </a:r>
          </a:p>
          <a:p>
            <a:pPr marL="171450" indent="-171450">
              <a:buFont typeface="Arial" panose="020B0604020202020204" pitchFamily="34" charset="0"/>
              <a:buChar char="•"/>
            </a:pPr>
            <a:r>
              <a:rPr lang="en-US" i="1" dirty="0"/>
              <a:t>To do this, they must be proficient with a range of tools and scripting languages – in particular, SQL and Python, and potentially others.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60804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No two data estates are the same, but the slide describes some common concepts with which data engineers should be familiar.</a:t>
            </a:r>
          </a:p>
          <a:p>
            <a:r>
              <a:rPr lang="en-US" i="1" dirty="0"/>
              <a:t>We’ll be exploring implementation solutions for each of these concepts throughout the course, so make sure students have a solid grasp of them now, ready to build on in later presentations and exercises.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307715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slide is complex, so take some time to help students orientate themselves.</a:t>
            </a:r>
          </a:p>
          <a:p>
            <a:r>
              <a:rPr lang="en-US" i="1" dirty="0"/>
              <a:t>The diagram describes the flow from left to right of a typical enterprise data analytics solution. Operational data is generated by applications and devices and must be captured, ingested, and consolidated into analytical stores; from where it can be modeled and visualized in reports and dashboards.</a:t>
            </a:r>
          </a:p>
          <a:p>
            <a:r>
              <a:rPr lang="en-US" i="1" dirty="0"/>
              <a:t>The core technologies covered in this course are in the </a:t>
            </a:r>
            <a:r>
              <a:rPr lang="en-US" b="1" i="1" dirty="0"/>
              <a:t>Data ingestion </a:t>
            </a:r>
            <a:r>
              <a:rPr lang="en-US" i="1" dirty="0"/>
              <a:t>and </a:t>
            </a:r>
            <a:r>
              <a:rPr lang="en-US" b="1" i="1" dirty="0"/>
              <a:t>Analytical data storage and processing </a:t>
            </a:r>
            <a:r>
              <a:rPr lang="en-US" i="1" dirty="0"/>
              <a:t>sections – we’ll be exploring these technologies and using them to implement typical workloads in the presentations and exercises that follow. </a:t>
            </a:r>
          </a:p>
          <a:p>
            <a:r>
              <a:rPr lang="en-US" i="1" dirty="0"/>
              <a:t>Although we’ll briefly touch on Power BI in this course, enterprise-level data modeling and visualization is covered in more depth in course DP-500: Designing and Implementing Enterprise-Scale Analytics Solutions Using Microsoft Azure and Microsoft Power BI.</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15118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Allow students a few minutes to think about the questions, and then use the animated slide to reveal the correct answers.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76179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144926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icons at the top of the diagram on the slide represent Azure Synapse Analytics, Azure HDInsight, and Azure Databricks – all there of which include Open Source “Big Data” processing technologies  - and in particular Apache Spark. The HDFS file system (and other compatible variants) is fundamental to the distributed data processing techniques used in these, and similar, platforms.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188789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87.svg"/><Relationship Id="rId3" Type="http://schemas.openxmlformats.org/officeDocument/2006/relationships/image" Target="../media/image69.png"/><Relationship Id="rId7" Type="http://schemas.openxmlformats.org/officeDocument/2006/relationships/image" Target="../media/image86.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85.svg"/><Relationship Id="rId5" Type="http://schemas.openxmlformats.org/officeDocument/2006/relationships/image" Target="../media/image81.png"/><Relationship Id="rId10" Type="http://schemas.openxmlformats.org/officeDocument/2006/relationships/image" Target="../media/image89.svg"/><Relationship Id="rId4" Type="http://schemas.openxmlformats.org/officeDocument/2006/relationships/image" Target="../media/image70.svg"/><Relationship Id="rId9" Type="http://schemas.openxmlformats.org/officeDocument/2006/relationships/image" Target="../media/image88.png"/></Relationships>
</file>

<file path=ppt/slides/_rels/slide1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1.xml"/><Relationship Id="rId1" Type="http://schemas.openxmlformats.org/officeDocument/2006/relationships/slideLayout" Target="../slideLayouts/slideLayout42.xml"/><Relationship Id="rId4" Type="http://schemas.openxmlformats.org/officeDocument/2006/relationships/image" Target="../media/image80.sv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2.xml"/><Relationship Id="rId4" Type="http://schemas.openxmlformats.org/officeDocument/2006/relationships/image" Target="../media/image19.svg"/></Relationships>
</file>

<file path=ppt/slides/_rels/slide1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97.svg"/></Relationships>
</file>

<file path=ppt/slides/_rels/slide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2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20.xml"/><Relationship Id="rId1" Type="http://schemas.openxmlformats.org/officeDocument/2006/relationships/slideLayout" Target="../slideLayouts/slideLayout42.xml"/><Relationship Id="rId4" Type="http://schemas.openxmlformats.org/officeDocument/2006/relationships/image" Target="../media/image80.svg"/></Relationships>
</file>

<file path=ppt/slides/_rels/slide2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99.sv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image" Target="../media/image15.svg"/></Relationships>
</file>

<file path=ppt/slides/_rels/slide4.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18" Type="http://schemas.openxmlformats.org/officeDocument/2006/relationships/image" Target="../media/image35.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17" Type="http://schemas.openxmlformats.org/officeDocument/2006/relationships/image" Target="../media/image34.svg"/><Relationship Id="rId2" Type="http://schemas.openxmlformats.org/officeDocument/2006/relationships/notesSlide" Target="../notesSlides/notesSlide4.xml"/><Relationship Id="rId16" Type="http://schemas.openxmlformats.org/officeDocument/2006/relationships/image" Target="../media/image33.png"/><Relationship Id="rId1" Type="http://schemas.openxmlformats.org/officeDocument/2006/relationships/slideLayout" Target="../slideLayouts/slideLayout9.xml"/><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svg"/><Relationship Id="rId19" Type="http://schemas.openxmlformats.org/officeDocument/2006/relationships/image" Target="../media/image36.svg"/><Relationship Id="rId4" Type="http://schemas.openxmlformats.org/officeDocument/2006/relationships/image" Target="../media/image21.svg"/><Relationship Id="rId9" Type="http://schemas.openxmlformats.org/officeDocument/2006/relationships/image" Target="../media/image26.png"/><Relationship Id="rId14" Type="http://schemas.openxmlformats.org/officeDocument/2006/relationships/image" Target="../media/image31.svg"/></Relationships>
</file>

<file path=ppt/slides/_rels/slide5.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43.png"/><Relationship Id="rId18" Type="http://schemas.openxmlformats.org/officeDocument/2006/relationships/image" Target="../media/image29.svg"/><Relationship Id="rId26" Type="http://schemas.openxmlformats.org/officeDocument/2006/relationships/image" Target="../media/image54.svg"/><Relationship Id="rId3" Type="http://schemas.openxmlformats.org/officeDocument/2006/relationships/image" Target="../media/image37.png"/><Relationship Id="rId21" Type="http://schemas.openxmlformats.org/officeDocument/2006/relationships/image" Target="../media/image49.png"/><Relationship Id="rId7" Type="http://schemas.openxmlformats.org/officeDocument/2006/relationships/image" Target="../media/image30.png"/><Relationship Id="rId12" Type="http://schemas.openxmlformats.org/officeDocument/2006/relationships/image" Target="../media/image42.svg"/><Relationship Id="rId17" Type="http://schemas.openxmlformats.org/officeDocument/2006/relationships/image" Target="../media/image28.png"/><Relationship Id="rId25" Type="http://schemas.openxmlformats.org/officeDocument/2006/relationships/image" Target="../media/image53.png"/><Relationship Id="rId2" Type="http://schemas.openxmlformats.org/officeDocument/2006/relationships/notesSlide" Target="../notesSlides/notesSlide5.xml"/><Relationship Id="rId16" Type="http://schemas.openxmlformats.org/officeDocument/2006/relationships/image" Target="../media/image46.svg"/><Relationship Id="rId20" Type="http://schemas.openxmlformats.org/officeDocument/2006/relationships/image" Target="../media/image48.svg"/><Relationship Id="rId1" Type="http://schemas.openxmlformats.org/officeDocument/2006/relationships/slideLayout" Target="../slideLayouts/slideLayout9.xml"/><Relationship Id="rId6" Type="http://schemas.openxmlformats.org/officeDocument/2006/relationships/image" Target="../media/image27.svg"/><Relationship Id="rId11" Type="http://schemas.openxmlformats.org/officeDocument/2006/relationships/image" Target="../media/image41.png"/><Relationship Id="rId24" Type="http://schemas.openxmlformats.org/officeDocument/2006/relationships/image" Target="../media/image52.svg"/><Relationship Id="rId5" Type="http://schemas.openxmlformats.org/officeDocument/2006/relationships/image" Target="../media/image26.png"/><Relationship Id="rId15" Type="http://schemas.openxmlformats.org/officeDocument/2006/relationships/image" Target="../media/image45.png"/><Relationship Id="rId23" Type="http://schemas.openxmlformats.org/officeDocument/2006/relationships/image" Target="../media/image51.png"/><Relationship Id="rId10" Type="http://schemas.openxmlformats.org/officeDocument/2006/relationships/image" Target="../media/image40.svg"/><Relationship Id="rId19" Type="http://schemas.openxmlformats.org/officeDocument/2006/relationships/image" Target="../media/image47.png"/><Relationship Id="rId4" Type="http://schemas.openxmlformats.org/officeDocument/2006/relationships/image" Target="../media/image38.svg"/><Relationship Id="rId9" Type="http://schemas.openxmlformats.org/officeDocument/2006/relationships/image" Target="../media/image39.png"/><Relationship Id="rId14" Type="http://schemas.openxmlformats.org/officeDocument/2006/relationships/image" Target="../media/image44.svg"/><Relationship Id="rId22" Type="http://schemas.openxmlformats.org/officeDocument/2006/relationships/image" Target="../media/image50.svg"/></Relationships>
</file>

<file path=ppt/slides/_rels/slide6.xml.rels><?xml version="1.0" encoding="UTF-8" standalone="yes"?>
<Relationships xmlns="http://schemas.openxmlformats.org/package/2006/relationships"><Relationship Id="rId13" Type="http://schemas.openxmlformats.org/officeDocument/2006/relationships/image" Target="../media/image63.png"/><Relationship Id="rId18" Type="http://schemas.openxmlformats.org/officeDocument/2006/relationships/image" Target="../media/image66.svg"/><Relationship Id="rId26" Type="http://schemas.openxmlformats.org/officeDocument/2006/relationships/image" Target="../media/image72.svg"/><Relationship Id="rId39" Type="http://schemas.openxmlformats.org/officeDocument/2006/relationships/image" Target="../media/image28.png"/><Relationship Id="rId21" Type="http://schemas.openxmlformats.org/officeDocument/2006/relationships/image" Target="../media/image69.png"/><Relationship Id="rId34" Type="http://schemas.openxmlformats.org/officeDocument/2006/relationships/image" Target="../media/image74.svg"/><Relationship Id="rId42" Type="http://schemas.openxmlformats.org/officeDocument/2006/relationships/image" Target="../media/image48.svg"/><Relationship Id="rId7" Type="http://schemas.openxmlformats.org/officeDocument/2006/relationships/image" Target="../media/image57.png"/><Relationship Id="rId2" Type="http://schemas.openxmlformats.org/officeDocument/2006/relationships/notesSlide" Target="../notesSlides/notesSlide6.xml"/><Relationship Id="rId16" Type="http://schemas.openxmlformats.org/officeDocument/2006/relationships/image" Target="../media/image52.svg"/><Relationship Id="rId29" Type="http://schemas.openxmlformats.org/officeDocument/2006/relationships/image" Target="../media/image41.png"/><Relationship Id="rId1" Type="http://schemas.openxmlformats.org/officeDocument/2006/relationships/slideLayout" Target="../slideLayouts/slideLayout9.xml"/><Relationship Id="rId6" Type="http://schemas.openxmlformats.org/officeDocument/2006/relationships/image" Target="../media/image56.svg"/><Relationship Id="rId11" Type="http://schemas.openxmlformats.org/officeDocument/2006/relationships/image" Target="../media/image61.png"/><Relationship Id="rId24" Type="http://schemas.openxmlformats.org/officeDocument/2006/relationships/image" Target="../media/image46.svg"/><Relationship Id="rId32" Type="http://schemas.openxmlformats.org/officeDocument/2006/relationships/image" Target="../media/image44.svg"/><Relationship Id="rId37" Type="http://schemas.openxmlformats.org/officeDocument/2006/relationships/image" Target="../media/image77.png"/><Relationship Id="rId40" Type="http://schemas.openxmlformats.org/officeDocument/2006/relationships/image" Target="../media/image29.svg"/><Relationship Id="rId45" Type="http://schemas.openxmlformats.org/officeDocument/2006/relationships/image" Target="../media/image53.png"/><Relationship Id="rId5" Type="http://schemas.openxmlformats.org/officeDocument/2006/relationships/image" Target="../media/image55.png"/><Relationship Id="rId15" Type="http://schemas.openxmlformats.org/officeDocument/2006/relationships/image" Target="../media/image51.png"/><Relationship Id="rId23" Type="http://schemas.openxmlformats.org/officeDocument/2006/relationships/image" Target="../media/image45.png"/><Relationship Id="rId28" Type="http://schemas.openxmlformats.org/officeDocument/2006/relationships/image" Target="../media/image40.svg"/><Relationship Id="rId36" Type="http://schemas.openxmlformats.org/officeDocument/2006/relationships/image" Target="../media/image76.svg"/><Relationship Id="rId10" Type="http://schemas.openxmlformats.org/officeDocument/2006/relationships/image" Target="../media/image60.svg"/><Relationship Id="rId19" Type="http://schemas.openxmlformats.org/officeDocument/2006/relationships/image" Target="../media/image67.png"/><Relationship Id="rId31" Type="http://schemas.openxmlformats.org/officeDocument/2006/relationships/image" Target="../media/image43.png"/><Relationship Id="rId44" Type="http://schemas.openxmlformats.org/officeDocument/2006/relationships/image" Target="../media/image31.svg"/><Relationship Id="rId4" Type="http://schemas.openxmlformats.org/officeDocument/2006/relationships/image" Target="../media/image38.svg"/><Relationship Id="rId9" Type="http://schemas.openxmlformats.org/officeDocument/2006/relationships/image" Target="../media/image59.png"/><Relationship Id="rId14" Type="http://schemas.openxmlformats.org/officeDocument/2006/relationships/image" Target="../media/image64.svg"/><Relationship Id="rId22" Type="http://schemas.openxmlformats.org/officeDocument/2006/relationships/image" Target="../media/image70.svg"/><Relationship Id="rId27" Type="http://schemas.openxmlformats.org/officeDocument/2006/relationships/image" Target="../media/image39.png"/><Relationship Id="rId30" Type="http://schemas.openxmlformats.org/officeDocument/2006/relationships/image" Target="../media/image42.svg"/><Relationship Id="rId35" Type="http://schemas.openxmlformats.org/officeDocument/2006/relationships/image" Target="../media/image75.png"/><Relationship Id="rId43" Type="http://schemas.openxmlformats.org/officeDocument/2006/relationships/image" Target="../media/image30.png"/><Relationship Id="rId8" Type="http://schemas.openxmlformats.org/officeDocument/2006/relationships/image" Target="../media/image58.svg"/><Relationship Id="rId3" Type="http://schemas.openxmlformats.org/officeDocument/2006/relationships/image" Target="../media/image37.png"/><Relationship Id="rId12" Type="http://schemas.openxmlformats.org/officeDocument/2006/relationships/image" Target="../media/image62.svg"/><Relationship Id="rId17" Type="http://schemas.openxmlformats.org/officeDocument/2006/relationships/image" Target="../media/image65.png"/><Relationship Id="rId25" Type="http://schemas.openxmlformats.org/officeDocument/2006/relationships/image" Target="../media/image71.png"/><Relationship Id="rId33" Type="http://schemas.openxmlformats.org/officeDocument/2006/relationships/image" Target="../media/image73.png"/><Relationship Id="rId38" Type="http://schemas.openxmlformats.org/officeDocument/2006/relationships/image" Target="../media/image78.svg"/><Relationship Id="rId46" Type="http://schemas.openxmlformats.org/officeDocument/2006/relationships/image" Target="../media/image54.svg"/><Relationship Id="rId20" Type="http://schemas.openxmlformats.org/officeDocument/2006/relationships/image" Target="../media/image68.svg"/><Relationship Id="rId41" Type="http://schemas.openxmlformats.org/officeDocument/2006/relationships/image" Target="../media/image47.png"/></Relationships>
</file>

<file path=ppt/slides/_rels/slide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7.xml"/><Relationship Id="rId1" Type="http://schemas.openxmlformats.org/officeDocument/2006/relationships/slideLayout" Target="../slideLayouts/slideLayout42.xml"/><Relationship Id="rId4" Type="http://schemas.openxmlformats.org/officeDocument/2006/relationships/image" Target="../media/image80.sv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openxmlformats.org/officeDocument/2006/relationships/image" Target="../media/image17.svg"/></Relationships>
</file>

<file path=ppt/slides/_rels/slide9.xml.rels><?xml version="1.0" encoding="UTF-8" standalone="yes"?>
<Relationships xmlns="http://schemas.openxmlformats.org/package/2006/relationships"><Relationship Id="rId8" Type="http://schemas.openxmlformats.org/officeDocument/2006/relationships/image" Target="../media/image70.svg"/><Relationship Id="rId13" Type="http://schemas.openxmlformats.org/officeDocument/2006/relationships/image" Target="../media/image83.png"/><Relationship Id="rId3" Type="http://schemas.openxmlformats.org/officeDocument/2006/relationships/image" Target="../media/image28.png"/><Relationship Id="rId7" Type="http://schemas.openxmlformats.org/officeDocument/2006/relationships/image" Target="../media/image69.png"/><Relationship Id="rId12" Type="http://schemas.openxmlformats.org/officeDocument/2006/relationships/image" Target="../media/image68.svg"/><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82.svg"/><Relationship Id="rId11" Type="http://schemas.openxmlformats.org/officeDocument/2006/relationships/image" Target="../media/image67.png"/><Relationship Id="rId5" Type="http://schemas.openxmlformats.org/officeDocument/2006/relationships/image" Target="../media/image81.png"/><Relationship Id="rId10" Type="http://schemas.openxmlformats.org/officeDocument/2006/relationships/image" Target="../media/image62.svg"/><Relationship Id="rId4" Type="http://schemas.openxmlformats.org/officeDocument/2006/relationships/image" Target="../media/image29.svg"/><Relationship Id="rId9" Type="http://schemas.openxmlformats.org/officeDocument/2006/relationships/image" Target="../media/image61.png"/><Relationship Id="rId14" Type="http://schemas.openxmlformats.org/officeDocument/2006/relationships/image" Target="../media/image8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1" y="2595418"/>
            <a:ext cx="3667330" cy="1730134"/>
          </a:xfrm>
        </p:spPr>
        <p:txBody>
          <a:bodyPr/>
          <a:lstStyle/>
          <a:p>
            <a:r>
              <a:rPr lang="en-US" dirty="0"/>
              <a:t>Get started with</a:t>
            </a:r>
            <a:r>
              <a:rPr lang="en-US" sz="3600" dirty="0">
                <a:solidFill>
                  <a:schemeClr val="tx1"/>
                </a:solidFill>
              </a:rPr>
              <a:t> data engineering on Azure</a:t>
            </a:r>
            <a:endParaRPr lang="en-US"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03A6423A-0359-F5AF-0143-042ED58D5C10}"/>
              </a:ext>
              <a:ext uri="{C183D7F6-B498-43B3-948B-1728B52AA6E4}">
                <adec:decorative xmlns:adec="http://schemas.microsoft.com/office/drawing/2017/decorative" val="1"/>
              </a:ext>
            </a:extLst>
          </p:cNvPr>
          <p:cNvSpPr/>
          <p:nvPr/>
        </p:nvSpPr>
        <p:spPr bwMode="auto">
          <a:xfrm>
            <a:off x="876563" y="1973453"/>
            <a:ext cx="4988209" cy="52345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a:extLst>
              <a:ext uri="{FF2B5EF4-FFF2-40B4-BE49-F238E27FC236}">
                <a16:creationId xmlns:a16="http://schemas.microsoft.com/office/drawing/2014/main" id="{49BDF054-6719-2EF2-61A0-D4DD7005C4D6}"/>
              </a:ext>
              <a:ext uri="{C183D7F6-B498-43B3-948B-1728B52AA6E4}">
                <adec:decorative xmlns:adec="http://schemas.microsoft.com/office/drawing/2017/decorative" val="1"/>
              </a:ext>
            </a:extLst>
          </p:cNvPr>
          <p:cNvSpPr/>
          <p:nvPr/>
        </p:nvSpPr>
        <p:spPr bwMode="auto">
          <a:xfrm>
            <a:off x="6089277" y="1973275"/>
            <a:ext cx="4988209" cy="52345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AC52B4D1-7023-DD3A-028E-D491C15A9FA2}"/>
              </a:ext>
            </a:extLst>
          </p:cNvPr>
          <p:cNvSpPr>
            <a:spLocks noGrp="1"/>
          </p:cNvSpPr>
          <p:nvPr>
            <p:ph type="title"/>
          </p:nvPr>
        </p:nvSpPr>
        <p:spPr/>
        <p:txBody>
          <a:bodyPr/>
          <a:lstStyle/>
          <a:p>
            <a:r>
              <a:rPr lang="en-US" dirty="0"/>
              <a:t>Azure Data Lake Storage Gen 2 vs Azure Blob Storage</a:t>
            </a:r>
          </a:p>
        </p:txBody>
      </p:sp>
      <p:sp>
        <p:nvSpPr>
          <p:cNvPr id="40" name="Text Placeholder 39">
            <a:extLst>
              <a:ext uri="{FF2B5EF4-FFF2-40B4-BE49-F238E27FC236}">
                <a16:creationId xmlns:a16="http://schemas.microsoft.com/office/drawing/2014/main" id="{55129EC1-CB40-A615-3C7E-145102FEA8B3}"/>
              </a:ext>
            </a:extLst>
          </p:cNvPr>
          <p:cNvSpPr>
            <a:spLocks noGrp="1"/>
          </p:cNvSpPr>
          <p:nvPr>
            <p:ph type="body" sz="quarter" idx="10"/>
          </p:nvPr>
        </p:nvSpPr>
        <p:spPr>
          <a:xfrm>
            <a:off x="431255" y="1318630"/>
            <a:ext cx="11594224" cy="454420"/>
          </a:xfrm>
        </p:spPr>
        <p:txBody>
          <a:bodyPr/>
          <a:lstStyle/>
          <a:p>
            <a:r>
              <a:rPr lang="en-US" dirty="0"/>
              <a:t>Enable </a:t>
            </a:r>
            <a:r>
              <a:rPr lang="en-US" i="1" dirty="0"/>
              <a:t>Hierarchical Namespace </a:t>
            </a:r>
            <a:r>
              <a:rPr lang="en-US" dirty="0"/>
              <a:t>in a blob container to use Azure Data Lake Storage Gen2</a:t>
            </a:r>
          </a:p>
        </p:txBody>
      </p:sp>
      <p:sp>
        <p:nvSpPr>
          <p:cNvPr id="41" name="TextBox 40">
            <a:extLst>
              <a:ext uri="{FF2B5EF4-FFF2-40B4-BE49-F238E27FC236}">
                <a16:creationId xmlns:a16="http://schemas.microsoft.com/office/drawing/2014/main" id="{CE82D106-7479-2C21-AAA7-F4ED5F7659AB}"/>
              </a:ext>
            </a:extLst>
          </p:cNvPr>
          <p:cNvSpPr txBox="1"/>
          <p:nvPr/>
        </p:nvSpPr>
        <p:spPr>
          <a:xfrm>
            <a:off x="945131" y="1919189"/>
            <a:ext cx="297222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Azure Blob Storage</a:t>
            </a:r>
          </a:p>
        </p:txBody>
      </p:sp>
      <p:grpSp>
        <p:nvGrpSpPr>
          <p:cNvPr id="3" name="Group 2" descr="A diagram of an Azure Storage Account containing Blob Container which contains blob 1 and folder1/blob2">
            <a:extLst>
              <a:ext uri="{FF2B5EF4-FFF2-40B4-BE49-F238E27FC236}">
                <a16:creationId xmlns:a16="http://schemas.microsoft.com/office/drawing/2014/main" id="{274216D5-9E21-A695-78E6-A151953A2676}"/>
              </a:ext>
            </a:extLst>
          </p:cNvPr>
          <p:cNvGrpSpPr/>
          <p:nvPr/>
        </p:nvGrpSpPr>
        <p:grpSpPr>
          <a:xfrm>
            <a:off x="1481956" y="2466435"/>
            <a:ext cx="3224121" cy="2082373"/>
            <a:chOff x="7152123" y="1394601"/>
            <a:chExt cx="4201370" cy="2713551"/>
          </a:xfrm>
        </p:grpSpPr>
        <p:grpSp>
          <p:nvGrpSpPr>
            <p:cNvPr id="4" name="Group 3">
              <a:extLst>
                <a:ext uri="{FF2B5EF4-FFF2-40B4-BE49-F238E27FC236}">
                  <a16:creationId xmlns:a16="http://schemas.microsoft.com/office/drawing/2014/main" id="{3F17E00A-906B-25BC-BD41-8EA322232D89}"/>
                </a:ext>
              </a:extLst>
            </p:cNvPr>
            <p:cNvGrpSpPr/>
            <p:nvPr/>
          </p:nvGrpSpPr>
          <p:grpSpPr>
            <a:xfrm>
              <a:off x="7152123" y="1394601"/>
              <a:ext cx="4201370" cy="2713551"/>
              <a:chOff x="7152123" y="1394601"/>
              <a:chExt cx="4201370" cy="2713551"/>
            </a:xfrm>
          </p:grpSpPr>
          <p:grpSp>
            <p:nvGrpSpPr>
              <p:cNvPr id="7" name="Group 6">
                <a:extLst>
                  <a:ext uri="{FF2B5EF4-FFF2-40B4-BE49-F238E27FC236}">
                    <a16:creationId xmlns:a16="http://schemas.microsoft.com/office/drawing/2014/main" id="{FA5D8CCD-6831-F508-D6F6-F4A05545331D}"/>
                  </a:ext>
                  <a:ext uri="{C183D7F6-B498-43B3-948B-1728B52AA6E4}">
                    <adec:decorative xmlns:adec="http://schemas.microsoft.com/office/drawing/2017/decorative" val="1"/>
                  </a:ext>
                </a:extLst>
              </p:cNvPr>
              <p:cNvGrpSpPr/>
              <p:nvPr/>
            </p:nvGrpSpPr>
            <p:grpSpPr>
              <a:xfrm>
                <a:off x="7152123" y="1394601"/>
                <a:ext cx="4201370" cy="2565965"/>
                <a:chOff x="7152123" y="1394601"/>
                <a:chExt cx="4201370" cy="2565965"/>
              </a:xfrm>
            </p:grpSpPr>
            <p:pic>
              <p:nvPicPr>
                <p:cNvPr id="9" name="Graphic 8">
                  <a:extLst>
                    <a:ext uri="{FF2B5EF4-FFF2-40B4-BE49-F238E27FC236}">
                      <a16:creationId xmlns:a16="http://schemas.microsoft.com/office/drawing/2014/main" id="{11004B08-147B-C691-5132-392DADAE47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52123" y="1394601"/>
                  <a:ext cx="824782" cy="824782"/>
                </a:xfrm>
                <a:prstGeom prst="rect">
                  <a:avLst/>
                </a:prstGeom>
              </p:spPr>
            </p:pic>
            <p:sp>
              <p:nvSpPr>
                <p:cNvPr id="10" name="TextBox 9">
                  <a:extLst>
                    <a:ext uri="{FF2B5EF4-FFF2-40B4-BE49-F238E27FC236}">
                      <a16:creationId xmlns:a16="http://schemas.microsoft.com/office/drawing/2014/main" id="{E9052DEC-383C-33D7-DE59-C1833235D21D}"/>
                    </a:ext>
                  </a:extLst>
                </p:cNvPr>
                <p:cNvSpPr txBox="1"/>
                <p:nvPr/>
              </p:nvSpPr>
              <p:spPr>
                <a:xfrm>
                  <a:off x="7897621" y="1434316"/>
                  <a:ext cx="3455872" cy="668965"/>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Azure Storage Account</a:t>
                  </a:r>
                </a:p>
              </p:txBody>
            </p:sp>
            <p:pic>
              <p:nvPicPr>
                <p:cNvPr id="11" name="Graphic 10" descr="Paper with solid fill">
                  <a:extLst>
                    <a:ext uri="{FF2B5EF4-FFF2-40B4-BE49-F238E27FC236}">
                      <a16:creationId xmlns:a16="http://schemas.microsoft.com/office/drawing/2014/main" id="{FC57C30E-6A00-18C4-06B6-DF0AF5619C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28604" y="3015579"/>
                  <a:ext cx="458223" cy="458223"/>
                </a:xfrm>
                <a:prstGeom prst="rect">
                  <a:avLst/>
                </a:prstGeom>
              </p:spPr>
            </p:pic>
            <p:grpSp>
              <p:nvGrpSpPr>
                <p:cNvPr id="12" name="Group 11">
                  <a:extLst>
                    <a:ext uri="{FF2B5EF4-FFF2-40B4-BE49-F238E27FC236}">
                      <a16:creationId xmlns:a16="http://schemas.microsoft.com/office/drawing/2014/main" id="{755DA560-F92A-33D2-92C5-9DDD29E4B2C4}"/>
                    </a:ext>
                  </a:extLst>
                </p:cNvPr>
                <p:cNvGrpSpPr/>
                <p:nvPr/>
              </p:nvGrpSpPr>
              <p:grpSpPr>
                <a:xfrm>
                  <a:off x="7636501" y="2141628"/>
                  <a:ext cx="1020913" cy="1020913"/>
                  <a:chOff x="2353948" y="2153277"/>
                  <a:chExt cx="1020913" cy="1020913"/>
                </a:xfrm>
              </p:grpSpPr>
              <p:pic>
                <p:nvPicPr>
                  <p:cNvPr id="18" name="Graphic 17" descr="Folder outline">
                    <a:extLst>
                      <a:ext uri="{FF2B5EF4-FFF2-40B4-BE49-F238E27FC236}">
                        <a16:creationId xmlns:a16="http://schemas.microsoft.com/office/drawing/2014/main" id="{842E31F8-C11B-BB07-A552-70FE129CF6D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353948" y="2153277"/>
                    <a:ext cx="1020913" cy="1020913"/>
                  </a:xfrm>
                  <a:prstGeom prst="rect">
                    <a:avLst/>
                  </a:prstGeom>
                </p:spPr>
              </p:pic>
              <p:pic>
                <p:nvPicPr>
                  <p:cNvPr id="19" name="Graphic 18">
                    <a:extLst>
                      <a:ext uri="{FF2B5EF4-FFF2-40B4-BE49-F238E27FC236}">
                        <a16:creationId xmlns:a16="http://schemas.microsoft.com/office/drawing/2014/main" id="{4E688E88-CABF-072D-6846-D01849F503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22215" y="2474767"/>
                    <a:ext cx="484378" cy="484378"/>
                  </a:xfrm>
                  <a:prstGeom prst="rect">
                    <a:avLst/>
                  </a:prstGeom>
                </p:spPr>
              </p:pic>
            </p:grpSp>
            <p:cxnSp>
              <p:nvCxnSpPr>
                <p:cNvPr id="13" name="Connector: Elbow 12">
                  <a:extLst>
                    <a:ext uri="{FF2B5EF4-FFF2-40B4-BE49-F238E27FC236}">
                      <a16:creationId xmlns:a16="http://schemas.microsoft.com/office/drawing/2014/main" id="{57D9DE04-C3B6-57AD-1913-1CB8299D3C7D}"/>
                    </a:ext>
                  </a:extLst>
                </p:cNvPr>
                <p:cNvCxnSpPr>
                  <a:cxnSpLocks/>
                  <a:stCxn id="9" idx="2"/>
                  <a:endCxn id="18" idx="1"/>
                </p:cNvCxnSpPr>
                <p:nvPr/>
              </p:nvCxnSpPr>
              <p:spPr>
                <a:xfrm rot="16200000" flipH="1">
                  <a:off x="7384156" y="2399740"/>
                  <a:ext cx="432702" cy="71987"/>
                </a:xfrm>
                <a:prstGeom prst="bentConnector2">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E65B1C9-7BC4-2999-765B-4C2C6EC1AA65}"/>
                    </a:ext>
                  </a:extLst>
                </p:cNvPr>
                <p:cNvSpPr txBox="1"/>
                <p:nvPr/>
              </p:nvSpPr>
              <p:spPr>
                <a:xfrm>
                  <a:off x="8457715" y="2352440"/>
                  <a:ext cx="2402222" cy="668965"/>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Blob Container</a:t>
                  </a:r>
                </a:p>
              </p:txBody>
            </p:sp>
            <p:pic>
              <p:nvPicPr>
                <p:cNvPr id="15" name="Graphic 14" descr="Paper with solid fill">
                  <a:extLst>
                    <a:ext uri="{FF2B5EF4-FFF2-40B4-BE49-F238E27FC236}">
                      <a16:creationId xmlns:a16="http://schemas.microsoft.com/office/drawing/2014/main" id="{F252F7F6-C19C-E69B-4B3C-6D1AFA2B3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28604" y="3502343"/>
                  <a:ext cx="458223" cy="458223"/>
                </a:xfrm>
                <a:prstGeom prst="rect">
                  <a:avLst/>
                </a:prstGeom>
              </p:spPr>
            </p:pic>
            <p:cxnSp>
              <p:nvCxnSpPr>
                <p:cNvPr id="16" name="Connector: Elbow 15">
                  <a:extLst>
                    <a:ext uri="{FF2B5EF4-FFF2-40B4-BE49-F238E27FC236}">
                      <a16:creationId xmlns:a16="http://schemas.microsoft.com/office/drawing/2014/main" id="{33F7CCB1-0362-85F6-7038-60051DC78CAC}"/>
                    </a:ext>
                  </a:extLst>
                </p:cNvPr>
                <p:cNvCxnSpPr>
                  <a:cxnSpLocks/>
                  <a:stCxn id="19" idx="2"/>
                  <a:endCxn id="11" idx="1"/>
                </p:cNvCxnSpPr>
                <p:nvPr/>
              </p:nvCxnSpPr>
              <p:spPr>
                <a:xfrm rot="16200000" flipH="1">
                  <a:off x="8039183" y="3055269"/>
                  <a:ext cx="297195" cy="81647"/>
                </a:xfrm>
                <a:prstGeom prst="bentConnector2">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0882B3A0-1468-6900-FC8F-7442CA18E7B0}"/>
                    </a:ext>
                  </a:extLst>
                </p:cNvPr>
                <p:cNvCxnSpPr>
                  <a:cxnSpLocks/>
                  <a:stCxn id="19" idx="2"/>
                  <a:endCxn id="15" idx="1"/>
                </p:cNvCxnSpPr>
                <p:nvPr/>
              </p:nvCxnSpPr>
              <p:spPr>
                <a:xfrm rot="16200000" flipH="1">
                  <a:off x="7795801" y="3298651"/>
                  <a:ext cx="783959" cy="81647"/>
                </a:xfrm>
                <a:prstGeom prst="bentConnector2">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8C48F2EA-7306-7621-E1D5-CF1DF02F6E2A}"/>
                  </a:ext>
                </a:extLst>
              </p:cNvPr>
              <p:cNvSpPr txBox="1"/>
              <p:nvPr/>
            </p:nvSpPr>
            <p:spPr>
              <a:xfrm>
                <a:off x="8562778" y="3439187"/>
                <a:ext cx="2252364" cy="668965"/>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folder1/blob2</a:t>
                </a:r>
              </a:p>
            </p:txBody>
          </p:sp>
        </p:grpSp>
        <p:sp>
          <p:nvSpPr>
            <p:cNvPr id="6" name="TextBox 5">
              <a:extLst>
                <a:ext uri="{FF2B5EF4-FFF2-40B4-BE49-F238E27FC236}">
                  <a16:creationId xmlns:a16="http://schemas.microsoft.com/office/drawing/2014/main" id="{08259566-E860-057F-37A9-DD2712B1834C}"/>
                </a:ext>
              </a:extLst>
            </p:cNvPr>
            <p:cNvSpPr txBox="1"/>
            <p:nvPr/>
          </p:nvSpPr>
          <p:spPr>
            <a:xfrm>
              <a:off x="8531969" y="2955087"/>
              <a:ext cx="1193994" cy="668965"/>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blob1</a:t>
              </a:r>
            </a:p>
          </p:txBody>
        </p:sp>
      </p:grpSp>
      <p:sp>
        <p:nvSpPr>
          <p:cNvPr id="2" name="TextBox 1">
            <a:extLst>
              <a:ext uri="{FF2B5EF4-FFF2-40B4-BE49-F238E27FC236}">
                <a16:creationId xmlns:a16="http://schemas.microsoft.com/office/drawing/2014/main" id="{237A0DF9-64A2-0BBC-17F0-C9600BDDE86F}"/>
              </a:ext>
            </a:extLst>
          </p:cNvPr>
          <p:cNvSpPr txBox="1"/>
          <p:nvPr/>
        </p:nvSpPr>
        <p:spPr>
          <a:xfrm>
            <a:off x="867781" y="5084951"/>
            <a:ext cx="4996991" cy="877163"/>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Blobs can be organized in virtual directories, but each path is considered a single blob in a flat namespace – folder level operations are not supported</a:t>
            </a:r>
          </a:p>
        </p:txBody>
      </p:sp>
      <p:sp>
        <p:nvSpPr>
          <p:cNvPr id="42" name="TextBox 41">
            <a:extLst>
              <a:ext uri="{FF2B5EF4-FFF2-40B4-BE49-F238E27FC236}">
                <a16:creationId xmlns:a16="http://schemas.microsoft.com/office/drawing/2014/main" id="{DBD34511-D83B-281F-BF8C-69AD5A5BE69B}"/>
              </a:ext>
            </a:extLst>
          </p:cNvPr>
          <p:cNvSpPr txBox="1"/>
          <p:nvPr/>
        </p:nvSpPr>
        <p:spPr>
          <a:xfrm>
            <a:off x="6257386" y="1919189"/>
            <a:ext cx="448411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Azure Data Lake Storage Gen2</a:t>
            </a:r>
          </a:p>
        </p:txBody>
      </p:sp>
      <p:grpSp>
        <p:nvGrpSpPr>
          <p:cNvPr id="20" name="Group 19" descr="A diagram of an Azure storage account holding a Blob container with a hierarchical namespace enabled directory.">
            <a:extLst>
              <a:ext uri="{FF2B5EF4-FFF2-40B4-BE49-F238E27FC236}">
                <a16:creationId xmlns:a16="http://schemas.microsoft.com/office/drawing/2014/main" id="{1E54B879-15B2-A27B-F042-D39DF58A4C99}"/>
              </a:ext>
              <a:ext uri="{C183D7F6-B498-43B3-948B-1728B52AA6E4}">
                <adec:decorative xmlns:adec="http://schemas.microsoft.com/office/drawing/2017/decorative" val="0"/>
              </a:ext>
            </a:extLst>
          </p:cNvPr>
          <p:cNvGrpSpPr/>
          <p:nvPr/>
        </p:nvGrpSpPr>
        <p:grpSpPr>
          <a:xfrm>
            <a:off x="6989828" y="2530687"/>
            <a:ext cx="3228768" cy="2637101"/>
            <a:chOff x="7152123" y="1394601"/>
            <a:chExt cx="4173530" cy="3667129"/>
          </a:xfrm>
        </p:grpSpPr>
        <p:pic>
          <p:nvPicPr>
            <p:cNvPr id="21" name="Graphic 20">
              <a:extLst>
                <a:ext uri="{FF2B5EF4-FFF2-40B4-BE49-F238E27FC236}">
                  <a16:creationId xmlns:a16="http://schemas.microsoft.com/office/drawing/2014/main" id="{C61BAF73-4E4A-0997-6782-01A51B9E07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52123" y="1394601"/>
              <a:ext cx="824782" cy="824782"/>
            </a:xfrm>
            <a:prstGeom prst="rect">
              <a:avLst/>
            </a:prstGeom>
          </p:spPr>
        </p:pic>
        <p:sp>
          <p:nvSpPr>
            <p:cNvPr id="22" name="TextBox 21">
              <a:extLst>
                <a:ext uri="{FF2B5EF4-FFF2-40B4-BE49-F238E27FC236}">
                  <a16:creationId xmlns:a16="http://schemas.microsoft.com/office/drawing/2014/main" id="{1CFEDDF4-9E3F-2E2D-6BE2-E0BC3EE535DF}"/>
                </a:ext>
              </a:extLst>
            </p:cNvPr>
            <p:cNvSpPr txBox="1"/>
            <p:nvPr/>
          </p:nvSpPr>
          <p:spPr>
            <a:xfrm>
              <a:off x="7897621" y="1434316"/>
              <a:ext cx="3428032" cy="713877"/>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Azure Storage Account</a:t>
              </a:r>
            </a:p>
          </p:txBody>
        </p:sp>
        <p:grpSp>
          <p:nvGrpSpPr>
            <p:cNvPr id="23" name="Group 22">
              <a:extLst>
                <a:ext uri="{FF2B5EF4-FFF2-40B4-BE49-F238E27FC236}">
                  <a16:creationId xmlns:a16="http://schemas.microsoft.com/office/drawing/2014/main" id="{40C6DC61-A3FF-4F3C-E38A-2316210AD3DF}"/>
                </a:ext>
              </a:extLst>
            </p:cNvPr>
            <p:cNvGrpSpPr/>
            <p:nvPr/>
          </p:nvGrpSpPr>
          <p:grpSpPr>
            <a:xfrm>
              <a:off x="7636501" y="2141628"/>
              <a:ext cx="1020913" cy="1020913"/>
              <a:chOff x="2353948" y="2153277"/>
              <a:chExt cx="1020913" cy="1020913"/>
            </a:xfrm>
          </p:grpSpPr>
          <p:pic>
            <p:nvPicPr>
              <p:cNvPr id="37" name="Graphic 36" descr="Folder outline">
                <a:extLst>
                  <a:ext uri="{FF2B5EF4-FFF2-40B4-BE49-F238E27FC236}">
                    <a16:creationId xmlns:a16="http://schemas.microsoft.com/office/drawing/2014/main" id="{9C247AF9-E689-875E-4F94-2960E1CEA30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353948" y="2153277"/>
                <a:ext cx="1020913" cy="1020913"/>
              </a:xfrm>
              <a:prstGeom prst="rect">
                <a:avLst/>
              </a:prstGeom>
            </p:spPr>
          </p:pic>
          <p:pic>
            <p:nvPicPr>
              <p:cNvPr id="38" name="Graphic 37">
                <a:extLst>
                  <a:ext uri="{FF2B5EF4-FFF2-40B4-BE49-F238E27FC236}">
                    <a16:creationId xmlns:a16="http://schemas.microsoft.com/office/drawing/2014/main" id="{8E100FB2-D32E-E3B0-9B0F-C26C9EC292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22215" y="2474767"/>
                <a:ext cx="484378" cy="484378"/>
              </a:xfrm>
              <a:prstGeom prst="rect">
                <a:avLst/>
              </a:prstGeom>
            </p:spPr>
          </p:pic>
        </p:grpSp>
        <p:cxnSp>
          <p:nvCxnSpPr>
            <p:cNvPr id="24" name="Connector: Elbow 23">
              <a:extLst>
                <a:ext uri="{FF2B5EF4-FFF2-40B4-BE49-F238E27FC236}">
                  <a16:creationId xmlns:a16="http://schemas.microsoft.com/office/drawing/2014/main" id="{F8531115-4989-F6E5-F42E-A64E946102E3}"/>
                </a:ext>
              </a:extLst>
            </p:cNvPr>
            <p:cNvCxnSpPr>
              <a:cxnSpLocks/>
              <a:stCxn id="21" idx="2"/>
              <a:endCxn id="37" idx="1"/>
            </p:cNvCxnSpPr>
            <p:nvPr/>
          </p:nvCxnSpPr>
          <p:spPr>
            <a:xfrm rot="16200000" flipH="1">
              <a:off x="7384156" y="2399740"/>
              <a:ext cx="432702" cy="71987"/>
            </a:xfrm>
            <a:prstGeom prst="bentConnector2">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0EE7929-2393-362B-E751-7C4DB96585A8}"/>
                </a:ext>
              </a:extLst>
            </p:cNvPr>
            <p:cNvSpPr txBox="1"/>
            <p:nvPr/>
          </p:nvSpPr>
          <p:spPr>
            <a:xfrm>
              <a:off x="8457716" y="2352441"/>
              <a:ext cx="2382869" cy="713877"/>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Blob Container</a:t>
              </a:r>
            </a:p>
          </p:txBody>
        </p:sp>
        <p:pic>
          <p:nvPicPr>
            <p:cNvPr id="26" name="Graphic 25" descr="Open folder with solid fill">
              <a:extLst>
                <a:ext uri="{FF2B5EF4-FFF2-40B4-BE49-F238E27FC236}">
                  <a16:creationId xmlns:a16="http://schemas.microsoft.com/office/drawing/2014/main" id="{465EC4CC-5C8D-4C12-CCBD-5CE6B890172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228604" y="2980304"/>
              <a:ext cx="593274" cy="593274"/>
            </a:xfrm>
            <a:prstGeom prst="rect">
              <a:avLst/>
            </a:prstGeom>
          </p:spPr>
        </p:pic>
        <p:pic>
          <p:nvPicPr>
            <p:cNvPr id="27" name="Graphic 26" descr="Paper with solid fill">
              <a:extLst>
                <a:ext uri="{FF2B5EF4-FFF2-40B4-BE49-F238E27FC236}">
                  <a16:creationId xmlns:a16="http://schemas.microsoft.com/office/drawing/2014/main" id="{76D00DCD-98F2-E833-9DD5-34866E1524E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92766" y="3555546"/>
              <a:ext cx="458223" cy="458223"/>
            </a:xfrm>
            <a:prstGeom prst="rect">
              <a:avLst/>
            </a:prstGeom>
          </p:spPr>
        </p:pic>
        <p:cxnSp>
          <p:nvCxnSpPr>
            <p:cNvPr id="29" name="Connector: Elbow 28">
              <a:extLst>
                <a:ext uri="{FF2B5EF4-FFF2-40B4-BE49-F238E27FC236}">
                  <a16:creationId xmlns:a16="http://schemas.microsoft.com/office/drawing/2014/main" id="{8691B9C4-7860-D346-F673-8A7403D0B215}"/>
                </a:ext>
              </a:extLst>
            </p:cNvPr>
            <p:cNvCxnSpPr>
              <a:cxnSpLocks/>
            </p:cNvCxnSpPr>
            <p:nvPr/>
          </p:nvCxnSpPr>
          <p:spPr>
            <a:xfrm rot="16200000" flipH="1">
              <a:off x="8025487" y="3041573"/>
              <a:ext cx="298509" cy="107725"/>
            </a:xfrm>
            <a:prstGeom prst="bentConnector2">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042DDA58-2CD0-4E69-83A8-4EF9A459FA2F}"/>
                </a:ext>
              </a:extLst>
            </p:cNvPr>
            <p:cNvCxnSpPr>
              <a:cxnSpLocks/>
              <a:endCxn id="27" idx="1"/>
            </p:cNvCxnSpPr>
            <p:nvPr/>
          </p:nvCxnSpPr>
          <p:spPr>
            <a:xfrm rot="16200000" flipH="1">
              <a:off x="8394954" y="3586845"/>
              <a:ext cx="328099" cy="67525"/>
            </a:xfrm>
            <a:prstGeom prst="bentConnector2">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D778AB8D-5CD5-F6BC-2EBF-947E7D251CB9}"/>
                </a:ext>
              </a:extLst>
            </p:cNvPr>
            <p:cNvCxnSpPr>
              <a:cxnSpLocks/>
              <a:stCxn id="26" idx="2"/>
              <a:endCxn id="28" idx="1"/>
            </p:cNvCxnSpPr>
            <p:nvPr/>
          </p:nvCxnSpPr>
          <p:spPr>
            <a:xfrm rot="16200000" flipH="1">
              <a:off x="8232136" y="3866682"/>
              <a:ext cx="653734" cy="67525"/>
            </a:xfrm>
            <a:prstGeom prst="bentConnector2">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7CB1B37-D873-5EDD-B446-69B3953A4B0A}"/>
                </a:ext>
              </a:extLst>
            </p:cNvPr>
            <p:cNvSpPr txBox="1"/>
            <p:nvPr/>
          </p:nvSpPr>
          <p:spPr>
            <a:xfrm>
              <a:off x="8661371" y="2993239"/>
              <a:ext cx="1634116" cy="713877"/>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Directory</a:t>
              </a:r>
            </a:p>
          </p:txBody>
        </p:sp>
        <p:sp>
          <p:nvSpPr>
            <p:cNvPr id="33" name="Rectangle 32">
              <a:extLst>
                <a:ext uri="{FF2B5EF4-FFF2-40B4-BE49-F238E27FC236}">
                  <a16:creationId xmlns:a16="http://schemas.microsoft.com/office/drawing/2014/main" id="{869BBD1C-419F-4866-4653-F00BFA3B56FC}"/>
                </a:ext>
              </a:extLst>
            </p:cNvPr>
            <p:cNvSpPr/>
            <p:nvPr/>
          </p:nvSpPr>
          <p:spPr bwMode="auto">
            <a:xfrm>
              <a:off x="7454981" y="3028497"/>
              <a:ext cx="3715842" cy="1744745"/>
            </a:xfrm>
            <a:prstGeom prst="rect">
              <a:avLst/>
            </a:prstGeom>
            <a:no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a:extLst>
                <a:ext uri="{FF2B5EF4-FFF2-40B4-BE49-F238E27FC236}">
                  <a16:creationId xmlns:a16="http://schemas.microsoft.com/office/drawing/2014/main" id="{737FAF5A-B113-86F3-5D11-DE766F839B2F}"/>
                </a:ext>
              </a:extLst>
            </p:cNvPr>
            <p:cNvSpPr txBox="1"/>
            <p:nvPr/>
          </p:nvSpPr>
          <p:spPr>
            <a:xfrm>
              <a:off x="7727379" y="4342704"/>
              <a:ext cx="3251134" cy="719026"/>
            </a:xfrm>
            <a:prstGeom prst="rect">
              <a:avLst/>
            </a:prstGeom>
            <a:solidFill>
              <a:schemeClr val="bg2"/>
            </a:solidFill>
          </p:spPr>
          <p:txBody>
            <a:bodyPr wrap="square" lIns="182880" tIns="146304" rIns="182880" bIns="146304" rtlCol="0">
              <a:spAutoFit/>
            </a:bodyPr>
            <a:lstStyle/>
            <a:p>
              <a:pPr>
                <a:lnSpc>
                  <a:spcPct val="90000"/>
                </a:lnSpc>
                <a:spcAft>
                  <a:spcPts val="600"/>
                </a:spcAft>
              </a:pPr>
              <a:r>
                <a:rPr lang="en-US" sz="1600" dirty="0">
                  <a:solidFill>
                    <a:schemeClr val="accent4"/>
                  </a:solidFill>
                </a:rPr>
                <a:t>Hierarchical Namespace</a:t>
              </a:r>
            </a:p>
          </p:txBody>
        </p:sp>
        <p:sp>
          <p:nvSpPr>
            <p:cNvPr id="35" name="TextBox 34">
              <a:extLst>
                <a:ext uri="{FF2B5EF4-FFF2-40B4-BE49-F238E27FC236}">
                  <a16:creationId xmlns:a16="http://schemas.microsoft.com/office/drawing/2014/main" id="{BAAC0318-9EFA-7CA6-AE3E-168CBB635C39}"/>
                </a:ext>
              </a:extLst>
            </p:cNvPr>
            <p:cNvSpPr txBox="1"/>
            <p:nvPr/>
          </p:nvSpPr>
          <p:spPr>
            <a:xfrm>
              <a:off x="8845129" y="3484220"/>
              <a:ext cx="1033865" cy="713877"/>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File1</a:t>
              </a:r>
            </a:p>
          </p:txBody>
        </p:sp>
        <p:sp>
          <p:nvSpPr>
            <p:cNvPr id="36" name="TextBox 35">
              <a:extLst>
                <a:ext uri="{FF2B5EF4-FFF2-40B4-BE49-F238E27FC236}">
                  <a16:creationId xmlns:a16="http://schemas.microsoft.com/office/drawing/2014/main" id="{0C3CCF8B-A39C-B1D0-2502-497FCFA91EE1}"/>
                </a:ext>
              </a:extLst>
            </p:cNvPr>
            <p:cNvSpPr txBox="1"/>
            <p:nvPr/>
          </p:nvSpPr>
          <p:spPr>
            <a:xfrm>
              <a:off x="8854093" y="3930642"/>
              <a:ext cx="1033865" cy="713877"/>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File2</a:t>
              </a:r>
            </a:p>
          </p:txBody>
        </p:sp>
        <p:pic>
          <p:nvPicPr>
            <p:cNvPr id="28" name="Graphic 27" descr="Paper with solid fill">
              <a:extLst>
                <a:ext uri="{FF2B5EF4-FFF2-40B4-BE49-F238E27FC236}">
                  <a16:creationId xmlns:a16="http://schemas.microsoft.com/office/drawing/2014/main" id="{73C32D0F-C0E8-616E-CF9A-D8023A68D00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92766" y="3998200"/>
              <a:ext cx="458223" cy="458223"/>
            </a:xfrm>
            <a:prstGeom prst="rect">
              <a:avLst/>
            </a:prstGeom>
          </p:spPr>
        </p:pic>
      </p:grpSp>
      <p:sp>
        <p:nvSpPr>
          <p:cNvPr id="39" name="TextBox 38">
            <a:extLst>
              <a:ext uri="{FF2B5EF4-FFF2-40B4-BE49-F238E27FC236}">
                <a16:creationId xmlns:a16="http://schemas.microsoft.com/office/drawing/2014/main" id="{9194C4D7-1CFA-D84A-FB83-900A732D3213}"/>
              </a:ext>
            </a:extLst>
          </p:cNvPr>
          <p:cNvSpPr txBox="1"/>
          <p:nvPr/>
        </p:nvSpPr>
        <p:spPr>
          <a:xfrm>
            <a:off x="6096000" y="5081560"/>
            <a:ext cx="4988209" cy="877163"/>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File system includes directories and files, and is compatible with large scale data analytics systems like Hadoop, Databricks, and Azure Synapse Analytics</a:t>
            </a:r>
          </a:p>
        </p:txBody>
      </p:sp>
    </p:spTree>
    <p:extLst>
      <p:ext uri="{BB962C8B-B14F-4D97-AF65-F5344CB8AC3E}">
        <p14:creationId xmlns:p14="http://schemas.microsoft.com/office/powerpoint/2010/main" val="418135266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Knowledge check</a:t>
            </a:r>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376012" y="2172288"/>
            <a:ext cx="10383899" cy="1439467"/>
          </a:xfr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Azure Data Lake Storage Gen2 stores data in…</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A document database hosted in Azure Cosmos DB</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An HDFS-compatible file system hosted in Azure Storage</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A relational data warehouse hosted in Azure Synapse Analytics</a:t>
            </a:r>
          </a:p>
        </p:txBody>
      </p:sp>
      <p:sp>
        <p:nvSpPr>
          <p:cNvPr id="19" name="Graphic 26">
            <a:extLst>
              <a:ext uri="{FF2B5EF4-FFF2-40B4-BE49-F238E27FC236}">
                <a16:creationId xmlns:a16="http://schemas.microsoft.com/office/drawing/2014/main" id="{2A802B18-90EE-4B3D-97B9-9C05EE0CED14}"/>
              </a:ext>
              <a:ext uri="{C183D7F6-B498-43B3-948B-1728B52AA6E4}">
                <adec:decorative xmlns:adec="http://schemas.microsoft.com/office/drawing/2017/decorative" val="1"/>
              </a:ext>
            </a:extLst>
          </p:cNvPr>
          <p:cNvSpPr/>
          <p:nvPr/>
        </p:nvSpPr>
        <p:spPr>
          <a:xfrm>
            <a:off x="1376011" y="2973761"/>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376012" y="3808750"/>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376012" y="4020424"/>
            <a:ext cx="10383899" cy="1443714"/>
          </a:xfrm>
        </p:spPr>
        <p:txBody>
          <a:bodyPr/>
          <a:lstStyle/>
          <a:p>
            <a:pPr>
              <a:spcAft>
                <a:spcPts val="0"/>
              </a:spcAft>
              <a:defRPr/>
            </a:pPr>
            <a:r>
              <a:rPr kumimoji="0" lang="en-US" sz="1800" b="0" i="0" u="none" strike="noStrike" kern="1200" cap="none" spc="0" normalizeH="0" baseline="0" noProof="0" dirty="0">
                <a:ln>
                  <a:noFill/>
                </a:ln>
                <a:effectLst/>
                <a:uLnTx/>
                <a:uFillTx/>
                <a:latin typeface="+mj-lt"/>
                <a:ea typeface="+mn-ea"/>
                <a:cs typeface="+mn-cs"/>
              </a:rPr>
              <a:t>What option must you enable to use Azure Data Lake Storage Gen2?</a:t>
            </a:r>
            <a:endParaRPr lang="en-US" sz="1800" dirty="0">
              <a:latin typeface="+mj-lt"/>
            </a:endParaRPr>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Global replication</a:t>
            </a:r>
            <a:endParaRPr lang="en-US" sz="1600" dirty="0"/>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Data encryption</a:t>
            </a:r>
            <a:endParaRPr lang="en-US" sz="1600" dirty="0"/>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Hierarchical namespace</a:t>
            </a:r>
            <a:endParaRPr lang="en-US" sz="1600" dirty="0"/>
          </a:p>
        </p:txBody>
      </p:sp>
      <p:sp>
        <p:nvSpPr>
          <p:cNvPr id="20" name="Graphic 26">
            <a:extLst>
              <a:ext uri="{FF2B5EF4-FFF2-40B4-BE49-F238E27FC236}">
                <a16:creationId xmlns:a16="http://schemas.microsoft.com/office/drawing/2014/main" id="{A6D58C0B-F1D4-4714-863A-BC2F0F1C195B}"/>
              </a:ext>
              <a:ext uri="{C183D7F6-B498-43B3-948B-1728B52AA6E4}">
                <adec:decorative xmlns:adec="http://schemas.microsoft.com/office/drawing/2017/decorative" val="1"/>
              </a:ext>
            </a:extLst>
          </p:cNvPr>
          <p:cNvSpPr/>
          <p:nvPr/>
        </p:nvSpPr>
        <p:spPr>
          <a:xfrm>
            <a:off x="1376011" y="5146687"/>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2" name="Graphic 1">
            <a:extLst>
              <a:ext uri="{FF2B5EF4-FFF2-40B4-BE49-F238E27FC236}">
                <a16:creationId xmlns:a16="http://schemas.microsoft.com/office/drawing/2014/main" id="{D8B354CF-A423-413E-AC59-EB65165DF8F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2051644"/>
            <a:ext cx="933775" cy="933775"/>
          </a:xfrm>
          <a:prstGeom prst="rect">
            <a:avLst/>
          </a:prstGeom>
        </p:spPr>
      </p:pic>
      <p:pic>
        <p:nvPicPr>
          <p:cNvPr id="4" name="Graphic 3">
            <a:extLst>
              <a:ext uri="{FF2B5EF4-FFF2-40B4-BE49-F238E27FC236}">
                <a16:creationId xmlns:a16="http://schemas.microsoft.com/office/drawing/2014/main" id="{F3154490-1154-405C-8FF8-888A051BD25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3913217"/>
            <a:ext cx="933775" cy="933775"/>
          </a:xfrm>
          <a:prstGeom prst="rect">
            <a:avLst/>
          </a:prstGeom>
        </p:spPr>
      </p:pic>
    </p:spTree>
    <p:extLst>
      <p:ext uri="{BB962C8B-B14F-4D97-AF65-F5344CB8AC3E}">
        <p14:creationId xmlns:p14="http://schemas.microsoft.com/office/powerpoint/2010/main" val="3775333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Introduction to Azure Synapse Analytics</a:t>
            </a:r>
          </a:p>
        </p:txBody>
      </p:sp>
      <p:pic>
        <p:nvPicPr>
          <p:cNvPr id="3" name="Graphic 2">
            <a:extLst>
              <a:ext uri="{FF2B5EF4-FFF2-40B4-BE49-F238E27FC236}">
                <a16:creationId xmlns:a16="http://schemas.microsoft.com/office/drawing/2014/main" id="{E444D6FC-C045-4E64-FCC7-6A44991B78CA}"/>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87758" y="2778114"/>
            <a:ext cx="1301772" cy="1301772"/>
          </a:xfrm>
          <a:prstGeom prst="rect">
            <a:avLst/>
          </a:prstGeom>
        </p:spPr>
      </p:pic>
    </p:spTree>
    <p:extLst>
      <p:ext uri="{BB962C8B-B14F-4D97-AF65-F5344CB8AC3E}">
        <p14:creationId xmlns:p14="http://schemas.microsoft.com/office/powerpoint/2010/main" val="327368979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D269D7-507C-1A9D-7BFB-D6C48F3538DE}"/>
              </a:ext>
            </a:extLst>
          </p:cNvPr>
          <p:cNvSpPr>
            <a:spLocks noGrp="1"/>
          </p:cNvSpPr>
          <p:nvPr>
            <p:ph type="title"/>
          </p:nvPr>
        </p:nvSpPr>
        <p:spPr/>
        <p:txBody>
          <a:bodyPr/>
          <a:lstStyle/>
          <a:p>
            <a:r>
              <a:rPr lang="en-US" dirty="0"/>
              <a:t>What is Azure Synapse Analytics?</a:t>
            </a:r>
          </a:p>
        </p:txBody>
      </p:sp>
      <p:sp>
        <p:nvSpPr>
          <p:cNvPr id="5" name="Text Placeholder 4">
            <a:extLst>
              <a:ext uri="{FF2B5EF4-FFF2-40B4-BE49-F238E27FC236}">
                <a16:creationId xmlns:a16="http://schemas.microsoft.com/office/drawing/2014/main" id="{404A7C25-30C0-B0DB-644D-4764A5045A00}"/>
              </a:ext>
            </a:extLst>
          </p:cNvPr>
          <p:cNvSpPr>
            <a:spLocks noGrp="1"/>
          </p:cNvSpPr>
          <p:nvPr>
            <p:ph type="body" sz="quarter" idx="10"/>
          </p:nvPr>
        </p:nvSpPr>
        <p:spPr>
          <a:xfrm>
            <a:off x="495938" y="2044623"/>
            <a:ext cx="5504271" cy="3088602"/>
          </a:xfrm>
        </p:spPr>
        <p:txBody>
          <a:bodyPr/>
          <a:lstStyle/>
          <a:p>
            <a:r>
              <a:rPr lang="en-US" dirty="0"/>
              <a:t>Cloud platform for data analytics</a:t>
            </a:r>
          </a:p>
          <a:p>
            <a:pPr marL="342900" indent="-342900">
              <a:buFont typeface="Arial" panose="020B0604020202020204" pitchFamily="34" charset="0"/>
              <a:buChar char="•"/>
            </a:pPr>
            <a:r>
              <a:rPr lang="en-US" dirty="0">
                <a:latin typeface="+mn-lt"/>
              </a:rPr>
              <a:t>Large-scale data warehousing</a:t>
            </a:r>
          </a:p>
          <a:p>
            <a:pPr marL="342900" indent="-342900">
              <a:buFont typeface="Arial" panose="020B0604020202020204" pitchFamily="34" charset="0"/>
              <a:buChar char="•"/>
            </a:pPr>
            <a:r>
              <a:rPr lang="en-US" dirty="0">
                <a:latin typeface="+mn-lt"/>
              </a:rPr>
              <a:t>Advanced analytics</a:t>
            </a:r>
          </a:p>
          <a:p>
            <a:pPr marL="342900" indent="-342900">
              <a:buFont typeface="Arial" panose="020B0604020202020204" pitchFamily="34" charset="0"/>
              <a:buChar char="•"/>
            </a:pPr>
            <a:r>
              <a:rPr lang="en-US" dirty="0">
                <a:latin typeface="+mn-lt"/>
              </a:rPr>
              <a:t>Data exploration and discovery</a:t>
            </a:r>
          </a:p>
          <a:p>
            <a:pPr marL="342900" indent="-342900">
              <a:buFont typeface="Arial" panose="020B0604020202020204" pitchFamily="34" charset="0"/>
              <a:buChar char="•"/>
            </a:pPr>
            <a:r>
              <a:rPr lang="en-US" dirty="0">
                <a:latin typeface="+mn-lt"/>
              </a:rPr>
              <a:t>Real time analytics</a:t>
            </a:r>
          </a:p>
          <a:p>
            <a:pPr marL="342900" indent="-342900">
              <a:buFont typeface="Arial" panose="020B0604020202020204" pitchFamily="34" charset="0"/>
              <a:buChar char="•"/>
            </a:pPr>
            <a:r>
              <a:rPr lang="en-US" dirty="0">
                <a:latin typeface="+mn-lt"/>
              </a:rPr>
              <a:t>Data integration</a:t>
            </a:r>
          </a:p>
          <a:p>
            <a:pPr marL="342900" indent="-342900">
              <a:buFont typeface="Arial" panose="020B0604020202020204" pitchFamily="34" charset="0"/>
              <a:buChar char="•"/>
            </a:pPr>
            <a:r>
              <a:rPr lang="en-US" dirty="0">
                <a:latin typeface="+mn-lt"/>
              </a:rPr>
              <a:t>Integrated analytics</a:t>
            </a:r>
          </a:p>
        </p:txBody>
      </p:sp>
      <p:pic>
        <p:nvPicPr>
          <p:cNvPr id="3" name="Picture 2" descr="Screenshot of Azure Synapse Studio.">
            <a:extLst>
              <a:ext uri="{FF2B5EF4-FFF2-40B4-BE49-F238E27FC236}">
                <a16:creationId xmlns:a16="http://schemas.microsoft.com/office/drawing/2014/main" id="{119D8C8D-4C32-8370-AD42-4EAA0D6B0233}"/>
              </a:ext>
            </a:extLst>
          </p:cNvPr>
          <p:cNvPicPr>
            <a:picLocks noChangeAspect="1"/>
          </p:cNvPicPr>
          <p:nvPr/>
        </p:nvPicPr>
        <p:blipFill>
          <a:blip r:embed="rId3"/>
          <a:stretch>
            <a:fillRect/>
          </a:stretch>
        </p:blipFill>
        <p:spPr>
          <a:xfrm>
            <a:off x="5923371" y="1510940"/>
            <a:ext cx="5772691" cy="435116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3381586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370F7-5022-3CD9-86ED-96AE867F9A0E}"/>
              </a:ext>
            </a:extLst>
          </p:cNvPr>
          <p:cNvSpPr>
            <a:spLocks noGrp="1"/>
          </p:cNvSpPr>
          <p:nvPr>
            <p:ph type="title"/>
          </p:nvPr>
        </p:nvSpPr>
        <p:spPr/>
        <p:txBody>
          <a:bodyPr/>
          <a:lstStyle/>
          <a:p>
            <a:r>
              <a:rPr lang="en-US" dirty="0"/>
              <a:t>Work with files in a data lake</a:t>
            </a:r>
          </a:p>
        </p:txBody>
      </p:sp>
      <p:sp>
        <p:nvSpPr>
          <p:cNvPr id="3" name="Text Placeholder 2">
            <a:extLst>
              <a:ext uri="{FF2B5EF4-FFF2-40B4-BE49-F238E27FC236}">
                <a16:creationId xmlns:a16="http://schemas.microsoft.com/office/drawing/2014/main" id="{F4E110A4-6104-EC76-54BF-84344F4BCA4B}"/>
              </a:ext>
            </a:extLst>
          </p:cNvPr>
          <p:cNvSpPr>
            <a:spLocks noGrp="1"/>
          </p:cNvSpPr>
          <p:nvPr>
            <p:ph type="body" sz="quarter" idx="10"/>
          </p:nvPr>
        </p:nvSpPr>
        <p:spPr>
          <a:xfrm>
            <a:off x="581008" y="2111531"/>
            <a:ext cx="5342363" cy="1617622"/>
          </a:xfrm>
        </p:spPr>
        <p:txBody>
          <a:bodyPr/>
          <a:lstStyle/>
          <a:p>
            <a:pPr marL="342900" indent="-342900">
              <a:buFont typeface="Arial" panose="020B0604020202020204" pitchFamily="34" charset="0"/>
              <a:buChar char="•"/>
            </a:pPr>
            <a:r>
              <a:rPr lang="en-US" dirty="0">
                <a:latin typeface="+mn-lt"/>
              </a:rPr>
              <a:t>Connect to data lake storage using </a:t>
            </a:r>
            <a:r>
              <a:rPr lang="en-US" i="1" dirty="0">
                <a:latin typeface="+mn-lt"/>
              </a:rPr>
              <a:t>linked services</a:t>
            </a:r>
          </a:p>
          <a:p>
            <a:pPr marL="342900" indent="-342900">
              <a:buFont typeface="Arial" panose="020B0604020202020204" pitchFamily="34" charset="0"/>
              <a:buChar char="•"/>
            </a:pPr>
            <a:r>
              <a:rPr lang="en-US" dirty="0">
                <a:latin typeface="+mn-lt"/>
              </a:rPr>
              <a:t>Every Azure Synapse Analytics workspace has a default data lake</a:t>
            </a:r>
          </a:p>
        </p:txBody>
      </p:sp>
      <p:pic>
        <p:nvPicPr>
          <p:cNvPr id="6" name="Picture 5" descr="Screenshot of a data lake linked service in Azure Studio.">
            <a:extLst>
              <a:ext uri="{FF2B5EF4-FFF2-40B4-BE49-F238E27FC236}">
                <a16:creationId xmlns:a16="http://schemas.microsoft.com/office/drawing/2014/main" id="{00D9E5D5-A49B-41E7-CEDF-E163FDF38A66}"/>
              </a:ext>
            </a:extLst>
          </p:cNvPr>
          <p:cNvPicPr>
            <a:picLocks noChangeAspect="1"/>
          </p:cNvPicPr>
          <p:nvPr/>
        </p:nvPicPr>
        <p:blipFill>
          <a:blip r:embed="rId3"/>
          <a:stretch>
            <a:fillRect/>
          </a:stretch>
        </p:blipFill>
        <p:spPr>
          <a:xfrm>
            <a:off x="5923371" y="1510940"/>
            <a:ext cx="5763134" cy="435116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6725302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370F7-5022-3CD9-86ED-96AE867F9A0E}"/>
              </a:ext>
            </a:extLst>
          </p:cNvPr>
          <p:cNvSpPr>
            <a:spLocks noGrp="1"/>
          </p:cNvSpPr>
          <p:nvPr>
            <p:ph type="title"/>
          </p:nvPr>
        </p:nvSpPr>
        <p:spPr/>
        <p:txBody>
          <a:bodyPr/>
          <a:lstStyle/>
          <a:p>
            <a:r>
              <a:rPr lang="en-US" dirty="0"/>
              <a:t>Ingest and transform data with pipelines</a:t>
            </a:r>
          </a:p>
        </p:txBody>
      </p:sp>
      <p:sp>
        <p:nvSpPr>
          <p:cNvPr id="3" name="Text Placeholder 2">
            <a:extLst>
              <a:ext uri="{FF2B5EF4-FFF2-40B4-BE49-F238E27FC236}">
                <a16:creationId xmlns:a16="http://schemas.microsoft.com/office/drawing/2014/main" id="{F4E110A4-6104-EC76-54BF-84344F4BCA4B}"/>
              </a:ext>
            </a:extLst>
          </p:cNvPr>
          <p:cNvSpPr>
            <a:spLocks noGrp="1"/>
          </p:cNvSpPr>
          <p:nvPr>
            <p:ph type="body" sz="quarter" idx="10"/>
          </p:nvPr>
        </p:nvSpPr>
        <p:spPr>
          <a:xfrm>
            <a:off x="581008" y="2111531"/>
            <a:ext cx="5342363" cy="2056653"/>
          </a:xfrm>
        </p:spPr>
        <p:txBody>
          <a:bodyPr/>
          <a:lstStyle/>
          <a:p>
            <a:pPr marL="342900" indent="-342900">
              <a:buFont typeface="Arial" panose="020B0604020202020204" pitchFamily="34" charset="0"/>
              <a:buChar char="•"/>
            </a:pPr>
            <a:r>
              <a:rPr lang="en-US" dirty="0">
                <a:latin typeface="+mn-lt"/>
              </a:rPr>
              <a:t>Native pipeline functionality built on Azure Data Factory</a:t>
            </a:r>
          </a:p>
          <a:p>
            <a:pPr marL="342900" indent="-342900">
              <a:buFont typeface="Arial" panose="020B0604020202020204" pitchFamily="34" charset="0"/>
              <a:buChar char="•"/>
            </a:pPr>
            <a:r>
              <a:rPr lang="en-US" dirty="0">
                <a:latin typeface="+mn-lt"/>
              </a:rPr>
              <a:t>Orchestrate activities to ingest, transform, and load data</a:t>
            </a:r>
          </a:p>
          <a:p>
            <a:pPr marL="342900" indent="-342900">
              <a:buFont typeface="Arial" panose="020B0604020202020204" pitchFamily="34" charset="0"/>
              <a:buChar char="•"/>
            </a:pPr>
            <a:r>
              <a:rPr lang="en-US" dirty="0">
                <a:latin typeface="+mn-lt"/>
              </a:rPr>
              <a:t>Integrate with other data services</a:t>
            </a:r>
          </a:p>
        </p:txBody>
      </p:sp>
      <p:pic>
        <p:nvPicPr>
          <p:cNvPr id="5" name="Picture 4" descr="Screenshot of a pipeline in Azure Synapse Studio.">
            <a:extLst>
              <a:ext uri="{FF2B5EF4-FFF2-40B4-BE49-F238E27FC236}">
                <a16:creationId xmlns:a16="http://schemas.microsoft.com/office/drawing/2014/main" id="{B603BEEE-E955-C463-38F4-1912DA2C34DA}"/>
              </a:ext>
            </a:extLst>
          </p:cNvPr>
          <p:cNvPicPr>
            <a:picLocks noChangeAspect="1"/>
          </p:cNvPicPr>
          <p:nvPr/>
        </p:nvPicPr>
        <p:blipFill>
          <a:blip r:embed="rId3"/>
          <a:stretch>
            <a:fillRect/>
          </a:stretch>
        </p:blipFill>
        <p:spPr>
          <a:xfrm>
            <a:off x="5923371" y="1511463"/>
            <a:ext cx="5762441" cy="435064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2444844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370F7-5022-3CD9-86ED-96AE867F9A0E}"/>
              </a:ext>
            </a:extLst>
          </p:cNvPr>
          <p:cNvSpPr>
            <a:spLocks noGrp="1"/>
          </p:cNvSpPr>
          <p:nvPr>
            <p:ph type="title"/>
          </p:nvPr>
        </p:nvSpPr>
        <p:spPr/>
        <p:txBody>
          <a:bodyPr/>
          <a:lstStyle/>
          <a:p>
            <a:r>
              <a:rPr lang="en-US" dirty="0"/>
              <a:t>Query and manipulate data with SQL</a:t>
            </a:r>
          </a:p>
        </p:txBody>
      </p:sp>
      <p:sp>
        <p:nvSpPr>
          <p:cNvPr id="3" name="Text Placeholder 2">
            <a:extLst>
              <a:ext uri="{FF2B5EF4-FFF2-40B4-BE49-F238E27FC236}">
                <a16:creationId xmlns:a16="http://schemas.microsoft.com/office/drawing/2014/main" id="{F4E110A4-6104-EC76-54BF-84344F4BCA4B}"/>
              </a:ext>
            </a:extLst>
          </p:cNvPr>
          <p:cNvSpPr>
            <a:spLocks noGrp="1"/>
          </p:cNvSpPr>
          <p:nvPr>
            <p:ph type="body" sz="quarter" idx="10"/>
          </p:nvPr>
        </p:nvSpPr>
        <p:spPr>
          <a:xfrm>
            <a:off x="581008" y="2111531"/>
            <a:ext cx="5342363" cy="2355388"/>
          </a:xfrm>
        </p:spPr>
        <p:txBody>
          <a:bodyPr/>
          <a:lstStyle/>
          <a:p>
            <a:pPr marL="342900" indent="-342900">
              <a:buFont typeface="Arial" panose="020B0604020202020204" pitchFamily="34" charset="0"/>
              <a:buChar char="•"/>
            </a:pPr>
            <a:r>
              <a:rPr lang="en-US" dirty="0">
                <a:latin typeface="+mn-lt"/>
              </a:rPr>
              <a:t>SQL Server based pools for scalable relational data processing:</a:t>
            </a:r>
          </a:p>
          <a:p>
            <a:pPr marL="685800" lvl="2" indent="-342900"/>
            <a:r>
              <a:rPr lang="en-US" dirty="0"/>
              <a:t>Built-in </a:t>
            </a:r>
            <a:r>
              <a:rPr lang="en-US" i="1" dirty="0"/>
              <a:t>serverless</a:t>
            </a:r>
            <a:r>
              <a:rPr lang="en-US" dirty="0"/>
              <a:t> SQL pool for data exploration and analysis of files in the data lake</a:t>
            </a:r>
          </a:p>
          <a:p>
            <a:pPr marL="685800" lvl="2" indent="-342900"/>
            <a:r>
              <a:rPr lang="en-US" dirty="0"/>
              <a:t>Custom </a:t>
            </a:r>
            <a:r>
              <a:rPr lang="en-US" i="1" dirty="0"/>
              <a:t>dedicated</a:t>
            </a:r>
            <a:r>
              <a:rPr lang="en-US" dirty="0"/>
              <a:t> SQL pools to host large-scale relational data warehouses</a:t>
            </a:r>
            <a:endParaRPr lang="en-US" dirty="0">
              <a:latin typeface="+mn-lt"/>
            </a:endParaRPr>
          </a:p>
        </p:txBody>
      </p:sp>
      <p:pic>
        <p:nvPicPr>
          <p:cNvPr id="6" name="Picture 5" descr="Screenshot of a SQL query and databases in Azure Synapse Studio.">
            <a:extLst>
              <a:ext uri="{FF2B5EF4-FFF2-40B4-BE49-F238E27FC236}">
                <a16:creationId xmlns:a16="http://schemas.microsoft.com/office/drawing/2014/main" id="{1CAAD347-177C-F3BB-2315-7B080356D71F}"/>
              </a:ext>
            </a:extLst>
          </p:cNvPr>
          <p:cNvPicPr>
            <a:picLocks noChangeAspect="1"/>
          </p:cNvPicPr>
          <p:nvPr/>
        </p:nvPicPr>
        <p:blipFill>
          <a:blip r:embed="rId3"/>
          <a:stretch>
            <a:fillRect/>
          </a:stretch>
        </p:blipFill>
        <p:spPr>
          <a:xfrm>
            <a:off x="5923371" y="1514376"/>
            <a:ext cx="5768132" cy="434773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7611229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370F7-5022-3CD9-86ED-96AE867F9A0E}"/>
              </a:ext>
            </a:extLst>
          </p:cNvPr>
          <p:cNvSpPr>
            <a:spLocks noGrp="1"/>
          </p:cNvSpPr>
          <p:nvPr>
            <p:ph type="title"/>
          </p:nvPr>
        </p:nvSpPr>
        <p:spPr/>
        <p:txBody>
          <a:bodyPr/>
          <a:lstStyle/>
          <a:p>
            <a:r>
              <a:rPr lang="en-US" dirty="0"/>
              <a:t>Process and analyze data with Apache Spark</a:t>
            </a:r>
          </a:p>
        </p:txBody>
      </p:sp>
      <p:sp>
        <p:nvSpPr>
          <p:cNvPr id="3" name="Text Placeholder 2">
            <a:extLst>
              <a:ext uri="{FF2B5EF4-FFF2-40B4-BE49-F238E27FC236}">
                <a16:creationId xmlns:a16="http://schemas.microsoft.com/office/drawing/2014/main" id="{F4E110A4-6104-EC76-54BF-84344F4BCA4B}"/>
              </a:ext>
            </a:extLst>
          </p:cNvPr>
          <p:cNvSpPr>
            <a:spLocks noGrp="1"/>
          </p:cNvSpPr>
          <p:nvPr>
            <p:ph type="body" sz="quarter" idx="10"/>
          </p:nvPr>
        </p:nvSpPr>
        <p:spPr>
          <a:xfrm>
            <a:off x="581008" y="2111531"/>
            <a:ext cx="5342363" cy="1878335"/>
          </a:xfrm>
        </p:spPr>
        <p:txBody>
          <a:bodyPr/>
          <a:lstStyle/>
          <a:p>
            <a:pPr marL="342900" indent="-342900">
              <a:buFont typeface="Arial" panose="020B0604020202020204" pitchFamily="34" charset="0"/>
              <a:buChar char="•"/>
            </a:pPr>
            <a:r>
              <a:rPr lang="en-US" dirty="0">
                <a:latin typeface="+mn-lt"/>
              </a:rPr>
              <a:t>Open-source Spark technology</a:t>
            </a:r>
          </a:p>
          <a:p>
            <a:pPr marL="685800" lvl="2" indent="-342900"/>
            <a:r>
              <a:rPr lang="en-US" dirty="0"/>
              <a:t>Highly scalable, distributed processing</a:t>
            </a:r>
          </a:p>
          <a:p>
            <a:pPr marL="685800" lvl="2" indent="-342900"/>
            <a:r>
              <a:rPr lang="en-US" dirty="0">
                <a:latin typeface="+mn-lt"/>
              </a:rPr>
              <a:t>C</a:t>
            </a:r>
            <a:r>
              <a:rPr lang="en-US" dirty="0"/>
              <a:t>ommon libraries and multiple programming languages</a:t>
            </a:r>
            <a:endParaRPr lang="en-US" dirty="0">
              <a:latin typeface="+mn-lt"/>
            </a:endParaRPr>
          </a:p>
          <a:p>
            <a:pPr marL="342900" indent="-342900">
              <a:buFont typeface="Arial" panose="020B0604020202020204" pitchFamily="34" charset="0"/>
              <a:buChar char="•"/>
            </a:pPr>
            <a:r>
              <a:rPr lang="en-US" dirty="0">
                <a:latin typeface="+mn-lt"/>
              </a:rPr>
              <a:t>Integrated notebook experience</a:t>
            </a:r>
          </a:p>
        </p:txBody>
      </p:sp>
      <p:pic>
        <p:nvPicPr>
          <p:cNvPr id="5" name="Picture 4" descr="Screenshot of a Spark notebook in Azure Synapse Studio.">
            <a:extLst>
              <a:ext uri="{FF2B5EF4-FFF2-40B4-BE49-F238E27FC236}">
                <a16:creationId xmlns:a16="http://schemas.microsoft.com/office/drawing/2014/main" id="{62D02A8E-F5F3-BDFB-1F47-E31600C39E8C}"/>
              </a:ext>
            </a:extLst>
          </p:cNvPr>
          <p:cNvPicPr>
            <a:picLocks noChangeAspect="1"/>
          </p:cNvPicPr>
          <p:nvPr/>
        </p:nvPicPr>
        <p:blipFill>
          <a:blip r:embed="rId3"/>
          <a:stretch>
            <a:fillRect/>
          </a:stretch>
        </p:blipFill>
        <p:spPr>
          <a:xfrm>
            <a:off x="5923371" y="1514376"/>
            <a:ext cx="5768132" cy="4347730"/>
          </a:xfrm>
          <a:prstGeom prst="rect">
            <a:avLst/>
          </a:prstGeom>
        </p:spPr>
      </p:pic>
    </p:spTree>
    <p:extLst>
      <p:ext uri="{BB962C8B-B14F-4D97-AF65-F5344CB8AC3E}">
        <p14:creationId xmlns:p14="http://schemas.microsoft.com/office/powerpoint/2010/main" val="345020981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370F7-5022-3CD9-86ED-96AE867F9A0E}"/>
              </a:ext>
            </a:extLst>
          </p:cNvPr>
          <p:cNvSpPr>
            <a:spLocks noGrp="1"/>
          </p:cNvSpPr>
          <p:nvPr>
            <p:ph type="title"/>
          </p:nvPr>
        </p:nvSpPr>
        <p:spPr/>
        <p:txBody>
          <a:bodyPr/>
          <a:lstStyle/>
          <a:p>
            <a:r>
              <a:rPr lang="en-US" dirty="0"/>
              <a:t>Explore data with Data Explorer</a:t>
            </a:r>
          </a:p>
        </p:txBody>
      </p:sp>
      <p:sp>
        <p:nvSpPr>
          <p:cNvPr id="3" name="Text Placeholder 2">
            <a:extLst>
              <a:ext uri="{FF2B5EF4-FFF2-40B4-BE49-F238E27FC236}">
                <a16:creationId xmlns:a16="http://schemas.microsoft.com/office/drawing/2014/main" id="{F4E110A4-6104-EC76-54BF-84344F4BCA4B}"/>
              </a:ext>
            </a:extLst>
          </p:cNvPr>
          <p:cNvSpPr>
            <a:spLocks noGrp="1"/>
          </p:cNvSpPr>
          <p:nvPr>
            <p:ph type="body" sz="quarter" idx="10"/>
          </p:nvPr>
        </p:nvSpPr>
        <p:spPr>
          <a:xfrm>
            <a:off x="581008" y="2111531"/>
            <a:ext cx="5342363" cy="1617622"/>
          </a:xfrm>
        </p:spPr>
        <p:txBody>
          <a:bodyPr/>
          <a:lstStyle/>
          <a:p>
            <a:pPr marL="342900" indent="-342900">
              <a:buFont typeface="Arial" panose="020B0604020202020204" pitchFamily="34" charset="0"/>
              <a:buChar char="•"/>
            </a:pPr>
            <a:r>
              <a:rPr lang="en-US" dirty="0">
                <a:latin typeface="+mn-lt"/>
              </a:rPr>
              <a:t>High-performance real-time data analytics</a:t>
            </a:r>
          </a:p>
          <a:p>
            <a:pPr marL="342900" indent="-342900">
              <a:buFont typeface="Arial" panose="020B0604020202020204" pitchFamily="34" charset="0"/>
              <a:buChar char="•"/>
            </a:pPr>
            <a:r>
              <a:rPr lang="en-US" dirty="0">
                <a:latin typeface="+mn-lt"/>
              </a:rPr>
              <a:t>Powerful, intuitive Kusto query language</a:t>
            </a:r>
          </a:p>
        </p:txBody>
      </p:sp>
      <p:pic>
        <p:nvPicPr>
          <p:cNvPr id="6" name="Picture 5" descr="Screenshot of a Kusto Query Language script in Azure Synapse Studio.">
            <a:extLst>
              <a:ext uri="{FF2B5EF4-FFF2-40B4-BE49-F238E27FC236}">
                <a16:creationId xmlns:a16="http://schemas.microsoft.com/office/drawing/2014/main" id="{B83A41F8-5F13-3530-46E6-EC241D0B7405}"/>
              </a:ext>
            </a:extLst>
          </p:cNvPr>
          <p:cNvPicPr>
            <a:picLocks noChangeAspect="1"/>
          </p:cNvPicPr>
          <p:nvPr/>
        </p:nvPicPr>
        <p:blipFill>
          <a:blip r:embed="rId3"/>
          <a:stretch>
            <a:fillRect/>
          </a:stretch>
        </p:blipFill>
        <p:spPr>
          <a:xfrm>
            <a:off x="5923371" y="1514376"/>
            <a:ext cx="5768132" cy="434773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743989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BEFFD53-BA15-5AFC-CCD5-29B7E0BAA293}"/>
              </a:ext>
              <a:ext uri="{C183D7F6-B498-43B3-948B-1728B52AA6E4}">
                <adec:decorative xmlns:adec="http://schemas.microsoft.com/office/drawing/2017/decorative" val="1"/>
              </a:ext>
            </a:extLst>
          </p:cNvPr>
          <p:cNvSpPr/>
          <p:nvPr/>
        </p:nvSpPr>
        <p:spPr bwMode="auto">
          <a:xfrm>
            <a:off x="418643" y="1385454"/>
            <a:ext cx="11477793" cy="50320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10">
            <a:extLst>
              <a:ext uri="{FF2B5EF4-FFF2-40B4-BE49-F238E27FC236}">
                <a16:creationId xmlns:a16="http://schemas.microsoft.com/office/drawing/2014/main" id="{698005C7-B4B6-4707-A9E3-3CBA28E93724}"/>
              </a:ext>
            </a:extLst>
          </p:cNvPr>
          <p:cNvSpPr>
            <a:spLocks noGrp="1"/>
          </p:cNvSpPr>
          <p:nvPr>
            <p:ph type="title"/>
          </p:nvPr>
        </p:nvSpPr>
        <p:spPr/>
        <p:txBody>
          <a:bodyPr/>
          <a:lstStyle/>
          <a:p>
            <a:r>
              <a:rPr lang="en-US" dirty="0"/>
              <a:t>Exercise: Explore Azure Synapse Analytics</a:t>
            </a:r>
          </a:p>
        </p:txBody>
      </p:sp>
      <p:sp>
        <p:nvSpPr>
          <p:cNvPr id="12" name="Text Placeholder 11">
            <a:extLst>
              <a:ext uri="{FF2B5EF4-FFF2-40B4-BE49-F238E27FC236}">
                <a16:creationId xmlns:a16="http://schemas.microsoft.com/office/drawing/2014/main" id="{512982A0-6628-13EB-C45A-5648E05354E1}"/>
              </a:ext>
            </a:extLst>
          </p:cNvPr>
          <p:cNvSpPr>
            <a:spLocks noGrp="1"/>
          </p:cNvSpPr>
          <p:nvPr>
            <p:ph type="body" sz="quarter" idx="10"/>
          </p:nvPr>
        </p:nvSpPr>
        <p:spPr>
          <a:xfrm>
            <a:off x="732726" y="2698410"/>
            <a:ext cx="4645314" cy="2056653"/>
          </a:xfrm>
        </p:spPr>
        <p:txBody>
          <a:bodyPr/>
          <a:lstStyle/>
          <a:p>
            <a:r>
              <a:rPr lang="en-US" dirty="0"/>
              <a:t>Use the hosted lab environment provided, or view the lab instructions at the link below:</a:t>
            </a:r>
          </a:p>
          <a:p>
            <a:endParaRPr lang="en-US" dirty="0"/>
          </a:p>
          <a:p>
            <a:r>
              <a:rPr lang="en-US" sz="2000" dirty="0">
                <a:solidFill>
                  <a:schemeClr val="bg1">
                    <a:lumMod val="50000"/>
                  </a:schemeClr>
                </a:solidFill>
              </a:rPr>
              <a:t>https://aka.ms/mslearn-explore-synapse</a:t>
            </a:r>
          </a:p>
        </p:txBody>
      </p:sp>
      <p:pic>
        <p:nvPicPr>
          <p:cNvPr id="2" name="Graphic 1">
            <a:extLst>
              <a:ext uri="{FF2B5EF4-FFF2-40B4-BE49-F238E27FC236}">
                <a16:creationId xmlns:a16="http://schemas.microsoft.com/office/drawing/2014/main" id="{B6D41814-F1EA-B3C2-F7A5-3D5C2870A9D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25379" y="2255413"/>
            <a:ext cx="2709167" cy="2709167"/>
          </a:xfrm>
          <a:prstGeom prst="rect">
            <a:avLst/>
          </a:prstGeom>
        </p:spPr>
      </p:pic>
    </p:spTree>
    <p:extLst>
      <p:ext uri="{BB962C8B-B14F-4D97-AF65-F5344CB8AC3E}">
        <p14:creationId xmlns:p14="http://schemas.microsoft.com/office/powerpoint/2010/main" val="56642544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6" name="Text Placeholder 5"/>
          <p:cNvSpPr>
            <a:spLocks noGrp="1"/>
          </p:cNvSpPr>
          <p:nvPr>
            <p:ph type="body" sz="quarter" idx="21"/>
          </p:nvPr>
        </p:nvSpPr>
        <p:spPr>
          <a:xfrm>
            <a:off x="4078287" y="1538713"/>
            <a:ext cx="7695069" cy="1224436"/>
          </a:xfrm>
        </p:spPr>
        <p:txBody>
          <a:bodyPr/>
          <a:lstStyle/>
          <a:p>
            <a:pPr lvl="1"/>
            <a:r>
              <a:rPr lang="en-US" dirty="0"/>
              <a:t>Introduction to data engineering on Azure</a:t>
            </a:r>
          </a:p>
          <a:p>
            <a:pPr lvl="1"/>
            <a:endParaRPr lang="en-US" dirty="0"/>
          </a:p>
        </p:txBody>
      </p:sp>
      <p:sp>
        <p:nvSpPr>
          <p:cNvPr id="3" name="Text Placeholder 2"/>
          <p:cNvSpPr>
            <a:spLocks noGrp="1"/>
          </p:cNvSpPr>
          <p:nvPr>
            <p:ph type="body" sz="quarter" idx="23"/>
          </p:nvPr>
        </p:nvSpPr>
        <p:spPr>
          <a:xfrm>
            <a:off x="4078286" y="2811217"/>
            <a:ext cx="7695069" cy="1224436"/>
          </a:xfrm>
        </p:spPr>
        <p:txBody>
          <a:bodyPr/>
          <a:lstStyle/>
          <a:p>
            <a:pPr lvl="1"/>
            <a:r>
              <a:rPr lang="en-US" dirty="0"/>
              <a:t>Introduction to Azure Data Lake Storage Gen2</a:t>
            </a:r>
          </a:p>
        </p:txBody>
      </p:sp>
      <p:sp>
        <p:nvSpPr>
          <p:cNvPr id="2" name="Text Placeholder 1"/>
          <p:cNvSpPr>
            <a:spLocks noGrp="1"/>
          </p:cNvSpPr>
          <p:nvPr>
            <p:ph type="body" sz="quarter" idx="22"/>
          </p:nvPr>
        </p:nvSpPr>
        <p:spPr>
          <a:xfrm>
            <a:off x="4103830" y="4300064"/>
            <a:ext cx="7695069" cy="1224436"/>
          </a:xfrm>
        </p:spPr>
        <p:txBody>
          <a:bodyPr/>
          <a:lstStyle/>
          <a:p>
            <a:pPr lvl="1"/>
            <a:r>
              <a:rPr lang="en-US" dirty="0"/>
              <a:t>Introduction to Azure Synapse Analytics</a:t>
            </a:r>
          </a:p>
        </p:txBody>
      </p:sp>
      <p:pic>
        <p:nvPicPr>
          <p:cNvPr id="8" name="Graphic 7">
            <a:extLst>
              <a:ext uri="{FF2B5EF4-FFF2-40B4-BE49-F238E27FC236}">
                <a16:creationId xmlns:a16="http://schemas.microsoft.com/office/drawing/2014/main" id="{A2BB87A9-5C73-ADB5-D19F-FFC6942BB0C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34373" y="1653449"/>
            <a:ext cx="702232" cy="702232"/>
          </a:xfrm>
          <a:prstGeom prst="rect">
            <a:avLst/>
          </a:prstGeom>
        </p:spPr>
      </p:pic>
      <p:pic>
        <p:nvPicPr>
          <p:cNvPr id="11" name="Graphic 10">
            <a:extLst>
              <a:ext uri="{FF2B5EF4-FFF2-40B4-BE49-F238E27FC236}">
                <a16:creationId xmlns:a16="http://schemas.microsoft.com/office/drawing/2014/main" id="{FCD4EBD9-7160-A0C7-9DA5-159790950D03}"/>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34373" y="3042477"/>
            <a:ext cx="702232" cy="702232"/>
          </a:xfrm>
          <a:prstGeom prst="rect">
            <a:avLst/>
          </a:prstGeom>
        </p:spPr>
      </p:pic>
      <p:pic>
        <p:nvPicPr>
          <p:cNvPr id="15" name="Graphic 14">
            <a:extLst>
              <a:ext uri="{FF2B5EF4-FFF2-40B4-BE49-F238E27FC236}">
                <a16:creationId xmlns:a16="http://schemas.microsoft.com/office/drawing/2014/main" id="{0E1453E2-3CCA-2660-3CA2-A680E6FD437F}"/>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34373" y="4561166"/>
            <a:ext cx="702232" cy="702232"/>
          </a:xfrm>
          <a:prstGeom prst="rect">
            <a:avLst/>
          </a:prstGeom>
        </p:spPr>
      </p:pic>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Knowledge check</a:t>
            </a:r>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376012" y="1314645"/>
            <a:ext cx="10383899" cy="1439467"/>
          </a:xfr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Which feature of Azure Synapse Analytics enables you to transfer data from one store to another and apply transformations to the data at scheduled intervals?</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Serverless SQL pool</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Apache Spark pool</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Pipelines</a:t>
            </a:r>
          </a:p>
        </p:txBody>
      </p:sp>
      <p:sp>
        <p:nvSpPr>
          <p:cNvPr id="19" name="Graphic 26">
            <a:extLst>
              <a:ext uri="{FF2B5EF4-FFF2-40B4-BE49-F238E27FC236}">
                <a16:creationId xmlns:a16="http://schemas.microsoft.com/office/drawing/2014/main" id="{2A802B18-90EE-4B3D-97B9-9C05EE0CED14}"/>
              </a:ext>
              <a:ext uri="{C183D7F6-B498-43B3-948B-1728B52AA6E4}">
                <adec:decorative xmlns:adec="http://schemas.microsoft.com/office/drawing/2017/decorative" val="1"/>
              </a:ext>
            </a:extLst>
          </p:cNvPr>
          <p:cNvSpPr/>
          <p:nvPr/>
        </p:nvSpPr>
        <p:spPr>
          <a:xfrm>
            <a:off x="1376011" y="2612132"/>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376012" y="2894353"/>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376012" y="2986210"/>
            <a:ext cx="10383899" cy="1443714"/>
          </a:xfrm>
        </p:spPr>
        <p:txBody>
          <a:bodyPr/>
          <a:lstStyle/>
          <a:p>
            <a:pPr>
              <a:spcAft>
                <a:spcPts val="0"/>
              </a:spcAft>
              <a:defRPr/>
            </a:pPr>
            <a:r>
              <a:rPr kumimoji="0" lang="en-US" sz="1800" b="0" i="0" u="none" strike="noStrike" kern="1200" cap="none" spc="0" normalizeH="0" baseline="0" noProof="0" dirty="0">
                <a:ln>
                  <a:noFill/>
                </a:ln>
                <a:effectLst/>
                <a:uLnTx/>
                <a:uFillTx/>
                <a:latin typeface="+mj-lt"/>
                <a:ea typeface="+mn-ea"/>
                <a:cs typeface="+mn-cs"/>
              </a:rPr>
              <a:t>You want to create a data warehouse in Azure Synapse Analytics in which the data is stored and queried in a relational data store. What kind of pool should you create?</a:t>
            </a:r>
            <a:endParaRPr lang="en-US" sz="1800" dirty="0">
              <a:latin typeface="+mj-lt"/>
            </a:endParaRPr>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Serverless SQL pool</a:t>
            </a:r>
            <a:endParaRPr lang="en-US" sz="1600" dirty="0"/>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Dedicated SQL pool</a:t>
            </a:r>
            <a:endParaRPr lang="en-US" sz="1600" dirty="0"/>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Apache Spark pool</a:t>
            </a:r>
            <a:endParaRPr lang="en-US" sz="1600" dirty="0"/>
          </a:p>
        </p:txBody>
      </p:sp>
      <p:sp>
        <p:nvSpPr>
          <p:cNvPr id="20" name="Graphic 26">
            <a:extLst>
              <a:ext uri="{FF2B5EF4-FFF2-40B4-BE49-F238E27FC236}">
                <a16:creationId xmlns:a16="http://schemas.microsoft.com/office/drawing/2014/main" id="{A6D58C0B-F1D4-4714-863A-BC2F0F1C195B}"/>
              </a:ext>
              <a:ext uri="{C183D7F6-B498-43B3-948B-1728B52AA6E4}">
                <adec:decorative xmlns:adec="http://schemas.microsoft.com/office/drawing/2017/decorative" val="1"/>
              </a:ext>
            </a:extLst>
          </p:cNvPr>
          <p:cNvSpPr/>
          <p:nvPr/>
        </p:nvSpPr>
        <p:spPr>
          <a:xfrm>
            <a:off x="1376917" y="385966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2" name="Straight Connector 11">
            <a:extLst>
              <a:ext uri="{FF2B5EF4-FFF2-40B4-BE49-F238E27FC236}">
                <a16:creationId xmlns:a16="http://schemas.microsoft.com/office/drawing/2014/main" id="{12B62408-88E8-4661-BCD3-EDF001718874}"/>
              </a:ext>
              <a:ext uri="{C183D7F6-B498-43B3-948B-1728B52AA6E4}">
                <adec:decorative xmlns:adec="http://schemas.microsoft.com/office/drawing/2017/decorative" val="1"/>
              </a:ext>
            </a:extLst>
          </p:cNvPr>
          <p:cNvCxnSpPr>
            <a:cxnSpLocks/>
          </p:cNvCxnSpPr>
          <p:nvPr/>
        </p:nvCxnSpPr>
        <p:spPr>
          <a:xfrm>
            <a:off x="1376012" y="4490246"/>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01853C4E-938B-4A63-A328-5CEB6E403E1E}"/>
              </a:ext>
            </a:extLst>
          </p:cNvPr>
          <p:cNvSpPr>
            <a:spLocks noGrp="1"/>
          </p:cNvSpPr>
          <p:nvPr>
            <p:ph type="body" sz="quarter" idx="17"/>
          </p:nvPr>
        </p:nvSpPr>
        <p:spPr>
          <a:xfrm>
            <a:off x="1376012" y="4550567"/>
            <a:ext cx="10383899" cy="1557928"/>
          </a:xfrm>
        </p:spPr>
        <p:txBody>
          <a:bodyPr/>
          <a:lstStyle/>
          <a:p>
            <a:pPr>
              <a:defRPr/>
            </a:pPr>
            <a:r>
              <a:rPr kumimoji="0" lang="en-US" sz="1800" b="0" i="0" u="none" strike="noStrike" kern="1200" cap="none" spc="0" normalizeH="0" baseline="0" noProof="0" dirty="0">
                <a:ln>
                  <a:noFill/>
                </a:ln>
                <a:effectLst/>
                <a:uLnTx/>
                <a:uFillTx/>
                <a:latin typeface="+mj-lt"/>
                <a:ea typeface="+mn-ea"/>
                <a:cs typeface="+mn-cs"/>
              </a:rPr>
              <a:t>A data analyst wants to analyze data by using Python code combined with text descriptions of the insights gained from the analysis. What should they use to perform the analysis?</a:t>
            </a:r>
            <a:endParaRPr lang="en-US" sz="1800" dirty="0">
              <a:latin typeface="+mj-lt"/>
            </a:endParaRPr>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A notebook connected to an Apache Spark pool</a:t>
            </a:r>
            <a:endParaRPr lang="en-US" sz="1600" dirty="0"/>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A SQL script connected to a serverless SQL pool</a:t>
            </a:r>
            <a:endParaRPr lang="en-US" sz="1600" dirty="0"/>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A KQL script connected to a Data Explorer pool</a:t>
            </a:r>
            <a:endParaRPr lang="en-US" sz="1600" dirty="0"/>
          </a:p>
        </p:txBody>
      </p:sp>
      <p:sp>
        <p:nvSpPr>
          <p:cNvPr id="21" name="Graphic 26">
            <a:extLst>
              <a:ext uri="{FF2B5EF4-FFF2-40B4-BE49-F238E27FC236}">
                <a16:creationId xmlns:a16="http://schemas.microsoft.com/office/drawing/2014/main" id="{962197A6-871C-4723-B214-AF9644775C2D}"/>
              </a:ext>
              <a:ext uri="{C183D7F6-B498-43B3-948B-1728B52AA6E4}">
                <adec:decorative xmlns:adec="http://schemas.microsoft.com/office/drawing/2017/decorative" val="1"/>
              </a:ext>
            </a:extLst>
          </p:cNvPr>
          <p:cNvSpPr/>
          <p:nvPr/>
        </p:nvSpPr>
        <p:spPr>
          <a:xfrm>
            <a:off x="1376011" y="516128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2" name="Graphic 1">
            <a:extLst>
              <a:ext uri="{FF2B5EF4-FFF2-40B4-BE49-F238E27FC236}">
                <a16:creationId xmlns:a16="http://schemas.microsoft.com/office/drawing/2014/main" id="{D8B354CF-A423-413E-AC59-EB65165DF8F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1194001"/>
            <a:ext cx="933775" cy="933775"/>
          </a:xfrm>
          <a:prstGeom prst="rect">
            <a:avLst/>
          </a:prstGeom>
        </p:spPr>
      </p:pic>
      <p:pic>
        <p:nvPicPr>
          <p:cNvPr id="4" name="Graphic 3">
            <a:extLst>
              <a:ext uri="{FF2B5EF4-FFF2-40B4-BE49-F238E27FC236}">
                <a16:creationId xmlns:a16="http://schemas.microsoft.com/office/drawing/2014/main" id="{F3154490-1154-405C-8FF8-888A051BD25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2879003"/>
            <a:ext cx="933775" cy="933775"/>
          </a:xfrm>
          <a:prstGeom prst="rect">
            <a:avLst/>
          </a:prstGeom>
        </p:spPr>
      </p:pic>
      <p:pic>
        <p:nvPicPr>
          <p:cNvPr id="5" name="Graphic 4">
            <a:extLst>
              <a:ext uri="{FF2B5EF4-FFF2-40B4-BE49-F238E27FC236}">
                <a16:creationId xmlns:a16="http://schemas.microsoft.com/office/drawing/2014/main" id="{024724A0-8F4C-428B-8FA8-41AFED001D2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4544137"/>
            <a:ext cx="933775" cy="933775"/>
          </a:xfrm>
          <a:prstGeom prst="rect">
            <a:avLst/>
          </a:prstGeom>
        </p:spPr>
      </p:pic>
    </p:spTree>
    <p:extLst>
      <p:ext uri="{BB962C8B-B14F-4D97-AF65-F5344CB8AC3E}">
        <p14:creationId xmlns:p14="http://schemas.microsoft.com/office/powerpoint/2010/main" val="24626551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0F13B9-D3B4-22FE-AA8E-C2BFA5A5CCCA}"/>
              </a:ext>
            </a:extLst>
          </p:cNvPr>
          <p:cNvSpPr>
            <a:spLocks noGrp="1"/>
          </p:cNvSpPr>
          <p:nvPr>
            <p:ph type="title"/>
          </p:nvPr>
        </p:nvSpPr>
        <p:spPr/>
        <p:txBody>
          <a:bodyPr/>
          <a:lstStyle/>
          <a:p>
            <a:r>
              <a:rPr lang="en-US" dirty="0"/>
              <a:t>Further reading</a:t>
            </a:r>
          </a:p>
        </p:txBody>
      </p:sp>
      <p:sp>
        <p:nvSpPr>
          <p:cNvPr id="13" name="TextBox 12">
            <a:extLst>
              <a:ext uri="{FF2B5EF4-FFF2-40B4-BE49-F238E27FC236}">
                <a16:creationId xmlns:a16="http://schemas.microsoft.com/office/drawing/2014/main" id="{8F4DCAA7-2167-5FC2-806E-39FA9FA0D5B6}"/>
              </a:ext>
            </a:extLst>
          </p:cNvPr>
          <p:cNvSpPr txBox="1"/>
          <p:nvPr/>
        </p:nvSpPr>
        <p:spPr>
          <a:xfrm>
            <a:off x="2888242" y="2709200"/>
            <a:ext cx="7788165" cy="646331"/>
          </a:xfrm>
          <a:prstGeom prst="rect">
            <a:avLst/>
          </a:prstGeom>
          <a:noFill/>
        </p:spPr>
        <p:txBody>
          <a:bodyPr wrap="square">
            <a:spAutoFit/>
          </a:bodyPr>
          <a:lstStyle/>
          <a:p>
            <a:r>
              <a:rPr lang="en-US" sz="1800" dirty="0"/>
              <a:t>Get started with data engineering on Azure</a:t>
            </a:r>
          </a:p>
          <a:p>
            <a:r>
              <a:rPr lang="en-US" sz="1800" dirty="0">
                <a:solidFill>
                  <a:schemeClr val="tx2"/>
                </a:solidFill>
              </a:rPr>
              <a:t>https://aka.ms/mslearn-data-engineer</a:t>
            </a:r>
          </a:p>
        </p:txBody>
      </p:sp>
      <p:pic>
        <p:nvPicPr>
          <p:cNvPr id="4" name="Graphic 3">
            <a:extLst>
              <a:ext uri="{FF2B5EF4-FFF2-40B4-BE49-F238E27FC236}">
                <a16:creationId xmlns:a16="http://schemas.microsoft.com/office/drawing/2014/main" id="{F4683522-709D-DCB1-3A94-BBC800FDE76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82481" y="2380612"/>
            <a:ext cx="1104666" cy="1303506"/>
          </a:xfrm>
          <a:prstGeom prst="rect">
            <a:avLst/>
          </a:prstGeom>
        </p:spPr>
      </p:pic>
    </p:spTree>
    <p:extLst>
      <p:ext uri="{BB962C8B-B14F-4D97-AF65-F5344CB8AC3E}">
        <p14:creationId xmlns:p14="http://schemas.microsoft.com/office/powerpoint/2010/main" val="32918591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Introduction to data engineering on Azure</a:t>
            </a:r>
          </a:p>
        </p:txBody>
      </p:sp>
      <p:pic>
        <p:nvPicPr>
          <p:cNvPr id="3" name="Graphic 2">
            <a:extLst>
              <a:ext uri="{FF2B5EF4-FFF2-40B4-BE49-F238E27FC236}">
                <a16:creationId xmlns:a16="http://schemas.microsoft.com/office/drawing/2014/main" id="{19E61B5E-EAC3-E9FF-176E-C4460FA2E53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98088" y="2788444"/>
            <a:ext cx="1281112" cy="1281112"/>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D269D7-507C-1A9D-7BFB-D6C48F3538DE}"/>
              </a:ext>
            </a:extLst>
          </p:cNvPr>
          <p:cNvSpPr>
            <a:spLocks noGrp="1"/>
          </p:cNvSpPr>
          <p:nvPr>
            <p:ph type="title"/>
          </p:nvPr>
        </p:nvSpPr>
        <p:spPr/>
        <p:txBody>
          <a:bodyPr/>
          <a:lstStyle/>
          <a:p>
            <a:r>
              <a:rPr lang="en-US" dirty="0"/>
              <a:t>What is data engineering?</a:t>
            </a:r>
          </a:p>
        </p:txBody>
      </p:sp>
      <p:sp>
        <p:nvSpPr>
          <p:cNvPr id="18" name="Text Placeholder 17">
            <a:extLst>
              <a:ext uri="{FF2B5EF4-FFF2-40B4-BE49-F238E27FC236}">
                <a16:creationId xmlns:a16="http://schemas.microsoft.com/office/drawing/2014/main" id="{DD39B6DC-5FCC-0351-A5F4-E15D1B024221}"/>
              </a:ext>
            </a:extLst>
          </p:cNvPr>
          <p:cNvSpPr>
            <a:spLocks noGrp="1"/>
          </p:cNvSpPr>
          <p:nvPr>
            <p:ph type="body" sz="quarter" idx="10"/>
          </p:nvPr>
        </p:nvSpPr>
        <p:spPr>
          <a:xfrm>
            <a:off x="478807" y="1287420"/>
            <a:ext cx="11543771" cy="816506"/>
          </a:xfrm>
        </p:spPr>
        <p:txBody>
          <a:bodyPr/>
          <a:lstStyle/>
          <a:p>
            <a:r>
              <a:rPr lang="en-US" dirty="0"/>
              <a:t>Data engineers work with multiple types of data to perform a variety of data operations using a range of tools and scripting languages</a:t>
            </a:r>
          </a:p>
        </p:txBody>
      </p:sp>
      <p:sp>
        <p:nvSpPr>
          <p:cNvPr id="2" name="TextBox 1">
            <a:extLst>
              <a:ext uri="{FF2B5EF4-FFF2-40B4-BE49-F238E27FC236}">
                <a16:creationId xmlns:a16="http://schemas.microsoft.com/office/drawing/2014/main" id="{42B920F1-292C-3C84-C106-48A5FEF315DA}"/>
              </a:ext>
            </a:extLst>
          </p:cNvPr>
          <p:cNvSpPr txBox="1"/>
          <p:nvPr/>
        </p:nvSpPr>
        <p:spPr>
          <a:xfrm>
            <a:off x="1109893" y="2273832"/>
            <a:ext cx="221105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accent2"/>
                </a:solidFill>
              </a:rPr>
              <a:t>Types of data</a:t>
            </a:r>
          </a:p>
        </p:txBody>
      </p:sp>
      <p:grpSp>
        <p:nvGrpSpPr>
          <p:cNvPr id="80" name="Group 79" descr="Structured data">
            <a:extLst>
              <a:ext uri="{FF2B5EF4-FFF2-40B4-BE49-F238E27FC236}">
                <a16:creationId xmlns:a16="http://schemas.microsoft.com/office/drawing/2014/main" id="{FC1BFD28-5B9D-BC55-4F8F-08220003EC26}"/>
              </a:ext>
            </a:extLst>
          </p:cNvPr>
          <p:cNvGrpSpPr/>
          <p:nvPr/>
        </p:nvGrpSpPr>
        <p:grpSpPr>
          <a:xfrm>
            <a:off x="1606436" y="2800832"/>
            <a:ext cx="2182413" cy="842130"/>
            <a:chOff x="1038877" y="2029365"/>
            <a:chExt cx="2182413" cy="842130"/>
          </a:xfrm>
        </p:grpSpPr>
        <p:pic>
          <p:nvPicPr>
            <p:cNvPr id="9" name="Graphic 8" descr="Table with solid fill">
              <a:extLst>
                <a:ext uri="{FF2B5EF4-FFF2-40B4-BE49-F238E27FC236}">
                  <a16:creationId xmlns:a16="http://schemas.microsoft.com/office/drawing/2014/main" id="{4C7E5628-2E60-0FB1-9778-DA1FD7AEA0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8877" y="2029365"/>
              <a:ext cx="842130" cy="842130"/>
            </a:xfrm>
            <a:prstGeom prst="rect">
              <a:avLst/>
            </a:prstGeom>
          </p:spPr>
        </p:pic>
        <p:sp>
          <p:nvSpPr>
            <p:cNvPr id="12" name="TextBox 11">
              <a:extLst>
                <a:ext uri="{FF2B5EF4-FFF2-40B4-BE49-F238E27FC236}">
                  <a16:creationId xmlns:a16="http://schemas.microsoft.com/office/drawing/2014/main" id="{965D3C5D-8BB1-1226-7F56-0C834459FD4F}"/>
                </a:ext>
              </a:extLst>
            </p:cNvPr>
            <p:cNvSpPr txBox="1"/>
            <p:nvPr/>
          </p:nvSpPr>
          <p:spPr>
            <a:xfrm>
              <a:off x="1917087" y="2253371"/>
              <a:ext cx="130420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Structured</a:t>
              </a:r>
            </a:p>
          </p:txBody>
        </p:sp>
      </p:grpSp>
      <p:grpSp>
        <p:nvGrpSpPr>
          <p:cNvPr id="81" name="Group 80" descr="Semi-structured data">
            <a:extLst>
              <a:ext uri="{FF2B5EF4-FFF2-40B4-BE49-F238E27FC236}">
                <a16:creationId xmlns:a16="http://schemas.microsoft.com/office/drawing/2014/main" id="{A00BABB9-85A2-485B-4E76-E5FDE1F36485}"/>
              </a:ext>
            </a:extLst>
          </p:cNvPr>
          <p:cNvGrpSpPr/>
          <p:nvPr/>
        </p:nvGrpSpPr>
        <p:grpSpPr>
          <a:xfrm>
            <a:off x="1606436" y="3773634"/>
            <a:ext cx="2690757" cy="842129"/>
            <a:chOff x="1038877" y="3002167"/>
            <a:chExt cx="2690757" cy="842129"/>
          </a:xfrm>
        </p:grpSpPr>
        <p:grpSp>
          <p:nvGrpSpPr>
            <p:cNvPr id="11" name="Group 10">
              <a:extLst>
                <a:ext uri="{FF2B5EF4-FFF2-40B4-BE49-F238E27FC236}">
                  <a16:creationId xmlns:a16="http://schemas.microsoft.com/office/drawing/2014/main" id="{E0D534E0-2B71-5C30-5C0C-152AB6DA87AC}"/>
                </a:ext>
              </a:extLst>
            </p:cNvPr>
            <p:cNvGrpSpPr/>
            <p:nvPr/>
          </p:nvGrpSpPr>
          <p:grpSpPr>
            <a:xfrm>
              <a:off x="1038877" y="3002167"/>
              <a:ext cx="842129" cy="842129"/>
              <a:chOff x="931672" y="2964330"/>
              <a:chExt cx="842129" cy="842129"/>
            </a:xfrm>
            <a:solidFill>
              <a:schemeClr val="accent4"/>
            </a:solidFill>
          </p:grpSpPr>
          <p:pic>
            <p:nvPicPr>
              <p:cNvPr id="5" name="Graphic 4" descr="Paper with solid fill">
                <a:extLst>
                  <a:ext uri="{FF2B5EF4-FFF2-40B4-BE49-F238E27FC236}">
                    <a16:creationId xmlns:a16="http://schemas.microsoft.com/office/drawing/2014/main" id="{29C3254F-FF89-2EBC-1C0F-067EA2AAF6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1672" y="2964330"/>
                <a:ext cx="842129" cy="842129"/>
              </a:xfrm>
              <a:prstGeom prst="rect">
                <a:avLst/>
              </a:prstGeom>
            </p:spPr>
          </p:pic>
          <p:sp>
            <p:nvSpPr>
              <p:cNvPr id="10" name="TextBox 9">
                <a:extLst>
                  <a:ext uri="{FF2B5EF4-FFF2-40B4-BE49-F238E27FC236}">
                    <a16:creationId xmlns:a16="http://schemas.microsoft.com/office/drawing/2014/main" id="{24D23B64-1E7B-0E29-5551-3E25272B3E2D}"/>
                  </a:ext>
                </a:extLst>
              </p:cNvPr>
              <p:cNvSpPr txBox="1"/>
              <p:nvPr/>
            </p:nvSpPr>
            <p:spPr>
              <a:xfrm>
                <a:off x="1038926" y="3039929"/>
                <a:ext cx="530648" cy="731739"/>
              </a:xfrm>
              <a:prstGeom prst="rect">
                <a:avLst/>
              </a:prstGeom>
              <a:noFill/>
            </p:spPr>
            <p:txBody>
              <a:bodyPr wrap="square" lIns="182880" tIns="146304" rIns="182880" bIns="146304" rtlCol="0">
                <a:spAutoFit/>
              </a:bodyPr>
              <a:lstStyle/>
              <a:p>
                <a:pPr>
                  <a:lnSpc>
                    <a:spcPct val="90000"/>
                  </a:lnSpc>
                </a:pPr>
                <a:r>
                  <a:rPr lang="en-US" sz="1050" b="1" dirty="0">
                    <a:solidFill>
                      <a:schemeClr val="accent4"/>
                    </a:solidFill>
                  </a:rPr>
                  <a:t>{</a:t>
                </a:r>
              </a:p>
              <a:p>
                <a:pPr>
                  <a:lnSpc>
                    <a:spcPct val="90000"/>
                  </a:lnSpc>
                </a:pPr>
                <a:r>
                  <a:rPr lang="en-US" sz="1050" b="1" dirty="0">
                    <a:solidFill>
                      <a:schemeClr val="accent4"/>
                    </a:solidFill>
                  </a:rPr>
                  <a:t> …</a:t>
                </a:r>
              </a:p>
              <a:p>
                <a:pPr>
                  <a:lnSpc>
                    <a:spcPct val="90000"/>
                  </a:lnSpc>
                </a:pPr>
                <a:r>
                  <a:rPr lang="en-US" sz="1050" b="1" dirty="0">
                    <a:solidFill>
                      <a:schemeClr val="accent4"/>
                    </a:solidFill>
                  </a:rPr>
                  <a:t>}</a:t>
                </a:r>
              </a:p>
            </p:txBody>
          </p:sp>
        </p:grpSp>
        <p:sp>
          <p:nvSpPr>
            <p:cNvPr id="13" name="TextBox 12">
              <a:extLst>
                <a:ext uri="{FF2B5EF4-FFF2-40B4-BE49-F238E27FC236}">
                  <a16:creationId xmlns:a16="http://schemas.microsoft.com/office/drawing/2014/main" id="{FED4DCFB-600F-BA0F-E7FA-068DCF97AF5E}"/>
                </a:ext>
              </a:extLst>
            </p:cNvPr>
            <p:cNvSpPr txBox="1"/>
            <p:nvPr/>
          </p:nvSpPr>
          <p:spPr>
            <a:xfrm>
              <a:off x="1917087" y="3299961"/>
              <a:ext cx="181254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Semi-structured</a:t>
              </a:r>
            </a:p>
          </p:txBody>
        </p:sp>
      </p:grpSp>
      <p:grpSp>
        <p:nvGrpSpPr>
          <p:cNvPr id="82" name="Group 81" descr="Unstructured data">
            <a:extLst>
              <a:ext uri="{FF2B5EF4-FFF2-40B4-BE49-F238E27FC236}">
                <a16:creationId xmlns:a16="http://schemas.microsoft.com/office/drawing/2014/main" id="{5C471058-5D06-4BDB-B8BA-9FEC6B4CC782}"/>
              </a:ext>
            </a:extLst>
          </p:cNvPr>
          <p:cNvGrpSpPr/>
          <p:nvPr/>
        </p:nvGrpSpPr>
        <p:grpSpPr>
          <a:xfrm>
            <a:off x="1661962" y="4963801"/>
            <a:ext cx="2367530" cy="822655"/>
            <a:chOff x="1094403" y="4192334"/>
            <a:chExt cx="2367530" cy="822655"/>
          </a:xfrm>
        </p:grpSpPr>
        <p:pic>
          <p:nvPicPr>
            <p:cNvPr id="7" name="Graphic 6" descr="Document with solid fill">
              <a:extLst>
                <a:ext uri="{FF2B5EF4-FFF2-40B4-BE49-F238E27FC236}">
                  <a16:creationId xmlns:a16="http://schemas.microsoft.com/office/drawing/2014/main" id="{E3A36A5A-C9A6-62A8-9E71-752F75D93A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4403" y="4192334"/>
              <a:ext cx="822655" cy="822655"/>
            </a:xfrm>
            <a:prstGeom prst="rect">
              <a:avLst/>
            </a:prstGeom>
          </p:spPr>
        </p:pic>
        <p:sp>
          <p:nvSpPr>
            <p:cNvPr id="14" name="TextBox 13">
              <a:extLst>
                <a:ext uri="{FF2B5EF4-FFF2-40B4-BE49-F238E27FC236}">
                  <a16:creationId xmlns:a16="http://schemas.microsoft.com/office/drawing/2014/main" id="{135F4BE8-1741-3C6B-0258-403A6D838349}"/>
                </a:ext>
              </a:extLst>
            </p:cNvPr>
            <p:cNvSpPr txBox="1"/>
            <p:nvPr/>
          </p:nvSpPr>
          <p:spPr>
            <a:xfrm>
              <a:off x="1917087" y="4423770"/>
              <a:ext cx="1544846"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Unstructured</a:t>
              </a:r>
            </a:p>
          </p:txBody>
        </p:sp>
      </p:grpSp>
      <p:sp>
        <p:nvSpPr>
          <p:cNvPr id="15" name="TextBox 14">
            <a:extLst>
              <a:ext uri="{FF2B5EF4-FFF2-40B4-BE49-F238E27FC236}">
                <a16:creationId xmlns:a16="http://schemas.microsoft.com/office/drawing/2014/main" id="{0610B87B-25C8-5E91-3CEF-9940D6C4AA80}"/>
              </a:ext>
            </a:extLst>
          </p:cNvPr>
          <p:cNvSpPr txBox="1"/>
          <p:nvPr/>
        </p:nvSpPr>
        <p:spPr>
          <a:xfrm>
            <a:off x="4899455" y="2273832"/>
            <a:ext cx="259269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accent2"/>
                </a:solidFill>
              </a:rPr>
              <a:t>Data operations</a:t>
            </a:r>
          </a:p>
        </p:txBody>
      </p:sp>
      <p:grpSp>
        <p:nvGrpSpPr>
          <p:cNvPr id="83" name="Group 82" descr="Data integration">
            <a:extLst>
              <a:ext uri="{FF2B5EF4-FFF2-40B4-BE49-F238E27FC236}">
                <a16:creationId xmlns:a16="http://schemas.microsoft.com/office/drawing/2014/main" id="{0E2CC964-B046-66E2-D5A2-57A67A629F8C}"/>
              </a:ext>
            </a:extLst>
          </p:cNvPr>
          <p:cNvGrpSpPr/>
          <p:nvPr/>
        </p:nvGrpSpPr>
        <p:grpSpPr>
          <a:xfrm>
            <a:off x="5144834" y="5068436"/>
            <a:ext cx="2795632" cy="853117"/>
            <a:chOff x="4527485" y="2127031"/>
            <a:chExt cx="2795632" cy="853117"/>
          </a:xfrm>
        </p:grpSpPr>
        <p:sp>
          <p:nvSpPr>
            <p:cNvPr id="21" name="TextBox 20">
              <a:extLst>
                <a:ext uri="{FF2B5EF4-FFF2-40B4-BE49-F238E27FC236}">
                  <a16:creationId xmlns:a16="http://schemas.microsoft.com/office/drawing/2014/main" id="{32F39A0E-7DAD-8958-D98C-DC4857A0F68B}"/>
                </a:ext>
              </a:extLst>
            </p:cNvPr>
            <p:cNvSpPr txBox="1"/>
            <p:nvPr/>
          </p:nvSpPr>
          <p:spPr>
            <a:xfrm>
              <a:off x="5706649" y="2253371"/>
              <a:ext cx="1616468"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Consolidation</a:t>
              </a:r>
            </a:p>
          </p:txBody>
        </p:sp>
        <p:pic>
          <p:nvPicPr>
            <p:cNvPr id="25" name="Graphic 24" descr="Cylinder with solid fill">
              <a:extLst>
                <a:ext uri="{FF2B5EF4-FFF2-40B4-BE49-F238E27FC236}">
                  <a16:creationId xmlns:a16="http://schemas.microsoft.com/office/drawing/2014/main" id="{69DF06C2-6D4F-CAA3-419C-EE18E6DD869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27485" y="2127031"/>
              <a:ext cx="384872" cy="384872"/>
            </a:xfrm>
            <a:prstGeom prst="rect">
              <a:avLst/>
            </a:prstGeom>
          </p:spPr>
        </p:pic>
        <p:pic>
          <p:nvPicPr>
            <p:cNvPr id="27" name="Graphic 26" descr="Open folder with solid fill">
              <a:extLst>
                <a:ext uri="{FF2B5EF4-FFF2-40B4-BE49-F238E27FC236}">
                  <a16:creationId xmlns:a16="http://schemas.microsoft.com/office/drawing/2014/main" id="{729110BA-8EC0-E850-863D-215B695160C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569835" y="2595275"/>
              <a:ext cx="384873" cy="384873"/>
            </a:xfrm>
            <a:prstGeom prst="rect">
              <a:avLst/>
            </a:prstGeom>
          </p:spPr>
        </p:pic>
        <p:pic>
          <p:nvPicPr>
            <p:cNvPr id="29" name="Graphic 28" descr="Database with solid fill">
              <a:extLst>
                <a:ext uri="{FF2B5EF4-FFF2-40B4-BE49-F238E27FC236}">
                  <a16:creationId xmlns:a16="http://schemas.microsoft.com/office/drawing/2014/main" id="{1572AEDD-11B8-F73B-B623-AC01EE0ECF2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184315" y="2192580"/>
              <a:ext cx="595131" cy="595131"/>
            </a:xfrm>
            <a:prstGeom prst="rect">
              <a:avLst/>
            </a:prstGeom>
          </p:spPr>
        </p:pic>
        <p:cxnSp>
          <p:nvCxnSpPr>
            <p:cNvPr id="31" name="Straight Arrow Connector 30">
              <a:extLst>
                <a:ext uri="{FF2B5EF4-FFF2-40B4-BE49-F238E27FC236}">
                  <a16:creationId xmlns:a16="http://schemas.microsoft.com/office/drawing/2014/main" id="{8069A8CF-176B-02A9-740C-94E59AC452CE}"/>
                </a:ext>
              </a:extLst>
            </p:cNvPr>
            <p:cNvCxnSpPr>
              <a:cxnSpLocks/>
              <a:stCxn id="27" idx="3"/>
              <a:endCxn id="29" idx="1"/>
            </p:cNvCxnSpPr>
            <p:nvPr/>
          </p:nvCxnSpPr>
          <p:spPr>
            <a:xfrm flipV="1">
              <a:off x="4954708" y="2490146"/>
              <a:ext cx="229607" cy="297566"/>
            </a:xfrm>
            <a:prstGeom prst="bentConnector3">
              <a:avLst>
                <a:gd name="adj1" fmla="val 28027"/>
              </a:avLst>
            </a:prstGeom>
            <a:ln w="28575">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0">
              <a:extLst>
                <a:ext uri="{FF2B5EF4-FFF2-40B4-BE49-F238E27FC236}">
                  <a16:creationId xmlns:a16="http://schemas.microsoft.com/office/drawing/2014/main" id="{F3334CB1-7E00-C7F6-533F-AC118CADD6EE}"/>
                </a:ext>
              </a:extLst>
            </p:cNvPr>
            <p:cNvCxnSpPr>
              <a:cxnSpLocks/>
              <a:stCxn id="25" idx="3"/>
              <a:endCxn id="29" idx="1"/>
            </p:cNvCxnSpPr>
            <p:nvPr/>
          </p:nvCxnSpPr>
          <p:spPr>
            <a:xfrm>
              <a:off x="4912357" y="2319467"/>
              <a:ext cx="271958" cy="170679"/>
            </a:xfrm>
            <a:prstGeom prst="bentConnector3">
              <a:avLst>
                <a:gd name="adj1" fmla="val 37326"/>
              </a:avLst>
            </a:prstGeom>
            <a:ln w="28575">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84" name="Group 83" descr="Data transformation">
            <a:extLst>
              <a:ext uri="{FF2B5EF4-FFF2-40B4-BE49-F238E27FC236}">
                <a16:creationId xmlns:a16="http://schemas.microsoft.com/office/drawing/2014/main" id="{05B20545-C3D8-766A-D392-DE9472BCEED1}"/>
              </a:ext>
            </a:extLst>
          </p:cNvPr>
          <p:cNvGrpSpPr/>
          <p:nvPr/>
        </p:nvGrpSpPr>
        <p:grpSpPr>
          <a:xfrm>
            <a:off x="5163964" y="4067599"/>
            <a:ext cx="2838346" cy="741462"/>
            <a:chOff x="4596405" y="3296132"/>
            <a:chExt cx="2838346" cy="741462"/>
          </a:xfrm>
        </p:grpSpPr>
        <p:sp>
          <p:nvSpPr>
            <p:cNvPr id="22" name="TextBox 21">
              <a:extLst>
                <a:ext uri="{FF2B5EF4-FFF2-40B4-BE49-F238E27FC236}">
                  <a16:creationId xmlns:a16="http://schemas.microsoft.com/office/drawing/2014/main" id="{19017B92-C688-DE00-3107-E6BFDD44DB6A}"/>
                </a:ext>
              </a:extLst>
            </p:cNvPr>
            <p:cNvSpPr txBox="1"/>
            <p:nvPr/>
          </p:nvSpPr>
          <p:spPr>
            <a:xfrm>
              <a:off x="5706649" y="3299961"/>
              <a:ext cx="1728102"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Transformation</a:t>
              </a:r>
            </a:p>
          </p:txBody>
        </p:sp>
        <p:pic>
          <p:nvPicPr>
            <p:cNvPr id="50" name="Picture 49">
              <a:extLst>
                <a:ext uri="{FF2B5EF4-FFF2-40B4-BE49-F238E27FC236}">
                  <a16:creationId xmlns:a16="http://schemas.microsoft.com/office/drawing/2014/main" id="{B3063A98-5F77-0EAB-0884-DB78FC6CE7F5}"/>
                </a:ext>
              </a:extLst>
            </p:cNvPr>
            <p:cNvPicPr>
              <a:picLocks noChangeAspect="1"/>
            </p:cNvPicPr>
            <p:nvPr/>
          </p:nvPicPr>
          <p:blipFill>
            <a:blip r:embed="rId15"/>
            <a:stretch>
              <a:fillRect/>
            </a:stretch>
          </p:blipFill>
          <p:spPr>
            <a:xfrm>
              <a:off x="4596405" y="3296132"/>
              <a:ext cx="384872" cy="384872"/>
            </a:xfrm>
            <a:prstGeom prst="rect">
              <a:avLst/>
            </a:prstGeom>
          </p:spPr>
        </p:pic>
        <p:pic>
          <p:nvPicPr>
            <p:cNvPr id="51" name="Graphic 50" descr="Table with solid fill">
              <a:extLst>
                <a:ext uri="{FF2B5EF4-FFF2-40B4-BE49-F238E27FC236}">
                  <a16:creationId xmlns:a16="http://schemas.microsoft.com/office/drawing/2014/main" id="{094C9BD9-EA85-DC33-9440-E97B5ABC58C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72938" y="3549872"/>
              <a:ext cx="487722" cy="487722"/>
            </a:xfrm>
            <a:prstGeom prst="rect">
              <a:avLst/>
            </a:prstGeom>
          </p:spPr>
        </p:pic>
        <p:pic>
          <p:nvPicPr>
            <p:cNvPr id="53" name="Graphic 52" descr="Gears with solid fill">
              <a:extLst>
                <a:ext uri="{FF2B5EF4-FFF2-40B4-BE49-F238E27FC236}">
                  <a16:creationId xmlns:a16="http://schemas.microsoft.com/office/drawing/2014/main" id="{53F398B2-38FB-C004-09FC-30BC325194E8}"/>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938442" y="3403176"/>
              <a:ext cx="491745" cy="491745"/>
            </a:xfrm>
            <a:prstGeom prst="rect">
              <a:avLst/>
            </a:prstGeom>
          </p:spPr>
        </p:pic>
        <p:cxnSp>
          <p:nvCxnSpPr>
            <p:cNvPr id="54" name="Straight Arrow Connector 30">
              <a:extLst>
                <a:ext uri="{FF2B5EF4-FFF2-40B4-BE49-F238E27FC236}">
                  <a16:creationId xmlns:a16="http://schemas.microsoft.com/office/drawing/2014/main" id="{0532220D-2F00-6A1E-233C-8C9AF5FE2A89}"/>
                </a:ext>
              </a:extLst>
            </p:cNvPr>
            <p:cNvCxnSpPr>
              <a:cxnSpLocks/>
            </p:cNvCxnSpPr>
            <p:nvPr/>
          </p:nvCxnSpPr>
          <p:spPr>
            <a:xfrm>
              <a:off x="4962359" y="3488568"/>
              <a:ext cx="169125" cy="0"/>
            </a:xfrm>
            <a:prstGeom prst="straightConnector1">
              <a:avLst/>
            </a:prstGeom>
            <a:ln w="28575">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30">
              <a:extLst>
                <a:ext uri="{FF2B5EF4-FFF2-40B4-BE49-F238E27FC236}">
                  <a16:creationId xmlns:a16="http://schemas.microsoft.com/office/drawing/2014/main" id="{6B9D7019-34D8-3548-41A7-1446F37B16CC}"/>
                </a:ext>
              </a:extLst>
            </p:cNvPr>
            <p:cNvCxnSpPr>
              <a:cxnSpLocks/>
            </p:cNvCxnSpPr>
            <p:nvPr/>
          </p:nvCxnSpPr>
          <p:spPr>
            <a:xfrm>
              <a:off x="5232275" y="3805990"/>
              <a:ext cx="169125" cy="0"/>
            </a:xfrm>
            <a:prstGeom prst="straightConnector1">
              <a:avLst/>
            </a:prstGeom>
            <a:ln w="28575">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62" name="TextBox 61">
            <a:extLst>
              <a:ext uri="{FF2B5EF4-FFF2-40B4-BE49-F238E27FC236}">
                <a16:creationId xmlns:a16="http://schemas.microsoft.com/office/drawing/2014/main" id="{22A2C420-6073-97B9-11B1-C76EDFF609C6}"/>
              </a:ext>
            </a:extLst>
          </p:cNvPr>
          <p:cNvSpPr txBox="1"/>
          <p:nvPr/>
        </p:nvSpPr>
        <p:spPr>
          <a:xfrm>
            <a:off x="8646393" y="2273832"/>
            <a:ext cx="182966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accent2"/>
                </a:solidFill>
              </a:rPr>
              <a:t>Languages</a:t>
            </a:r>
          </a:p>
        </p:txBody>
      </p:sp>
      <p:grpSp>
        <p:nvGrpSpPr>
          <p:cNvPr id="86" name="Group 85" descr="SQL code">
            <a:extLst>
              <a:ext uri="{FF2B5EF4-FFF2-40B4-BE49-F238E27FC236}">
                <a16:creationId xmlns:a16="http://schemas.microsoft.com/office/drawing/2014/main" id="{D6D175AD-EAAA-C1FF-7BBD-92EF6492A38D}"/>
              </a:ext>
            </a:extLst>
          </p:cNvPr>
          <p:cNvGrpSpPr/>
          <p:nvPr/>
        </p:nvGrpSpPr>
        <p:grpSpPr>
          <a:xfrm>
            <a:off x="8907301" y="2898498"/>
            <a:ext cx="1334101" cy="804805"/>
            <a:chOff x="8339742" y="2127031"/>
            <a:chExt cx="1334101" cy="804805"/>
          </a:xfrm>
        </p:grpSpPr>
        <p:sp>
          <p:nvSpPr>
            <p:cNvPr id="63" name="TextBox 62">
              <a:extLst>
                <a:ext uri="{FF2B5EF4-FFF2-40B4-BE49-F238E27FC236}">
                  <a16:creationId xmlns:a16="http://schemas.microsoft.com/office/drawing/2014/main" id="{8E0ACD45-9310-03A5-6957-9245F2846BE6}"/>
                </a:ext>
              </a:extLst>
            </p:cNvPr>
            <p:cNvSpPr txBox="1"/>
            <p:nvPr/>
          </p:nvSpPr>
          <p:spPr>
            <a:xfrm>
              <a:off x="8943835" y="2231613"/>
              <a:ext cx="730008"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SQL</a:t>
              </a:r>
            </a:p>
          </p:txBody>
        </p:sp>
        <p:pic>
          <p:nvPicPr>
            <p:cNvPr id="66" name="Graphic 65" descr="Table with solid fill">
              <a:extLst>
                <a:ext uri="{FF2B5EF4-FFF2-40B4-BE49-F238E27FC236}">
                  <a16:creationId xmlns:a16="http://schemas.microsoft.com/office/drawing/2014/main" id="{762DD2E9-F16F-2968-9A1D-B7CEC23738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39490" y="2127031"/>
              <a:ext cx="487722" cy="487722"/>
            </a:xfrm>
            <a:prstGeom prst="rect">
              <a:avLst/>
            </a:prstGeom>
          </p:spPr>
        </p:pic>
        <p:sp>
          <p:nvSpPr>
            <p:cNvPr id="69" name="Speech Bubble: Rectangle 68">
              <a:extLst>
                <a:ext uri="{FF2B5EF4-FFF2-40B4-BE49-F238E27FC236}">
                  <a16:creationId xmlns:a16="http://schemas.microsoft.com/office/drawing/2014/main" id="{4CCB764C-A493-EAFA-7345-6B78906105A1}"/>
                </a:ext>
              </a:extLst>
            </p:cNvPr>
            <p:cNvSpPr/>
            <p:nvPr/>
          </p:nvSpPr>
          <p:spPr bwMode="auto">
            <a:xfrm>
              <a:off x="8339742" y="2634270"/>
              <a:ext cx="730008" cy="297566"/>
            </a:xfrm>
            <a:prstGeom prst="wedgeRectCallout">
              <a:avLst>
                <a:gd name="adj1" fmla="val 2253"/>
                <a:gd name="adj2" fmla="val -138060"/>
              </a:avLst>
            </a:prstGeom>
            <a:ln w="12700">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91440" rIns="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solidFill>
                    <a:schemeClr val="tx1"/>
                  </a:solidFill>
                  <a:latin typeface="Courier New" panose="02070309020205020404" pitchFamily="49" charset="0"/>
                  <a:ea typeface="Segoe UI" pitchFamily="34" charset="0"/>
                  <a:cs typeface="Courier New" panose="02070309020205020404" pitchFamily="49" charset="0"/>
                </a:rPr>
                <a:t>SELECT…</a:t>
              </a:r>
            </a:p>
          </p:txBody>
        </p:sp>
      </p:grpSp>
      <p:grpSp>
        <p:nvGrpSpPr>
          <p:cNvPr id="87" name="Group 86" descr="Python code">
            <a:extLst>
              <a:ext uri="{FF2B5EF4-FFF2-40B4-BE49-F238E27FC236}">
                <a16:creationId xmlns:a16="http://schemas.microsoft.com/office/drawing/2014/main" id="{8FC09A1B-4F43-DA9F-9D37-8A6B7B4D836B}"/>
              </a:ext>
            </a:extLst>
          </p:cNvPr>
          <p:cNvGrpSpPr/>
          <p:nvPr/>
        </p:nvGrpSpPr>
        <p:grpSpPr>
          <a:xfrm>
            <a:off x="8932623" y="4049670"/>
            <a:ext cx="1583470" cy="899289"/>
            <a:chOff x="8365064" y="3278203"/>
            <a:chExt cx="1583470" cy="899289"/>
          </a:xfrm>
        </p:grpSpPr>
        <p:sp>
          <p:nvSpPr>
            <p:cNvPr id="64" name="TextBox 63">
              <a:extLst>
                <a:ext uri="{FF2B5EF4-FFF2-40B4-BE49-F238E27FC236}">
                  <a16:creationId xmlns:a16="http://schemas.microsoft.com/office/drawing/2014/main" id="{2F866FC7-26B8-8F58-4801-C223508C838F}"/>
                </a:ext>
              </a:extLst>
            </p:cNvPr>
            <p:cNvSpPr txBox="1"/>
            <p:nvPr/>
          </p:nvSpPr>
          <p:spPr>
            <a:xfrm>
              <a:off x="8943835" y="3278203"/>
              <a:ext cx="1004699"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Python</a:t>
              </a:r>
            </a:p>
          </p:txBody>
        </p:sp>
        <p:pic>
          <p:nvPicPr>
            <p:cNvPr id="70" name="Picture 69">
              <a:extLst>
                <a:ext uri="{FF2B5EF4-FFF2-40B4-BE49-F238E27FC236}">
                  <a16:creationId xmlns:a16="http://schemas.microsoft.com/office/drawing/2014/main" id="{0B5F24ED-7E87-1301-3FC5-DE22A91392C0}"/>
                </a:ext>
              </a:extLst>
            </p:cNvPr>
            <p:cNvPicPr>
              <a:picLocks noChangeAspect="1"/>
            </p:cNvPicPr>
            <p:nvPr/>
          </p:nvPicPr>
          <p:blipFill>
            <a:blip r:embed="rId15"/>
            <a:stretch>
              <a:fillRect/>
            </a:stretch>
          </p:blipFill>
          <p:spPr>
            <a:xfrm>
              <a:off x="8439490" y="3296132"/>
              <a:ext cx="517064" cy="517064"/>
            </a:xfrm>
            <a:prstGeom prst="rect">
              <a:avLst/>
            </a:prstGeom>
          </p:spPr>
        </p:pic>
        <p:sp>
          <p:nvSpPr>
            <p:cNvPr id="71" name="Speech Bubble: Rectangle 70">
              <a:extLst>
                <a:ext uri="{FF2B5EF4-FFF2-40B4-BE49-F238E27FC236}">
                  <a16:creationId xmlns:a16="http://schemas.microsoft.com/office/drawing/2014/main" id="{3D5D7E3A-85CA-A469-A04A-8AA6AE641710}"/>
                </a:ext>
              </a:extLst>
            </p:cNvPr>
            <p:cNvSpPr/>
            <p:nvPr/>
          </p:nvSpPr>
          <p:spPr bwMode="auto">
            <a:xfrm>
              <a:off x="8365064" y="3891384"/>
              <a:ext cx="1543438" cy="286108"/>
            </a:xfrm>
            <a:prstGeom prst="wedgeRectCallout">
              <a:avLst>
                <a:gd name="adj1" fmla="val -28289"/>
                <a:gd name="adj2" fmla="val -129244"/>
              </a:avLst>
            </a:prstGeom>
            <a:ln w="12700">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91440" rIns="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solidFill>
                    <a:schemeClr val="tx1"/>
                  </a:solidFill>
                  <a:latin typeface="Courier New" panose="02070309020205020404" pitchFamily="49" charset="0"/>
                  <a:ea typeface="Segoe UI" pitchFamily="34" charset="0"/>
                  <a:cs typeface="Courier New" panose="02070309020205020404" pitchFamily="49" charset="0"/>
                </a:rPr>
                <a:t> df=spark.read(…)</a:t>
              </a:r>
            </a:p>
          </p:txBody>
        </p:sp>
      </p:grpSp>
      <p:grpSp>
        <p:nvGrpSpPr>
          <p:cNvPr id="88" name="Group 87" descr="Other code">
            <a:extLst>
              <a:ext uri="{FF2B5EF4-FFF2-40B4-BE49-F238E27FC236}">
                <a16:creationId xmlns:a16="http://schemas.microsoft.com/office/drawing/2014/main" id="{8F438BE1-3B68-1118-0441-FF73C5809766}"/>
              </a:ext>
            </a:extLst>
          </p:cNvPr>
          <p:cNvGrpSpPr/>
          <p:nvPr/>
        </p:nvGrpSpPr>
        <p:grpSpPr>
          <a:xfrm>
            <a:off x="8932623" y="5173479"/>
            <a:ext cx="1555449" cy="649719"/>
            <a:chOff x="8365064" y="4402012"/>
            <a:chExt cx="1555449" cy="649719"/>
          </a:xfrm>
        </p:grpSpPr>
        <p:sp>
          <p:nvSpPr>
            <p:cNvPr id="65" name="TextBox 64">
              <a:extLst>
                <a:ext uri="{FF2B5EF4-FFF2-40B4-BE49-F238E27FC236}">
                  <a16:creationId xmlns:a16="http://schemas.microsoft.com/office/drawing/2014/main" id="{8EA40192-BBBE-E9DA-7AA0-10781344757F}"/>
                </a:ext>
              </a:extLst>
            </p:cNvPr>
            <p:cNvSpPr txBox="1"/>
            <p:nvPr/>
          </p:nvSpPr>
          <p:spPr>
            <a:xfrm>
              <a:off x="8943835" y="4402012"/>
              <a:ext cx="976678"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Others</a:t>
              </a:r>
            </a:p>
          </p:txBody>
        </p:sp>
        <p:grpSp>
          <p:nvGrpSpPr>
            <p:cNvPr id="76" name="Group 75">
              <a:extLst>
                <a:ext uri="{FF2B5EF4-FFF2-40B4-BE49-F238E27FC236}">
                  <a16:creationId xmlns:a16="http://schemas.microsoft.com/office/drawing/2014/main" id="{9DBCFD50-1957-B55E-8122-59C6EDDEDBAD}"/>
                </a:ext>
              </a:extLst>
            </p:cNvPr>
            <p:cNvGrpSpPr/>
            <p:nvPr/>
          </p:nvGrpSpPr>
          <p:grpSpPr>
            <a:xfrm>
              <a:off x="8365064" y="4453340"/>
              <a:ext cx="591490" cy="598391"/>
              <a:chOff x="8365064" y="4453340"/>
              <a:chExt cx="591490" cy="598391"/>
            </a:xfrm>
          </p:grpSpPr>
          <p:sp>
            <p:nvSpPr>
              <p:cNvPr id="72" name="TextBox 71">
                <a:extLst>
                  <a:ext uri="{FF2B5EF4-FFF2-40B4-BE49-F238E27FC236}">
                    <a16:creationId xmlns:a16="http://schemas.microsoft.com/office/drawing/2014/main" id="{2A6E59CF-6E62-12B2-5BEB-60E0F5D03EEE}"/>
                  </a:ext>
                </a:extLst>
              </p:cNvPr>
              <p:cNvSpPr txBox="1"/>
              <p:nvPr/>
            </p:nvSpPr>
            <p:spPr>
              <a:xfrm>
                <a:off x="8385204" y="4453340"/>
                <a:ext cx="260908" cy="332399"/>
              </a:xfrm>
              <a:prstGeom prst="rect">
                <a:avLst/>
              </a:prstGeom>
              <a:noFill/>
            </p:spPr>
            <p:txBody>
              <a:bodyPr wrap="square" lIns="0" tIns="0" rIns="0" bIns="0" rtlCol="0">
                <a:spAutoFit/>
              </a:bodyPr>
              <a:lstStyle/>
              <a:p>
                <a:pPr>
                  <a:lnSpc>
                    <a:spcPct val="90000"/>
                  </a:lnSpc>
                  <a:spcAft>
                    <a:spcPts val="600"/>
                  </a:spcAft>
                </a:pPr>
                <a:r>
                  <a:rPr lang="en-US" sz="2400" b="1" dirty="0">
                    <a:solidFill>
                      <a:schemeClr val="accent4"/>
                    </a:solidFill>
                  </a:rPr>
                  <a:t>R</a:t>
                </a:r>
              </a:p>
            </p:txBody>
          </p:sp>
          <p:sp>
            <p:nvSpPr>
              <p:cNvPr id="73" name="TextBox 72">
                <a:extLst>
                  <a:ext uri="{FF2B5EF4-FFF2-40B4-BE49-F238E27FC236}">
                    <a16:creationId xmlns:a16="http://schemas.microsoft.com/office/drawing/2014/main" id="{C7A06E8E-0E08-6726-28FE-52D2DECCCC3E}"/>
                  </a:ext>
                </a:extLst>
              </p:cNvPr>
              <p:cNvSpPr txBox="1"/>
              <p:nvPr/>
            </p:nvSpPr>
            <p:spPr>
              <a:xfrm>
                <a:off x="8365064" y="4829938"/>
                <a:ext cx="504292" cy="221793"/>
              </a:xfrm>
              <a:prstGeom prst="rect">
                <a:avLst/>
              </a:prstGeom>
              <a:noFill/>
            </p:spPr>
            <p:txBody>
              <a:bodyPr wrap="square" lIns="0" tIns="0" rIns="0" bIns="0" rtlCol="0">
                <a:spAutoFit/>
              </a:bodyPr>
              <a:lstStyle/>
              <a:p>
                <a:pPr>
                  <a:lnSpc>
                    <a:spcPct val="90000"/>
                  </a:lnSpc>
                  <a:spcAft>
                    <a:spcPts val="600"/>
                  </a:spcAft>
                </a:pPr>
                <a:r>
                  <a:rPr lang="en-US" sz="1600" dirty="0">
                    <a:solidFill>
                      <a:schemeClr val="accent4"/>
                    </a:solidFill>
                  </a:rPr>
                  <a:t>Scala</a:t>
                </a:r>
              </a:p>
            </p:txBody>
          </p:sp>
          <p:sp>
            <p:nvSpPr>
              <p:cNvPr id="74" name="TextBox 73">
                <a:extLst>
                  <a:ext uri="{FF2B5EF4-FFF2-40B4-BE49-F238E27FC236}">
                    <a16:creationId xmlns:a16="http://schemas.microsoft.com/office/drawing/2014/main" id="{3EAB188B-079A-F3E2-99A9-7652795463A5}"/>
                  </a:ext>
                </a:extLst>
              </p:cNvPr>
              <p:cNvSpPr txBox="1"/>
              <p:nvPr/>
            </p:nvSpPr>
            <p:spPr>
              <a:xfrm>
                <a:off x="8649568" y="4501184"/>
                <a:ext cx="306986" cy="152349"/>
              </a:xfrm>
              <a:prstGeom prst="rect">
                <a:avLst/>
              </a:prstGeom>
              <a:noFill/>
            </p:spPr>
            <p:txBody>
              <a:bodyPr wrap="square" lIns="0" tIns="0" rIns="0" bIns="0" rtlCol="0">
                <a:spAutoFit/>
              </a:bodyPr>
              <a:lstStyle/>
              <a:p>
                <a:pPr>
                  <a:lnSpc>
                    <a:spcPct val="90000"/>
                  </a:lnSpc>
                  <a:spcAft>
                    <a:spcPts val="600"/>
                  </a:spcAft>
                </a:pPr>
                <a:r>
                  <a:rPr lang="en-US" sz="1100" dirty="0">
                    <a:solidFill>
                      <a:schemeClr val="accent4"/>
                    </a:solidFill>
                  </a:rPr>
                  <a:t>Java</a:t>
                </a:r>
                <a:endParaRPr lang="en-US" sz="1200" dirty="0">
                  <a:solidFill>
                    <a:schemeClr val="accent4"/>
                  </a:solidFill>
                </a:endParaRPr>
              </a:p>
            </p:txBody>
          </p:sp>
        </p:grpSp>
        <p:sp>
          <p:nvSpPr>
            <p:cNvPr id="75" name="TextBox 74">
              <a:extLst>
                <a:ext uri="{FF2B5EF4-FFF2-40B4-BE49-F238E27FC236}">
                  <a16:creationId xmlns:a16="http://schemas.microsoft.com/office/drawing/2014/main" id="{349BB3F4-2176-1581-5A73-F2BB77EDF3CE}"/>
                </a:ext>
              </a:extLst>
            </p:cNvPr>
            <p:cNvSpPr txBox="1"/>
            <p:nvPr/>
          </p:nvSpPr>
          <p:spPr>
            <a:xfrm>
              <a:off x="8683351" y="4695750"/>
              <a:ext cx="743940" cy="166199"/>
            </a:xfrm>
            <a:prstGeom prst="rect">
              <a:avLst/>
            </a:prstGeom>
            <a:noFill/>
          </p:spPr>
          <p:txBody>
            <a:bodyPr wrap="square" lIns="0" tIns="0" rIns="0" bIns="0" rtlCol="0">
              <a:spAutoFit/>
            </a:bodyPr>
            <a:lstStyle/>
            <a:p>
              <a:pPr>
                <a:lnSpc>
                  <a:spcPct val="90000"/>
                </a:lnSpc>
                <a:spcAft>
                  <a:spcPts val="600"/>
                </a:spcAft>
              </a:pPr>
              <a:r>
                <a:rPr lang="en-US" sz="1200" dirty="0">
                  <a:solidFill>
                    <a:schemeClr val="accent4"/>
                  </a:solidFill>
                </a:rPr>
                <a:t>.NET</a:t>
              </a:r>
            </a:p>
          </p:txBody>
        </p:sp>
      </p:grpSp>
      <p:cxnSp>
        <p:nvCxnSpPr>
          <p:cNvPr id="78" name="Straight Connector 77">
            <a:extLst>
              <a:ext uri="{FF2B5EF4-FFF2-40B4-BE49-F238E27FC236}">
                <a16:creationId xmlns:a16="http://schemas.microsoft.com/office/drawing/2014/main" id="{8FEE2797-200E-A877-E7FC-B6F7ED3F0700}"/>
              </a:ext>
              <a:ext uri="{C183D7F6-B498-43B3-948B-1728B52AA6E4}">
                <adec:decorative xmlns:adec="http://schemas.microsoft.com/office/drawing/2017/decorative" val="1"/>
              </a:ext>
            </a:extLst>
          </p:cNvPr>
          <p:cNvCxnSpPr>
            <a:cxnSpLocks/>
          </p:cNvCxnSpPr>
          <p:nvPr/>
        </p:nvCxnSpPr>
        <p:spPr>
          <a:xfrm>
            <a:off x="4464795" y="2852515"/>
            <a:ext cx="0" cy="3058511"/>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4C8AFEF-BFCC-71EF-92BC-F05B34962093}"/>
              </a:ext>
              <a:ext uri="{C183D7F6-B498-43B3-948B-1728B52AA6E4}">
                <adec:decorative xmlns:adec="http://schemas.microsoft.com/office/drawing/2017/decorative" val="1"/>
              </a:ext>
            </a:extLst>
          </p:cNvPr>
          <p:cNvCxnSpPr>
            <a:cxnSpLocks/>
          </p:cNvCxnSpPr>
          <p:nvPr/>
        </p:nvCxnSpPr>
        <p:spPr>
          <a:xfrm>
            <a:off x="8236958" y="2852515"/>
            <a:ext cx="0" cy="3058511"/>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B7DEDA94-8667-BDAF-0D80-47408FEAE1A6}"/>
              </a:ext>
            </a:extLst>
          </p:cNvPr>
          <p:cNvGrpSpPr/>
          <p:nvPr/>
        </p:nvGrpSpPr>
        <p:grpSpPr>
          <a:xfrm>
            <a:off x="5063285" y="3136824"/>
            <a:ext cx="2581636" cy="564217"/>
            <a:chOff x="5063285" y="3113176"/>
            <a:chExt cx="2581636" cy="564217"/>
          </a:xfrm>
        </p:grpSpPr>
        <p:sp>
          <p:nvSpPr>
            <p:cNvPr id="23" name="TextBox 22" descr="Data consolidation">
              <a:extLst>
                <a:ext uri="{FF2B5EF4-FFF2-40B4-BE49-F238E27FC236}">
                  <a16:creationId xmlns:a16="http://schemas.microsoft.com/office/drawing/2014/main" id="{F432C6CF-526D-9F18-D2A9-A5D83BD3BD3F}"/>
                </a:ext>
              </a:extLst>
            </p:cNvPr>
            <p:cNvSpPr txBox="1"/>
            <p:nvPr/>
          </p:nvSpPr>
          <p:spPr>
            <a:xfrm>
              <a:off x="6280124" y="3133369"/>
              <a:ext cx="136479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Integration</a:t>
              </a:r>
            </a:p>
          </p:txBody>
        </p:sp>
        <p:grpSp>
          <p:nvGrpSpPr>
            <p:cNvPr id="24" name="Group 23">
              <a:extLst>
                <a:ext uri="{FF2B5EF4-FFF2-40B4-BE49-F238E27FC236}">
                  <a16:creationId xmlns:a16="http://schemas.microsoft.com/office/drawing/2014/main" id="{D51D8079-8AAD-D761-527A-AD0120EF30A3}"/>
                </a:ext>
              </a:extLst>
            </p:cNvPr>
            <p:cNvGrpSpPr/>
            <p:nvPr/>
          </p:nvGrpSpPr>
          <p:grpSpPr>
            <a:xfrm>
              <a:off x="5063285" y="3113176"/>
              <a:ext cx="1324006" cy="564217"/>
              <a:chOff x="5063285" y="3057995"/>
              <a:chExt cx="1324006" cy="564217"/>
            </a:xfrm>
          </p:grpSpPr>
          <p:pic>
            <p:nvPicPr>
              <p:cNvPr id="3" name="Graphic 2" descr="Paper with solid fill">
                <a:extLst>
                  <a:ext uri="{FF2B5EF4-FFF2-40B4-BE49-F238E27FC236}">
                    <a16:creationId xmlns:a16="http://schemas.microsoft.com/office/drawing/2014/main" id="{D3BD32F1-5A2D-1B79-2CB7-BA6CD1041BB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63285" y="3088411"/>
                <a:ext cx="488074" cy="488074"/>
              </a:xfrm>
              <a:prstGeom prst="rect">
                <a:avLst/>
              </a:prstGeom>
            </p:spPr>
          </p:pic>
          <p:pic>
            <p:nvPicPr>
              <p:cNvPr id="8" name="Graphic 7" descr="Cylinder with solid fill">
                <a:extLst>
                  <a:ext uri="{FF2B5EF4-FFF2-40B4-BE49-F238E27FC236}">
                    <a16:creationId xmlns:a16="http://schemas.microsoft.com/office/drawing/2014/main" id="{E2D841F4-7906-057D-355E-94987A40B54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23074" y="3057995"/>
                <a:ext cx="564217" cy="564217"/>
              </a:xfrm>
              <a:prstGeom prst="rect">
                <a:avLst/>
              </a:prstGeom>
            </p:spPr>
          </p:pic>
        </p:grpSp>
        <p:pic>
          <p:nvPicPr>
            <p:cNvPr id="20" name="Graphic 19" descr="Ethernet with solid fill">
              <a:extLst>
                <a:ext uri="{FF2B5EF4-FFF2-40B4-BE49-F238E27FC236}">
                  <a16:creationId xmlns:a16="http://schemas.microsoft.com/office/drawing/2014/main" id="{762A47B7-A329-27BE-799F-1A64144F79AC}"/>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446810" y="3158024"/>
              <a:ext cx="491745" cy="491745"/>
            </a:xfrm>
            <a:prstGeom prst="rect">
              <a:avLst/>
            </a:prstGeom>
          </p:spPr>
        </p:pic>
      </p:grpSp>
    </p:spTree>
    <p:extLst>
      <p:ext uri="{BB962C8B-B14F-4D97-AF65-F5344CB8AC3E}">
        <p14:creationId xmlns:p14="http://schemas.microsoft.com/office/powerpoint/2010/main" val="320255778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14A08C33-943B-91BF-0D63-68FE44723F56}"/>
              </a:ext>
              <a:ext uri="{C183D7F6-B498-43B3-948B-1728B52AA6E4}">
                <adec:decorative xmlns:adec="http://schemas.microsoft.com/office/drawing/2017/decorative" val="1"/>
              </a:ext>
            </a:extLst>
          </p:cNvPr>
          <p:cNvSpPr/>
          <p:nvPr/>
        </p:nvSpPr>
        <p:spPr bwMode="auto">
          <a:xfrm>
            <a:off x="418643" y="1355834"/>
            <a:ext cx="3743439" cy="32697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0624DBE-EFEE-4BFC-6FB9-8BA88B89DFB8}"/>
              </a:ext>
              <a:ext uri="{C183D7F6-B498-43B3-948B-1728B52AA6E4}">
                <adec:decorative xmlns:adec="http://schemas.microsoft.com/office/drawing/2017/decorative" val="1"/>
              </a:ext>
            </a:extLst>
          </p:cNvPr>
          <p:cNvSpPr/>
          <p:nvPr/>
        </p:nvSpPr>
        <p:spPr bwMode="auto">
          <a:xfrm>
            <a:off x="4312145" y="1356693"/>
            <a:ext cx="3743439" cy="32697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756CD9C4-59A7-4016-C0FC-436CFE0B7CCF}"/>
              </a:ext>
              <a:ext uri="{C183D7F6-B498-43B3-948B-1728B52AA6E4}">
                <adec:decorative xmlns:adec="http://schemas.microsoft.com/office/drawing/2017/decorative" val="1"/>
              </a:ext>
            </a:extLst>
          </p:cNvPr>
          <p:cNvSpPr/>
          <p:nvPr/>
        </p:nvSpPr>
        <p:spPr bwMode="auto">
          <a:xfrm>
            <a:off x="8205647" y="1345481"/>
            <a:ext cx="3743439" cy="32697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8" name="Rectangle 67">
            <a:extLst>
              <a:ext uri="{FF2B5EF4-FFF2-40B4-BE49-F238E27FC236}">
                <a16:creationId xmlns:a16="http://schemas.microsoft.com/office/drawing/2014/main" id="{4C14DE30-0D69-0529-DD13-6A18D991F719}"/>
              </a:ext>
              <a:ext uri="{C183D7F6-B498-43B3-948B-1728B52AA6E4}">
                <adec:decorative xmlns:adec="http://schemas.microsoft.com/office/drawing/2017/decorative" val="1"/>
              </a:ext>
            </a:extLst>
          </p:cNvPr>
          <p:cNvSpPr/>
          <p:nvPr/>
        </p:nvSpPr>
        <p:spPr bwMode="auto">
          <a:xfrm>
            <a:off x="418643" y="3892507"/>
            <a:ext cx="3743439" cy="32697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9" name="Rectangle 68">
            <a:extLst>
              <a:ext uri="{FF2B5EF4-FFF2-40B4-BE49-F238E27FC236}">
                <a16:creationId xmlns:a16="http://schemas.microsoft.com/office/drawing/2014/main" id="{A05E4B2D-EA28-1A38-27BC-45F2B7E6CB07}"/>
              </a:ext>
              <a:ext uri="{C183D7F6-B498-43B3-948B-1728B52AA6E4}">
                <adec:decorative xmlns:adec="http://schemas.microsoft.com/office/drawing/2017/decorative" val="1"/>
              </a:ext>
            </a:extLst>
          </p:cNvPr>
          <p:cNvSpPr/>
          <p:nvPr/>
        </p:nvSpPr>
        <p:spPr bwMode="auto">
          <a:xfrm>
            <a:off x="4312145" y="3893366"/>
            <a:ext cx="3743439" cy="32697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0" name="Rectangle 69">
            <a:extLst>
              <a:ext uri="{FF2B5EF4-FFF2-40B4-BE49-F238E27FC236}">
                <a16:creationId xmlns:a16="http://schemas.microsoft.com/office/drawing/2014/main" id="{BC2DE514-B34C-3FB4-2A52-64EA88CF091E}"/>
              </a:ext>
              <a:ext uri="{C183D7F6-B498-43B3-948B-1728B52AA6E4}">
                <adec:decorative xmlns:adec="http://schemas.microsoft.com/office/drawing/2017/decorative" val="1"/>
              </a:ext>
            </a:extLst>
          </p:cNvPr>
          <p:cNvSpPr/>
          <p:nvPr/>
        </p:nvSpPr>
        <p:spPr bwMode="auto">
          <a:xfrm>
            <a:off x="8205647" y="3882154"/>
            <a:ext cx="3743439" cy="32697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7AE0A89C-43B0-C115-F56C-4A17666FC472}"/>
              </a:ext>
            </a:extLst>
          </p:cNvPr>
          <p:cNvSpPr>
            <a:spLocks noGrp="1"/>
          </p:cNvSpPr>
          <p:nvPr>
            <p:ph type="title"/>
          </p:nvPr>
        </p:nvSpPr>
        <p:spPr/>
        <p:txBody>
          <a:bodyPr/>
          <a:lstStyle/>
          <a:p>
            <a:r>
              <a:rPr lang="en-US" dirty="0"/>
              <a:t>Important data engineering concepts</a:t>
            </a:r>
          </a:p>
        </p:txBody>
      </p:sp>
      <p:sp>
        <p:nvSpPr>
          <p:cNvPr id="4" name="TextBox 3">
            <a:extLst>
              <a:ext uri="{FF2B5EF4-FFF2-40B4-BE49-F238E27FC236}">
                <a16:creationId xmlns:a16="http://schemas.microsoft.com/office/drawing/2014/main" id="{9E5A0649-EB5A-16C9-DC3A-12FF96570ADD}"/>
              </a:ext>
            </a:extLst>
          </p:cNvPr>
          <p:cNvSpPr txBox="1"/>
          <p:nvPr/>
        </p:nvSpPr>
        <p:spPr>
          <a:xfrm>
            <a:off x="268580" y="1233126"/>
            <a:ext cx="3893502" cy="572464"/>
          </a:xfrm>
          <a:prstGeom prst="rect">
            <a:avLst/>
          </a:prstGeom>
          <a:noFill/>
        </p:spPr>
        <p:txBody>
          <a:bodyPr wrap="none" lIns="182880" tIns="146304" rIns="182880" bIns="146304" rtlCol="0">
            <a:spAutoFit/>
          </a:bodyPr>
          <a:lstStyle/>
          <a:p>
            <a:pPr>
              <a:lnSpc>
                <a:spcPct val="90000"/>
              </a:lnSpc>
              <a:spcAft>
                <a:spcPts val="600"/>
              </a:spcAft>
            </a:pPr>
            <a:r>
              <a:rPr lang="en-US" sz="2000" dirty="0">
                <a:solidFill>
                  <a:schemeClr val="bg1"/>
                </a:solidFill>
              </a:rPr>
              <a:t>Operational and analytical data</a:t>
            </a:r>
          </a:p>
        </p:txBody>
      </p:sp>
      <p:sp>
        <p:nvSpPr>
          <p:cNvPr id="29" name="TextBox 28">
            <a:extLst>
              <a:ext uri="{FF2B5EF4-FFF2-40B4-BE49-F238E27FC236}">
                <a16:creationId xmlns:a16="http://schemas.microsoft.com/office/drawing/2014/main" id="{86738BFA-396E-8A46-D686-6E8D31C12E14}"/>
              </a:ext>
            </a:extLst>
          </p:cNvPr>
          <p:cNvSpPr txBox="1"/>
          <p:nvPr/>
        </p:nvSpPr>
        <p:spPr>
          <a:xfrm>
            <a:off x="606133" y="3070378"/>
            <a:ext cx="3674724" cy="677108"/>
          </a:xfrm>
          <a:prstGeom prst="rect">
            <a:avLst/>
          </a:prstGeom>
          <a:noFill/>
        </p:spPr>
        <p:txBody>
          <a:bodyPr wrap="none" lIns="182880" tIns="146304" rIns="182880" bIns="146304" rtlCol="0">
            <a:spAutoFit/>
          </a:bodyPr>
          <a:lstStyle/>
          <a:p>
            <a:pPr>
              <a:lnSpc>
                <a:spcPct val="90000"/>
              </a:lnSpc>
              <a:spcAft>
                <a:spcPts val="600"/>
              </a:spcAft>
            </a:pPr>
            <a:r>
              <a:rPr lang="en-US" sz="1100" b="1" dirty="0">
                <a:gradFill>
                  <a:gsLst>
                    <a:gs pos="2917">
                      <a:schemeClr val="tx1"/>
                    </a:gs>
                    <a:gs pos="30000">
                      <a:schemeClr val="tx1"/>
                    </a:gs>
                  </a:gsLst>
                  <a:lin ang="5400000" scaled="0"/>
                </a:gradFill>
              </a:rPr>
              <a:t>Operational</a:t>
            </a:r>
            <a:r>
              <a:rPr lang="en-US" sz="1100" dirty="0">
                <a:gradFill>
                  <a:gsLst>
                    <a:gs pos="2917">
                      <a:schemeClr val="tx1"/>
                    </a:gs>
                    <a:gs pos="30000">
                      <a:schemeClr val="tx1"/>
                    </a:gs>
                  </a:gsLst>
                  <a:lin ang="5400000" scaled="0"/>
                </a:gradFill>
              </a:rPr>
              <a:t>: Transactional data used by applications</a:t>
            </a:r>
          </a:p>
          <a:p>
            <a:pPr>
              <a:lnSpc>
                <a:spcPct val="90000"/>
              </a:lnSpc>
              <a:spcAft>
                <a:spcPts val="600"/>
              </a:spcAft>
            </a:pPr>
            <a:r>
              <a:rPr lang="en-US" sz="1100" b="1" dirty="0">
                <a:gradFill>
                  <a:gsLst>
                    <a:gs pos="2917">
                      <a:schemeClr val="tx1"/>
                    </a:gs>
                    <a:gs pos="30000">
                      <a:schemeClr val="tx1"/>
                    </a:gs>
                  </a:gsLst>
                  <a:lin ang="5400000" scaled="0"/>
                </a:gradFill>
              </a:rPr>
              <a:t>Analytical</a:t>
            </a:r>
            <a:r>
              <a:rPr lang="en-US" sz="1100" dirty="0">
                <a:gradFill>
                  <a:gsLst>
                    <a:gs pos="2917">
                      <a:schemeClr val="tx1"/>
                    </a:gs>
                    <a:gs pos="30000">
                      <a:schemeClr val="tx1"/>
                    </a:gs>
                  </a:gsLst>
                  <a:lin ang="5400000" scaled="0"/>
                </a:gradFill>
              </a:rPr>
              <a:t>: Optimized for analysis and reporting</a:t>
            </a:r>
          </a:p>
        </p:txBody>
      </p:sp>
      <p:sp>
        <p:nvSpPr>
          <p:cNvPr id="8" name="TextBox 7">
            <a:extLst>
              <a:ext uri="{FF2B5EF4-FFF2-40B4-BE49-F238E27FC236}">
                <a16:creationId xmlns:a16="http://schemas.microsoft.com/office/drawing/2014/main" id="{0537C0B2-AB14-BEC4-0889-6D806BE92A48}"/>
              </a:ext>
            </a:extLst>
          </p:cNvPr>
          <p:cNvSpPr txBox="1"/>
          <p:nvPr/>
        </p:nvSpPr>
        <p:spPr>
          <a:xfrm>
            <a:off x="5048030" y="1223294"/>
            <a:ext cx="2082493" cy="572464"/>
          </a:xfrm>
          <a:prstGeom prst="rect">
            <a:avLst/>
          </a:prstGeom>
          <a:noFill/>
        </p:spPr>
        <p:txBody>
          <a:bodyPr wrap="none" lIns="182880" tIns="146304" rIns="182880" bIns="146304" rtlCol="0">
            <a:spAutoFit/>
          </a:bodyPr>
          <a:lstStyle/>
          <a:p>
            <a:pPr>
              <a:lnSpc>
                <a:spcPct val="90000"/>
              </a:lnSpc>
              <a:spcAft>
                <a:spcPts val="600"/>
              </a:spcAft>
            </a:pPr>
            <a:r>
              <a:rPr lang="en-US" sz="2000" dirty="0">
                <a:solidFill>
                  <a:schemeClr val="bg1"/>
                </a:solidFill>
              </a:rPr>
              <a:t>Streaming data</a:t>
            </a:r>
          </a:p>
        </p:txBody>
      </p:sp>
      <p:sp>
        <p:nvSpPr>
          <p:cNvPr id="36" name="TextBox 35">
            <a:extLst>
              <a:ext uri="{FF2B5EF4-FFF2-40B4-BE49-F238E27FC236}">
                <a16:creationId xmlns:a16="http://schemas.microsoft.com/office/drawing/2014/main" id="{37B9AEAC-4A4D-6721-EC7B-F2DB291A838D}"/>
              </a:ext>
            </a:extLst>
          </p:cNvPr>
          <p:cNvSpPr txBox="1"/>
          <p:nvPr/>
        </p:nvSpPr>
        <p:spPr>
          <a:xfrm>
            <a:off x="5115669" y="2772652"/>
            <a:ext cx="2281715" cy="447815"/>
          </a:xfrm>
          <a:prstGeom prst="rect">
            <a:avLst/>
          </a:prstGeom>
          <a:noFill/>
        </p:spPr>
        <p:txBody>
          <a:bodyPr wrap="none" lIns="182880" tIns="146304" rIns="182880" bIns="146304" rtlCol="0">
            <a:spAutoFit/>
          </a:bodyPr>
          <a:lstStyle/>
          <a:p>
            <a:pPr>
              <a:lnSpc>
                <a:spcPct val="90000"/>
              </a:lnSpc>
              <a:spcAft>
                <a:spcPts val="600"/>
              </a:spcAft>
            </a:pPr>
            <a:r>
              <a:rPr lang="en-US" sz="1100" dirty="0">
                <a:gradFill>
                  <a:gsLst>
                    <a:gs pos="2917">
                      <a:schemeClr val="tx1"/>
                    </a:gs>
                    <a:gs pos="30000">
                      <a:schemeClr val="tx1"/>
                    </a:gs>
                  </a:gsLst>
                  <a:lin ang="5400000" scaled="0"/>
                </a:gradFill>
              </a:rPr>
              <a:t>Perpetual, real-time data feeds</a:t>
            </a:r>
          </a:p>
        </p:txBody>
      </p:sp>
      <p:sp>
        <p:nvSpPr>
          <p:cNvPr id="5" name="TextBox 4">
            <a:extLst>
              <a:ext uri="{FF2B5EF4-FFF2-40B4-BE49-F238E27FC236}">
                <a16:creationId xmlns:a16="http://schemas.microsoft.com/office/drawing/2014/main" id="{266D91B2-2040-3EEA-FE85-3AD6B46A1FA1}"/>
              </a:ext>
            </a:extLst>
          </p:cNvPr>
          <p:cNvSpPr txBox="1"/>
          <p:nvPr/>
        </p:nvSpPr>
        <p:spPr>
          <a:xfrm>
            <a:off x="8736530" y="1223294"/>
            <a:ext cx="1869743" cy="572464"/>
          </a:xfrm>
          <a:prstGeom prst="rect">
            <a:avLst/>
          </a:prstGeom>
          <a:noFill/>
        </p:spPr>
        <p:txBody>
          <a:bodyPr wrap="none" lIns="182880" tIns="146304" rIns="182880" bIns="146304" rtlCol="0">
            <a:spAutoFit/>
          </a:bodyPr>
          <a:lstStyle/>
          <a:p>
            <a:pPr>
              <a:lnSpc>
                <a:spcPct val="90000"/>
              </a:lnSpc>
              <a:spcAft>
                <a:spcPts val="600"/>
              </a:spcAft>
            </a:pPr>
            <a:r>
              <a:rPr lang="en-US" sz="2000" dirty="0">
                <a:solidFill>
                  <a:schemeClr val="bg1"/>
                </a:solidFill>
              </a:rPr>
              <a:t>Data pipeline</a:t>
            </a:r>
          </a:p>
        </p:txBody>
      </p:sp>
      <p:sp>
        <p:nvSpPr>
          <p:cNvPr id="47" name="TextBox 46">
            <a:extLst>
              <a:ext uri="{FF2B5EF4-FFF2-40B4-BE49-F238E27FC236}">
                <a16:creationId xmlns:a16="http://schemas.microsoft.com/office/drawing/2014/main" id="{E755527D-D9FE-EC63-B1AD-191F918D7411}"/>
              </a:ext>
            </a:extLst>
          </p:cNvPr>
          <p:cNvSpPr txBox="1"/>
          <p:nvPr/>
        </p:nvSpPr>
        <p:spPr>
          <a:xfrm>
            <a:off x="8659957" y="2705988"/>
            <a:ext cx="2886128" cy="1134157"/>
          </a:xfrm>
          <a:prstGeom prst="rect">
            <a:avLst/>
          </a:prstGeom>
          <a:noFill/>
        </p:spPr>
        <p:txBody>
          <a:bodyPr wrap="square" lIns="182880" tIns="146304" rIns="182880" bIns="146304" rtlCol="0">
            <a:spAutoFit/>
          </a:bodyPr>
          <a:lstStyle/>
          <a:p>
            <a:pPr>
              <a:lnSpc>
                <a:spcPct val="90000"/>
              </a:lnSpc>
              <a:spcAft>
                <a:spcPts val="600"/>
              </a:spcAft>
            </a:pPr>
            <a:r>
              <a:rPr lang="en-US" sz="1100" dirty="0">
                <a:gradFill>
                  <a:gsLst>
                    <a:gs pos="2917">
                      <a:schemeClr val="tx1"/>
                    </a:gs>
                    <a:gs pos="30000">
                      <a:schemeClr val="tx1"/>
                    </a:gs>
                  </a:gsLst>
                  <a:lin ang="5400000" scaled="0"/>
                </a:gradFill>
              </a:rPr>
              <a:t>Orchestrated activities to transfer and transform data.</a:t>
            </a:r>
          </a:p>
          <a:p>
            <a:pPr>
              <a:lnSpc>
                <a:spcPct val="90000"/>
              </a:lnSpc>
              <a:spcAft>
                <a:spcPts val="600"/>
              </a:spcAft>
            </a:pPr>
            <a:r>
              <a:rPr lang="en-US" sz="1100" dirty="0">
                <a:gradFill>
                  <a:gsLst>
                    <a:gs pos="2917">
                      <a:schemeClr val="tx1"/>
                    </a:gs>
                    <a:gs pos="30000">
                      <a:schemeClr val="tx1"/>
                    </a:gs>
                  </a:gsLst>
                  <a:lin ang="5400000" scaled="0"/>
                </a:gradFill>
              </a:rPr>
              <a:t>Used to implement </a:t>
            </a:r>
            <a:r>
              <a:rPr lang="en-US" sz="1100" i="1" dirty="0">
                <a:gradFill>
                  <a:gsLst>
                    <a:gs pos="2917">
                      <a:schemeClr val="tx1"/>
                    </a:gs>
                    <a:gs pos="30000">
                      <a:schemeClr val="tx1"/>
                    </a:gs>
                  </a:gsLst>
                  <a:lin ang="5400000" scaled="0"/>
                </a:gradFill>
              </a:rPr>
              <a:t>extract, transform, and load</a:t>
            </a:r>
            <a:r>
              <a:rPr lang="en-US" sz="1100" dirty="0">
                <a:gradFill>
                  <a:gsLst>
                    <a:gs pos="2917">
                      <a:schemeClr val="tx1"/>
                    </a:gs>
                    <a:gs pos="30000">
                      <a:schemeClr val="tx1"/>
                    </a:gs>
                  </a:gsLst>
                  <a:lin ang="5400000" scaled="0"/>
                </a:gradFill>
              </a:rPr>
              <a:t> (ETL) or </a:t>
            </a:r>
            <a:r>
              <a:rPr lang="en-US" sz="1100" i="1" dirty="0">
                <a:gradFill>
                  <a:gsLst>
                    <a:gs pos="2917">
                      <a:schemeClr val="tx1"/>
                    </a:gs>
                    <a:gs pos="30000">
                      <a:schemeClr val="tx1"/>
                    </a:gs>
                  </a:gsLst>
                  <a:lin ang="5400000" scaled="0"/>
                </a:gradFill>
              </a:rPr>
              <a:t>extract, load, and transform</a:t>
            </a:r>
            <a:r>
              <a:rPr lang="en-US" sz="1100" dirty="0">
                <a:gradFill>
                  <a:gsLst>
                    <a:gs pos="2917">
                      <a:schemeClr val="tx1"/>
                    </a:gs>
                    <a:gs pos="30000">
                      <a:schemeClr val="tx1"/>
                    </a:gs>
                  </a:gsLst>
                  <a:lin ang="5400000" scaled="0"/>
                </a:gradFill>
              </a:rPr>
              <a:t> (ELT) operations.</a:t>
            </a:r>
          </a:p>
        </p:txBody>
      </p:sp>
      <p:sp>
        <p:nvSpPr>
          <p:cNvPr id="6" name="TextBox 5">
            <a:extLst>
              <a:ext uri="{FF2B5EF4-FFF2-40B4-BE49-F238E27FC236}">
                <a16:creationId xmlns:a16="http://schemas.microsoft.com/office/drawing/2014/main" id="{8C5D8A4C-6B62-FFFF-A3F7-879EE3C6E909}"/>
              </a:ext>
            </a:extLst>
          </p:cNvPr>
          <p:cNvSpPr txBox="1"/>
          <p:nvPr/>
        </p:nvSpPr>
        <p:spPr>
          <a:xfrm>
            <a:off x="368207" y="3778839"/>
            <a:ext cx="1473480" cy="572464"/>
          </a:xfrm>
          <a:prstGeom prst="rect">
            <a:avLst/>
          </a:prstGeom>
          <a:noFill/>
        </p:spPr>
        <p:txBody>
          <a:bodyPr wrap="none" lIns="182880" tIns="146304" rIns="182880" bIns="146304" rtlCol="0">
            <a:spAutoFit/>
          </a:bodyPr>
          <a:lstStyle/>
          <a:p>
            <a:pPr>
              <a:lnSpc>
                <a:spcPct val="90000"/>
              </a:lnSpc>
              <a:spcAft>
                <a:spcPts val="600"/>
              </a:spcAft>
            </a:pPr>
            <a:r>
              <a:rPr lang="en-US" sz="2000" dirty="0">
                <a:solidFill>
                  <a:schemeClr val="bg1"/>
                </a:solidFill>
              </a:rPr>
              <a:t>Data Lake</a:t>
            </a:r>
          </a:p>
        </p:txBody>
      </p:sp>
      <p:sp>
        <p:nvSpPr>
          <p:cNvPr id="56" name="TextBox 55">
            <a:extLst>
              <a:ext uri="{FF2B5EF4-FFF2-40B4-BE49-F238E27FC236}">
                <a16:creationId xmlns:a16="http://schemas.microsoft.com/office/drawing/2014/main" id="{2D98E1FC-AF29-FD7E-3956-AB25B201C875}"/>
              </a:ext>
            </a:extLst>
          </p:cNvPr>
          <p:cNvSpPr txBox="1"/>
          <p:nvPr/>
        </p:nvSpPr>
        <p:spPr>
          <a:xfrm>
            <a:off x="491852" y="5253899"/>
            <a:ext cx="2954976" cy="677108"/>
          </a:xfrm>
          <a:prstGeom prst="rect">
            <a:avLst/>
          </a:prstGeom>
          <a:noFill/>
        </p:spPr>
        <p:txBody>
          <a:bodyPr wrap="none" lIns="182880" tIns="146304" rIns="182880" bIns="146304" rtlCol="0">
            <a:spAutoFit/>
          </a:bodyPr>
          <a:lstStyle/>
          <a:p>
            <a:pPr>
              <a:lnSpc>
                <a:spcPct val="90000"/>
              </a:lnSpc>
              <a:spcAft>
                <a:spcPts val="600"/>
              </a:spcAft>
            </a:pPr>
            <a:r>
              <a:rPr lang="en-US" sz="1100" dirty="0">
                <a:gradFill>
                  <a:gsLst>
                    <a:gs pos="2917">
                      <a:schemeClr val="tx1"/>
                    </a:gs>
                    <a:gs pos="30000">
                      <a:schemeClr val="tx1"/>
                    </a:gs>
                  </a:gsLst>
                  <a:lin ang="5400000" scaled="0"/>
                </a:gradFill>
              </a:rPr>
              <a:t>Analytical data stored in files</a:t>
            </a:r>
          </a:p>
          <a:p>
            <a:pPr>
              <a:lnSpc>
                <a:spcPct val="90000"/>
              </a:lnSpc>
              <a:spcAft>
                <a:spcPts val="600"/>
              </a:spcAft>
            </a:pPr>
            <a:r>
              <a:rPr lang="en-US" sz="1100" dirty="0">
                <a:gradFill>
                  <a:gsLst>
                    <a:gs pos="2917">
                      <a:schemeClr val="tx1"/>
                    </a:gs>
                    <a:gs pos="30000">
                      <a:schemeClr val="tx1"/>
                    </a:gs>
                  </a:gsLst>
                  <a:lin ang="5400000" scaled="0"/>
                </a:gradFill>
              </a:rPr>
              <a:t>Distributed storage for massive scalability</a:t>
            </a:r>
          </a:p>
        </p:txBody>
      </p:sp>
      <p:sp>
        <p:nvSpPr>
          <p:cNvPr id="7" name="TextBox 6">
            <a:extLst>
              <a:ext uri="{FF2B5EF4-FFF2-40B4-BE49-F238E27FC236}">
                <a16:creationId xmlns:a16="http://schemas.microsoft.com/office/drawing/2014/main" id="{EAAE4D0A-8655-ED11-6E02-F3C3D576874C}"/>
              </a:ext>
            </a:extLst>
          </p:cNvPr>
          <p:cNvSpPr txBox="1"/>
          <p:nvPr/>
        </p:nvSpPr>
        <p:spPr>
          <a:xfrm>
            <a:off x="5028531" y="3772375"/>
            <a:ext cx="2231958" cy="572464"/>
          </a:xfrm>
          <a:prstGeom prst="rect">
            <a:avLst/>
          </a:prstGeom>
          <a:noFill/>
        </p:spPr>
        <p:txBody>
          <a:bodyPr wrap="none" lIns="182880" tIns="146304" rIns="182880" bIns="146304" rtlCol="0">
            <a:spAutoFit/>
          </a:bodyPr>
          <a:lstStyle/>
          <a:p>
            <a:pPr>
              <a:lnSpc>
                <a:spcPct val="90000"/>
              </a:lnSpc>
              <a:spcAft>
                <a:spcPts val="600"/>
              </a:spcAft>
            </a:pPr>
            <a:r>
              <a:rPr lang="en-US" sz="2000" dirty="0">
                <a:solidFill>
                  <a:schemeClr val="bg1"/>
                </a:solidFill>
              </a:rPr>
              <a:t>Data Warehouse</a:t>
            </a:r>
          </a:p>
        </p:txBody>
      </p:sp>
      <p:sp>
        <p:nvSpPr>
          <p:cNvPr id="57" name="TextBox 56">
            <a:extLst>
              <a:ext uri="{FF2B5EF4-FFF2-40B4-BE49-F238E27FC236}">
                <a16:creationId xmlns:a16="http://schemas.microsoft.com/office/drawing/2014/main" id="{AF49EF78-91B3-796B-4C01-3504ABE9FAD3}"/>
              </a:ext>
            </a:extLst>
          </p:cNvPr>
          <p:cNvSpPr txBox="1"/>
          <p:nvPr/>
        </p:nvSpPr>
        <p:spPr>
          <a:xfrm>
            <a:off x="4859276" y="5253899"/>
            <a:ext cx="3717165" cy="829458"/>
          </a:xfrm>
          <a:prstGeom prst="rect">
            <a:avLst/>
          </a:prstGeom>
          <a:noFill/>
        </p:spPr>
        <p:txBody>
          <a:bodyPr wrap="square" lIns="182880" tIns="146304" rIns="182880" bIns="146304" rtlCol="0">
            <a:spAutoFit/>
          </a:bodyPr>
          <a:lstStyle/>
          <a:p>
            <a:pPr>
              <a:lnSpc>
                <a:spcPct val="90000"/>
              </a:lnSpc>
              <a:spcAft>
                <a:spcPts val="600"/>
              </a:spcAft>
            </a:pPr>
            <a:r>
              <a:rPr lang="en-US" sz="1100" dirty="0">
                <a:gradFill>
                  <a:gsLst>
                    <a:gs pos="2917">
                      <a:schemeClr val="tx1"/>
                    </a:gs>
                    <a:gs pos="30000">
                      <a:schemeClr val="tx1"/>
                    </a:gs>
                  </a:gsLst>
                  <a:lin ang="5400000" scaled="0"/>
                </a:gradFill>
              </a:rPr>
              <a:t>Analytical data stored in a relational database</a:t>
            </a:r>
          </a:p>
          <a:p>
            <a:pPr>
              <a:lnSpc>
                <a:spcPct val="90000"/>
              </a:lnSpc>
              <a:spcAft>
                <a:spcPts val="600"/>
              </a:spcAft>
            </a:pPr>
            <a:r>
              <a:rPr lang="en-US" sz="1100" dirty="0">
                <a:gradFill>
                  <a:gsLst>
                    <a:gs pos="2917">
                      <a:schemeClr val="tx1"/>
                    </a:gs>
                    <a:gs pos="30000">
                      <a:schemeClr val="tx1"/>
                    </a:gs>
                  </a:gsLst>
                  <a:lin ang="5400000" scaled="0"/>
                </a:gradFill>
              </a:rPr>
              <a:t>Typically modeled as a </a:t>
            </a:r>
            <a:r>
              <a:rPr lang="en-US" sz="1100" i="1" dirty="0">
                <a:gradFill>
                  <a:gsLst>
                    <a:gs pos="2917">
                      <a:schemeClr val="tx1"/>
                    </a:gs>
                    <a:gs pos="30000">
                      <a:schemeClr val="tx1"/>
                    </a:gs>
                  </a:gsLst>
                  <a:lin ang="5400000" scaled="0"/>
                </a:gradFill>
              </a:rPr>
              <a:t>star schema</a:t>
            </a:r>
            <a:r>
              <a:rPr lang="en-US" sz="1100" dirty="0">
                <a:gradFill>
                  <a:gsLst>
                    <a:gs pos="2917">
                      <a:schemeClr val="tx1"/>
                    </a:gs>
                    <a:gs pos="30000">
                      <a:schemeClr val="tx1"/>
                    </a:gs>
                  </a:gsLst>
                  <a:lin ang="5400000" scaled="0"/>
                </a:gradFill>
              </a:rPr>
              <a:t> to optimize summary analysis</a:t>
            </a:r>
          </a:p>
        </p:txBody>
      </p:sp>
      <p:sp>
        <p:nvSpPr>
          <p:cNvPr id="10" name="TextBox 9">
            <a:extLst>
              <a:ext uri="{FF2B5EF4-FFF2-40B4-BE49-F238E27FC236}">
                <a16:creationId xmlns:a16="http://schemas.microsoft.com/office/drawing/2014/main" id="{5C3CAF9B-B647-7EEB-2A53-8994EF77CC7C}"/>
              </a:ext>
            </a:extLst>
          </p:cNvPr>
          <p:cNvSpPr txBox="1"/>
          <p:nvPr/>
        </p:nvSpPr>
        <p:spPr>
          <a:xfrm>
            <a:off x="8717031" y="3753457"/>
            <a:ext cx="1912639" cy="572464"/>
          </a:xfrm>
          <a:prstGeom prst="rect">
            <a:avLst/>
          </a:prstGeom>
          <a:noFill/>
        </p:spPr>
        <p:txBody>
          <a:bodyPr wrap="none" lIns="182880" tIns="146304" rIns="182880" bIns="146304" rtlCol="0">
            <a:spAutoFit/>
          </a:bodyPr>
          <a:lstStyle/>
          <a:p>
            <a:pPr>
              <a:lnSpc>
                <a:spcPct val="90000"/>
              </a:lnSpc>
              <a:spcAft>
                <a:spcPts val="600"/>
              </a:spcAft>
            </a:pPr>
            <a:r>
              <a:rPr lang="en-US" sz="2000" dirty="0">
                <a:solidFill>
                  <a:schemeClr val="bg1"/>
                </a:solidFill>
              </a:rPr>
              <a:t>Apache Spark</a:t>
            </a:r>
          </a:p>
        </p:txBody>
      </p:sp>
      <p:sp>
        <p:nvSpPr>
          <p:cNvPr id="64" name="TextBox 63">
            <a:extLst>
              <a:ext uri="{FF2B5EF4-FFF2-40B4-BE49-F238E27FC236}">
                <a16:creationId xmlns:a16="http://schemas.microsoft.com/office/drawing/2014/main" id="{121B164B-34B2-9312-5797-021403C5ADE2}"/>
              </a:ext>
            </a:extLst>
          </p:cNvPr>
          <p:cNvSpPr txBox="1"/>
          <p:nvPr/>
        </p:nvSpPr>
        <p:spPr>
          <a:xfrm>
            <a:off x="8717031" y="5253899"/>
            <a:ext cx="2983117" cy="600164"/>
          </a:xfrm>
          <a:prstGeom prst="rect">
            <a:avLst/>
          </a:prstGeom>
          <a:noFill/>
        </p:spPr>
        <p:txBody>
          <a:bodyPr wrap="square" lIns="182880" tIns="146304" rIns="182880" bIns="146304" rtlCol="0">
            <a:spAutoFit/>
          </a:bodyPr>
          <a:lstStyle/>
          <a:p>
            <a:pPr>
              <a:lnSpc>
                <a:spcPct val="90000"/>
              </a:lnSpc>
              <a:spcAft>
                <a:spcPts val="600"/>
              </a:spcAft>
            </a:pPr>
            <a:r>
              <a:rPr lang="en-US" sz="1100" dirty="0">
                <a:gradFill>
                  <a:gsLst>
                    <a:gs pos="2917">
                      <a:schemeClr val="tx1"/>
                    </a:gs>
                    <a:gs pos="30000">
                      <a:schemeClr val="tx1"/>
                    </a:gs>
                  </a:gsLst>
                  <a:lin ang="5400000" scaled="0"/>
                </a:gradFill>
              </a:rPr>
              <a:t>Open-source engine for distributed data processing</a:t>
            </a:r>
          </a:p>
        </p:txBody>
      </p:sp>
      <p:grpSp>
        <p:nvGrpSpPr>
          <p:cNvPr id="3" name="Group 2" descr="A diagram of an app writing data to an operational data store, and reports being created from an analytical data store.">
            <a:extLst>
              <a:ext uri="{FF2B5EF4-FFF2-40B4-BE49-F238E27FC236}">
                <a16:creationId xmlns:a16="http://schemas.microsoft.com/office/drawing/2014/main" id="{279FFF1A-B241-92A3-C805-60FC9C19EE45}"/>
              </a:ext>
            </a:extLst>
          </p:cNvPr>
          <p:cNvGrpSpPr/>
          <p:nvPr/>
        </p:nvGrpSpPr>
        <p:grpSpPr>
          <a:xfrm>
            <a:off x="1075966" y="1652211"/>
            <a:ext cx="2162768" cy="1503335"/>
            <a:chOff x="1075966" y="1652211"/>
            <a:chExt cx="2162768" cy="1503335"/>
          </a:xfrm>
        </p:grpSpPr>
        <p:pic>
          <p:nvPicPr>
            <p:cNvPr id="12" name="Graphic 11">
              <a:extLst>
                <a:ext uri="{FF2B5EF4-FFF2-40B4-BE49-F238E27FC236}">
                  <a16:creationId xmlns:a16="http://schemas.microsoft.com/office/drawing/2014/main" id="{DDEFFFC8-F236-E7B2-978A-252F21649EFB}"/>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5966" y="2286493"/>
              <a:ext cx="830796" cy="830796"/>
            </a:xfrm>
            <a:prstGeom prst="rect">
              <a:avLst/>
            </a:prstGeom>
          </p:spPr>
        </p:pic>
        <p:pic>
          <p:nvPicPr>
            <p:cNvPr id="17" name="Graphic 16">
              <a:extLst>
                <a:ext uri="{FF2B5EF4-FFF2-40B4-BE49-F238E27FC236}">
                  <a16:creationId xmlns:a16="http://schemas.microsoft.com/office/drawing/2014/main" id="{A1617D36-FF17-6872-759E-10D17D26E699}"/>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34064" y="1652211"/>
              <a:ext cx="514599" cy="514599"/>
            </a:xfrm>
            <a:prstGeom prst="rect">
              <a:avLst/>
            </a:prstGeom>
          </p:spPr>
        </p:pic>
        <p:pic>
          <p:nvPicPr>
            <p:cNvPr id="18" name="Graphic 17">
              <a:extLst>
                <a:ext uri="{FF2B5EF4-FFF2-40B4-BE49-F238E27FC236}">
                  <a16:creationId xmlns:a16="http://schemas.microsoft.com/office/drawing/2014/main" id="{323A1A90-CC08-63F6-F95F-2C26B0F721D5}"/>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19910" y="1653023"/>
              <a:ext cx="514600" cy="514600"/>
            </a:xfrm>
            <a:prstGeom prst="rect">
              <a:avLst/>
            </a:prstGeom>
          </p:spPr>
        </p:pic>
        <p:cxnSp>
          <p:nvCxnSpPr>
            <p:cNvPr id="20" name="Straight Arrow Connector 19">
              <a:extLst>
                <a:ext uri="{FF2B5EF4-FFF2-40B4-BE49-F238E27FC236}">
                  <a16:creationId xmlns:a16="http://schemas.microsoft.com/office/drawing/2014/main" id="{E67B5953-DEA9-3272-D6D1-0BD53E54210E}"/>
                </a:ext>
                <a:ext uri="{C183D7F6-B498-43B3-948B-1728B52AA6E4}">
                  <adec:decorative xmlns:adec="http://schemas.microsoft.com/office/drawing/2017/decorative" val="1"/>
                </a:ext>
              </a:extLst>
            </p:cNvPr>
            <p:cNvCxnSpPr/>
            <p:nvPr/>
          </p:nvCxnSpPr>
          <p:spPr>
            <a:xfrm flipV="1">
              <a:off x="1445862" y="2159760"/>
              <a:ext cx="0" cy="214779"/>
            </a:xfrm>
            <a:prstGeom prst="straightConnector1">
              <a:avLst/>
            </a:prstGeom>
            <a:ln>
              <a:headEnd type="none"/>
              <a:tailEnd type="triangle"/>
            </a:ln>
          </p:spPr>
          <p:style>
            <a:lnRef idx="1">
              <a:schemeClr val="accent5"/>
            </a:lnRef>
            <a:fillRef idx="0">
              <a:schemeClr val="accent5"/>
            </a:fillRef>
            <a:effectRef idx="0">
              <a:schemeClr val="accent5"/>
            </a:effectRef>
            <a:fontRef idx="minor">
              <a:schemeClr val="tx1"/>
            </a:fontRef>
          </p:style>
        </p:cxnSp>
        <p:cxnSp>
          <p:nvCxnSpPr>
            <p:cNvPr id="21" name="Straight Arrow Connector 20">
              <a:extLst>
                <a:ext uri="{FF2B5EF4-FFF2-40B4-BE49-F238E27FC236}">
                  <a16:creationId xmlns:a16="http://schemas.microsoft.com/office/drawing/2014/main" id="{C2EB8195-5EE0-7FE2-FE6F-DAEA273A66BA}"/>
                </a:ext>
                <a:ext uri="{C183D7F6-B498-43B3-948B-1728B52AA6E4}">
                  <adec:decorative xmlns:adec="http://schemas.microsoft.com/office/drawing/2017/decorative" val="1"/>
                </a:ext>
              </a:extLst>
            </p:cNvPr>
            <p:cNvCxnSpPr>
              <a:cxnSpLocks/>
            </p:cNvCxnSpPr>
            <p:nvPr/>
          </p:nvCxnSpPr>
          <p:spPr>
            <a:xfrm>
              <a:off x="1518986" y="2159759"/>
              <a:ext cx="0" cy="214779"/>
            </a:xfrm>
            <a:prstGeom prst="straightConnector1">
              <a:avLst/>
            </a:prstGeom>
            <a:ln>
              <a:headEnd type="none"/>
              <a:tailEnd type="triangle"/>
            </a:ln>
          </p:spPr>
          <p:style>
            <a:lnRef idx="1">
              <a:schemeClr val="accent5"/>
            </a:lnRef>
            <a:fillRef idx="0">
              <a:schemeClr val="accent5"/>
            </a:fillRef>
            <a:effectRef idx="0">
              <a:schemeClr val="accent5"/>
            </a:effectRef>
            <a:fontRef idx="minor">
              <a:schemeClr val="tx1"/>
            </a:fontRef>
          </p:style>
        </p:cxnSp>
        <p:pic>
          <p:nvPicPr>
            <p:cNvPr id="22" name="Graphic 21">
              <a:extLst>
                <a:ext uri="{FF2B5EF4-FFF2-40B4-BE49-F238E27FC236}">
                  <a16:creationId xmlns:a16="http://schemas.microsoft.com/office/drawing/2014/main" id="{27591647-7609-C42E-CAE6-9834F78A35FC}"/>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442300" y="2612474"/>
              <a:ext cx="401555" cy="401555"/>
            </a:xfrm>
            <a:prstGeom prst="rect">
              <a:avLst/>
            </a:prstGeom>
          </p:spPr>
        </p:pic>
        <p:pic>
          <p:nvPicPr>
            <p:cNvPr id="23" name="Graphic 22">
              <a:extLst>
                <a:ext uri="{FF2B5EF4-FFF2-40B4-BE49-F238E27FC236}">
                  <a16:creationId xmlns:a16="http://schemas.microsoft.com/office/drawing/2014/main" id="{BD33C70F-1B1D-AA04-2C8B-AC13FA148428}"/>
                </a:ext>
                <a:ext uri="{C183D7F6-B498-43B3-948B-1728B52AA6E4}">
                  <adec:decorative xmlns:adec="http://schemas.microsoft.com/office/drawing/2017/decorative" val="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873209" y="2790021"/>
              <a:ext cx="365525" cy="365525"/>
            </a:xfrm>
            <a:prstGeom prst="rect">
              <a:avLst/>
            </a:prstGeom>
          </p:spPr>
        </p:pic>
        <p:pic>
          <p:nvPicPr>
            <p:cNvPr id="24" name="Graphic 23">
              <a:extLst>
                <a:ext uri="{FF2B5EF4-FFF2-40B4-BE49-F238E27FC236}">
                  <a16:creationId xmlns:a16="http://schemas.microsoft.com/office/drawing/2014/main" id="{7A615E50-AC5B-2C4A-204D-645C9630460A}"/>
                </a:ext>
                <a:ext uri="{C183D7F6-B498-43B3-948B-1728B52AA6E4}">
                  <adec:decorative xmlns:adec="http://schemas.microsoft.com/office/drawing/2017/decorative" val="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732955" y="2363850"/>
              <a:ext cx="401555" cy="401555"/>
            </a:xfrm>
            <a:prstGeom prst="rect">
              <a:avLst/>
            </a:prstGeom>
          </p:spPr>
        </p:pic>
        <p:cxnSp>
          <p:nvCxnSpPr>
            <p:cNvPr id="25" name="Straight Arrow Connector 24">
              <a:extLst>
                <a:ext uri="{FF2B5EF4-FFF2-40B4-BE49-F238E27FC236}">
                  <a16:creationId xmlns:a16="http://schemas.microsoft.com/office/drawing/2014/main" id="{383F3007-B91E-8C9F-963C-4DC528826B9D}"/>
                </a:ext>
                <a:ext uri="{C183D7F6-B498-43B3-948B-1728B52AA6E4}">
                  <adec:decorative xmlns:adec="http://schemas.microsoft.com/office/drawing/2017/decorative" val="1"/>
                </a:ext>
              </a:extLst>
            </p:cNvPr>
            <p:cNvCxnSpPr>
              <a:cxnSpLocks/>
            </p:cNvCxnSpPr>
            <p:nvPr/>
          </p:nvCxnSpPr>
          <p:spPr>
            <a:xfrm>
              <a:off x="2873209" y="2167623"/>
              <a:ext cx="0" cy="214779"/>
            </a:xfrm>
            <a:prstGeom prst="straightConnector1">
              <a:avLst/>
            </a:prstGeom>
            <a:ln>
              <a:headEnd type="none"/>
              <a:tailEnd type="triangle"/>
            </a:ln>
          </p:spPr>
          <p:style>
            <a:lnRef idx="1">
              <a:schemeClr val="accent5"/>
            </a:lnRef>
            <a:fillRef idx="0">
              <a:schemeClr val="accent5"/>
            </a:fillRef>
            <a:effectRef idx="0">
              <a:schemeClr val="accent5"/>
            </a:effectRef>
            <a:fontRef idx="minor">
              <a:schemeClr val="tx1"/>
            </a:fontRef>
          </p:style>
        </p:cxnSp>
        <p:cxnSp>
          <p:nvCxnSpPr>
            <p:cNvPr id="26" name="Straight Arrow Connector 25">
              <a:extLst>
                <a:ext uri="{FF2B5EF4-FFF2-40B4-BE49-F238E27FC236}">
                  <a16:creationId xmlns:a16="http://schemas.microsoft.com/office/drawing/2014/main" id="{64716DF4-8D0D-EDAA-C9A6-CEE56DDDF830}"/>
                </a:ext>
                <a:ext uri="{C183D7F6-B498-43B3-948B-1728B52AA6E4}">
                  <adec:decorative xmlns:adec="http://schemas.microsoft.com/office/drawing/2017/decorative" val="1"/>
                </a:ext>
              </a:extLst>
            </p:cNvPr>
            <p:cNvCxnSpPr>
              <a:cxnSpLocks/>
              <a:stCxn id="17" idx="3"/>
              <a:endCxn id="18" idx="1"/>
            </p:cNvCxnSpPr>
            <p:nvPr/>
          </p:nvCxnSpPr>
          <p:spPr>
            <a:xfrm>
              <a:off x="1748663" y="1909511"/>
              <a:ext cx="871247" cy="812"/>
            </a:xfrm>
            <a:prstGeom prst="straightConnector1">
              <a:avLst/>
            </a:prstGeom>
            <a:ln>
              <a:solidFill>
                <a:schemeClr val="bg1">
                  <a:lumMod val="75000"/>
                </a:schemeClr>
              </a:solidFill>
              <a:headEnd type="none"/>
              <a:tailEnd type="triangle"/>
            </a:ln>
          </p:spPr>
          <p:style>
            <a:lnRef idx="1">
              <a:schemeClr val="accent5"/>
            </a:lnRef>
            <a:fillRef idx="0">
              <a:schemeClr val="accent5"/>
            </a:fillRef>
            <a:effectRef idx="0">
              <a:schemeClr val="accent5"/>
            </a:effectRef>
            <a:fontRef idx="minor">
              <a:schemeClr val="tx1"/>
            </a:fontRef>
          </p:style>
        </p:cxnSp>
      </p:grpSp>
      <p:grpSp>
        <p:nvGrpSpPr>
          <p:cNvPr id="9" name="Group 8" descr="A diagram of a device emitting a stream of data.">
            <a:extLst>
              <a:ext uri="{FF2B5EF4-FFF2-40B4-BE49-F238E27FC236}">
                <a16:creationId xmlns:a16="http://schemas.microsoft.com/office/drawing/2014/main" id="{841C6B0D-25D1-91C4-35D2-C15D85BBA277}"/>
              </a:ext>
            </a:extLst>
          </p:cNvPr>
          <p:cNvGrpSpPr/>
          <p:nvPr/>
        </p:nvGrpSpPr>
        <p:grpSpPr>
          <a:xfrm>
            <a:off x="5274181" y="1775033"/>
            <a:ext cx="1397205" cy="685069"/>
            <a:chOff x="5274181" y="1775033"/>
            <a:chExt cx="1397205" cy="685069"/>
          </a:xfrm>
        </p:grpSpPr>
        <p:cxnSp>
          <p:nvCxnSpPr>
            <p:cNvPr id="33" name="Straight Arrow Connector 32">
              <a:extLst>
                <a:ext uri="{FF2B5EF4-FFF2-40B4-BE49-F238E27FC236}">
                  <a16:creationId xmlns:a16="http://schemas.microsoft.com/office/drawing/2014/main" id="{B14A3365-250F-0E8D-D047-9ECB52938154}"/>
                </a:ext>
                <a:ext uri="{C183D7F6-B498-43B3-948B-1728B52AA6E4}">
                  <adec:decorative xmlns:adec="http://schemas.microsoft.com/office/drawing/2017/decorative" val="1"/>
                </a:ext>
              </a:extLst>
            </p:cNvPr>
            <p:cNvCxnSpPr>
              <a:cxnSpLocks/>
            </p:cNvCxnSpPr>
            <p:nvPr/>
          </p:nvCxnSpPr>
          <p:spPr>
            <a:xfrm>
              <a:off x="5975758" y="2136612"/>
              <a:ext cx="695628" cy="0"/>
            </a:xfrm>
            <a:prstGeom prst="straightConnector1">
              <a:avLst/>
            </a:prstGeom>
            <a:ln w="28575">
              <a:solidFill>
                <a:schemeClr val="accent5"/>
              </a:solidFill>
              <a:prstDash val="dashDot"/>
              <a:headEnd type="none"/>
              <a:tailEnd type="triangle"/>
            </a:ln>
          </p:spPr>
          <p:style>
            <a:lnRef idx="1">
              <a:schemeClr val="accent1"/>
            </a:lnRef>
            <a:fillRef idx="0">
              <a:schemeClr val="accent1"/>
            </a:fillRef>
            <a:effectRef idx="0">
              <a:schemeClr val="accent1"/>
            </a:effectRef>
            <a:fontRef idx="minor">
              <a:schemeClr val="tx1"/>
            </a:fontRef>
          </p:style>
        </p:cxnSp>
        <p:pic>
          <p:nvPicPr>
            <p:cNvPr id="34" name="Graphic 33">
              <a:extLst>
                <a:ext uri="{FF2B5EF4-FFF2-40B4-BE49-F238E27FC236}">
                  <a16:creationId xmlns:a16="http://schemas.microsoft.com/office/drawing/2014/main" id="{57B67DA9-F986-4A4E-765F-8AE671C38807}"/>
                </a:ext>
                <a:ext uri="{C183D7F6-B498-43B3-948B-1728B52AA6E4}">
                  <adec:decorative xmlns:adec="http://schemas.microsoft.com/office/drawing/2017/decorative" val="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274181" y="1775033"/>
              <a:ext cx="685069" cy="685069"/>
            </a:xfrm>
            <a:prstGeom prst="rect">
              <a:avLst/>
            </a:prstGeom>
          </p:spPr>
        </p:pic>
      </p:grpSp>
      <p:grpSp>
        <p:nvGrpSpPr>
          <p:cNvPr id="45" name="Group 44" descr="A diagram of data flowing from an operational data store to an analytical data store.">
            <a:extLst>
              <a:ext uri="{FF2B5EF4-FFF2-40B4-BE49-F238E27FC236}">
                <a16:creationId xmlns:a16="http://schemas.microsoft.com/office/drawing/2014/main" id="{D745DA01-C525-13CB-9948-1FCC7B07E863}"/>
              </a:ext>
              <a:ext uri="{C183D7F6-B498-43B3-948B-1728B52AA6E4}">
                <adec:decorative xmlns:adec="http://schemas.microsoft.com/office/drawing/2017/decorative" val="0"/>
              </a:ext>
            </a:extLst>
          </p:cNvPr>
          <p:cNvGrpSpPr/>
          <p:nvPr/>
        </p:nvGrpSpPr>
        <p:grpSpPr>
          <a:xfrm>
            <a:off x="8736530" y="1848371"/>
            <a:ext cx="1830744" cy="515479"/>
            <a:chOff x="8736530" y="1851448"/>
            <a:chExt cx="1830744" cy="515479"/>
          </a:xfrm>
        </p:grpSpPr>
        <p:grpSp>
          <p:nvGrpSpPr>
            <p:cNvPr id="42" name="Group 41">
              <a:extLst>
                <a:ext uri="{FF2B5EF4-FFF2-40B4-BE49-F238E27FC236}">
                  <a16:creationId xmlns:a16="http://schemas.microsoft.com/office/drawing/2014/main" id="{49C5C5B6-5232-18B7-C683-097F2B10985B}"/>
                </a:ext>
              </a:extLst>
            </p:cNvPr>
            <p:cNvGrpSpPr/>
            <p:nvPr/>
          </p:nvGrpSpPr>
          <p:grpSpPr>
            <a:xfrm>
              <a:off x="9290127" y="1996349"/>
              <a:ext cx="762547" cy="246099"/>
              <a:chOff x="4370705" y="3336731"/>
              <a:chExt cx="762547" cy="246099"/>
            </a:xfrm>
          </p:grpSpPr>
          <p:sp>
            <p:nvSpPr>
              <p:cNvPr id="38" name="Arrow: Right 37">
                <a:extLst>
                  <a:ext uri="{FF2B5EF4-FFF2-40B4-BE49-F238E27FC236}">
                    <a16:creationId xmlns:a16="http://schemas.microsoft.com/office/drawing/2014/main" id="{696C2015-2908-41B2-7BE9-37F126215DD2}"/>
                  </a:ext>
                </a:extLst>
              </p:cNvPr>
              <p:cNvSpPr/>
              <p:nvPr/>
            </p:nvSpPr>
            <p:spPr bwMode="auto">
              <a:xfrm>
                <a:off x="4370705" y="3336731"/>
                <a:ext cx="762547" cy="246099"/>
              </a:xfrm>
              <a:prstGeom prs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Rounded Corners 38">
                <a:extLst>
                  <a:ext uri="{FF2B5EF4-FFF2-40B4-BE49-F238E27FC236}">
                    <a16:creationId xmlns:a16="http://schemas.microsoft.com/office/drawing/2014/main" id="{036861CE-F477-040B-FBD2-A1E91C1F64D3}"/>
                  </a:ext>
                </a:extLst>
              </p:cNvPr>
              <p:cNvSpPr/>
              <p:nvPr/>
            </p:nvSpPr>
            <p:spPr bwMode="auto">
              <a:xfrm>
                <a:off x="4403299" y="3415974"/>
                <a:ext cx="139777" cy="86389"/>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Rounded Corners 39">
                <a:extLst>
                  <a:ext uri="{FF2B5EF4-FFF2-40B4-BE49-F238E27FC236}">
                    <a16:creationId xmlns:a16="http://schemas.microsoft.com/office/drawing/2014/main" id="{45C2D10B-D225-65B5-4DE3-8E197743B455}"/>
                  </a:ext>
                </a:extLst>
              </p:cNvPr>
              <p:cNvSpPr/>
              <p:nvPr/>
            </p:nvSpPr>
            <p:spPr bwMode="auto">
              <a:xfrm>
                <a:off x="4580028" y="3415974"/>
                <a:ext cx="139777" cy="86389"/>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Rounded Corners 40">
                <a:extLst>
                  <a:ext uri="{FF2B5EF4-FFF2-40B4-BE49-F238E27FC236}">
                    <a16:creationId xmlns:a16="http://schemas.microsoft.com/office/drawing/2014/main" id="{663F2FFF-D168-9C5E-1E71-754A55CAE6A1}"/>
                  </a:ext>
                </a:extLst>
              </p:cNvPr>
              <p:cNvSpPr/>
              <p:nvPr/>
            </p:nvSpPr>
            <p:spPr bwMode="auto">
              <a:xfrm>
                <a:off x="4756757" y="3415974"/>
                <a:ext cx="139777" cy="86389"/>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43" name="Graphic 42" descr="Cylinder with solid fill">
              <a:extLst>
                <a:ext uri="{FF2B5EF4-FFF2-40B4-BE49-F238E27FC236}">
                  <a16:creationId xmlns:a16="http://schemas.microsoft.com/office/drawing/2014/main" id="{6E6D918B-8659-01A4-3060-433315351B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36530" y="1851448"/>
              <a:ext cx="514599" cy="514599"/>
            </a:xfrm>
            <a:prstGeom prst="rect">
              <a:avLst/>
            </a:prstGeom>
          </p:spPr>
        </p:pic>
        <p:pic>
          <p:nvPicPr>
            <p:cNvPr id="44" name="Graphic 43" descr="Database with solid fill">
              <a:extLst>
                <a:ext uri="{FF2B5EF4-FFF2-40B4-BE49-F238E27FC236}">
                  <a16:creationId xmlns:a16="http://schemas.microsoft.com/office/drawing/2014/main" id="{6A12FD98-BE63-EE14-F497-1BE391F6B6F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052674" y="1852327"/>
              <a:ext cx="514600" cy="514600"/>
            </a:xfrm>
            <a:prstGeom prst="rect">
              <a:avLst/>
            </a:prstGeom>
          </p:spPr>
        </p:pic>
      </p:grpSp>
      <p:grpSp>
        <p:nvGrpSpPr>
          <p:cNvPr id="54" name="Group 53" descr="A diagram of a folder containing files.">
            <a:extLst>
              <a:ext uri="{FF2B5EF4-FFF2-40B4-BE49-F238E27FC236}">
                <a16:creationId xmlns:a16="http://schemas.microsoft.com/office/drawing/2014/main" id="{CAB75FCF-408A-A2BE-7C51-4627C65AC61F}"/>
              </a:ext>
              <a:ext uri="{C183D7F6-B498-43B3-948B-1728B52AA6E4}">
                <adec:decorative xmlns:adec="http://schemas.microsoft.com/office/drawing/2017/decorative" val="0"/>
              </a:ext>
            </a:extLst>
          </p:cNvPr>
          <p:cNvGrpSpPr/>
          <p:nvPr/>
        </p:nvGrpSpPr>
        <p:grpSpPr>
          <a:xfrm>
            <a:off x="1518986" y="4428525"/>
            <a:ext cx="847811" cy="941929"/>
            <a:chOff x="6088297" y="3093002"/>
            <a:chExt cx="847811" cy="941929"/>
          </a:xfrm>
        </p:grpSpPr>
        <p:pic>
          <p:nvPicPr>
            <p:cNvPr id="49" name="Graphic 48" descr="Open folder with solid fill">
              <a:extLst>
                <a:ext uri="{FF2B5EF4-FFF2-40B4-BE49-F238E27FC236}">
                  <a16:creationId xmlns:a16="http://schemas.microsoft.com/office/drawing/2014/main" id="{AAB4E8E9-9663-BA8C-B526-7053421E253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198553" y="3354735"/>
              <a:ext cx="680196" cy="680196"/>
            </a:xfrm>
            <a:prstGeom prst="rect">
              <a:avLst/>
            </a:prstGeom>
          </p:spPr>
        </p:pic>
        <p:pic>
          <p:nvPicPr>
            <p:cNvPr id="51" name="Graphic 50" descr="Paper with solid fill">
              <a:extLst>
                <a:ext uri="{FF2B5EF4-FFF2-40B4-BE49-F238E27FC236}">
                  <a16:creationId xmlns:a16="http://schemas.microsoft.com/office/drawing/2014/main" id="{246B52F8-6D39-A99D-0AB3-5A2E560238F7}"/>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088297" y="3093002"/>
              <a:ext cx="351945" cy="351945"/>
            </a:xfrm>
            <a:prstGeom prst="rect">
              <a:avLst/>
            </a:prstGeom>
          </p:spPr>
        </p:pic>
        <p:pic>
          <p:nvPicPr>
            <p:cNvPr id="52" name="Graphic 51" descr="Paper with solid fill">
              <a:extLst>
                <a:ext uri="{FF2B5EF4-FFF2-40B4-BE49-F238E27FC236}">
                  <a16:creationId xmlns:a16="http://schemas.microsoft.com/office/drawing/2014/main" id="{C5DBBBE4-7A1E-B71D-5D81-697F0D5346E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336230" y="3093002"/>
              <a:ext cx="351945" cy="351945"/>
            </a:xfrm>
            <a:prstGeom prst="rect">
              <a:avLst/>
            </a:prstGeom>
          </p:spPr>
        </p:pic>
        <p:pic>
          <p:nvPicPr>
            <p:cNvPr id="53" name="Graphic 52" descr="Paper with solid fill">
              <a:extLst>
                <a:ext uri="{FF2B5EF4-FFF2-40B4-BE49-F238E27FC236}">
                  <a16:creationId xmlns:a16="http://schemas.microsoft.com/office/drawing/2014/main" id="{B8BE9203-785E-66A8-E1BF-913242CA1B4D}"/>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584163" y="3093002"/>
              <a:ext cx="351945" cy="351945"/>
            </a:xfrm>
            <a:prstGeom prst="rect">
              <a:avLst/>
            </a:prstGeom>
          </p:spPr>
        </p:pic>
      </p:grpSp>
      <p:grpSp>
        <p:nvGrpSpPr>
          <p:cNvPr id="63" name="Group 62" descr="A diagram of a cluster of servers running Apache Spark.">
            <a:extLst>
              <a:ext uri="{FF2B5EF4-FFF2-40B4-BE49-F238E27FC236}">
                <a16:creationId xmlns:a16="http://schemas.microsoft.com/office/drawing/2014/main" id="{823486E4-113A-252E-45B6-541B72A34376}"/>
              </a:ext>
              <a:ext uri="{C183D7F6-B498-43B3-948B-1728B52AA6E4}">
                <adec:decorative xmlns:adec="http://schemas.microsoft.com/office/drawing/2017/decorative" val="0"/>
              </a:ext>
            </a:extLst>
          </p:cNvPr>
          <p:cNvGrpSpPr/>
          <p:nvPr/>
        </p:nvGrpSpPr>
        <p:grpSpPr>
          <a:xfrm>
            <a:off x="9205654" y="4326725"/>
            <a:ext cx="1257854" cy="956125"/>
            <a:chOff x="9138274" y="4233058"/>
            <a:chExt cx="1202962" cy="914400"/>
          </a:xfrm>
        </p:grpSpPr>
        <p:pic>
          <p:nvPicPr>
            <p:cNvPr id="62" name="Graphic 61" descr="Server with solid fill">
              <a:extLst>
                <a:ext uri="{FF2B5EF4-FFF2-40B4-BE49-F238E27FC236}">
                  <a16:creationId xmlns:a16="http://schemas.microsoft.com/office/drawing/2014/main" id="{BEF63BE2-FF5D-7196-3DE9-3710307C4361}"/>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138274" y="4233058"/>
              <a:ext cx="914400" cy="914400"/>
            </a:xfrm>
            <a:prstGeom prst="rect">
              <a:avLst/>
            </a:prstGeom>
          </p:spPr>
        </p:pic>
        <p:pic>
          <p:nvPicPr>
            <p:cNvPr id="59" name="Graphic 58" descr="Gears with solid fill">
              <a:extLst>
                <a:ext uri="{FF2B5EF4-FFF2-40B4-BE49-F238E27FC236}">
                  <a16:creationId xmlns:a16="http://schemas.microsoft.com/office/drawing/2014/main" id="{B410E589-21C2-F6D1-05BB-3B1B04136FA7}"/>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9854808" y="4456289"/>
              <a:ext cx="486428" cy="486427"/>
            </a:xfrm>
            <a:prstGeom prst="rect">
              <a:avLst/>
            </a:prstGeom>
          </p:spPr>
        </p:pic>
      </p:grpSp>
      <p:grpSp>
        <p:nvGrpSpPr>
          <p:cNvPr id="32" name="Group 31" descr="A diagram of a relational data warehouse.">
            <a:extLst>
              <a:ext uri="{FF2B5EF4-FFF2-40B4-BE49-F238E27FC236}">
                <a16:creationId xmlns:a16="http://schemas.microsoft.com/office/drawing/2014/main" id="{0F309525-1C3C-B7DC-1364-3E8E1B7C37C8}"/>
              </a:ext>
            </a:extLst>
          </p:cNvPr>
          <p:cNvGrpSpPr/>
          <p:nvPr/>
        </p:nvGrpSpPr>
        <p:grpSpPr>
          <a:xfrm>
            <a:off x="5369044" y="4356575"/>
            <a:ext cx="1348814" cy="938149"/>
            <a:chOff x="5559773" y="4564328"/>
            <a:chExt cx="1154454" cy="802965"/>
          </a:xfrm>
        </p:grpSpPr>
        <p:pic>
          <p:nvPicPr>
            <p:cNvPr id="48" name="Graphic 47" descr="Database with solid fill">
              <a:extLst>
                <a:ext uri="{FF2B5EF4-FFF2-40B4-BE49-F238E27FC236}">
                  <a16:creationId xmlns:a16="http://schemas.microsoft.com/office/drawing/2014/main" id="{5C892A4A-E1E9-9D71-6B95-AE4144FDBEC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59773" y="4564328"/>
              <a:ext cx="802965" cy="802965"/>
            </a:xfrm>
            <a:prstGeom prst="rect">
              <a:avLst/>
            </a:prstGeom>
          </p:spPr>
        </p:pic>
        <p:grpSp>
          <p:nvGrpSpPr>
            <p:cNvPr id="31" name="Group 30">
              <a:extLst>
                <a:ext uri="{FF2B5EF4-FFF2-40B4-BE49-F238E27FC236}">
                  <a16:creationId xmlns:a16="http://schemas.microsoft.com/office/drawing/2014/main" id="{EAC1983A-1EE2-32A4-37CF-004E99F702C0}"/>
                </a:ext>
              </a:extLst>
            </p:cNvPr>
            <p:cNvGrpSpPr/>
            <p:nvPr/>
          </p:nvGrpSpPr>
          <p:grpSpPr>
            <a:xfrm>
              <a:off x="6105124" y="4822304"/>
              <a:ext cx="609103" cy="496176"/>
              <a:chOff x="3376280" y="4687491"/>
              <a:chExt cx="1287352" cy="1048678"/>
            </a:xfrm>
          </p:grpSpPr>
          <p:pic>
            <p:nvPicPr>
              <p:cNvPr id="13" name="Graphic 12" descr="Table with solid fill">
                <a:extLst>
                  <a:ext uri="{FF2B5EF4-FFF2-40B4-BE49-F238E27FC236}">
                    <a16:creationId xmlns:a16="http://schemas.microsoft.com/office/drawing/2014/main" id="{CA0704FB-593B-8278-62CC-88B1AD70274D}"/>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777460" y="4687491"/>
                <a:ext cx="463148" cy="463148"/>
              </a:xfrm>
              <a:prstGeom prst="rect">
                <a:avLst/>
              </a:prstGeom>
            </p:spPr>
          </p:pic>
          <p:pic>
            <p:nvPicPr>
              <p:cNvPr id="14" name="Graphic 13" descr="Table with solid fill">
                <a:extLst>
                  <a:ext uri="{FF2B5EF4-FFF2-40B4-BE49-F238E27FC236}">
                    <a16:creationId xmlns:a16="http://schemas.microsoft.com/office/drawing/2014/main" id="{7806D1FE-1B9C-A808-7EB5-3D2992571AB9}"/>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4200484" y="4980256"/>
                <a:ext cx="463148" cy="463148"/>
              </a:xfrm>
              <a:prstGeom prst="rect">
                <a:avLst/>
              </a:prstGeom>
            </p:spPr>
          </p:pic>
          <p:pic>
            <p:nvPicPr>
              <p:cNvPr id="15" name="Graphic 14" descr="Table with solid fill">
                <a:extLst>
                  <a:ext uri="{FF2B5EF4-FFF2-40B4-BE49-F238E27FC236}">
                    <a16:creationId xmlns:a16="http://schemas.microsoft.com/office/drawing/2014/main" id="{D3785C55-2B13-CA53-96D4-B2FE1CEE17A8}"/>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376280" y="4972693"/>
                <a:ext cx="463148" cy="463148"/>
              </a:xfrm>
              <a:prstGeom prst="rect">
                <a:avLst/>
              </a:prstGeom>
            </p:spPr>
          </p:pic>
          <p:pic>
            <p:nvPicPr>
              <p:cNvPr id="16" name="Graphic 15" descr="Table with solid fill">
                <a:extLst>
                  <a:ext uri="{FF2B5EF4-FFF2-40B4-BE49-F238E27FC236}">
                    <a16:creationId xmlns:a16="http://schemas.microsoft.com/office/drawing/2014/main" id="{3E0BC2FE-2410-A15E-5906-F01F51EFF5D2}"/>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551210" y="5273021"/>
                <a:ext cx="463148" cy="463148"/>
              </a:xfrm>
              <a:prstGeom prst="rect">
                <a:avLst/>
              </a:prstGeom>
            </p:spPr>
          </p:pic>
          <p:pic>
            <p:nvPicPr>
              <p:cNvPr id="19" name="Graphic 18" descr="Table with solid fill">
                <a:extLst>
                  <a:ext uri="{FF2B5EF4-FFF2-40B4-BE49-F238E27FC236}">
                    <a16:creationId xmlns:a16="http://schemas.microsoft.com/office/drawing/2014/main" id="{C0326152-C4D9-6B70-830A-6AFFEC880304}"/>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4010847" y="5273021"/>
                <a:ext cx="463148" cy="463148"/>
              </a:xfrm>
              <a:prstGeom prst="rect">
                <a:avLst/>
              </a:prstGeom>
            </p:spPr>
          </p:pic>
          <p:pic>
            <p:nvPicPr>
              <p:cNvPr id="27" name="Graphic 26" descr="Table with solid fill">
                <a:extLst>
                  <a:ext uri="{FF2B5EF4-FFF2-40B4-BE49-F238E27FC236}">
                    <a16:creationId xmlns:a16="http://schemas.microsoft.com/office/drawing/2014/main" id="{D631AF6C-CE80-8B7C-BF09-FEF8F5CC0B49}"/>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787726" y="4980256"/>
                <a:ext cx="463148" cy="463148"/>
              </a:xfrm>
              <a:prstGeom prst="rect">
                <a:avLst/>
              </a:prstGeom>
            </p:spPr>
          </p:pic>
        </p:grpSp>
      </p:grpSp>
    </p:spTree>
    <p:extLst>
      <p:ext uri="{BB962C8B-B14F-4D97-AF65-F5344CB8AC3E}">
        <p14:creationId xmlns:p14="http://schemas.microsoft.com/office/powerpoint/2010/main" val="123581991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CE47-D4C7-1C06-A34C-68C3216842A9}"/>
              </a:ext>
            </a:extLst>
          </p:cNvPr>
          <p:cNvSpPr>
            <a:spLocks noGrp="1"/>
          </p:cNvSpPr>
          <p:nvPr>
            <p:ph type="title"/>
          </p:nvPr>
        </p:nvSpPr>
        <p:spPr/>
        <p:txBody>
          <a:bodyPr/>
          <a:lstStyle/>
          <a:p>
            <a:r>
              <a:rPr lang="en-US" dirty="0"/>
              <a:t>Data engineering in Azure</a:t>
            </a:r>
          </a:p>
        </p:txBody>
      </p:sp>
      <p:grpSp>
        <p:nvGrpSpPr>
          <p:cNvPr id="3" name="Group 2" descr="A diagram showing an architecture for a data analytics solution on Azure.">
            <a:extLst>
              <a:ext uri="{FF2B5EF4-FFF2-40B4-BE49-F238E27FC236}">
                <a16:creationId xmlns:a16="http://schemas.microsoft.com/office/drawing/2014/main" id="{7860F868-9340-5A1C-7FA2-F966AF8CA9C1}"/>
              </a:ext>
            </a:extLst>
          </p:cNvPr>
          <p:cNvGrpSpPr/>
          <p:nvPr/>
        </p:nvGrpSpPr>
        <p:grpSpPr>
          <a:xfrm>
            <a:off x="639576" y="1159041"/>
            <a:ext cx="11092590" cy="4412471"/>
            <a:chOff x="639576" y="1159041"/>
            <a:chExt cx="11092590" cy="4412471"/>
          </a:xfrm>
        </p:grpSpPr>
        <p:grpSp>
          <p:nvGrpSpPr>
            <p:cNvPr id="126" name="Group 125" descr="A diagram of an application storing data in  different types of operational data store">
              <a:extLst>
                <a:ext uri="{FF2B5EF4-FFF2-40B4-BE49-F238E27FC236}">
                  <a16:creationId xmlns:a16="http://schemas.microsoft.com/office/drawing/2014/main" id="{AD83B66D-1C38-BBB9-B2EC-27346C5C2374}"/>
                </a:ext>
              </a:extLst>
            </p:cNvPr>
            <p:cNvGrpSpPr/>
            <p:nvPr/>
          </p:nvGrpSpPr>
          <p:grpSpPr>
            <a:xfrm>
              <a:off x="888836" y="1848275"/>
              <a:ext cx="1869918" cy="1866411"/>
              <a:chOff x="888836" y="1848275"/>
              <a:chExt cx="1869918" cy="1866411"/>
            </a:xfrm>
          </p:grpSpPr>
          <p:pic>
            <p:nvPicPr>
              <p:cNvPr id="5" name="Graphic 4" descr="Browser window with solid fill">
                <a:extLst>
                  <a:ext uri="{FF2B5EF4-FFF2-40B4-BE49-F238E27FC236}">
                    <a16:creationId xmlns:a16="http://schemas.microsoft.com/office/drawing/2014/main" id="{17DA1762-F91B-F15C-C4BC-DF671A65FE4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8836" y="2253286"/>
                <a:ext cx="830796" cy="830796"/>
              </a:xfrm>
              <a:prstGeom prst="rect">
                <a:avLst/>
              </a:prstGeom>
            </p:spPr>
          </p:pic>
          <p:pic>
            <p:nvPicPr>
              <p:cNvPr id="57" name="Graphic 56">
                <a:extLst>
                  <a:ext uri="{FF2B5EF4-FFF2-40B4-BE49-F238E27FC236}">
                    <a16:creationId xmlns:a16="http://schemas.microsoft.com/office/drawing/2014/main" id="{F733A829-8373-0D7E-68C6-76D5DA6DD9F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6405" y="2509970"/>
                <a:ext cx="523466" cy="523466"/>
              </a:xfrm>
              <a:prstGeom prst="rect">
                <a:avLst/>
              </a:prstGeom>
            </p:spPr>
          </p:pic>
          <p:pic>
            <p:nvPicPr>
              <p:cNvPr id="59" name="Graphic 58">
                <a:extLst>
                  <a:ext uri="{FF2B5EF4-FFF2-40B4-BE49-F238E27FC236}">
                    <a16:creationId xmlns:a16="http://schemas.microsoft.com/office/drawing/2014/main" id="{2F69496B-2698-97D3-935C-3ADED7B8830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212581" y="1848275"/>
                <a:ext cx="523466" cy="523466"/>
              </a:xfrm>
              <a:prstGeom prst="rect">
                <a:avLst/>
              </a:prstGeom>
            </p:spPr>
          </p:pic>
          <p:pic>
            <p:nvPicPr>
              <p:cNvPr id="73" name="Graphic 72">
                <a:extLst>
                  <a:ext uri="{FF2B5EF4-FFF2-40B4-BE49-F238E27FC236}">
                    <a16:creationId xmlns:a16="http://schemas.microsoft.com/office/drawing/2014/main" id="{FBBD6682-565D-4ACD-AFE5-CA21BF1026F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35288" y="3191220"/>
                <a:ext cx="523466" cy="523466"/>
              </a:xfrm>
              <a:prstGeom prst="rect">
                <a:avLst/>
              </a:prstGeom>
            </p:spPr>
          </p:pic>
          <p:sp>
            <p:nvSpPr>
              <p:cNvPr id="90" name="Left Brace 89">
                <a:extLst>
                  <a:ext uri="{FF2B5EF4-FFF2-40B4-BE49-F238E27FC236}">
                    <a16:creationId xmlns:a16="http://schemas.microsoft.com/office/drawing/2014/main" id="{EE7DEB4E-DA7E-DB8E-FF9D-3263445FDE60}"/>
                  </a:ext>
                </a:extLst>
              </p:cNvPr>
              <p:cNvSpPr/>
              <p:nvPr/>
            </p:nvSpPr>
            <p:spPr>
              <a:xfrm>
                <a:off x="1785311" y="2253286"/>
                <a:ext cx="218767" cy="1192375"/>
              </a:xfrm>
              <a:prstGeom prst="leftBrace">
                <a:avLst>
                  <a:gd name="adj1" fmla="val 8333"/>
                  <a:gd name="adj2" fmla="val 32547"/>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cxnSp>
          <p:nvCxnSpPr>
            <p:cNvPr id="101" name="Straight Connector 100">
              <a:extLst>
                <a:ext uri="{FF2B5EF4-FFF2-40B4-BE49-F238E27FC236}">
                  <a16:creationId xmlns:a16="http://schemas.microsoft.com/office/drawing/2014/main" id="{F2BEC347-AF43-81D1-8BA9-E4656D9874A4}"/>
                </a:ext>
                <a:ext uri="{C183D7F6-B498-43B3-948B-1728B52AA6E4}">
                  <adec:decorative xmlns:adec="http://schemas.microsoft.com/office/drawing/2017/decorative" val="1"/>
                </a:ext>
              </a:extLst>
            </p:cNvPr>
            <p:cNvCxnSpPr/>
            <p:nvPr/>
          </p:nvCxnSpPr>
          <p:spPr>
            <a:xfrm>
              <a:off x="3012769" y="1776406"/>
              <a:ext cx="0" cy="3779297"/>
            </a:xfrm>
            <a:prstGeom prst="line">
              <a:avLst/>
            </a:prstGeom>
            <a:ln>
              <a:solidFill>
                <a:schemeClr val="accent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30B8B93-7C35-A71F-4FC2-A7ED76F13014}"/>
                </a:ext>
                <a:ext uri="{C183D7F6-B498-43B3-948B-1728B52AA6E4}">
                  <adec:decorative xmlns:adec="http://schemas.microsoft.com/office/drawing/2017/decorative" val="1"/>
                </a:ext>
              </a:extLst>
            </p:cNvPr>
            <p:cNvCxnSpPr/>
            <p:nvPr/>
          </p:nvCxnSpPr>
          <p:spPr>
            <a:xfrm>
              <a:off x="5265136" y="1792215"/>
              <a:ext cx="0" cy="3779297"/>
            </a:xfrm>
            <a:prstGeom prst="line">
              <a:avLst/>
            </a:prstGeom>
            <a:ln>
              <a:solidFill>
                <a:schemeClr val="accent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85E91A2-1A2D-D956-B7B3-7C46F07FD678}"/>
                </a:ext>
                <a:ext uri="{C183D7F6-B498-43B3-948B-1728B52AA6E4}">
                  <adec:decorative xmlns:adec="http://schemas.microsoft.com/office/drawing/2017/decorative" val="1"/>
                </a:ext>
              </a:extLst>
            </p:cNvPr>
            <p:cNvCxnSpPr/>
            <p:nvPr/>
          </p:nvCxnSpPr>
          <p:spPr>
            <a:xfrm>
              <a:off x="8854720" y="1705757"/>
              <a:ext cx="0" cy="3779297"/>
            </a:xfrm>
            <a:prstGeom prst="line">
              <a:avLst/>
            </a:prstGeom>
            <a:ln>
              <a:solidFill>
                <a:schemeClr val="accent2"/>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F1675578-7B42-11EF-60E2-865D183E5FFE}"/>
                </a:ext>
              </a:extLst>
            </p:cNvPr>
            <p:cNvSpPr txBox="1"/>
            <p:nvPr/>
          </p:nvSpPr>
          <p:spPr>
            <a:xfrm>
              <a:off x="639576" y="1167410"/>
              <a:ext cx="2296118" cy="544765"/>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Operational data</a:t>
              </a:r>
            </a:p>
          </p:txBody>
        </p:sp>
        <p:sp>
          <p:nvSpPr>
            <p:cNvPr id="105" name="TextBox 104">
              <a:extLst>
                <a:ext uri="{FF2B5EF4-FFF2-40B4-BE49-F238E27FC236}">
                  <a16:creationId xmlns:a16="http://schemas.microsoft.com/office/drawing/2014/main" id="{484AE237-DB4E-9F79-B366-22F9D40F14CB}"/>
                </a:ext>
              </a:extLst>
            </p:cNvPr>
            <p:cNvSpPr txBox="1"/>
            <p:nvPr/>
          </p:nvSpPr>
          <p:spPr>
            <a:xfrm>
              <a:off x="2890147" y="1167410"/>
              <a:ext cx="2558267" cy="544765"/>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Data ingestion / ETL</a:t>
              </a:r>
            </a:p>
          </p:txBody>
        </p:sp>
        <p:sp>
          <p:nvSpPr>
            <p:cNvPr id="106" name="TextBox 105">
              <a:extLst>
                <a:ext uri="{FF2B5EF4-FFF2-40B4-BE49-F238E27FC236}">
                  <a16:creationId xmlns:a16="http://schemas.microsoft.com/office/drawing/2014/main" id="{495B0C7F-BCC8-1098-9499-315F9BD0782F}"/>
                </a:ext>
              </a:extLst>
            </p:cNvPr>
            <p:cNvSpPr txBox="1"/>
            <p:nvPr/>
          </p:nvSpPr>
          <p:spPr>
            <a:xfrm>
              <a:off x="5402866" y="1161561"/>
              <a:ext cx="3451854" cy="794064"/>
            </a:xfrm>
            <a:prstGeom prst="rect">
              <a:avLst/>
            </a:prstGeom>
            <a:no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Analytical data storage and processing</a:t>
              </a:r>
            </a:p>
          </p:txBody>
        </p:sp>
        <p:sp>
          <p:nvSpPr>
            <p:cNvPr id="107" name="TextBox 106">
              <a:extLst>
                <a:ext uri="{FF2B5EF4-FFF2-40B4-BE49-F238E27FC236}">
                  <a16:creationId xmlns:a16="http://schemas.microsoft.com/office/drawing/2014/main" id="{C7BB44BB-1A0B-8EEA-D067-F0E847A58191}"/>
                </a:ext>
              </a:extLst>
            </p:cNvPr>
            <p:cNvSpPr txBox="1"/>
            <p:nvPr/>
          </p:nvSpPr>
          <p:spPr>
            <a:xfrm>
              <a:off x="8757464" y="1159041"/>
              <a:ext cx="2974702" cy="794064"/>
            </a:xfrm>
            <a:prstGeom prst="rect">
              <a:avLst/>
            </a:prstGeom>
            <a:no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Data modeling and visualization</a:t>
              </a:r>
            </a:p>
          </p:txBody>
        </p:sp>
        <p:grpSp>
          <p:nvGrpSpPr>
            <p:cNvPr id="130" name="Group 129" descr="Azure Databricks">
              <a:extLst>
                <a:ext uri="{FF2B5EF4-FFF2-40B4-BE49-F238E27FC236}">
                  <a16:creationId xmlns:a16="http://schemas.microsoft.com/office/drawing/2014/main" id="{C7D99D91-D9F0-29AF-2EE8-09AB805BE911}"/>
                </a:ext>
              </a:extLst>
            </p:cNvPr>
            <p:cNvGrpSpPr/>
            <p:nvPr/>
          </p:nvGrpSpPr>
          <p:grpSpPr>
            <a:xfrm>
              <a:off x="6238898" y="4924396"/>
              <a:ext cx="1878254" cy="523466"/>
              <a:chOff x="6333930" y="4793960"/>
              <a:chExt cx="1878254" cy="523466"/>
            </a:xfrm>
          </p:grpSpPr>
          <p:pic>
            <p:nvPicPr>
              <p:cNvPr id="47" name="Graphic 46">
                <a:extLst>
                  <a:ext uri="{FF2B5EF4-FFF2-40B4-BE49-F238E27FC236}">
                    <a16:creationId xmlns:a16="http://schemas.microsoft.com/office/drawing/2014/main" id="{52088D55-56FE-3ECE-6091-21798FF21EF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333930" y="4793960"/>
                <a:ext cx="523466" cy="523466"/>
              </a:xfrm>
              <a:prstGeom prst="rect">
                <a:avLst/>
              </a:prstGeom>
            </p:spPr>
          </p:pic>
          <p:sp>
            <p:nvSpPr>
              <p:cNvPr id="113" name="TextBox 112">
                <a:extLst>
                  <a:ext uri="{FF2B5EF4-FFF2-40B4-BE49-F238E27FC236}">
                    <a16:creationId xmlns:a16="http://schemas.microsoft.com/office/drawing/2014/main" id="{CA458B06-861D-06CB-D593-DF70C6F6A50B}"/>
                  </a:ext>
                </a:extLst>
              </p:cNvPr>
              <p:cNvSpPr txBox="1"/>
              <p:nvPr/>
            </p:nvSpPr>
            <p:spPr>
              <a:xfrm>
                <a:off x="6877651" y="4871005"/>
                <a:ext cx="1334533" cy="193899"/>
              </a:xfrm>
              <a:prstGeom prst="rect">
                <a:avLst/>
              </a:prstGeom>
              <a:solidFill>
                <a:schemeClr val="bg1"/>
              </a:solidFill>
            </p:spPr>
            <p:txBody>
              <a:bodyPr wrap="none" lIns="0" tIns="0" rIns="0" bIns="0" rtlCol="0">
                <a:spAutoFit/>
              </a:bodyPr>
              <a:lstStyle/>
              <a:p>
                <a:pPr>
                  <a:lnSpc>
                    <a:spcPct val="90000"/>
                  </a:lnSpc>
                  <a:spcAft>
                    <a:spcPts val="600"/>
                  </a:spcAft>
                </a:pPr>
                <a:r>
                  <a:rPr lang="en-US" sz="1400" i="1" dirty="0">
                    <a:gradFill>
                      <a:gsLst>
                        <a:gs pos="2917">
                          <a:schemeClr val="tx1"/>
                        </a:gs>
                        <a:gs pos="30000">
                          <a:schemeClr val="tx1"/>
                        </a:gs>
                      </a:gsLst>
                      <a:lin ang="5400000" scaled="0"/>
                    </a:gradFill>
                  </a:rPr>
                  <a:t>Azure Databricks</a:t>
                </a:r>
              </a:p>
            </p:txBody>
          </p:sp>
        </p:grpSp>
        <p:sp>
          <p:nvSpPr>
            <p:cNvPr id="118" name="TextBox 117">
              <a:extLst>
                <a:ext uri="{FF2B5EF4-FFF2-40B4-BE49-F238E27FC236}">
                  <a16:creationId xmlns:a16="http://schemas.microsoft.com/office/drawing/2014/main" id="{51896B65-5D02-8756-BEFC-23DEF9063A17}"/>
                </a:ext>
              </a:extLst>
            </p:cNvPr>
            <p:cNvSpPr txBox="1"/>
            <p:nvPr/>
          </p:nvSpPr>
          <p:spPr>
            <a:xfrm>
              <a:off x="9550228" y="2065666"/>
              <a:ext cx="1490473" cy="193899"/>
            </a:xfrm>
            <a:prstGeom prst="rect">
              <a:avLst/>
            </a:prstGeom>
            <a:solidFill>
              <a:schemeClr val="bg1"/>
            </a:solidFill>
          </p:spPr>
          <p:txBody>
            <a:bodyPr wrap="none" lIns="0" tIns="0" rIns="0" bIns="0" rtlCol="0">
              <a:spAutoFit/>
            </a:bodyPr>
            <a:lstStyle/>
            <a:p>
              <a:pPr>
                <a:lnSpc>
                  <a:spcPct val="90000"/>
                </a:lnSpc>
                <a:spcAft>
                  <a:spcPts val="600"/>
                </a:spcAft>
              </a:pPr>
              <a:r>
                <a:rPr lang="en-US" sz="1400" i="1" dirty="0">
                  <a:gradFill>
                    <a:gsLst>
                      <a:gs pos="2917">
                        <a:schemeClr val="tx1"/>
                      </a:gs>
                      <a:gs pos="30000">
                        <a:schemeClr val="tx1"/>
                      </a:gs>
                    </a:gsLst>
                    <a:lin ang="5400000" scaled="0"/>
                  </a:gradFill>
                </a:rPr>
                <a:t>Microsoft Power BI</a:t>
              </a:r>
            </a:p>
          </p:txBody>
        </p:sp>
        <p:cxnSp>
          <p:nvCxnSpPr>
            <p:cNvPr id="109" name="Straight Arrow Connector 108">
              <a:extLst>
                <a:ext uri="{FF2B5EF4-FFF2-40B4-BE49-F238E27FC236}">
                  <a16:creationId xmlns:a16="http://schemas.microsoft.com/office/drawing/2014/main" id="{24BE023E-DECC-93CD-4823-23D39F152DDE}"/>
                </a:ext>
                <a:ext uri="{C183D7F6-B498-43B3-948B-1728B52AA6E4}">
                  <adec:decorative xmlns:adec="http://schemas.microsoft.com/office/drawing/2017/decorative" val="1"/>
                </a:ext>
              </a:extLst>
            </p:cNvPr>
            <p:cNvCxnSpPr>
              <a:cxnSpLocks/>
              <a:stCxn id="17" idx="3"/>
              <a:endCxn id="10" idx="1"/>
            </p:cNvCxnSpPr>
            <p:nvPr/>
          </p:nvCxnSpPr>
          <p:spPr>
            <a:xfrm>
              <a:off x="1616014" y="4536952"/>
              <a:ext cx="614285" cy="3604"/>
            </a:xfrm>
            <a:prstGeom prst="straightConnector1">
              <a:avLst/>
            </a:prstGeom>
            <a:ln w="19050">
              <a:solidFill>
                <a:schemeClr val="tx1"/>
              </a:solidFill>
              <a:prstDash val="dashDot"/>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34" name="Group 133" descr="Azure Stream Analytics">
              <a:extLst>
                <a:ext uri="{FF2B5EF4-FFF2-40B4-BE49-F238E27FC236}">
                  <a16:creationId xmlns:a16="http://schemas.microsoft.com/office/drawing/2014/main" id="{23BF6878-A0F5-B217-C044-18D03DC7B297}"/>
                </a:ext>
              </a:extLst>
            </p:cNvPr>
            <p:cNvGrpSpPr/>
            <p:nvPr/>
          </p:nvGrpSpPr>
          <p:grpSpPr>
            <a:xfrm>
              <a:off x="3221777" y="4298602"/>
              <a:ext cx="2389845" cy="523466"/>
              <a:chOff x="3206494" y="5024761"/>
              <a:chExt cx="2389845" cy="523466"/>
            </a:xfrm>
          </p:grpSpPr>
          <p:pic>
            <p:nvPicPr>
              <p:cNvPr id="49" name="Graphic 48">
                <a:extLst>
                  <a:ext uri="{FF2B5EF4-FFF2-40B4-BE49-F238E27FC236}">
                    <a16:creationId xmlns:a16="http://schemas.microsoft.com/office/drawing/2014/main" id="{FA8F595D-3725-1D25-1ADF-6E387184110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206494" y="5024761"/>
                <a:ext cx="523466" cy="523466"/>
              </a:xfrm>
              <a:prstGeom prst="rect">
                <a:avLst/>
              </a:prstGeom>
            </p:spPr>
          </p:pic>
          <p:sp>
            <p:nvSpPr>
              <p:cNvPr id="117" name="TextBox 116">
                <a:extLst>
                  <a:ext uri="{FF2B5EF4-FFF2-40B4-BE49-F238E27FC236}">
                    <a16:creationId xmlns:a16="http://schemas.microsoft.com/office/drawing/2014/main" id="{C0A12E95-611D-A195-48CC-8208A433EC63}"/>
                  </a:ext>
                </a:extLst>
              </p:cNvPr>
              <p:cNvSpPr txBox="1"/>
              <p:nvPr/>
            </p:nvSpPr>
            <p:spPr>
              <a:xfrm>
                <a:off x="3790139" y="5241071"/>
                <a:ext cx="1806200" cy="193899"/>
              </a:xfrm>
              <a:prstGeom prst="rect">
                <a:avLst/>
              </a:prstGeom>
              <a:solidFill>
                <a:schemeClr val="bg1"/>
              </a:solidFill>
            </p:spPr>
            <p:txBody>
              <a:bodyPr wrap="none" lIns="0" tIns="0" rIns="0" bIns="0" rtlCol="0">
                <a:spAutoFit/>
              </a:bodyPr>
              <a:lstStyle/>
              <a:p>
                <a:pPr>
                  <a:lnSpc>
                    <a:spcPct val="90000"/>
                  </a:lnSpc>
                  <a:spcAft>
                    <a:spcPts val="600"/>
                  </a:spcAft>
                </a:pPr>
                <a:r>
                  <a:rPr lang="en-US" sz="1400" i="1" dirty="0">
                    <a:gradFill>
                      <a:gsLst>
                        <a:gs pos="2917">
                          <a:schemeClr val="tx1"/>
                        </a:gs>
                        <a:gs pos="30000">
                          <a:schemeClr val="tx1"/>
                        </a:gs>
                      </a:gsLst>
                      <a:lin ang="5400000" scaled="0"/>
                    </a:gradFill>
                  </a:rPr>
                  <a:t>Azure Stream Analytics</a:t>
                </a:r>
              </a:p>
            </p:txBody>
          </p:sp>
        </p:grpSp>
        <p:sp>
          <p:nvSpPr>
            <p:cNvPr id="111" name="TextBox 110">
              <a:extLst>
                <a:ext uri="{FF2B5EF4-FFF2-40B4-BE49-F238E27FC236}">
                  <a16:creationId xmlns:a16="http://schemas.microsoft.com/office/drawing/2014/main" id="{949DA0B9-98F0-B269-2D14-3B8A48052859}"/>
                </a:ext>
              </a:extLst>
            </p:cNvPr>
            <p:cNvSpPr txBox="1"/>
            <p:nvPr/>
          </p:nvSpPr>
          <p:spPr>
            <a:xfrm>
              <a:off x="4461974" y="2036365"/>
              <a:ext cx="1903213" cy="193899"/>
            </a:xfrm>
            <a:prstGeom prst="rect">
              <a:avLst/>
            </a:prstGeom>
            <a:solidFill>
              <a:schemeClr val="bg1"/>
            </a:solidFill>
          </p:spPr>
          <p:txBody>
            <a:bodyPr wrap="none" lIns="0" tIns="0" rIns="0" bIns="0" rtlCol="0">
              <a:spAutoFit/>
            </a:bodyPr>
            <a:lstStyle/>
            <a:p>
              <a:pPr>
                <a:lnSpc>
                  <a:spcPct val="90000"/>
                </a:lnSpc>
                <a:spcAft>
                  <a:spcPts val="600"/>
                </a:spcAft>
              </a:pPr>
              <a:r>
                <a:rPr lang="en-US" sz="1400" i="1" dirty="0">
                  <a:gradFill>
                    <a:gsLst>
                      <a:gs pos="2917">
                        <a:schemeClr val="tx1"/>
                      </a:gs>
                      <a:gs pos="30000">
                        <a:schemeClr val="tx1"/>
                      </a:gs>
                    </a:gsLst>
                    <a:lin ang="5400000" scaled="0"/>
                  </a:gradFill>
                </a:rPr>
                <a:t>Azure Synapse Analytics</a:t>
              </a:r>
            </a:p>
          </p:txBody>
        </p:sp>
        <p:pic>
          <p:nvPicPr>
            <p:cNvPr id="67" name="Graphic 66">
              <a:extLst>
                <a:ext uri="{FF2B5EF4-FFF2-40B4-BE49-F238E27FC236}">
                  <a16:creationId xmlns:a16="http://schemas.microsoft.com/office/drawing/2014/main" id="{B935F3D5-6C7E-A5CD-9828-2D63959BDCE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03051" y="2461757"/>
              <a:ext cx="261734" cy="261734"/>
            </a:xfrm>
            <a:prstGeom prst="rect">
              <a:avLst/>
            </a:prstGeom>
          </p:spPr>
        </p:pic>
        <p:pic>
          <p:nvPicPr>
            <p:cNvPr id="69" name="Graphic 68" descr="Gears with solid fill">
              <a:extLst>
                <a:ext uri="{FF2B5EF4-FFF2-40B4-BE49-F238E27FC236}">
                  <a16:creationId xmlns:a16="http://schemas.microsoft.com/office/drawing/2014/main" id="{C6F7F246-B422-7457-FD0E-78616980418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680668" y="2452500"/>
              <a:ext cx="316813" cy="316813"/>
            </a:xfrm>
            <a:prstGeom prst="rect">
              <a:avLst/>
            </a:prstGeom>
          </p:spPr>
        </p:pic>
        <p:pic>
          <p:nvPicPr>
            <p:cNvPr id="71" name="Graphic 70">
              <a:extLst>
                <a:ext uri="{FF2B5EF4-FFF2-40B4-BE49-F238E27FC236}">
                  <a16:creationId xmlns:a16="http://schemas.microsoft.com/office/drawing/2014/main" id="{8E280CD1-B78C-90E1-39AE-F960F87442E5}"/>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042976" y="2494526"/>
              <a:ext cx="228965" cy="228965"/>
            </a:xfrm>
            <a:prstGeom prst="rect">
              <a:avLst/>
            </a:prstGeom>
          </p:spPr>
        </p:pic>
        <p:sp>
          <p:nvSpPr>
            <p:cNvPr id="74" name="Left Brace 73">
              <a:extLst>
                <a:ext uri="{FF2B5EF4-FFF2-40B4-BE49-F238E27FC236}">
                  <a16:creationId xmlns:a16="http://schemas.microsoft.com/office/drawing/2014/main" id="{0B87F17B-EDD2-A68F-6A02-59C7616614CE}"/>
                </a:ext>
              </a:extLst>
            </p:cNvPr>
            <p:cNvSpPr/>
            <p:nvPr/>
          </p:nvSpPr>
          <p:spPr>
            <a:xfrm rot="5400000">
              <a:off x="6707709" y="2583586"/>
              <a:ext cx="272499" cy="712872"/>
            </a:xfrm>
            <a:prstGeom prst="leftBrac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82" name="Group 81">
              <a:extLst>
                <a:ext uri="{FF2B5EF4-FFF2-40B4-BE49-F238E27FC236}">
                  <a16:creationId xmlns:a16="http://schemas.microsoft.com/office/drawing/2014/main" id="{01664FDB-9F5E-38E8-A342-63DF080B69BB}"/>
                </a:ext>
              </a:extLst>
            </p:cNvPr>
            <p:cNvGrpSpPr/>
            <p:nvPr/>
          </p:nvGrpSpPr>
          <p:grpSpPr>
            <a:xfrm>
              <a:off x="4885533" y="2937163"/>
              <a:ext cx="756703" cy="244213"/>
              <a:chOff x="5305637" y="2280613"/>
              <a:chExt cx="756703" cy="244213"/>
            </a:xfrm>
          </p:grpSpPr>
          <p:sp>
            <p:nvSpPr>
              <p:cNvPr id="78" name="Arrow: Right 77">
                <a:extLst>
                  <a:ext uri="{FF2B5EF4-FFF2-40B4-BE49-F238E27FC236}">
                    <a16:creationId xmlns:a16="http://schemas.microsoft.com/office/drawing/2014/main" id="{1DDFA49B-5C68-CDCD-A5F0-6432D34486D1}"/>
                  </a:ext>
                </a:extLst>
              </p:cNvPr>
              <p:cNvSpPr/>
              <p:nvPr/>
            </p:nvSpPr>
            <p:spPr bwMode="auto">
              <a:xfrm>
                <a:off x="5305637" y="2280613"/>
                <a:ext cx="756703" cy="244213"/>
              </a:xfrm>
              <a:prstGeom prs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9" name="Rectangle: Rounded Corners 78">
                <a:extLst>
                  <a:ext uri="{FF2B5EF4-FFF2-40B4-BE49-F238E27FC236}">
                    <a16:creationId xmlns:a16="http://schemas.microsoft.com/office/drawing/2014/main" id="{5BAEB575-2A5D-C71B-BA8A-5F17190C4945}"/>
                  </a:ext>
                </a:extLst>
              </p:cNvPr>
              <p:cNvSpPr/>
              <p:nvPr/>
            </p:nvSpPr>
            <p:spPr bwMode="auto">
              <a:xfrm>
                <a:off x="5338232" y="2359856"/>
                <a:ext cx="138706" cy="85727"/>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0" name="Rectangle: Rounded Corners 79">
                <a:extLst>
                  <a:ext uri="{FF2B5EF4-FFF2-40B4-BE49-F238E27FC236}">
                    <a16:creationId xmlns:a16="http://schemas.microsoft.com/office/drawing/2014/main" id="{67BDA3DF-C58E-806E-8D70-6B75FBE269E8}"/>
                  </a:ext>
                </a:extLst>
              </p:cNvPr>
              <p:cNvSpPr/>
              <p:nvPr/>
            </p:nvSpPr>
            <p:spPr bwMode="auto">
              <a:xfrm>
                <a:off x="5514961" y="2359856"/>
                <a:ext cx="138706" cy="85727"/>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1" name="Rectangle: Rounded Corners 80">
                <a:extLst>
                  <a:ext uri="{FF2B5EF4-FFF2-40B4-BE49-F238E27FC236}">
                    <a16:creationId xmlns:a16="http://schemas.microsoft.com/office/drawing/2014/main" id="{EC6CFA53-BE82-26ED-F431-D0DE565E9887}"/>
                  </a:ext>
                </a:extLst>
              </p:cNvPr>
              <p:cNvSpPr/>
              <p:nvPr/>
            </p:nvSpPr>
            <p:spPr bwMode="auto">
              <a:xfrm>
                <a:off x="5691690" y="2359856"/>
                <a:ext cx="138706" cy="85727"/>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75" name="Rectangle 74">
              <a:extLst>
                <a:ext uri="{FF2B5EF4-FFF2-40B4-BE49-F238E27FC236}">
                  <a16:creationId xmlns:a16="http://schemas.microsoft.com/office/drawing/2014/main" id="{CCBB103C-BBF0-F4BC-61B0-9CC59C650BDE}"/>
                </a:ext>
              </a:extLst>
            </p:cNvPr>
            <p:cNvSpPr/>
            <p:nvPr/>
          </p:nvSpPr>
          <p:spPr bwMode="auto">
            <a:xfrm>
              <a:off x="4001366" y="2389705"/>
              <a:ext cx="4499403" cy="1804548"/>
            </a:xfrm>
            <a:prstGeom prst="rect">
              <a:avLst/>
            </a:prstGeom>
            <a:no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Graphic 50">
              <a:extLst>
                <a:ext uri="{FF2B5EF4-FFF2-40B4-BE49-F238E27FC236}">
                  <a16:creationId xmlns:a16="http://schemas.microsoft.com/office/drawing/2014/main" id="{483A484F-6B34-C53F-1210-9C38ACCDF11C}"/>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761730" y="1763728"/>
              <a:ext cx="680195" cy="680195"/>
            </a:xfrm>
            <a:prstGeom prst="rect">
              <a:avLst/>
            </a:prstGeom>
          </p:spPr>
        </p:pic>
        <p:grpSp>
          <p:nvGrpSpPr>
            <p:cNvPr id="131" name="Group 130" descr="Azure Data Lake Storage Gen2">
              <a:extLst>
                <a:ext uri="{FF2B5EF4-FFF2-40B4-BE49-F238E27FC236}">
                  <a16:creationId xmlns:a16="http://schemas.microsoft.com/office/drawing/2014/main" id="{E77DD38E-E2AC-3CF5-735C-A64A338F2313}"/>
                </a:ext>
              </a:extLst>
            </p:cNvPr>
            <p:cNvGrpSpPr/>
            <p:nvPr/>
          </p:nvGrpSpPr>
          <p:grpSpPr>
            <a:xfrm>
              <a:off x="5895986" y="3843622"/>
              <a:ext cx="2404184" cy="723765"/>
              <a:chOff x="5895986" y="3843622"/>
              <a:chExt cx="2404184" cy="723765"/>
            </a:xfrm>
          </p:grpSpPr>
          <p:sp>
            <p:nvSpPr>
              <p:cNvPr id="112" name="TextBox 111">
                <a:extLst>
                  <a:ext uri="{FF2B5EF4-FFF2-40B4-BE49-F238E27FC236}">
                    <a16:creationId xmlns:a16="http://schemas.microsoft.com/office/drawing/2014/main" id="{BC98866D-5257-0A17-5956-B5E263DF1CE5}"/>
                  </a:ext>
                </a:extLst>
              </p:cNvPr>
              <p:cNvSpPr txBox="1"/>
              <p:nvPr/>
            </p:nvSpPr>
            <p:spPr>
              <a:xfrm>
                <a:off x="5895986" y="4373488"/>
                <a:ext cx="2404184" cy="193899"/>
              </a:xfrm>
              <a:prstGeom prst="rect">
                <a:avLst/>
              </a:prstGeom>
              <a:solidFill>
                <a:schemeClr val="bg1"/>
              </a:solidFill>
            </p:spPr>
            <p:txBody>
              <a:bodyPr wrap="none" lIns="0" tIns="0" rIns="0" bIns="0" rtlCol="0">
                <a:spAutoFit/>
              </a:bodyPr>
              <a:lstStyle/>
              <a:p>
                <a:pPr>
                  <a:lnSpc>
                    <a:spcPct val="90000"/>
                  </a:lnSpc>
                  <a:spcAft>
                    <a:spcPts val="600"/>
                  </a:spcAft>
                </a:pPr>
                <a:r>
                  <a:rPr lang="en-US" sz="1400" i="1" dirty="0">
                    <a:gradFill>
                      <a:gsLst>
                        <a:gs pos="2917">
                          <a:schemeClr val="tx1"/>
                        </a:gs>
                        <a:gs pos="30000">
                          <a:schemeClr val="tx1"/>
                        </a:gs>
                      </a:gsLst>
                      <a:lin ang="5400000" scaled="0"/>
                    </a:gradFill>
                  </a:rPr>
                  <a:t>Azure Data Lake Storage Gen2</a:t>
                </a:r>
              </a:p>
            </p:txBody>
          </p:sp>
          <p:pic>
            <p:nvPicPr>
              <p:cNvPr id="61" name="Graphic 60">
                <a:extLst>
                  <a:ext uri="{FF2B5EF4-FFF2-40B4-BE49-F238E27FC236}">
                    <a16:creationId xmlns:a16="http://schemas.microsoft.com/office/drawing/2014/main" id="{D69246E1-1110-9FBE-FCAA-575CB7E0458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6220855" y="3843622"/>
                <a:ext cx="582693" cy="582693"/>
              </a:xfrm>
              <a:prstGeom prst="rect">
                <a:avLst/>
              </a:prstGeom>
            </p:spPr>
          </p:pic>
        </p:grpSp>
        <p:sp>
          <p:nvSpPr>
            <p:cNvPr id="121" name="Arrow: Right 120">
              <a:extLst>
                <a:ext uri="{FF2B5EF4-FFF2-40B4-BE49-F238E27FC236}">
                  <a16:creationId xmlns:a16="http://schemas.microsoft.com/office/drawing/2014/main" id="{77ADDEE3-6041-ED0D-253C-953F57F6CCC9}"/>
                </a:ext>
                <a:ext uri="{C183D7F6-B498-43B3-948B-1728B52AA6E4}">
                  <adec:decorative xmlns:adec="http://schemas.microsoft.com/office/drawing/2017/decorative" val="1"/>
                </a:ext>
              </a:extLst>
            </p:cNvPr>
            <p:cNvSpPr/>
            <p:nvPr/>
          </p:nvSpPr>
          <p:spPr bwMode="auto">
            <a:xfrm>
              <a:off x="2825813" y="2810239"/>
              <a:ext cx="1044477" cy="487942"/>
            </a:xfrm>
            <a:prstGeom prst="rightArrow">
              <a:avLst/>
            </a:prstGeom>
            <a:solidFill>
              <a:schemeClr val="accent5">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7" name="Graphic 16" descr="A device emitting data">
              <a:extLst>
                <a:ext uri="{FF2B5EF4-FFF2-40B4-BE49-F238E27FC236}">
                  <a16:creationId xmlns:a16="http://schemas.microsoft.com/office/drawing/2014/main" id="{B81E254E-16EA-5B26-2189-42F04FCF2079}"/>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930945" y="4194417"/>
              <a:ext cx="685069" cy="685069"/>
            </a:xfrm>
            <a:prstGeom prst="rect">
              <a:avLst/>
            </a:prstGeom>
          </p:spPr>
        </p:pic>
        <p:grpSp>
          <p:nvGrpSpPr>
            <p:cNvPr id="146" name="Group 145" descr="Azure Data Factory">
              <a:extLst>
                <a:ext uri="{FF2B5EF4-FFF2-40B4-BE49-F238E27FC236}">
                  <a16:creationId xmlns:a16="http://schemas.microsoft.com/office/drawing/2014/main" id="{E91A7112-7D00-1ED1-6B14-6E427213A319}"/>
                </a:ext>
              </a:extLst>
            </p:cNvPr>
            <p:cNvGrpSpPr/>
            <p:nvPr/>
          </p:nvGrpSpPr>
          <p:grpSpPr>
            <a:xfrm>
              <a:off x="3273574" y="4926015"/>
              <a:ext cx="2414823" cy="607602"/>
              <a:chOff x="3452747" y="4299951"/>
              <a:chExt cx="2414823" cy="607602"/>
            </a:xfrm>
          </p:grpSpPr>
          <p:grpSp>
            <p:nvGrpSpPr>
              <p:cNvPr id="136" name="Group 135" descr="Azure Data Factory">
                <a:extLst>
                  <a:ext uri="{FF2B5EF4-FFF2-40B4-BE49-F238E27FC236}">
                    <a16:creationId xmlns:a16="http://schemas.microsoft.com/office/drawing/2014/main" id="{9CEBB435-8CB1-EB74-C77C-C12647A2AABC}"/>
                  </a:ext>
                </a:extLst>
              </p:cNvPr>
              <p:cNvGrpSpPr/>
              <p:nvPr/>
            </p:nvGrpSpPr>
            <p:grpSpPr>
              <a:xfrm>
                <a:off x="3452747" y="4299951"/>
                <a:ext cx="2106048" cy="523466"/>
                <a:chOff x="3452747" y="4299951"/>
                <a:chExt cx="2106048" cy="523466"/>
              </a:xfrm>
            </p:grpSpPr>
            <p:pic>
              <p:nvPicPr>
                <p:cNvPr id="53" name="Graphic 52">
                  <a:extLst>
                    <a:ext uri="{FF2B5EF4-FFF2-40B4-BE49-F238E27FC236}">
                      <a16:creationId xmlns:a16="http://schemas.microsoft.com/office/drawing/2014/main" id="{F3BE1CBD-352E-34A1-24F5-1985DF61ECA3}"/>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452747" y="4299951"/>
                  <a:ext cx="523466" cy="523466"/>
                </a:xfrm>
                <a:prstGeom prst="rect">
                  <a:avLst/>
                </a:prstGeom>
              </p:spPr>
            </p:pic>
            <p:sp>
              <p:nvSpPr>
                <p:cNvPr id="114" name="TextBox 113">
                  <a:extLst>
                    <a:ext uri="{FF2B5EF4-FFF2-40B4-BE49-F238E27FC236}">
                      <a16:creationId xmlns:a16="http://schemas.microsoft.com/office/drawing/2014/main" id="{82E8625F-3BBA-8C99-4646-FF6D168EF83A}"/>
                    </a:ext>
                  </a:extLst>
                </p:cNvPr>
                <p:cNvSpPr txBox="1"/>
                <p:nvPr/>
              </p:nvSpPr>
              <p:spPr>
                <a:xfrm>
                  <a:off x="4058448" y="4489105"/>
                  <a:ext cx="1500347" cy="193899"/>
                </a:xfrm>
                <a:prstGeom prst="rect">
                  <a:avLst/>
                </a:prstGeom>
                <a:solidFill>
                  <a:schemeClr val="bg1"/>
                </a:solidFill>
              </p:spPr>
              <p:txBody>
                <a:bodyPr wrap="none" lIns="0" tIns="0" rIns="0" bIns="0" rtlCol="0">
                  <a:spAutoFit/>
                </a:bodyPr>
                <a:lstStyle/>
                <a:p>
                  <a:pPr>
                    <a:lnSpc>
                      <a:spcPct val="90000"/>
                    </a:lnSpc>
                    <a:spcAft>
                      <a:spcPts val="600"/>
                    </a:spcAft>
                  </a:pPr>
                  <a:r>
                    <a:rPr lang="en-US" sz="1400" i="1" dirty="0">
                      <a:gradFill>
                        <a:gsLst>
                          <a:gs pos="2917">
                            <a:schemeClr val="tx1"/>
                          </a:gs>
                          <a:gs pos="30000">
                            <a:schemeClr val="tx1"/>
                          </a:gs>
                        </a:gsLst>
                        <a:lin ang="5400000" scaled="0"/>
                      </a:gradFill>
                    </a:rPr>
                    <a:t>Azure Data Factory</a:t>
                  </a:r>
                </a:p>
              </p:txBody>
            </p:sp>
          </p:grpSp>
          <p:sp>
            <p:nvSpPr>
              <p:cNvPr id="142" name="Arrow: Right 141">
                <a:extLst>
                  <a:ext uri="{FF2B5EF4-FFF2-40B4-BE49-F238E27FC236}">
                    <a16:creationId xmlns:a16="http://schemas.microsoft.com/office/drawing/2014/main" id="{36B607F6-D997-7FA3-547C-22B9EC6F346D}"/>
                  </a:ext>
                </a:extLst>
              </p:cNvPr>
              <p:cNvSpPr/>
              <p:nvPr/>
            </p:nvSpPr>
            <p:spPr bwMode="auto">
              <a:xfrm>
                <a:off x="5110867" y="4663340"/>
                <a:ext cx="756703" cy="244213"/>
              </a:xfrm>
              <a:prstGeom prs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3" name="Rectangle: Rounded Corners 142">
                <a:extLst>
                  <a:ext uri="{FF2B5EF4-FFF2-40B4-BE49-F238E27FC236}">
                    <a16:creationId xmlns:a16="http://schemas.microsoft.com/office/drawing/2014/main" id="{BD55B2A2-0E2A-C9C7-F7CE-548FBF5CE118}"/>
                  </a:ext>
                </a:extLst>
              </p:cNvPr>
              <p:cNvSpPr/>
              <p:nvPr/>
            </p:nvSpPr>
            <p:spPr bwMode="auto">
              <a:xfrm>
                <a:off x="5143462" y="4742583"/>
                <a:ext cx="138706" cy="85727"/>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4" name="Rectangle: Rounded Corners 143">
                <a:extLst>
                  <a:ext uri="{FF2B5EF4-FFF2-40B4-BE49-F238E27FC236}">
                    <a16:creationId xmlns:a16="http://schemas.microsoft.com/office/drawing/2014/main" id="{A61D6A20-07D2-9A32-DBF7-AF83267696C3}"/>
                  </a:ext>
                </a:extLst>
              </p:cNvPr>
              <p:cNvSpPr/>
              <p:nvPr/>
            </p:nvSpPr>
            <p:spPr bwMode="auto">
              <a:xfrm>
                <a:off x="5320191" y="4742583"/>
                <a:ext cx="138706" cy="85727"/>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5" name="Rectangle: Rounded Corners 144">
                <a:extLst>
                  <a:ext uri="{FF2B5EF4-FFF2-40B4-BE49-F238E27FC236}">
                    <a16:creationId xmlns:a16="http://schemas.microsoft.com/office/drawing/2014/main" id="{6844B3ED-361A-D279-3AAA-D0FBBA260F3C}"/>
                  </a:ext>
                </a:extLst>
              </p:cNvPr>
              <p:cNvSpPr/>
              <p:nvPr/>
            </p:nvSpPr>
            <p:spPr bwMode="auto">
              <a:xfrm>
                <a:off x="5496920" y="4742583"/>
                <a:ext cx="138706" cy="85727"/>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cxnSp>
          <p:nvCxnSpPr>
            <p:cNvPr id="147" name="Straight Arrow Connector 146">
              <a:extLst>
                <a:ext uri="{FF2B5EF4-FFF2-40B4-BE49-F238E27FC236}">
                  <a16:creationId xmlns:a16="http://schemas.microsoft.com/office/drawing/2014/main" id="{9D29F709-A79C-2632-BBCF-115A45060215}"/>
                </a:ext>
                <a:ext uri="{C183D7F6-B498-43B3-948B-1728B52AA6E4}">
                  <adec:decorative xmlns:adec="http://schemas.microsoft.com/office/drawing/2017/decorative" val="1"/>
                </a:ext>
              </a:extLst>
            </p:cNvPr>
            <p:cNvCxnSpPr>
              <a:cxnSpLocks/>
            </p:cNvCxnSpPr>
            <p:nvPr/>
          </p:nvCxnSpPr>
          <p:spPr>
            <a:xfrm flipV="1">
              <a:off x="3797040" y="3689192"/>
              <a:ext cx="2096392" cy="746213"/>
            </a:xfrm>
            <a:prstGeom prst="bentConnector3">
              <a:avLst>
                <a:gd name="adj1" fmla="val 50000"/>
              </a:avLst>
            </a:prstGeom>
            <a:ln w="19050">
              <a:solidFill>
                <a:schemeClr val="tx1"/>
              </a:solidFill>
              <a:prstDash val="dashDot"/>
              <a:headEnd type="none"/>
              <a:tailEnd type="triangle"/>
            </a:ln>
          </p:spPr>
          <p:style>
            <a:lnRef idx="1">
              <a:schemeClr val="accent1"/>
            </a:lnRef>
            <a:fillRef idx="0">
              <a:schemeClr val="accent1"/>
            </a:fillRef>
            <a:effectRef idx="0">
              <a:schemeClr val="accent1"/>
            </a:effectRef>
            <a:fontRef idx="minor">
              <a:schemeClr val="tx1"/>
            </a:fontRef>
          </p:style>
        </p:cxnSp>
        <p:grpSp>
          <p:nvGrpSpPr>
            <p:cNvPr id="6" name="Group 5" descr="Power BI">
              <a:extLst>
                <a:ext uri="{FF2B5EF4-FFF2-40B4-BE49-F238E27FC236}">
                  <a16:creationId xmlns:a16="http://schemas.microsoft.com/office/drawing/2014/main" id="{E09FCB72-FCE0-4DEC-27B7-66508837F8F0}"/>
                </a:ext>
              </a:extLst>
            </p:cNvPr>
            <p:cNvGrpSpPr/>
            <p:nvPr/>
          </p:nvGrpSpPr>
          <p:grpSpPr>
            <a:xfrm>
              <a:off x="8854720" y="1881731"/>
              <a:ext cx="2364024" cy="2433919"/>
              <a:chOff x="8854720" y="1881731"/>
              <a:chExt cx="2364024" cy="2433919"/>
            </a:xfrm>
          </p:grpSpPr>
          <p:grpSp>
            <p:nvGrpSpPr>
              <p:cNvPr id="129" name="Group 128" descr="Microsoft Power BI">
                <a:extLst>
                  <a:ext uri="{FF2B5EF4-FFF2-40B4-BE49-F238E27FC236}">
                    <a16:creationId xmlns:a16="http://schemas.microsoft.com/office/drawing/2014/main" id="{F455E8C7-EFB8-9820-3973-10641975196C}"/>
                  </a:ext>
                </a:extLst>
              </p:cNvPr>
              <p:cNvGrpSpPr/>
              <p:nvPr/>
            </p:nvGrpSpPr>
            <p:grpSpPr>
              <a:xfrm>
                <a:off x="8854720" y="1881731"/>
                <a:ext cx="2364024" cy="2433919"/>
                <a:chOff x="8854720" y="1881731"/>
                <a:chExt cx="2364024" cy="2433919"/>
              </a:xfrm>
            </p:grpSpPr>
            <p:pic>
              <p:nvPicPr>
                <p:cNvPr id="92" name="Graphic 91" descr="Bar chart with solid fill">
                  <a:extLst>
                    <a:ext uri="{FF2B5EF4-FFF2-40B4-BE49-F238E27FC236}">
                      <a16:creationId xmlns:a16="http://schemas.microsoft.com/office/drawing/2014/main" id="{7D448918-42E5-677F-31CA-18D6F8906204}"/>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0454640" y="3551760"/>
                  <a:ext cx="581309" cy="581309"/>
                </a:xfrm>
                <a:prstGeom prst="rect">
                  <a:avLst/>
                </a:prstGeom>
              </p:spPr>
            </p:pic>
            <p:pic>
              <p:nvPicPr>
                <p:cNvPr id="94" name="Graphic 93" descr="Pie chart with solid fill">
                  <a:extLst>
                    <a:ext uri="{FF2B5EF4-FFF2-40B4-BE49-F238E27FC236}">
                      <a16:creationId xmlns:a16="http://schemas.microsoft.com/office/drawing/2014/main" id="{8553CA48-4386-2AA3-8BF6-B8B9108DD76A}"/>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9439715" y="3567766"/>
                  <a:ext cx="529150" cy="529150"/>
                </a:xfrm>
                <a:prstGeom prst="rect">
                  <a:avLst/>
                </a:prstGeom>
              </p:spPr>
            </p:pic>
            <p:pic>
              <p:nvPicPr>
                <p:cNvPr id="96" name="Graphic 95" descr="Upward trend with solid fill">
                  <a:extLst>
                    <a:ext uri="{FF2B5EF4-FFF2-40B4-BE49-F238E27FC236}">
                      <a16:creationId xmlns:a16="http://schemas.microsoft.com/office/drawing/2014/main" id="{11DBCF37-E0D9-4846-3F30-5DEA195CAB27}"/>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0194529" y="2429254"/>
                  <a:ext cx="581308" cy="581308"/>
                </a:xfrm>
                <a:prstGeom prst="rect">
                  <a:avLst/>
                </a:prstGeom>
              </p:spPr>
            </p:pic>
            <p:sp>
              <p:nvSpPr>
                <p:cNvPr id="97" name="Rectangle 96">
                  <a:extLst>
                    <a:ext uri="{FF2B5EF4-FFF2-40B4-BE49-F238E27FC236}">
                      <a16:creationId xmlns:a16="http://schemas.microsoft.com/office/drawing/2014/main" id="{3511C5BC-DE63-08EA-F7CC-2DFA538293C8}"/>
                    </a:ext>
                  </a:extLst>
                </p:cNvPr>
                <p:cNvSpPr/>
                <p:nvPr/>
              </p:nvSpPr>
              <p:spPr bwMode="auto">
                <a:xfrm>
                  <a:off x="9099998" y="2389705"/>
                  <a:ext cx="2118746" cy="1925945"/>
                </a:xfrm>
                <a:prstGeom prst="rect">
                  <a:avLst/>
                </a:prstGeom>
                <a:no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3" name="Graphic 62">
                  <a:extLst>
                    <a:ext uri="{FF2B5EF4-FFF2-40B4-BE49-F238E27FC236}">
                      <a16:creationId xmlns:a16="http://schemas.microsoft.com/office/drawing/2014/main" id="{8D223DE6-F7BC-D4C7-73CD-32A7454693C1}"/>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8854720" y="1881731"/>
                  <a:ext cx="747259" cy="569399"/>
                </a:xfrm>
                <a:prstGeom prst="rect">
                  <a:avLst/>
                </a:prstGeom>
              </p:spPr>
            </p:pic>
          </p:grpSp>
          <p:pic>
            <p:nvPicPr>
              <p:cNvPr id="4" name="Graphic 3" descr="Cube with solid fill">
                <a:extLst>
                  <a:ext uri="{FF2B5EF4-FFF2-40B4-BE49-F238E27FC236}">
                    <a16:creationId xmlns:a16="http://schemas.microsoft.com/office/drawing/2014/main" id="{23285499-FC30-D975-D432-CADD80EC2EA1}"/>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9886630" y="2996332"/>
                <a:ext cx="665311" cy="665311"/>
              </a:xfrm>
              <a:prstGeom prst="rect">
                <a:avLst/>
              </a:prstGeom>
            </p:spPr>
          </p:pic>
        </p:grpSp>
        <p:sp>
          <p:nvSpPr>
            <p:cNvPr id="141" name="Arrow: Right 140">
              <a:extLst>
                <a:ext uri="{FF2B5EF4-FFF2-40B4-BE49-F238E27FC236}">
                  <a16:creationId xmlns:a16="http://schemas.microsoft.com/office/drawing/2014/main" id="{057CED4B-7D33-CD4B-7D8F-7FB594A3C0AE}"/>
                </a:ext>
                <a:ext uri="{C183D7F6-B498-43B3-948B-1728B52AA6E4}">
                  <adec:decorative xmlns:adec="http://schemas.microsoft.com/office/drawing/2017/decorative" val="1"/>
                </a:ext>
              </a:extLst>
            </p:cNvPr>
            <p:cNvSpPr/>
            <p:nvPr/>
          </p:nvSpPr>
          <p:spPr bwMode="auto">
            <a:xfrm>
              <a:off x="8572910" y="2840111"/>
              <a:ext cx="884051" cy="487942"/>
            </a:xfrm>
            <a:prstGeom prst="rightArrow">
              <a:avLst/>
            </a:prstGeom>
            <a:solidFill>
              <a:schemeClr val="accent5">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Graphic 9" descr="Azure Event Hubs">
              <a:extLst>
                <a:ext uri="{FF2B5EF4-FFF2-40B4-BE49-F238E27FC236}">
                  <a16:creationId xmlns:a16="http://schemas.microsoft.com/office/drawing/2014/main" id="{0244F1B2-11FB-00E8-DCCB-D404535CFEDC}"/>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2230299" y="4287200"/>
              <a:ext cx="506712" cy="506712"/>
            </a:xfrm>
            <a:prstGeom prst="rect">
              <a:avLst/>
            </a:prstGeom>
          </p:spPr>
        </p:pic>
        <p:cxnSp>
          <p:nvCxnSpPr>
            <p:cNvPr id="14" name="Straight Arrow Connector 13">
              <a:extLst>
                <a:ext uri="{FF2B5EF4-FFF2-40B4-BE49-F238E27FC236}">
                  <a16:creationId xmlns:a16="http://schemas.microsoft.com/office/drawing/2014/main" id="{AC612EA0-3413-5160-9718-B74EB38A7DB3}"/>
                </a:ext>
                <a:ext uri="{C183D7F6-B498-43B3-948B-1728B52AA6E4}">
                  <adec:decorative xmlns:adec="http://schemas.microsoft.com/office/drawing/2017/decorative" val="1"/>
                </a:ext>
              </a:extLst>
            </p:cNvPr>
            <p:cNvCxnSpPr>
              <a:cxnSpLocks/>
              <a:stCxn id="10" idx="3"/>
              <a:endCxn id="49" idx="1"/>
            </p:cNvCxnSpPr>
            <p:nvPr/>
          </p:nvCxnSpPr>
          <p:spPr>
            <a:xfrm>
              <a:off x="2737011" y="4540556"/>
              <a:ext cx="484766" cy="19779"/>
            </a:xfrm>
            <a:prstGeom prst="straightConnector1">
              <a:avLst/>
            </a:prstGeom>
            <a:ln w="19050">
              <a:solidFill>
                <a:schemeClr val="tx1"/>
              </a:solidFill>
              <a:prstDash val="dashDot"/>
              <a:headEnd type="none"/>
              <a:tailEnd type="triangle"/>
            </a:ln>
          </p:spPr>
          <p:style>
            <a:lnRef idx="1">
              <a:schemeClr val="accent1"/>
            </a:lnRef>
            <a:fillRef idx="0">
              <a:schemeClr val="accent1"/>
            </a:fillRef>
            <a:effectRef idx="0">
              <a:schemeClr val="accent1"/>
            </a:effectRef>
            <a:fontRef idx="minor">
              <a:schemeClr val="tx1"/>
            </a:fontRef>
          </p:style>
        </p:cxnSp>
        <p:grpSp>
          <p:nvGrpSpPr>
            <p:cNvPr id="8" name="Group 7" descr="A diagram of a folder containing files.">
              <a:extLst>
                <a:ext uri="{FF2B5EF4-FFF2-40B4-BE49-F238E27FC236}">
                  <a16:creationId xmlns:a16="http://schemas.microsoft.com/office/drawing/2014/main" id="{45A268EC-8D53-FBF6-DC78-CD1DF311A8AD}"/>
                </a:ext>
                <a:ext uri="{C183D7F6-B498-43B3-948B-1728B52AA6E4}">
                  <adec:decorative xmlns:adec="http://schemas.microsoft.com/office/drawing/2017/decorative" val="0"/>
                </a:ext>
              </a:extLst>
            </p:cNvPr>
            <p:cNvGrpSpPr/>
            <p:nvPr/>
          </p:nvGrpSpPr>
          <p:grpSpPr>
            <a:xfrm>
              <a:off x="6133068" y="3285176"/>
              <a:ext cx="773927" cy="859843"/>
              <a:chOff x="6088297" y="3093002"/>
              <a:chExt cx="847811" cy="941929"/>
            </a:xfrm>
          </p:grpSpPr>
          <p:pic>
            <p:nvPicPr>
              <p:cNvPr id="12" name="Graphic 11" descr="Open folder with solid fill">
                <a:extLst>
                  <a:ext uri="{FF2B5EF4-FFF2-40B4-BE49-F238E27FC236}">
                    <a16:creationId xmlns:a16="http://schemas.microsoft.com/office/drawing/2014/main" id="{CB8082FF-0529-B504-5109-794EDC10F2F0}"/>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6198553" y="3354735"/>
                <a:ext cx="680196" cy="680196"/>
              </a:xfrm>
              <a:prstGeom prst="rect">
                <a:avLst/>
              </a:prstGeom>
            </p:spPr>
          </p:pic>
          <p:pic>
            <p:nvPicPr>
              <p:cNvPr id="13" name="Graphic 12" descr="Paper with solid fill">
                <a:extLst>
                  <a:ext uri="{FF2B5EF4-FFF2-40B4-BE49-F238E27FC236}">
                    <a16:creationId xmlns:a16="http://schemas.microsoft.com/office/drawing/2014/main" id="{B7A443E1-D611-E873-0674-788B52AD513B}"/>
                  </a:ext>
                </a:extLst>
              </p:cNvPr>
              <p:cNvPicPr>
                <a:picLocks noChangeAspect="1"/>
              </p:cNvPicPr>
              <p:nvPr/>
            </p:nvPicPr>
            <p:blipFill>
              <a:blip r:embed="rId41">
                <a:extLst>
                  <a:ext uri="{96DAC541-7B7A-43D3-8B79-37D633B846F1}">
                    <asvg:svgBlip xmlns:asvg="http://schemas.microsoft.com/office/drawing/2016/SVG/main" r:embed="rId42"/>
                  </a:ext>
                </a:extLst>
              </a:blip>
              <a:stretch>
                <a:fillRect/>
              </a:stretch>
            </p:blipFill>
            <p:spPr>
              <a:xfrm>
                <a:off x="6088297" y="3093002"/>
                <a:ext cx="351945" cy="351945"/>
              </a:xfrm>
              <a:prstGeom prst="rect">
                <a:avLst/>
              </a:prstGeom>
            </p:spPr>
          </p:pic>
          <p:pic>
            <p:nvPicPr>
              <p:cNvPr id="15" name="Graphic 14" descr="Paper with solid fill">
                <a:extLst>
                  <a:ext uri="{FF2B5EF4-FFF2-40B4-BE49-F238E27FC236}">
                    <a16:creationId xmlns:a16="http://schemas.microsoft.com/office/drawing/2014/main" id="{70319335-4CE4-976D-896A-ED5179682D10}"/>
                  </a:ext>
                </a:extLst>
              </p:cNvPr>
              <p:cNvPicPr>
                <a:picLocks noChangeAspect="1"/>
              </p:cNvPicPr>
              <p:nvPr/>
            </p:nvPicPr>
            <p:blipFill>
              <a:blip r:embed="rId41">
                <a:extLst>
                  <a:ext uri="{96DAC541-7B7A-43D3-8B79-37D633B846F1}">
                    <asvg:svgBlip xmlns:asvg="http://schemas.microsoft.com/office/drawing/2016/SVG/main" r:embed="rId42"/>
                  </a:ext>
                </a:extLst>
              </a:blip>
              <a:stretch>
                <a:fillRect/>
              </a:stretch>
            </p:blipFill>
            <p:spPr>
              <a:xfrm>
                <a:off x="6336230" y="3093002"/>
                <a:ext cx="351945" cy="351945"/>
              </a:xfrm>
              <a:prstGeom prst="rect">
                <a:avLst/>
              </a:prstGeom>
            </p:spPr>
          </p:pic>
          <p:pic>
            <p:nvPicPr>
              <p:cNvPr id="16" name="Graphic 15" descr="Paper with solid fill">
                <a:extLst>
                  <a:ext uri="{FF2B5EF4-FFF2-40B4-BE49-F238E27FC236}">
                    <a16:creationId xmlns:a16="http://schemas.microsoft.com/office/drawing/2014/main" id="{B0ABF2C9-6629-4050-EDD9-970F3B6701FB}"/>
                  </a:ext>
                </a:extLst>
              </p:cNvPr>
              <p:cNvPicPr>
                <a:picLocks noChangeAspect="1"/>
              </p:cNvPicPr>
              <p:nvPr/>
            </p:nvPicPr>
            <p:blipFill>
              <a:blip r:embed="rId41">
                <a:extLst>
                  <a:ext uri="{96DAC541-7B7A-43D3-8B79-37D633B846F1}">
                    <asvg:svgBlip xmlns:asvg="http://schemas.microsoft.com/office/drawing/2016/SVG/main" r:embed="rId42"/>
                  </a:ext>
                </a:extLst>
              </a:blip>
              <a:stretch>
                <a:fillRect/>
              </a:stretch>
            </p:blipFill>
            <p:spPr>
              <a:xfrm>
                <a:off x="6584163" y="3093002"/>
                <a:ext cx="351945" cy="351945"/>
              </a:xfrm>
              <a:prstGeom prst="rect">
                <a:avLst/>
              </a:prstGeom>
            </p:spPr>
          </p:pic>
        </p:grpSp>
        <p:grpSp>
          <p:nvGrpSpPr>
            <p:cNvPr id="19" name="Group 18">
              <a:extLst>
                <a:ext uri="{FF2B5EF4-FFF2-40B4-BE49-F238E27FC236}">
                  <a16:creationId xmlns:a16="http://schemas.microsoft.com/office/drawing/2014/main" id="{6205E0B0-7FB6-E7E0-2AE7-03E438F014A2}"/>
                </a:ext>
              </a:extLst>
            </p:cNvPr>
            <p:cNvGrpSpPr/>
            <p:nvPr/>
          </p:nvGrpSpPr>
          <p:grpSpPr>
            <a:xfrm>
              <a:off x="6903201" y="3183093"/>
              <a:ext cx="1071013" cy="744929"/>
              <a:chOff x="5559773" y="4564328"/>
              <a:chExt cx="1154454" cy="802965"/>
            </a:xfrm>
          </p:grpSpPr>
          <p:pic>
            <p:nvPicPr>
              <p:cNvPr id="20" name="Graphic 19" descr="Database with solid fill">
                <a:extLst>
                  <a:ext uri="{FF2B5EF4-FFF2-40B4-BE49-F238E27FC236}">
                    <a16:creationId xmlns:a16="http://schemas.microsoft.com/office/drawing/2014/main" id="{51031CE8-2045-2FA2-4989-06ABED1EB1ED}"/>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5559773" y="4564328"/>
                <a:ext cx="802965" cy="802965"/>
              </a:xfrm>
              <a:prstGeom prst="rect">
                <a:avLst/>
              </a:prstGeom>
            </p:spPr>
          </p:pic>
          <p:grpSp>
            <p:nvGrpSpPr>
              <p:cNvPr id="21" name="Group 20">
                <a:extLst>
                  <a:ext uri="{FF2B5EF4-FFF2-40B4-BE49-F238E27FC236}">
                    <a16:creationId xmlns:a16="http://schemas.microsoft.com/office/drawing/2014/main" id="{3034B6DF-6529-68EE-AE2A-6EA4F4CDE993}"/>
                  </a:ext>
                </a:extLst>
              </p:cNvPr>
              <p:cNvGrpSpPr/>
              <p:nvPr/>
            </p:nvGrpSpPr>
            <p:grpSpPr>
              <a:xfrm>
                <a:off x="6105124" y="4822304"/>
                <a:ext cx="609103" cy="496176"/>
                <a:chOff x="3376280" y="4687491"/>
                <a:chExt cx="1287352" cy="1048678"/>
              </a:xfrm>
            </p:grpSpPr>
            <p:pic>
              <p:nvPicPr>
                <p:cNvPr id="22" name="Graphic 21" descr="Table with solid fill">
                  <a:extLst>
                    <a:ext uri="{FF2B5EF4-FFF2-40B4-BE49-F238E27FC236}">
                      <a16:creationId xmlns:a16="http://schemas.microsoft.com/office/drawing/2014/main" id="{99F73C34-577D-C1FB-5DCD-DBEB6A05397C}"/>
                    </a:ext>
                  </a:extLst>
                </p:cNvPr>
                <p:cNvPicPr>
                  <a:picLocks noChangeAspect="1"/>
                </p:cNvPicPr>
                <p:nvPr/>
              </p:nvPicPr>
              <p:blipFill>
                <a:blip r:embed="rId45">
                  <a:extLst>
                    <a:ext uri="{96DAC541-7B7A-43D3-8B79-37D633B846F1}">
                      <asvg:svgBlip xmlns:asvg="http://schemas.microsoft.com/office/drawing/2016/SVG/main" r:embed="rId46"/>
                    </a:ext>
                  </a:extLst>
                </a:blip>
                <a:stretch>
                  <a:fillRect/>
                </a:stretch>
              </p:blipFill>
              <p:spPr>
                <a:xfrm>
                  <a:off x="3777460" y="4687491"/>
                  <a:ext cx="463148" cy="463148"/>
                </a:xfrm>
                <a:prstGeom prst="rect">
                  <a:avLst/>
                </a:prstGeom>
              </p:spPr>
            </p:pic>
            <p:pic>
              <p:nvPicPr>
                <p:cNvPr id="23" name="Graphic 22" descr="Table with solid fill">
                  <a:extLst>
                    <a:ext uri="{FF2B5EF4-FFF2-40B4-BE49-F238E27FC236}">
                      <a16:creationId xmlns:a16="http://schemas.microsoft.com/office/drawing/2014/main" id="{718DCCCA-13C6-4674-7B2B-1CD7600156C3}"/>
                    </a:ext>
                  </a:extLst>
                </p:cNvPr>
                <p:cNvPicPr>
                  <a:picLocks noChangeAspect="1"/>
                </p:cNvPicPr>
                <p:nvPr/>
              </p:nvPicPr>
              <p:blipFill>
                <a:blip r:embed="rId45">
                  <a:extLst>
                    <a:ext uri="{96DAC541-7B7A-43D3-8B79-37D633B846F1}">
                      <asvg:svgBlip xmlns:asvg="http://schemas.microsoft.com/office/drawing/2016/SVG/main" r:embed="rId46"/>
                    </a:ext>
                  </a:extLst>
                </a:blip>
                <a:stretch>
                  <a:fillRect/>
                </a:stretch>
              </p:blipFill>
              <p:spPr>
                <a:xfrm>
                  <a:off x="4200484" y="4980256"/>
                  <a:ext cx="463148" cy="463148"/>
                </a:xfrm>
                <a:prstGeom prst="rect">
                  <a:avLst/>
                </a:prstGeom>
              </p:spPr>
            </p:pic>
            <p:pic>
              <p:nvPicPr>
                <p:cNvPr id="24" name="Graphic 23" descr="Table with solid fill">
                  <a:extLst>
                    <a:ext uri="{FF2B5EF4-FFF2-40B4-BE49-F238E27FC236}">
                      <a16:creationId xmlns:a16="http://schemas.microsoft.com/office/drawing/2014/main" id="{D9E73871-7FB2-EE4F-0C96-05AEBF3AE86C}"/>
                    </a:ext>
                  </a:extLst>
                </p:cNvPr>
                <p:cNvPicPr>
                  <a:picLocks noChangeAspect="1"/>
                </p:cNvPicPr>
                <p:nvPr/>
              </p:nvPicPr>
              <p:blipFill>
                <a:blip r:embed="rId45">
                  <a:extLst>
                    <a:ext uri="{96DAC541-7B7A-43D3-8B79-37D633B846F1}">
                      <asvg:svgBlip xmlns:asvg="http://schemas.microsoft.com/office/drawing/2016/SVG/main" r:embed="rId46"/>
                    </a:ext>
                  </a:extLst>
                </a:blip>
                <a:stretch>
                  <a:fillRect/>
                </a:stretch>
              </p:blipFill>
              <p:spPr>
                <a:xfrm>
                  <a:off x="3376280" y="4972693"/>
                  <a:ext cx="463148" cy="463148"/>
                </a:xfrm>
                <a:prstGeom prst="rect">
                  <a:avLst/>
                </a:prstGeom>
              </p:spPr>
            </p:pic>
            <p:pic>
              <p:nvPicPr>
                <p:cNvPr id="25" name="Graphic 24" descr="Table with solid fill">
                  <a:extLst>
                    <a:ext uri="{FF2B5EF4-FFF2-40B4-BE49-F238E27FC236}">
                      <a16:creationId xmlns:a16="http://schemas.microsoft.com/office/drawing/2014/main" id="{CDFDAE04-5CE4-9EB7-340F-1983C4BF47F0}"/>
                    </a:ext>
                  </a:extLst>
                </p:cNvPr>
                <p:cNvPicPr>
                  <a:picLocks noChangeAspect="1"/>
                </p:cNvPicPr>
                <p:nvPr/>
              </p:nvPicPr>
              <p:blipFill>
                <a:blip r:embed="rId45">
                  <a:extLst>
                    <a:ext uri="{96DAC541-7B7A-43D3-8B79-37D633B846F1}">
                      <asvg:svgBlip xmlns:asvg="http://schemas.microsoft.com/office/drawing/2016/SVG/main" r:embed="rId46"/>
                    </a:ext>
                  </a:extLst>
                </a:blip>
                <a:stretch>
                  <a:fillRect/>
                </a:stretch>
              </p:blipFill>
              <p:spPr>
                <a:xfrm>
                  <a:off x="3551210" y="5273021"/>
                  <a:ext cx="463148" cy="463148"/>
                </a:xfrm>
                <a:prstGeom prst="rect">
                  <a:avLst/>
                </a:prstGeom>
              </p:spPr>
            </p:pic>
            <p:pic>
              <p:nvPicPr>
                <p:cNvPr id="26" name="Graphic 25" descr="Table with solid fill">
                  <a:extLst>
                    <a:ext uri="{FF2B5EF4-FFF2-40B4-BE49-F238E27FC236}">
                      <a16:creationId xmlns:a16="http://schemas.microsoft.com/office/drawing/2014/main" id="{18E44F8B-1F79-05CE-25E6-C63D3B2A8929}"/>
                    </a:ext>
                  </a:extLst>
                </p:cNvPr>
                <p:cNvPicPr>
                  <a:picLocks noChangeAspect="1"/>
                </p:cNvPicPr>
                <p:nvPr/>
              </p:nvPicPr>
              <p:blipFill>
                <a:blip r:embed="rId45">
                  <a:extLst>
                    <a:ext uri="{96DAC541-7B7A-43D3-8B79-37D633B846F1}">
                      <asvg:svgBlip xmlns:asvg="http://schemas.microsoft.com/office/drawing/2016/SVG/main" r:embed="rId46"/>
                    </a:ext>
                  </a:extLst>
                </a:blip>
                <a:stretch>
                  <a:fillRect/>
                </a:stretch>
              </p:blipFill>
              <p:spPr>
                <a:xfrm>
                  <a:off x="4010847" y="5273021"/>
                  <a:ext cx="463148" cy="463148"/>
                </a:xfrm>
                <a:prstGeom prst="rect">
                  <a:avLst/>
                </a:prstGeom>
              </p:spPr>
            </p:pic>
            <p:pic>
              <p:nvPicPr>
                <p:cNvPr id="27" name="Graphic 26" descr="Table with solid fill">
                  <a:extLst>
                    <a:ext uri="{FF2B5EF4-FFF2-40B4-BE49-F238E27FC236}">
                      <a16:creationId xmlns:a16="http://schemas.microsoft.com/office/drawing/2014/main" id="{26622393-20D7-F351-69CB-3B2A7020BD42}"/>
                    </a:ext>
                  </a:extLst>
                </p:cNvPr>
                <p:cNvPicPr>
                  <a:picLocks noChangeAspect="1"/>
                </p:cNvPicPr>
                <p:nvPr/>
              </p:nvPicPr>
              <p:blipFill>
                <a:blip r:embed="rId45">
                  <a:extLst>
                    <a:ext uri="{96DAC541-7B7A-43D3-8B79-37D633B846F1}">
                      <asvg:svgBlip xmlns:asvg="http://schemas.microsoft.com/office/drawing/2016/SVG/main" r:embed="rId46"/>
                    </a:ext>
                  </a:extLst>
                </a:blip>
                <a:stretch>
                  <a:fillRect/>
                </a:stretch>
              </p:blipFill>
              <p:spPr>
                <a:xfrm>
                  <a:off x="3787726" y="4980256"/>
                  <a:ext cx="463148" cy="463148"/>
                </a:xfrm>
                <a:prstGeom prst="rect">
                  <a:avLst/>
                </a:prstGeom>
              </p:spPr>
            </p:pic>
          </p:grpSp>
        </p:grpSp>
      </p:grpSp>
    </p:spTree>
    <p:extLst>
      <p:ext uri="{BB962C8B-B14F-4D97-AF65-F5344CB8AC3E}">
        <p14:creationId xmlns:p14="http://schemas.microsoft.com/office/powerpoint/2010/main" val="127996900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Knowledge check</a:t>
            </a:r>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376012" y="1314645"/>
            <a:ext cx="10383899" cy="1439467"/>
          </a:xfr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Data in a relational database table is…</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Structured</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Semi-structured</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Unstructured</a:t>
            </a:r>
          </a:p>
        </p:txBody>
      </p:sp>
      <p:sp>
        <p:nvSpPr>
          <p:cNvPr id="19" name="Graphic 26">
            <a:extLst>
              <a:ext uri="{FF2B5EF4-FFF2-40B4-BE49-F238E27FC236}">
                <a16:creationId xmlns:a16="http://schemas.microsoft.com/office/drawing/2014/main" id="{2A802B18-90EE-4B3D-97B9-9C05EE0CED14}"/>
              </a:ext>
              <a:ext uri="{C183D7F6-B498-43B3-948B-1728B52AA6E4}">
                <adec:decorative xmlns:adec="http://schemas.microsoft.com/office/drawing/2017/decorative" val="1"/>
              </a:ext>
            </a:extLst>
          </p:cNvPr>
          <p:cNvSpPr/>
          <p:nvPr/>
        </p:nvSpPr>
        <p:spPr>
          <a:xfrm>
            <a:off x="1382317" y="1765177"/>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376012" y="2894353"/>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376012" y="2986210"/>
            <a:ext cx="10383899" cy="1443714"/>
          </a:xfrm>
        </p:spPr>
        <p:txBody>
          <a:bodyPr/>
          <a:lstStyle/>
          <a:p>
            <a:pPr>
              <a:spcAft>
                <a:spcPts val="0"/>
              </a:spcAft>
              <a:defRPr/>
            </a:pPr>
            <a:r>
              <a:rPr kumimoji="0" lang="en-US" sz="1800" b="0" i="0" u="none" strike="noStrike" kern="1200" cap="none" spc="0" normalizeH="0" baseline="0" noProof="0" dirty="0">
                <a:ln>
                  <a:noFill/>
                </a:ln>
                <a:effectLst/>
                <a:uLnTx/>
                <a:uFillTx/>
                <a:latin typeface="+mj-lt"/>
                <a:ea typeface="+mn-ea"/>
                <a:cs typeface="+mn-cs"/>
              </a:rPr>
              <a:t>In a data lake, data is stored in…</a:t>
            </a:r>
            <a:endParaRPr lang="en-US" sz="1800" dirty="0">
              <a:latin typeface="+mj-lt"/>
            </a:endParaRPr>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Relational tables</a:t>
            </a:r>
            <a:endParaRPr lang="en-US" sz="1600" dirty="0"/>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Files</a:t>
            </a:r>
            <a:endParaRPr lang="en-US" sz="1600" dirty="0"/>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A single JSON document</a:t>
            </a:r>
            <a:endParaRPr lang="en-US" sz="1600" dirty="0"/>
          </a:p>
        </p:txBody>
      </p:sp>
      <p:sp>
        <p:nvSpPr>
          <p:cNvPr id="20" name="Graphic 26">
            <a:extLst>
              <a:ext uri="{FF2B5EF4-FFF2-40B4-BE49-F238E27FC236}">
                <a16:creationId xmlns:a16="http://schemas.microsoft.com/office/drawing/2014/main" id="{A6D58C0B-F1D4-4714-863A-BC2F0F1C195B}"/>
              </a:ext>
              <a:ext uri="{C183D7F6-B498-43B3-948B-1728B52AA6E4}">
                <adec:decorative xmlns:adec="http://schemas.microsoft.com/office/drawing/2017/decorative" val="1"/>
              </a:ext>
            </a:extLst>
          </p:cNvPr>
          <p:cNvSpPr/>
          <p:nvPr/>
        </p:nvSpPr>
        <p:spPr>
          <a:xfrm>
            <a:off x="1376011" y="3768116"/>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2" name="Straight Connector 11">
            <a:extLst>
              <a:ext uri="{FF2B5EF4-FFF2-40B4-BE49-F238E27FC236}">
                <a16:creationId xmlns:a16="http://schemas.microsoft.com/office/drawing/2014/main" id="{12B62408-88E8-4661-BCD3-EDF001718874}"/>
              </a:ext>
              <a:ext uri="{C183D7F6-B498-43B3-948B-1728B52AA6E4}">
                <adec:decorative xmlns:adec="http://schemas.microsoft.com/office/drawing/2017/decorative" val="1"/>
              </a:ext>
            </a:extLst>
          </p:cNvPr>
          <p:cNvCxnSpPr>
            <a:cxnSpLocks/>
          </p:cNvCxnSpPr>
          <p:nvPr/>
        </p:nvCxnSpPr>
        <p:spPr>
          <a:xfrm>
            <a:off x="1376012" y="4490246"/>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01853C4E-938B-4A63-A328-5CEB6E403E1E}"/>
              </a:ext>
            </a:extLst>
          </p:cNvPr>
          <p:cNvSpPr>
            <a:spLocks noGrp="1"/>
          </p:cNvSpPr>
          <p:nvPr>
            <p:ph type="body" sz="quarter" idx="17"/>
          </p:nvPr>
        </p:nvSpPr>
        <p:spPr>
          <a:xfrm>
            <a:off x="1376012" y="4550567"/>
            <a:ext cx="10383899" cy="1557928"/>
          </a:xfrm>
        </p:spPr>
        <p:txBody>
          <a:bodyPr/>
          <a:lstStyle/>
          <a:p>
            <a:pPr>
              <a:defRPr/>
            </a:pPr>
            <a:r>
              <a:rPr kumimoji="0" lang="en-US" sz="1800" b="0" i="0" u="none" strike="noStrike" kern="1200" cap="none" spc="0" normalizeH="0" baseline="0" noProof="0" dirty="0">
                <a:ln>
                  <a:noFill/>
                </a:ln>
                <a:effectLst/>
                <a:uLnTx/>
                <a:uFillTx/>
                <a:latin typeface="+mj-lt"/>
                <a:ea typeface="+mn-ea"/>
                <a:cs typeface="+mn-cs"/>
              </a:rPr>
              <a:t>Which of the following Azure services provides capabilities for running data pipelines AND managing analytical data in a data lake or relational data warehouse?</a:t>
            </a:r>
            <a:endParaRPr lang="en-US" sz="1800" dirty="0">
              <a:latin typeface="+mj-lt"/>
            </a:endParaRPr>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Azure Stream Analytics</a:t>
            </a:r>
            <a:endParaRPr lang="en-US" sz="1600" dirty="0"/>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Azure Synapse Analytics</a:t>
            </a:r>
            <a:endParaRPr lang="en-US" sz="1600" dirty="0"/>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Azure Databricks</a:t>
            </a:r>
            <a:endParaRPr lang="en-US" sz="1600" dirty="0"/>
          </a:p>
        </p:txBody>
      </p:sp>
      <p:sp>
        <p:nvSpPr>
          <p:cNvPr id="21" name="Graphic 26">
            <a:extLst>
              <a:ext uri="{FF2B5EF4-FFF2-40B4-BE49-F238E27FC236}">
                <a16:creationId xmlns:a16="http://schemas.microsoft.com/office/drawing/2014/main" id="{962197A6-871C-4723-B214-AF9644775C2D}"/>
              </a:ext>
              <a:ext uri="{C183D7F6-B498-43B3-948B-1728B52AA6E4}">
                <adec:decorative xmlns:adec="http://schemas.microsoft.com/office/drawing/2017/decorative" val="1"/>
              </a:ext>
            </a:extLst>
          </p:cNvPr>
          <p:cNvSpPr/>
          <p:nvPr/>
        </p:nvSpPr>
        <p:spPr>
          <a:xfrm>
            <a:off x="1376011" y="548338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2" name="Graphic 1">
            <a:extLst>
              <a:ext uri="{FF2B5EF4-FFF2-40B4-BE49-F238E27FC236}">
                <a16:creationId xmlns:a16="http://schemas.microsoft.com/office/drawing/2014/main" id="{D8B354CF-A423-413E-AC59-EB65165DF8F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1194001"/>
            <a:ext cx="933775" cy="933775"/>
          </a:xfrm>
          <a:prstGeom prst="rect">
            <a:avLst/>
          </a:prstGeom>
        </p:spPr>
      </p:pic>
      <p:pic>
        <p:nvPicPr>
          <p:cNvPr id="4" name="Graphic 3">
            <a:extLst>
              <a:ext uri="{FF2B5EF4-FFF2-40B4-BE49-F238E27FC236}">
                <a16:creationId xmlns:a16="http://schemas.microsoft.com/office/drawing/2014/main" id="{F3154490-1154-405C-8FF8-888A051BD25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2879003"/>
            <a:ext cx="933775" cy="933775"/>
          </a:xfrm>
          <a:prstGeom prst="rect">
            <a:avLst/>
          </a:prstGeom>
        </p:spPr>
      </p:pic>
      <p:pic>
        <p:nvPicPr>
          <p:cNvPr id="5" name="Graphic 4">
            <a:extLst>
              <a:ext uri="{FF2B5EF4-FFF2-40B4-BE49-F238E27FC236}">
                <a16:creationId xmlns:a16="http://schemas.microsoft.com/office/drawing/2014/main" id="{024724A0-8F4C-428B-8FA8-41AFED001D2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4544137"/>
            <a:ext cx="933775" cy="933775"/>
          </a:xfrm>
          <a:prstGeom prst="rect">
            <a:avLst/>
          </a:prstGeom>
        </p:spPr>
      </p:pic>
    </p:spTree>
    <p:extLst>
      <p:ext uri="{BB962C8B-B14F-4D97-AF65-F5344CB8AC3E}">
        <p14:creationId xmlns:p14="http://schemas.microsoft.com/office/powerpoint/2010/main" val="1829564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223024" y="2526646"/>
            <a:ext cx="9508274" cy="1784048"/>
          </a:xfrm>
        </p:spPr>
        <p:txBody>
          <a:bodyPr/>
          <a:lstStyle/>
          <a:p>
            <a:r>
              <a:rPr lang="en-US" dirty="0"/>
              <a:t>Introduction to Azure Data Lake Storage Gen2</a:t>
            </a:r>
          </a:p>
        </p:txBody>
      </p:sp>
      <p:pic>
        <p:nvPicPr>
          <p:cNvPr id="3" name="Graphic 2">
            <a:extLst>
              <a:ext uri="{FF2B5EF4-FFF2-40B4-BE49-F238E27FC236}">
                <a16:creationId xmlns:a16="http://schemas.microsoft.com/office/drawing/2014/main" id="{978B9EE4-4B0A-93C5-2472-266E56B1E7F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53205" y="2843561"/>
            <a:ext cx="1170878" cy="1170878"/>
          </a:xfrm>
          <a:prstGeom prst="rect">
            <a:avLst/>
          </a:prstGeom>
        </p:spPr>
      </p:pic>
    </p:spTree>
    <p:extLst>
      <p:ext uri="{BB962C8B-B14F-4D97-AF65-F5344CB8AC3E}">
        <p14:creationId xmlns:p14="http://schemas.microsoft.com/office/powerpoint/2010/main" val="221483596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D269D7-507C-1A9D-7BFB-D6C48F3538DE}"/>
              </a:ext>
            </a:extLst>
          </p:cNvPr>
          <p:cNvSpPr>
            <a:spLocks noGrp="1"/>
          </p:cNvSpPr>
          <p:nvPr>
            <p:ph type="title"/>
          </p:nvPr>
        </p:nvSpPr>
        <p:spPr/>
        <p:txBody>
          <a:bodyPr/>
          <a:lstStyle/>
          <a:p>
            <a:r>
              <a:rPr lang="en-US" dirty="0"/>
              <a:t>Understand Azure Data Lake Storage Gen2</a:t>
            </a:r>
          </a:p>
        </p:txBody>
      </p:sp>
      <p:sp>
        <p:nvSpPr>
          <p:cNvPr id="16" name="Text Placeholder 15">
            <a:extLst>
              <a:ext uri="{FF2B5EF4-FFF2-40B4-BE49-F238E27FC236}">
                <a16:creationId xmlns:a16="http://schemas.microsoft.com/office/drawing/2014/main" id="{1E7DAB9D-2916-10CD-F031-C2CF45B13232}"/>
              </a:ext>
            </a:extLst>
          </p:cNvPr>
          <p:cNvSpPr>
            <a:spLocks noGrp="1"/>
          </p:cNvSpPr>
          <p:nvPr>
            <p:ph type="body" sz="quarter" idx="15"/>
          </p:nvPr>
        </p:nvSpPr>
        <p:spPr>
          <a:xfrm>
            <a:off x="860021" y="1983946"/>
            <a:ext cx="5578932" cy="3046988"/>
          </a:xfrm>
        </p:spPr>
        <p:txBody>
          <a:bodyPr/>
          <a:lstStyle/>
          <a:p>
            <a:r>
              <a:rPr lang="en-US" dirty="0"/>
              <a:t>Distributed cloud storage for data lakes</a:t>
            </a:r>
          </a:p>
          <a:p>
            <a:pPr marL="342900" lvl="1" indent="-342900">
              <a:buFont typeface="Arial" panose="020B0604020202020204" pitchFamily="34" charset="0"/>
              <a:buChar char="•"/>
            </a:pPr>
            <a:r>
              <a:rPr lang="en-US" dirty="0"/>
              <a:t>HDFS-compatibility - common file system for Hadoop, Spark, and others</a:t>
            </a:r>
          </a:p>
          <a:p>
            <a:pPr marL="342900" lvl="1" indent="-342900">
              <a:buFont typeface="Arial" panose="020B0604020202020204" pitchFamily="34" charset="0"/>
              <a:buChar char="•"/>
            </a:pPr>
            <a:r>
              <a:rPr lang="en-US" dirty="0"/>
              <a:t>Flexible security through folder and file level permissions</a:t>
            </a:r>
          </a:p>
          <a:p>
            <a:pPr marL="342900" lvl="1" indent="-342900">
              <a:buFont typeface="Arial" panose="020B0604020202020204" pitchFamily="34" charset="0"/>
              <a:buChar char="•"/>
            </a:pPr>
            <a:r>
              <a:rPr lang="en-US" dirty="0"/>
              <a:t>Built on Azure Storage:</a:t>
            </a:r>
          </a:p>
          <a:p>
            <a:pPr marL="685800" lvl="2" indent="-342900"/>
            <a:r>
              <a:rPr lang="en-US" dirty="0"/>
              <a:t>High performance and scalability</a:t>
            </a:r>
          </a:p>
          <a:p>
            <a:pPr marL="685800" lvl="2" indent="-342900"/>
            <a:r>
              <a:rPr lang="en-US" dirty="0"/>
              <a:t>Data redundancy through built-in replication</a:t>
            </a:r>
          </a:p>
        </p:txBody>
      </p:sp>
      <p:grpSp>
        <p:nvGrpSpPr>
          <p:cNvPr id="19" name="Group 18" descr="A diagram showing Synapse Analytics, HDInsight, and Databricks consuming files from a Data Lake Storage Gen2 container in Azure Storage.">
            <a:extLst>
              <a:ext uri="{FF2B5EF4-FFF2-40B4-BE49-F238E27FC236}">
                <a16:creationId xmlns:a16="http://schemas.microsoft.com/office/drawing/2014/main" id="{C5EBC46D-E02A-1BF1-0BF4-7DFDF2F473BA}"/>
              </a:ext>
            </a:extLst>
          </p:cNvPr>
          <p:cNvGrpSpPr/>
          <p:nvPr/>
        </p:nvGrpSpPr>
        <p:grpSpPr>
          <a:xfrm>
            <a:off x="8006652" y="1855907"/>
            <a:ext cx="2266884" cy="3348194"/>
            <a:chOff x="8006652" y="1855907"/>
            <a:chExt cx="2266884" cy="3348194"/>
          </a:xfrm>
        </p:grpSpPr>
        <p:grpSp>
          <p:nvGrpSpPr>
            <p:cNvPr id="11" name="Group 10">
              <a:extLst>
                <a:ext uri="{FF2B5EF4-FFF2-40B4-BE49-F238E27FC236}">
                  <a16:creationId xmlns:a16="http://schemas.microsoft.com/office/drawing/2014/main" id="{C2EBE698-64F5-5CCD-E21D-8E30EE731200}"/>
                </a:ext>
                <a:ext uri="{C183D7F6-B498-43B3-948B-1728B52AA6E4}">
                  <adec:decorative xmlns:adec="http://schemas.microsoft.com/office/drawing/2017/decorative" val="1"/>
                </a:ext>
              </a:extLst>
            </p:cNvPr>
            <p:cNvGrpSpPr/>
            <p:nvPr/>
          </p:nvGrpSpPr>
          <p:grpSpPr>
            <a:xfrm>
              <a:off x="8048759" y="2834701"/>
              <a:ext cx="2224777" cy="2369400"/>
              <a:chOff x="7680240" y="3241104"/>
              <a:chExt cx="2224777" cy="2369400"/>
            </a:xfrm>
          </p:grpSpPr>
          <p:pic>
            <p:nvPicPr>
              <p:cNvPr id="3" name="Graphic 2" descr="Open folder with solid fill">
                <a:extLst>
                  <a:ext uri="{FF2B5EF4-FFF2-40B4-BE49-F238E27FC236}">
                    <a16:creationId xmlns:a16="http://schemas.microsoft.com/office/drawing/2014/main" id="{908B48B2-31A4-6C39-6E6A-432ED7E1C2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76652" y="3676458"/>
                <a:ext cx="1128365" cy="1128365"/>
              </a:xfrm>
              <a:prstGeom prst="rect">
                <a:avLst/>
              </a:prstGeom>
            </p:spPr>
          </p:pic>
          <p:pic>
            <p:nvPicPr>
              <p:cNvPr id="6" name="Graphic 5" descr="Open folder with solid fill">
                <a:extLst>
                  <a:ext uri="{FF2B5EF4-FFF2-40B4-BE49-F238E27FC236}">
                    <a16:creationId xmlns:a16="http://schemas.microsoft.com/office/drawing/2014/main" id="{BA56267B-1DAC-EF9B-80DD-931350AB94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4112" y="3676458"/>
                <a:ext cx="1128365" cy="1128365"/>
              </a:xfrm>
              <a:prstGeom prst="rect">
                <a:avLst/>
              </a:prstGeom>
            </p:spPr>
          </p:pic>
          <p:pic>
            <p:nvPicPr>
              <p:cNvPr id="7" name="Graphic 6" descr="Paper with solid fill">
                <a:extLst>
                  <a:ext uri="{FF2B5EF4-FFF2-40B4-BE49-F238E27FC236}">
                    <a16:creationId xmlns:a16="http://schemas.microsoft.com/office/drawing/2014/main" id="{621EF799-FB75-5789-7CF8-FBE937B8579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80240" y="3241104"/>
                <a:ext cx="560142" cy="560142"/>
              </a:xfrm>
              <a:prstGeom prst="rect">
                <a:avLst/>
              </a:prstGeom>
            </p:spPr>
          </p:pic>
          <p:pic>
            <p:nvPicPr>
              <p:cNvPr id="8" name="Graphic 7" descr="Paper with solid fill">
                <a:extLst>
                  <a:ext uri="{FF2B5EF4-FFF2-40B4-BE49-F238E27FC236}">
                    <a16:creationId xmlns:a16="http://schemas.microsoft.com/office/drawing/2014/main" id="{141AF97A-22BF-4F5C-5090-F1378A9C45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73143" y="3241104"/>
                <a:ext cx="560142" cy="560142"/>
              </a:xfrm>
              <a:prstGeom prst="rect">
                <a:avLst/>
              </a:prstGeom>
            </p:spPr>
          </p:pic>
          <p:pic>
            <p:nvPicPr>
              <p:cNvPr id="9" name="Graphic 8" descr="Paper with solid fill">
                <a:extLst>
                  <a:ext uri="{FF2B5EF4-FFF2-40B4-BE49-F238E27FC236}">
                    <a16:creationId xmlns:a16="http://schemas.microsoft.com/office/drawing/2014/main" id="{F944B7A2-6ABB-2ECB-7F4F-647AFBDB404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32477" y="3241104"/>
                <a:ext cx="560142" cy="560142"/>
              </a:xfrm>
              <a:prstGeom prst="rect">
                <a:avLst/>
              </a:prstGeom>
            </p:spPr>
          </p:pic>
          <p:pic>
            <p:nvPicPr>
              <p:cNvPr id="10" name="Graphic 9" descr="Paper with solid fill">
                <a:extLst>
                  <a:ext uri="{FF2B5EF4-FFF2-40B4-BE49-F238E27FC236}">
                    <a16:creationId xmlns:a16="http://schemas.microsoft.com/office/drawing/2014/main" id="{724021BF-07D3-B524-F56C-3A58E9644D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25380" y="3241104"/>
                <a:ext cx="560142" cy="560142"/>
              </a:xfrm>
              <a:prstGeom prst="rect">
                <a:avLst/>
              </a:prstGeom>
            </p:spPr>
          </p:pic>
          <p:pic>
            <p:nvPicPr>
              <p:cNvPr id="2" name="Graphic 1">
                <a:extLst>
                  <a:ext uri="{FF2B5EF4-FFF2-40B4-BE49-F238E27FC236}">
                    <a16:creationId xmlns:a16="http://schemas.microsoft.com/office/drawing/2014/main" id="{AB2689B3-FA22-31BB-8CDD-49912B5BC51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69397" y="4236600"/>
                <a:ext cx="1373904" cy="1373904"/>
              </a:xfrm>
              <a:prstGeom prst="rect">
                <a:avLst/>
              </a:prstGeom>
            </p:spPr>
          </p:pic>
        </p:grpSp>
        <p:pic>
          <p:nvPicPr>
            <p:cNvPr id="12" name="Graphic 11">
              <a:extLst>
                <a:ext uri="{FF2B5EF4-FFF2-40B4-BE49-F238E27FC236}">
                  <a16:creationId xmlns:a16="http://schemas.microsoft.com/office/drawing/2014/main" id="{B7F8A5E0-CCF3-79E6-182A-0547070790D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623880" y="1855907"/>
              <a:ext cx="630161" cy="630161"/>
            </a:xfrm>
            <a:prstGeom prst="rect">
              <a:avLst/>
            </a:prstGeom>
          </p:spPr>
        </p:pic>
        <p:pic>
          <p:nvPicPr>
            <p:cNvPr id="14" name="Graphic 13">
              <a:extLst>
                <a:ext uri="{FF2B5EF4-FFF2-40B4-BE49-F238E27FC236}">
                  <a16:creationId xmlns:a16="http://schemas.microsoft.com/office/drawing/2014/main" id="{9EEC820B-36D0-FC17-EE5C-1A6A823E7C3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06652" y="1857250"/>
              <a:ext cx="630161" cy="630161"/>
            </a:xfrm>
            <a:prstGeom prst="rect">
              <a:avLst/>
            </a:prstGeom>
          </p:spPr>
        </p:pic>
        <p:pic>
          <p:nvPicPr>
            <p:cNvPr id="17" name="Graphic 16">
              <a:extLst>
                <a:ext uri="{FF2B5EF4-FFF2-40B4-BE49-F238E27FC236}">
                  <a16:creationId xmlns:a16="http://schemas.microsoft.com/office/drawing/2014/main" id="{93475990-C982-49A6-A3AA-E7403D0B812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821733" y="1857250"/>
              <a:ext cx="630161" cy="630161"/>
            </a:xfrm>
            <a:prstGeom prst="rect">
              <a:avLst/>
            </a:prstGeom>
          </p:spPr>
        </p:pic>
        <p:sp>
          <p:nvSpPr>
            <p:cNvPr id="18" name="Left Brace 17">
              <a:extLst>
                <a:ext uri="{FF2B5EF4-FFF2-40B4-BE49-F238E27FC236}">
                  <a16:creationId xmlns:a16="http://schemas.microsoft.com/office/drawing/2014/main" id="{B7FE55D3-3F25-0692-420F-827152198A8B}"/>
                </a:ext>
              </a:extLst>
            </p:cNvPr>
            <p:cNvSpPr/>
            <p:nvPr/>
          </p:nvSpPr>
          <p:spPr>
            <a:xfrm rot="16200000">
              <a:off x="9119526" y="1914594"/>
              <a:ext cx="152359" cy="1523595"/>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Tree>
    <p:extLst>
      <p:ext uri="{BB962C8B-B14F-4D97-AF65-F5344CB8AC3E}">
        <p14:creationId xmlns:p14="http://schemas.microsoft.com/office/powerpoint/2010/main" val="2870493303"/>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2323</Words>
  <Application>Microsoft Office PowerPoint</Application>
  <PresentationFormat>Widescreen</PresentationFormat>
  <Paragraphs>227</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Consolas</vt:lpstr>
      <vt:lpstr>Courier New</vt:lpstr>
      <vt:lpstr>Segoe UI</vt:lpstr>
      <vt:lpstr>Segoe UI Light</vt:lpstr>
      <vt:lpstr>Segoe UI Semibold</vt:lpstr>
      <vt:lpstr>Wingdings</vt:lpstr>
      <vt:lpstr>Microsoft Azure Template</vt:lpstr>
      <vt:lpstr>Get started with data engineering on Azure</vt:lpstr>
      <vt:lpstr>Agenda</vt:lpstr>
      <vt:lpstr>Introduction to data engineering on Azure</vt:lpstr>
      <vt:lpstr>What is data engineering?</vt:lpstr>
      <vt:lpstr>Important data engineering concepts</vt:lpstr>
      <vt:lpstr>Data engineering in Azure</vt:lpstr>
      <vt:lpstr>Knowledge check</vt:lpstr>
      <vt:lpstr>Introduction to Azure Data Lake Storage Gen2</vt:lpstr>
      <vt:lpstr>Understand Azure Data Lake Storage Gen2</vt:lpstr>
      <vt:lpstr>Azure Data Lake Storage Gen 2 vs Azure Blob Storage</vt:lpstr>
      <vt:lpstr>Knowledge check</vt:lpstr>
      <vt:lpstr>Introduction to Azure Synapse Analytics</vt:lpstr>
      <vt:lpstr>What is Azure Synapse Analytics?</vt:lpstr>
      <vt:lpstr>Work with files in a data lake</vt:lpstr>
      <vt:lpstr>Ingest and transform data with pipelines</vt:lpstr>
      <vt:lpstr>Query and manipulate data with SQL</vt:lpstr>
      <vt:lpstr>Process and analyze data with Apache Spark</vt:lpstr>
      <vt:lpstr>Explore data with Data Explorer</vt:lpstr>
      <vt:lpstr>Exercise: Explore Azure Synapse Analytics</vt:lpstr>
      <vt:lpstr>Knowledge check</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2023-01-25T18:45:39Z</dcterms:created>
  <dcterms:modified xsi:type="dcterms:W3CDTF">2023-04-11T05:57:08Z</dcterms:modified>
</cp:coreProperties>
</file>