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6"/>
  </p:notesMasterIdLst>
  <p:handoutMasterIdLst>
    <p:handoutMasterId r:id="rId27"/>
  </p:handoutMasterIdLst>
  <p:sldIdLst>
    <p:sldId id="1627" r:id="rId2"/>
    <p:sldId id="1778" r:id="rId3"/>
    <p:sldId id="1684" r:id="rId4"/>
    <p:sldId id="1781" r:id="rId5"/>
    <p:sldId id="1782" r:id="rId6"/>
    <p:sldId id="1785" r:id="rId7"/>
    <p:sldId id="1786" r:id="rId8"/>
    <p:sldId id="2134805615" r:id="rId9"/>
    <p:sldId id="2134805614" r:id="rId10"/>
    <p:sldId id="2134805594" r:id="rId11"/>
    <p:sldId id="1780" r:id="rId12"/>
    <p:sldId id="1788" r:id="rId13"/>
    <p:sldId id="1789" r:id="rId14"/>
    <p:sldId id="1790" r:id="rId15"/>
    <p:sldId id="2134805613" r:id="rId16"/>
    <p:sldId id="2134805595" r:id="rId17"/>
    <p:sldId id="1779" r:id="rId18"/>
    <p:sldId id="1792" r:id="rId19"/>
    <p:sldId id="2134805596" r:id="rId20"/>
    <p:sldId id="2134805597" r:id="rId21"/>
    <p:sldId id="2134805599" r:id="rId22"/>
    <p:sldId id="2134805612" r:id="rId23"/>
    <p:sldId id="2134805600" r:id="rId24"/>
    <p:sldId id="2134805601"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CC00"/>
    <a:srgbClr val="009242"/>
    <a:srgbClr val="3C3C41"/>
    <a:srgbClr val="4BCBEE"/>
    <a:srgbClr val="1392B4"/>
    <a:srgbClr val="0B556A"/>
    <a:srgbClr val="59B4D9"/>
    <a:srgbClr val="EBEBEB"/>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065A46-D2E7-4D2C-B7CA-F6EA6CC029DD}" v="41" dt="2023-01-25T19:21:15.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34" autoAdjust="0"/>
  </p:normalViewPr>
  <p:slideViewPr>
    <p:cSldViewPr snapToGrid="0">
      <p:cViewPr varScale="1">
        <p:scale>
          <a:sx n="75" d="100"/>
          <a:sy n="75" d="100"/>
        </p:scale>
        <p:origin x="1040" y="56"/>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2/6/2023 1:58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2/6/2023 1:58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Before delivering this presentation, review the associated modules on Microsoft Learn (</a:t>
            </a:r>
            <a:r>
              <a:rPr lang="en-US" sz="900" i="1" dirty="0">
                <a:solidFill>
                  <a:schemeClr val="tx2"/>
                </a:solidFill>
              </a:rPr>
              <a:t>https://aka.ms/mslearn-synapse-serverless-sql)</a:t>
            </a:r>
            <a:r>
              <a:rPr lang="en-US" i="1" dirty="0"/>
              <a:t> and complete the exercises.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Before starting your delivery, prepare a lab environment for the first demonstration by running the setup script.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9124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4492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CETAS statement provides a convenient way to use the results of a SQL query as the basis for a new external table, which is persisted as one or more data files in the data lake. You can use the SQL query to transform the data, and then query the resulting table or use the underlying data files in a downstream process.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13198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Using a stored procedure to encapsulate the CETAS transformation makes it easier to reuse the logic as part of a regular data ingestion and transformation process. However, note that dropping the external table does </a:t>
            </a:r>
            <a:r>
              <a:rPr lang="en-US" i="1" u="sng" dirty="0"/>
              <a:t>not</a:t>
            </a:r>
            <a:r>
              <a:rPr lang="en-US" i="1" u="none" dirty="0"/>
              <a:t> delete the underlying files; so your repeated process must take that into account. One approach would be to use a dynamically generated file path each time the stored procedure is run. Another is to delete the old files from previous transformation operations (assuming they’re no longer required) before running the stored procedure – this approach is discussed in the next slide.</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56572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We’ll cover pipelines in greater depth later in the course, but for now, point out that by chaining delete and stored procedure activities in a pipeline like this, you can create a repeatable process for using a CETAS statement to transform data and generate new data files in the data lake, which could then be used in a downstream process (for example, to load a table in a dedicated SQL pool)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24632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exercise will take a minimum of half an hour to complete, including 5 minutes or so at the start to set up the environment.</a:t>
            </a:r>
          </a:p>
          <a:p>
            <a:r>
              <a:rPr lang="en-US" i="1" dirty="0"/>
              <a:t>Not all students work at the same pace, so you should allow 45 minutes or more as necessary for your class.</a:t>
            </a:r>
          </a:p>
          <a:p>
            <a:r>
              <a:rPr lang="en-US" i="1" dirty="0"/>
              <a:t>While students are completing the exercise, you can prepare for the next demonstration by running the setup script for that exercise.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732777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1437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0485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concepts here build on the previously discussed concept of external tables. In effect, a lake database is a relational schema that abstracts data in files, so data in the database can be ingested and updated directly in the file system.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93105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Point out that the database templates can be used to create a complete database schema, or you can start with a blank database and add individual tables based on the table definitions in the templates. The templates are based on common database design patterns in enterprise database scenarios; but can be customized to your specific needs.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4639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2/6/2023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database designer can greatly simplify the creation of complex database schema.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513456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tables in a lake database can be queried in a SQL pool, but also in a Spark pool because the database schema is defined in the </a:t>
            </a:r>
            <a:r>
              <a:rPr lang="en-US" i="1" dirty="0" err="1"/>
              <a:t>metastore</a:t>
            </a:r>
            <a:r>
              <a:rPr lang="en-US" i="1" dirty="0"/>
              <a:t> for Spark pools in the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339823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demonstration will take around 45 minutes.</a:t>
            </a:r>
          </a:p>
          <a:p>
            <a:r>
              <a:rPr lang="en-US" i="1" dirty="0"/>
              <a:t>Tell students that they can try the steps for themselves after class, though they may need to use their own Azure subscription if a hosted environment is not provided.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63352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9192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Encourage students to review the online material on Microsoft Learn on which this presentation is based.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172057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this presentation, we’re going to focus on using the serverless SQL pool; but it’s worth taking some time upfront to differentiate serverless SQL workloads from dedicated SQL pool workloads. We’ll cover relational data warehousing with dedicated SQL pools later in the course.</a:t>
            </a:r>
          </a:p>
          <a:p>
            <a:endParaRPr lang="en-US" i="1" dirty="0"/>
          </a:p>
          <a:p>
            <a:r>
              <a:rPr lang="en-US" i="1" dirty="0"/>
              <a:t>The key differences are called out on the slide – note that the serverless SQL pool does </a:t>
            </a:r>
            <a:r>
              <a:rPr lang="en-US" i="1" u="sng" dirty="0"/>
              <a:t>not</a:t>
            </a:r>
            <a:r>
              <a:rPr lang="en-US" i="1" dirty="0"/>
              <a:t> store data – it enables you to use a SQL processing engine to run ad-hoc queries on data in files, but it does not implement a relational store in the way a SQL Server database (or dedicated SQL pool) does. You can create external tables – essentially metadata table definitions that are “overlaid” on a data lake file system location, but there’s no data actually stored in tables in the database.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263738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primary SQL function used to query files in a data lake is OPENROWSET. It essentially returns a tabular dataset based on data in a file system location, either deriving the tabular schema from the data itself or by applying an explicit schema of column definitions. For delimited files, you can specify explicit delimiters (tab, comma, space, etc.). The default field delimiter is comma.</a:t>
            </a:r>
          </a:p>
          <a:p>
            <a:endParaRPr lang="en-US" i="1" dirty="0"/>
          </a:p>
          <a:p>
            <a:r>
              <a:rPr lang="en-US" i="1" dirty="0"/>
              <a:t>Talk through the code example, which opens data from a specified CSV file and returns it as a tabular dataset based on the schema defined in the WITH clause.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816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key point here is that there’s no specific JSON format. JSON files are treated as delimited files with specific delimiters, and the object path syntax in the JSON_VALUE function is used to navigate the JSON document hierarchy based on the resulting </a:t>
            </a:r>
            <a:r>
              <a:rPr lang="en-US" i="1" dirty="0" err="1"/>
              <a:t>rowset</a:t>
            </a:r>
            <a:r>
              <a:rPr lang="en-US" i="1" dirty="0"/>
              <a:t> (which consists of rows containing text values for JSON objects)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65542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Parquet is generally the preferred format for working with data files in a data lake because of its efficient compression format and support across big data processing platforms (a lot of data engineering tasks involve transforming data from other formats into Parquet)</a:t>
            </a:r>
            <a:r>
              <a:rPr lang="en-US" i="0" dirty="0"/>
              <a:t>. </a:t>
            </a:r>
            <a:r>
              <a:rPr lang="en-US" i="1" dirty="0"/>
              <a:t>Note that in most cases, the schema is embedded in the Parquet file, so a WITH clause isn’t required.</a:t>
            </a:r>
          </a:p>
          <a:p>
            <a:endParaRPr lang="en-US" i="1" dirty="0"/>
          </a:p>
          <a:p>
            <a:r>
              <a:rPr lang="en-US" i="1" dirty="0"/>
              <a:t>Partitioning is a technique that’s not specific to Parquet, but which is commonly used to improve scalability and performance in partnership with the optimizations inherent in </a:t>
            </a:r>
            <a:r>
              <a:rPr lang="en-US" i="1"/>
              <a:t>the Parquet format.</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47328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Use the code sample on the right to walk through the various objects that need to be created to support external tables.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9968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demonstration will take around 30 minutes.</a:t>
            </a:r>
          </a:p>
          <a:p>
            <a:r>
              <a:rPr lang="en-US" i="1" dirty="0"/>
              <a:t>Tell students that they can try the steps for themselves after class, though they may need to use their own Azure subscription if a hosted environment is not provided.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95044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42.xml"/><Relationship Id="rId4" Type="http://schemas.openxmlformats.org/officeDocument/2006/relationships/image" Target="../media/image53.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6.svg"/></Relationships>
</file>

<file path=ppt/slides/_rels/slide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59.sv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42.xml"/><Relationship Id="rId4" Type="http://schemas.openxmlformats.org/officeDocument/2006/relationships/image" Target="../media/image53.sv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2.xml"/><Relationship Id="rId4" Type="http://schemas.openxmlformats.org/officeDocument/2006/relationships/image" Target="../media/image15.sv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21.sv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1.sv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51.sv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42.xml"/><Relationship Id="rId4" Type="http://schemas.openxmlformats.org/officeDocument/2006/relationships/image" Target="../media/image53.sv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65.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18" Type="http://schemas.openxmlformats.org/officeDocument/2006/relationships/image" Target="../media/image43.svg"/><Relationship Id="rId26" Type="http://schemas.openxmlformats.org/officeDocument/2006/relationships/image" Target="../media/image47.svg"/><Relationship Id="rId3" Type="http://schemas.openxmlformats.org/officeDocument/2006/relationships/image" Target="../media/image28.png"/><Relationship Id="rId21" Type="http://schemas.openxmlformats.org/officeDocument/2006/relationships/image" Target="../media/image26.png"/><Relationship Id="rId7" Type="http://schemas.openxmlformats.org/officeDocument/2006/relationships/image" Target="../media/image32.png"/><Relationship Id="rId12" Type="http://schemas.openxmlformats.org/officeDocument/2006/relationships/image" Target="../media/image37.svg"/><Relationship Id="rId17" Type="http://schemas.openxmlformats.org/officeDocument/2006/relationships/image" Target="../media/image42.png"/><Relationship Id="rId25" Type="http://schemas.openxmlformats.org/officeDocument/2006/relationships/image" Target="../media/image46.png"/><Relationship Id="rId2" Type="http://schemas.openxmlformats.org/officeDocument/2006/relationships/notesSlide" Target="../notesSlides/notesSlide8.xml"/><Relationship Id="rId16" Type="http://schemas.openxmlformats.org/officeDocument/2006/relationships/image" Target="../media/image41.svg"/><Relationship Id="rId20" Type="http://schemas.openxmlformats.org/officeDocument/2006/relationships/image" Target="../media/image25.svg"/><Relationship Id="rId1" Type="http://schemas.openxmlformats.org/officeDocument/2006/relationships/slideLayout" Target="../slideLayouts/slideLayout9.xml"/><Relationship Id="rId6" Type="http://schemas.openxmlformats.org/officeDocument/2006/relationships/image" Target="../media/image31.svg"/><Relationship Id="rId11" Type="http://schemas.openxmlformats.org/officeDocument/2006/relationships/image" Target="../media/image36.png"/><Relationship Id="rId24" Type="http://schemas.openxmlformats.org/officeDocument/2006/relationships/image" Target="../media/image45.sv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35.svg"/><Relationship Id="rId19" Type="http://schemas.openxmlformats.org/officeDocument/2006/relationships/image" Target="../media/image24.pn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 Id="rId22" Type="http://schemas.openxmlformats.org/officeDocument/2006/relationships/image" Target="../media/image27.svg"/><Relationship Id="rId27"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5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595417"/>
            <a:ext cx="6073719" cy="2323715"/>
          </a:xfrm>
        </p:spPr>
        <p:txBody>
          <a:bodyPr/>
          <a:lstStyle/>
          <a:p>
            <a:r>
              <a:rPr lang="en-US" sz="3600" dirty="0">
                <a:solidFill>
                  <a:schemeClr val="tx1"/>
                </a:solidFill>
              </a:rPr>
              <a:t>Build data analytics solutions using Azure Synapse Analytics serverless SQL pools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What function is used to read the data in files stored in a data lake?</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lang="en-US" sz="1600" b="0" i="0" dirty="0">
                <a:solidFill>
                  <a:srgbClr val="171717"/>
                </a:solidFill>
                <a:effectLst/>
                <a:latin typeface="Segoe UI" panose="020B0502040204020203" pitchFamily="34" charset="0"/>
              </a:rPr>
              <a:t>FORMAT</a:t>
            </a:r>
            <a:endParaRPr kumimoji="0" lang="en-US" sz="1400" b="0" i="0" u="none" strike="noStrike" kern="1200" cap="none" spc="0" normalizeH="0" baseline="0" noProof="0" dirty="0">
              <a:ln>
                <a:noFill/>
              </a:ln>
              <a:effectLst/>
              <a:uLnTx/>
              <a:uFillTx/>
              <a:ea typeface="+mn-ea"/>
              <a:cs typeface="+mn-cs"/>
            </a:endParaRP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ROWSET</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lang="en-US" sz="1400" dirty="0"/>
              <a:t>OPENROWSET</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85285" y="244854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1868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879003"/>
            <a:ext cx="10383899" cy="1443714"/>
          </a:xfrm>
        </p:spPr>
        <p:txBody>
          <a:bodyPr/>
          <a:lstStyle/>
          <a:p>
            <a:pPr>
              <a:spcAft>
                <a:spcPts val="0"/>
              </a:spcAft>
              <a:defRPr/>
            </a:pPr>
            <a:r>
              <a:rPr lang="en-US" sz="1800" dirty="0">
                <a:latin typeface="+mj-lt"/>
              </a:rPr>
              <a:t>What character in file path can be used to select all the file/folders that match rest of the path?</a:t>
            </a:r>
          </a:p>
          <a:p>
            <a:pPr marL="288925" indent="-288925">
              <a:spcBef>
                <a:spcPts val="300"/>
              </a:spcBef>
              <a:spcAft>
                <a:spcPts val="600"/>
              </a:spcAft>
              <a:buFont typeface="Wingdings" panose="05000000000000000000" pitchFamily="2" charset="2"/>
              <a:buChar char="q"/>
              <a:defRPr/>
            </a:pPr>
            <a:r>
              <a:rPr lang="en-US" sz="1400" dirty="0"/>
              <a:t>&amp;</a:t>
            </a:r>
          </a:p>
          <a:p>
            <a:pPr marL="288925" indent="-288925">
              <a:spcBef>
                <a:spcPts val="300"/>
              </a:spcBef>
              <a:spcAft>
                <a:spcPts val="600"/>
              </a:spcAft>
              <a:buFont typeface="Wingdings" panose="05000000000000000000" pitchFamily="2" charset="2"/>
              <a:buChar char="q"/>
              <a:defRPr/>
            </a:pPr>
            <a:r>
              <a:rPr lang="en-US" sz="1400" dirty="0"/>
              <a:t>*</a:t>
            </a:r>
          </a:p>
          <a:p>
            <a:pPr marL="288925" indent="-288925">
              <a:spcBef>
                <a:spcPts val="300"/>
              </a:spcBef>
              <a:spcAft>
                <a:spcPts val="600"/>
              </a:spcAft>
              <a:buFont typeface="Wingdings" panose="05000000000000000000" pitchFamily="2" charset="2"/>
              <a:buChar char="q"/>
              <a:defRPr/>
            </a:pPr>
            <a:r>
              <a:rPr lang="en-US" sz="1400" dirty="0"/>
              <a:t>/</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85285" y="367029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383039"/>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443360"/>
            <a:ext cx="10383899" cy="1557928"/>
          </a:xfrm>
        </p:spPr>
        <p:txBody>
          <a:bodyPr/>
          <a:lstStyle/>
          <a:p>
            <a:pPr>
              <a:defRPr/>
            </a:pPr>
            <a:r>
              <a:rPr lang="en-US" sz="1800" dirty="0">
                <a:latin typeface="+mj-lt"/>
              </a:rPr>
              <a:t>Which external database object encapsulates the connection information to a file location in a data lake store?</a:t>
            </a:r>
          </a:p>
          <a:p>
            <a:pPr marL="288925" indent="-288925">
              <a:spcBef>
                <a:spcPts val="300"/>
              </a:spcBef>
              <a:spcAft>
                <a:spcPts val="600"/>
              </a:spcAft>
              <a:buFont typeface="Wingdings" panose="05000000000000000000" pitchFamily="2" charset="2"/>
              <a:buChar char="q"/>
              <a:defRPr/>
            </a:pPr>
            <a:r>
              <a:rPr lang="en-US" sz="1400" dirty="0"/>
              <a:t>FILE FORMAT</a:t>
            </a:r>
          </a:p>
          <a:p>
            <a:pPr marL="288925" indent="-288925">
              <a:spcBef>
                <a:spcPts val="300"/>
              </a:spcBef>
              <a:spcAft>
                <a:spcPts val="600"/>
              </a:spcAft>
              <a:buFont typeface="Wingdings" panose="05000000000000000000" pitchFamily="2" charset="2"/>
              <a:buChar char="q"/>
              <a:defRPr/>
            </a:pPr>
            <a:r>
              <a:rPr lang="en-US" sz="1400" dirty="0"/>
              <a:t>DATA SOURCE</a:t>
            </a:r>
          </a:p>
          <a:p>
            <a:pPr marL="288925" indent="-288925">
              <a:spcBef>
                <a:spcPts val="300"/>
              </a:spcBef>
              <a:spcAft>
                <a:spcPts val="600"/>
              </a:spcAft>
              <a:buFont typeface="Wingdings" panose="05000000000000000000" pitchFamily="2" charset="2"/>
              <a:buChar char="q"/>
              <a:defRPr/>
            </a:pPr>
            <a:r>
              <a:rPr lang="en-US" sz="1400" dirty="0"/>
              <a:t>EXTERNAL TABLE</a:t>
            </a:r>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6011" y="538260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7" y="1427702"/>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436930"/>
            <a:ext cx="933775" cy="933775"/>
          </a:xfrm>
          <a:prstGeom prst="rect">
            <a:avLst/>
          </a:prstGeom>
        </p:spPr>
      </p:pic>
    </p:spTree>
    <p:extLst>
      <p:ext uri="{BB962C8B-B14F-4D97-AF65-F5344CB8AC3E}">
        <p14:creationId xmlns:p14="http://schemas.microsoft.com/office/powerpoint/2010/main" val="2167733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Use a serverless SQL pool to transform data</a:t>
            </a:r>
          </a:p>
        </p:txBody>
      </p:sp>
      <p:pic>
        <p:nvPicPr>
          <p:cNvPr id="4" name="Graphic 3">
            <a:extLst>
              <a:ext uri="{FF2B5EF4-FFF2-40B4-BE49-F238E27FC236}">
                <a16:creationId xmlns:a16="http://schemas.microsoft.com/office/drawing/2014/main" id="{CB02FB73-0D73-28D7-9626-FDB880AC17E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8088" y="2788444"/>
            <a:ext cx="1281112" cy="1281112"/>
          </a:xfrm>
          <a:prstGeom prst="rect">
            <a:avLst/>
          </a:prstGeom>
        </p:spPr>
      </p:pic>
    </p:spTree>
    <p:extLst>
      <p:ext uri="{BB962C8B-B14F-4D97-AF65-F5344CB8AC3E}">
        <p14:creationId xmlns:p14="http://schemas.microsoft.com/office/powerpoint/2010/main" val="22148359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E5A1BC-F759-2885-FBF3-F2A9BD1C1C57}"/>
              </a:ext>
            </a:extLst>
          </p:cNvPr>
          <p:cNvSpPr>
            <a:spLocks noGrp="1"/>
          </p:cNvSpPr>
          <p:nvPr>
            <p:ph type="title"/>
          </p:nvPr>
        </p:nvSpPr>
        <p:spPr/>
        <p:txBody>
          <a:bodyPr/>
          <a:lstStyle/>
          <a:p>
            <a:r>
              <a:rPr lang="en-US" i="0" dirty="0">
                <a:solidFill>
                  <a:srgbClr val="171717"/>
                </a:solidFill>
                <a:effectLst/>
                <a:latin typeface="Segoe UI Semibold" panose="020B0702040204020203" pitchFamily="34" charset="0"/>
                <a:cs typeface="Segoe UI Semibold" panose="020B0702040204020203" pitchFamily="34" charset="0"/>
              </a:rPr>
              <a:t>The CREATE EXTERNAL TABLE AS SELECT (CETAS) statement</a:t>
            </a:r>
            <a:br>
              <a:rPr lang="en-US" i="0" dirty="0">
                <a:solidFill>
                  <a:srgbClr val="171717"/>
                </a:solidFill>
                <a:effectLst/>
                <a:latin typeface="Segoe UI Semibold" panose="020B0702040204020203" pitchFamily="34" charset="0"/>
                <a:cs typeface="Segoe UI Semibold" panose="020B0702040204020203" pitchFamily="34" charset="0"/>
              </a:rPr>
            </a:br>
            <a:endParaRPr lang="en-US" dirty="0">
              <a:latin typeface="Segoe UI Semibold" panose="020B0702040204020203" pitchFamily="34" charset="0"/>
              <a:cs typeface="Segoe UI Semibold" panose="020B0702040204020203" pitchFamily="34" charset="0"/>
            </a:endParaRPr>
          </a:p>
        </p:txBody>
      </p:sp>
      <p:pic>
        <p:nvPicPr>
          <p:cNvPr id="1026" name="Picture 2" descr="A diagram showing a CREATE EXTERNAL TABLE AS SELECT statement saving query results as a file.">
            <a:extLst>
              <a:ext uri="{FF2B5EF4-FFF2-40B4-BE49-F238E27FC236}">
                <a16:creationId xmlns:a16="http://schemas.microsoft.com/office/drawing/2014/main" id="{3FAFC419-B7AE-D813-7CCE-F78E0C624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921" y="1614388"/>
            <a:ext cx="4626676" cy="41023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CC9DA13-BE14-FCC8-5DE2-52F9032EC809}"/>
              </a:ext>
            </a:extLst>
          </p:cNvPr>
          <p:cNvSpPr txBox="1"/>
          <p:nvPr/>
        </p:nvSpPr>
        <p:spPr>
          <a:xfrm>
            <a:off x="6593405" y="1614388"/>
            <a:ext cx="4925147" cy="4185761"/>
          </a:xfrm>
          <a:prstGeom prst="rect">
            <a:avLst/>
          </a:prstGeom>
          <a:solidFill>
            <a:schemeClr val="bg1">
              <a:lumMod val="95000"/>
            </a:schemeClr>
          </a:solidFill>
        </p:spPr>
        <p:txBody>
          <a:bodyPr wrap="square">
            <a:spAutoFit/>
          </a:bodyPr>
          <a:lstStyle>
            <a:defPPr>
              <a:defRPr lang="en-US"/>
            </a:defPPr>
            <a:lvl1pPr>
              <a:defRPr sz="1100"/>
            </a:lvl1pPr>
          </a:lstStyle>
          <a:p>
            <a:r>
              <a:rPr lang="en-US" sz="1400" dirty="0">
                <a:solidFill>
                  <a:schemeClr val="accent6">
                    <a:lumMod val="10000"/>
                  </a:schemeClr>
                </a:solidFill>
              </a:rPr>
              <a:t>CREATE EXTERNAL TABLE SpecialOrders</a:t>
            </a:r>
          </a:p>
          <a:p>
            <a:r>
              <a:rPr lang="en-US" sz="1400" dirty="0">
                <a:solidFill>
                  <a:schemeClr val="accent6">
                    <a:lumMod val="10000"/>
                  </a:schemeClr>
                </a:solidFill>
              </a:rPr>
              <a:t>    WITH (</a:t>
            </a:r>
          </a:p>
          <a:p>
            <a:r>
              <a:rPr lang="en-US" sz="1400" dirty="0">
                <a:solidFill>
                  <a:schemeClr val="accent6">
                    <a:lumMod val="10000"/>
                  </a:schemeClr>
                </a:solidFill>
              </a:rPr>
              <a:t>        </a:t>
            </a:r>
            <a:r>
              <a:rPr lang="en-US" sz="1400" dirty="0">
                <a:solidFill>
                  <a:srgbClr val="008000"/>
                </a:solidFill>
              </a:rPr>
              <a:t>-- details for storing results</a:t>
            </a:r>
          </a:p>
          <a:p>
            <a:r>
              <a:rPr lang="en-US" sz="1400" dirty="0">
                <a:solidFill>
                  <a:schemeClr val="accent6">
                    <a:lumMod val="10000"/>
                  </a:schemeClr>
                </a:solidFill>
              </a:rPr>
              <a:t>        LOCATION = 'special_orders/',</a:t>
            </a:r>
          </a:p>
          <a:p>
            <a:r>
              <a:rPr lang="en-US" sz="1400" dirty="0">
                <a:solidFill>
                  <a:schemeClr val="accent6">
                    <a:lumMod val="10000"/>
                  </a:schemeClr>
                </a:solidFill>
              </a:rPr>
              <a:t>        DATA_SOURCE = files,</a:t>
            </a:r>
          </a:p>
          <a:p>
            <a:r>
              <a:rPr lang="en-US" sz="1400" dirty="0">
                <a:solidFill>
                  <a:schemeClr val="accent6">
                    <a:lumMod val="10000"/>
                  </a:schemeClr>
                </a:solidFill>
              </a:rPr>
              <a:t>        FILE_FORMAT = ParquetFormat</a:t>
            </a:r>
          </a:p>
          <a:p>
            <a:r>
              <a:rPr lang="en-US" sz="1400" dirty="0">
                <a:solidFill>
                  <a:schemeClr val="accent6">
                    <a:lumMod val="10000"/>
                  </a:schemeClr>
                </a:solidFill>
              </a:rPr>
              <a:t>    )</a:t>
            </a:r>
          </a:p>
          <a:p>
            <a:r>
              <a:rPr lang="en-US" sz="1400" dirty="0">
                <a:solidFill>
                  <a:schemeClr val="accent6">
                    <a:lumMod val="10000"/>
                  </a:schemeClr>
                </a:solidFill>
              </a:rPr>
              <a:t>AS</a:t>
            </a:r>
          </a:p>
          <a:p>
            <a:r>
              <a:rPr lang="en-US" sz="1400" dirty="0">
                <a:solidFill>
                  <a:schemeClr val="accent6">
                    <a:lumMod val="10000"/>
                  </a:schemeClr>
                </a:solidFill>
              </a:rPr>
              <a:t>SELECT OrderID, CustomerName, OrderTotal</a:t>
            </a:r>
          </a:p>
          <a:p>
            <a:r>
              <a:rPr lang="en-US" sz="1400" dirty="0">
                <a:solidFill>
                  <a:schemeClr val="accent6">
                    <a:lumMod val="10000"/>
                  </a:schemeClr>
                </a:solidFill>
              </a:rPr>
              <a:t>FROM</a:t>
            </a:r>
          </a:p>
          <a:p>
            <a:r>
              <a:rPr lang="en-US" sz="1400" dirty="0">
                <a:solidFill>
                  <a:schemeClr val="accent6">
                    <a:lumMod val="10000"/>
                  </a:schemeClr>
                </a:solidFill>
              </a:rPr>
              <a:t>    OPENROWSET (</a:t>
            </a:r>
          </a:p>
          <a:p>
            <a:r>
              <a:rPr lang="en-US" sz="1400" dirty="0">
                <a:solidFill>
                  <a:schemeClr val="accent6">
                    <a:lumMod val="10000"/>
                  </a:schemeClr>
                </a:solidFill>
              </a:rPr>
              <a:t>        </a:t>
            </a:r>
            <a:r>
              <a:rPr lang="en-US" sz="1400" dirty="0">
                <a:solidFill>
                  <a:srgbClr val="008000"/>
                </a:solidFill>
              </a:rPr>
              <a:t>-- details for reading source files</a:t>
            </a:r>
          </a:p>
          <a:p>
            <a:r>
              <a:rPr lang="en-US" sz="1400" dirty="0">
                <a:solidFill>
                  <a:schemeClr val="accent6">
                    <a:lumMod val="10000"/>
                  </a:schemeClr>
                </a:solidFill>
              </a:rPr>
              <a:t>        BULK 'sales_orders/*.csv',</a:t>
            </a:r>
          </a:p>
          <a:p>
            <a:r>
              <a:rPr lang="en-US" sz="1400" dirty="0">
                <a:solidFill>
                  <a:schemeClr val="accent6">
                    <a:lumMod val="10000"/>
                  </a:schemeClr>
                </a:solidFill>
              </a:rPr>
              <a:t>        DATA_SOURCE = 'files',</a:t>
            </a:r>
          </a:p>
          <a:p>
            <a:r>
              <a:rPr lang="en-US" sz="1400" dirty="0">
                <a:solidFill>
                  <a:schemeClr val="accent6">
                    <a:lumMod val="10000"/>
                  </a:schemeClr>
                </a:solidFill>
              </a:rPr>
              <a:t>        FORMAT = 'CSV',</a:t>
            </a:r>
          </a:p>
          <a:p>
            <a:r>
              <a:rPr lang="en-US" sz="1400" dirty="0">
                <a:solidFill>
                  <a:schemeClr val="accent6">
                    <a:lumMod val="10000"/>
                  </a:schemeClr>
                </a:solidFill>
              </a:rPr>
              <a:t>        PARSER_VERSION = '2.0',</a:t>
            </a:r>
          </a:p>
          <a:p>
            <a:r>
              <a:rPr lang="en-US" sz="1400" dirty="0">
                <a:solidFill>
                  <a:schemeClr val="accent6">
                    <a:lumMod val="10000"/>
                  </a:schemeClr>
                </a:solidFill>
              </a:rPr>
              <a:t>        HEADER_ROW = TRUE</a:t>
            </a:r>
          </a:p>
          <a:p>
            <a:r>
              <a:rPr lang="en-US" sz="1400" dirty="0">
                <a:solidFill>
                  <a:schemeClr val="accent6">
                    <a:lumMod val="10000"/>
                  </a:schemeClr>
                </a:solidFill>
              </a:rPr>
              <a:t>    ) AS source_data</a:t>
            </a:r>
          </a:p>
          <a:p>
            <a:r>
              <a:rPr lang="en-US" sz="1400" dirty="0">
                <a:solidFill>
                  <a:schemeClr val="accent6">
                    <a:lumMod val="10000"/>
                  </a:schemeClr>
                </a:solidFill>
              </a:rPr>
              <a:t>WHERE OrderType = 'Special Order';</a:t>
            </a:r>
          </a:p>
        </p:txBody>
      </p:sp>
      <p:sp>
        <p:nvSpPr>
          <p:cNvPr id="10" name="Speech Bubble: Rectangle 9">
            <a:extLst>
              <a:ext uri="{FF2B5EF4-FFF2-40B4-BE49-F238E27FC236}">
                <a16:creationId xmlns:a16="http://schemas.microsoft.com/office/drawing/2014/main" id="{82441DA1-8192-85AA-941D-5527EE8EE26B}"/>
              </a:ext>
            </a:extLst>
          </p:cNvPr>
          <p:cNvSpPr/>
          <p:nvPr/>
        </p:nvSpPr>
        <p:spPr bwMode="auto">
          <a:xfrm>
            <a:off x="971921" y="5908916"/>
            <a:ext cx="1689298" cy="476810"/>
          </a:xfrm>
          <a:prstGeom prst="wedgeRectCallout">
            <a:avLst>
              <a:gd name="adj1" fmla="val 62973"/>
              <a:gd name="adj2" fmla="val -199734"/>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Source data</a:t>
            </a:r>
          </a:p>
        </p:txBody>
      </p:sp>
      <p:sp>
        <p:nvSpPr>
          <p:cNvPr id="11" name="Speech Bubble: Rectangle 10">
            <a:extLst>
              <a:ext uri="{FF2B5EF4-FFF2-40B4-BE49-F238E27FC236}">
                <a16:creationId xmlns:a16="http://schemas.microsoft.com/office/drawing/2014/main" id="{51BCBAB4-3336-1B1D-D686-A0B8ED255434}"/>
              </a:ext>
            </a:extLst>
          </p:cNvPr>
          <p:cNvSpPr/>
          <p:nvPr/>
        </p:nvSpPr>
        <p:spPr bwMode="auto">
          <a:xfrm>
            <a:off x="3432393" y="5908916"/>
            <a:ext cx="2009864" cy="610493"/>
          </a:xfrm>
          <a:prstGeom prst="wedgeRectCallout">
            <a:avLst>
              <a:gd name="adj1" fmla="val 11794"/>
              <a:gd name="adj2" fmla="val -161813"/>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Transformed data</a:t>
            </a:r>
          </a:p>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(CSV or parquet)</a:t>
            </a:r>
          </a:p>
        </p:txBody>
      </p:sp>
    </p:spTree>
    <p:extLst>
      <p:ext uri="{BB962C8B-B14F-4D97-AF65-F5344CB8AC3E}">
        <p14:creationId xmlns:p14="http://schemas.microsoft.com/office/powerpoint/2010/main" val="27268221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5D50-94E2-37B5-9849-A00AF5ACED35}"/>
              </a:ext>
            </a:extLst>
          </p:cNvPr>
          <p:cNvSpPr>
            <a:spLocks noGrp="1"/>
          </p:cNvSpPr>
          <p:nvPr>
            <p:ph type="title"/>
          </p:nvPr>
        </p:nvSpPr>
        <p:spPr/>
        <p:txBody>
          <a:bodyPr/>
          <a:lstStyle/>
          <a:p>
            <a:r>
              <a:rPr lang="en-US" dirty="0"/>
              <a:t>Encapsulate data transformations in a stored procedure</a:t>
            </a:r>
          </a:p>
        </p:txBody>
      </p:sp>
      <p:sp>
        <p:nvSpPr>
          <p:cNvPr id="10" name="Text Placeholder 14">
            <a:extLst>
              <a:ext uri="{FF2B5EF4-FFF2-40B4-BE49-F238E27FC236}">
                <a16:creationId xmlns:a16="http://schemas.microsoft.com/office/drawing/2014/main" id="{BAC321CA-9E9B-7ACE-154B-F89D90DE29B1}"/>
              </a:ext>
            </a:extLst>
          </p:cNvPr>
          <p:cNvSpPr txBox="1">
            <a:spLocks/>
          </p:cNvSpPr>
          <p:nvPr/>
        </p:nvSpPr>
        <p:spPr>
          <a:xfrm>
            <a:off x="425450" y="1703693"/>
            <a:ext cx="5269055"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Using a stored procedure:</a:t>
            </a:r>
          </a:p>
          <a:p>
            <a:pPr marL="630238" lvl="1" indent="-342900">
              <a:buFont typeface="Arial" panose="020B0604020202020204" pitchFamily="34" charset="0"/>
              <a:buChar char="•"/>
            </a:pPr>
            <a:r>
              <a:rPr lang="en-US" dirty="0"/>
              <a:t>Reduces client to server network traffic</a:t>
            </a:r>
          </a:p>
          <a:p>
            <a:pPr marL="630238" lvl="1" indent="-342900">
              <a:buFont typeface="Arial" panose="020B0604020202020204" pitchFamily="34" charset="0"/>
              <a:buChar char="•"/>
            </a:pPr>
            <a:r>
              <a:rPr lang="en-US" dirty="0"/>
              <a:t>Provides a security boundary</a:t>
            </a:r>
          </a:p>
          <a:p>
            <a:pPr marL="630238" lvl="1" indent="-342900">
              <a:buFont typeface="Arial" panose="020B0604020202020204" pitchFamily="34" charset="0"/>
              <a:buChar char="•"/>
            </a:pPr>
            <a:r>
              <a:rPr lang="en-US" dirty="0"/>
              <a:t>Eases maintenance</a:t>
            </a:r>
          </a:p>
          <a:p>
            <a:pPr marL="630238" lvl="1" indent="-342900">
              <a:buFont typeface="Arial" panose="020B0604020202020204" pitchFamily="34" charset="0"/>
              <a:buChar char="•"/>
            </a:pPr>
            <a:r>
              <a:rPr lang="en-US" dirty="0"/>
              <a:t>Improved performance</a:t>
            </a:r>
          </a:p>
        </p:txBody>
      </p:sp>
      <p:sp>
        <p:nvSpPr>
          <p:cNvPr id="6" name="TextBox 5">
            <a:extLst>
              <a:ext uri="{FF2B5EF4-FFF2-40B4-BE49-F238E27FC236}">
                <a16:creationId xmlns:a16="http://schemas.microsoft.com/office/drawing/2014/main" id="{C2336879-A2A9-6B44-F0F2-ABB58C95AE18}"/>
              </a:ext>
            </a:extLst>
          </p:cNvPr>
          <p:cNvSpPr txBox="1"/>
          <p:nvPr/>
        </p:nvSpPr>
        <p:spPr>
          <a:xfrm>
            <a:off x="5958427" y="1652304"/>
            <a:ext cx="5663911" cy="3754874"/>
          </a:xfrm>
          <a:prstGeom prst="rect">
            <a:avLst/>
          </a:prstGeom>
          <a:solidFill>
            <a:schemeClr val="bg1">
              <a:lumMod val="95000"/>
            </a:schemeClr>
          </a:solidFill>
        </p:spPr>
        <p:txBody>
          <a:bodyPr wrap="square">
            <a:spAutoFit/>
          </a:bodyPr>
          <a:lstStyle>
            <a:defPPr>
              <a:defRPr lang="en-US"/>
            </a:defPPr>
            <a:lvl1pPr>
              <a:defRPr sz="1400"/>
            </a:lvl1pPr>
          </a:lstStyle>
          <a:p>
            <a:r>
              <a:rPr lang="en-US" dirty="0">
                <a:solidFill>
                  <a:schemeClr val="accent6">
                    <a:lumMod val="10000"/>
                  </a:schemeClr>
                </a:solidFill>
              </a:rPr>
              <a:t>CREATE PROCEDURE Transform_Data @order_year INT</a:t>
            </a:r>
          </a:p>
          <a:p>
            <a:r>
              <a:rPr lang="en-US" dirty="0">
                <a:solidFill>
                  <a:schemeClr val="accent6">
                    <a:lumMod val="10000"/>
                  </a:schemeClr>
                </a:solidFill>
              </a:rPr>
              <a:t>AS</a:t>
            </a:r>
          </a:p>
          <a:p>
            <a:r>
              <a:rPr lang="en-US" dirty="0">
                <a:solidFill>
                  <a:schemeClr val="accent6">
                    <a:lumMod val="10000"/>
                  </a:schemeClr>
                </a:solidFill>
              </a:rPr>
              <a:t>BEGIN</a:t>
            </a:r>
          </a:p>
          <a:p>
            <a:endParaRPr lang="en-US" dirty="0"/>
          </a:p>
          <a:p>
            <a:r>
              <a:rPr lang="en-US" dirty="0">
                <a:solidFill>
                  <a:srgbClr val="008000"/>
                </a:solidFill>
              </a:rPr>
              <a:t>   -- Drop the table if it already exists</a:t>
            </a:r>
          </a:p>
          <a:p>
            <a:r>
              <a:rPr lang="en-US" dirty="0">
                <a:solidFill>
                  <a:schemeClr val="accent6">
                    <a:lumMod val="10000"/>
                  </a:schemeClr>
                </a:solidFill>
              </a:rPr>
              <a:t>   IF EXISTS (</a:t>
            </a:r>
          </a:p>
          <a:p>
            <a:r>
              <a:rPr lang="en-US" dirty="0">
                <a:solidFill>
                  <a:schemeClr val="accent6">
                    <a:lumMod val="10000"/>
                  </a:schemeClr>
                </a:solidFill>
              </a:rPr>
              <a:t>                    SELECT * FROM sys.external_tables</a:t>
            </a:r>
          </a:p>
          <a:p>
            <a:r>
              <a:rPr lang="en-US" dirty="0">
                <a:solidFill>
                  <a:schemeClr val="accent6">
                    <a:lumMod val="10000"/>
                  </a:schemeClr>
                </a:solidFill>
              </a:rPr>
              <a:t>                    WHERE name = 'SpecialOrders'</a:t>
            </a:r>
          </a:p>
          <a:p>
            <a:r>
              <a:rPr lang="en-US" dirty="0">
                <a:solidFill>
                  <a:schemeClr val="accent6">
                    <a:lumMod val="10000"/>
                  </a:schemeClr>
                </a:solidFill>
              </a:rPr>
              <a:t>                   )</a:t>
            </a:r>
          </a:p>
          <a:p>
            <a:r>
              <a:rPr lang="en-US" dirty="0">
                <a:solidFill>
                  <a:schemeClr val="accent6">
                    <a:lumMod val="10000"/>
                  </a:schemeClr>
                </a:solidFill>
              </a:rPr>
              <a:t>          DROP EXTERNAL TABLE SpecialOrders</a:t>
            </a:r>
          </a:p>
          <a:p>
            <a:endParaRPr lang="en-US" dirty="0"/>
          </a:p>
          <a:p>
            <a:r>
              <a:rPr lang="en-US" dirty="0">
                <a:solidFill>
                  <a:srgbClr val="008000"/>
                </a:solidFill>
              </a:rPr>
              <a:t>    -- Create external table</a:t>
            </a:r>
          </a:p>
          <a:p>
            <a:r>
              <a:rPr lang="en-US" dirty="0"/>
              <a:t>    </a:t>
            </a:r>
            <a:r>
              <a:rPr lang="en-US" dirty="0">
                <a:solidFill>
                  <a:schemeClr val="accent6">
                    <a:lumMod val="10000"/>
                  </a:schemeClr>
                </a:solidFill>
              </a:rPr>
              <a:t>CREATE EXTERNAL TABLE SpecialOrders</a:t>
            </a:r>
          </a:p>
          <a:p>
            <a:r>
              <a:rPr lang="en-US" dirty="0">
                <a:solidFill>
                  <a:schemeClr val="accent6">
                    <a:lumMod val="10000"/>
                  </a:schemeClr>
                </a:solidFill>
              </a:rPr>
              <a:t>    WITH (</a:t>
            </a:r>
          </a:p>
          <a:p>
            <a:r>
              <a:rPr lang="en-US" dirty="0">
                <a:solidFill>
                  <a:schemeClr val="accent6">
                    <a:lumMod val="10000"/>
                  </a:schemeClr>
                </a:solidFill>
              </a:rPr>
              <a:t>                 ...</a:t>
            </a:r>
          </a:p>
          <a:p>
            <a:r>
              <a:rPr lang="en-US" dirty="0">
                <a:solidFill>
                  <a:schemeClr val="accent6">
                    <a:lumMod val="10000"/>
                  </a:schemeClr>
                </a:solidFill>
              </a:rPr>
              <a:t>              )</a:t>
            </a:r>
          </a:p>
          <a:p>
            <a:r>
              <a:rPr lang="en-US" dirty="0">
                <a:solidFill>
                  <a:schemeClr val="accent6">
                    <a:lumMod val="10000"/>
                  </a:schemeClr>
                </a:solidFill>
              </a:rPr>
              <a:t>END</a:t>
            </a:r>
          </a:p>
        </p:txBody>
      </p:sp>
      <p:sp>
        <p:nvSpPr>
          <p:cNvPr id="7" name="TextBox 6">
            <a:extLst>
              <a:ext uri="{FF2B5EF4-FFF2-40B4-BE49-F238E27FC236}">
                <a16:creationId xmlns:a16="http://schemas.microsoft.com/office/drawing/2014/main" id="{62B5D501-B708-C051-12FA-0123519FCD63}"/>
              </a:ext>
            </a:extLst>
          </p:cNvPr>
          <p:cNvSpPr txBox="1"/>
          <p:nvPr/>
        </p:nvSpPr>
        <p:spPr>
          <a:xfrm>
            <a:off x="5625248" y="5535726"/>
            <a:ext cx="6330268" cy="544765"/>
          </a:xfrm>
          <a:prstGeom prst="rect">
            <a:avLst/>
          </a:prstGeom>
          <a:noFill/>
        </p:spPr>
        <p:txBody>
          <a:bodyPr wrap="square" lIns="182880" tIns="146304" rIns="182880" bIns="146304" rtlCol="0">
            <a:spAutoFit/>
          </a:bodyPr>
          <a:lstStyle/>
          <a:p>
            <a:pPr algn="r">
              <a:lnSpc>
                <a:spcPct val="90000"/>
              </a:lnSpc>
              <a:spcAft>
                <a:spcPts val="600"/>
              </a:spcAft>
            </a:pPr>
            <a:r>
              <a:rPr lang="en-US" sz="1800" dirty="0">
                <a:gradFill>
                  <a:gsLst>
                    <a:gs pos="2917">
                      <a:schemeClr val="tx1"/>
                    </a:gs>
                    <a:gs pos="30000">
                      <a:schemeClr val="tx1"/>
                    </a:gs>
                  </a:gsLst>
                  <a:lin ang="5400000" scaled="0"/>
                </a:gradFill>
              </a:rPr>
              <a:t>Dropping the table doesn’t delete the underlying files</a:t>
            </a:r>
          </a:p>
        </p:txBody>
      </p:sp>
      <p:pic>
        <p:nvPicPr>
          <p:cNvPr id="9" name="Graphic 8">
            <a:extLst>
              <a:ext uri="{FF2B5EF4-FFF2-40B4-BE49-F238E27FC236}">
                <a16:creationId xmlns:a16="http://schemas.microsoft.com/office/drawing/2014/main" id="{D730FCB5-9D24-6EDA-0508-CA7381BB784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17962" y="5596061"/>
            <a:ext cx="373643" cy="373643"/>
          </a:xfrm>
          <a:prstGeom prst="rect">
            <a:avLst/>
          </a:prstGeom>
        </p:spPr>
      </p:pic>
    </p:spTree>
    <p:extLst>
      <p:ext uri="{BB962C8B-B14F-4D97-AF65-F5344CB8AC3E}">
        <p14:creationId xmlns:p14="http://schemas.microsoft.com/office/powerpoint/2010/main" val="12251057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5BF6-E2F1-18DF-49EF-4930635E049D}"/>
              </a:ext>
            </a:extLst>
          </p:cNvPr>
          <p:cNvSpPr>
            <a:spLocks noGrp="1"/>
          </p:cNvSpPr>
          <p:nvPr>
            <p:ph type="title"/>
          </p:nvPr>
        </p:nvSpPr>
        <p:spPr/>
        <p:txBody>
          <a:bodyPr/>
          <a:lstStyle/>
          <a:p>
            <a:r>
              <a:rPr lang="en-US" dirty="0"/>
              <a:t>Include a data transformation stored procedure in a pipeline</a:t>
            </a:r>
          </a:p>
        </p:txBody>
      </p:sp>
      <p:sp>
        <p:nvSpPr>
          <p:cNvPr id="6" name="Text Placeholder 14">
            <a:extLst>
              <a:ext uri="{FF2B5EF4-FFF2-40B4-BE49-F238E27FC236}">
                <a16:creationId xmlns:a16="http://schemas.microsoft.com/office/drawing/2014/main" id="{74F23942-67E2-76AD-45E8-3BBB35905B12}"/>
              </a:ext>
            </a:extLst>
          </p:cNvPr>
          <p:cNvSpPr txBox="1">
            <a:spLocks/>
          </p:cNvSpPr>
          <p:nvPr/>
        </p:nvSpPr>
        <p:spPr>
          <a:xfrm>
            <a:off x="489562" y="1616458"/>
            <a:ext cx="4561709"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Create a pipeline with the following activities:</a:t>
            </a:r>
          </a:p>
          <a:p>
            <a:pPr marL="630238" lvl="1" indent="-342900">
              <a:buFont typeface="Arial" panose="020B0604020202020204" pitchFamily="34" charset="0"/>
              <a:buChar char="•"/>
            </a:pPr>
            <a:r>
              <a:rPr lang="en-US" dirty="0"/>
              <a:t>A </a:t>
            </a:r>
            <a:r>
              <a:rPr lang="en-US" b="1" dirty="0"/>
              <a:t>Delete</a:t>
            </a:r>
            <a:r>
              <a:rPr lang="en-US" dirty="0"/>
              <a:t> activity that deletes the target folder for the transformed data in the data lake if it already exists.</a:t>
            </a:r>
          </a:p>
          <a:p>
            <a:pPr marL="630238" lvl="1" indent="-342900">
              <a:buFont typeface="Arial" panose="020B0604020202020204" pitchFamily="34" charset="0"/>
              <a:buChar char="•"/>
            </a:pPr>
            <a:r>
              <a:rPr lang="en-US" dirty="0"/>
              <a:t>A </a:t>
            </a:r>
            <a:r>
              <a:rPr lang="en-US" b="1" dirty="0"/>
              <a:t>Stored procedure </a:t>
            </a:r>
            <a:r>
              <a:rPr lang="en-US" dirty="0"/>
              <a:t>activity that connects to your serverless SQL pool and runs the stored procedure that encapsulates your CETAS operation.</a:t>
            </a:r>
          </a:p>
        </p:txBody>
      </p:sp>
      <p:pic>
        <p:nvPicPr>
          <p:cNvPr id="2050" name="Picture 2" descr="A screenshot of a pipeline containing a Delete activity and a Stored procedure activity.">
            <a:extLst>
              <a:ext uri="{FF2B5EF4-FFF2-40B4-BE49-F238E27FC236}">
                <a16:creationId xmlns:a16="http://schemas.microsoft.com/office/drawing/2014/main" id="{CEE557CC-283D-86C8-3AF0-30139887E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111" y="1431508"/>
            <a:ext cx="6405120" cy="4587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60788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Exercise: Transform files using a serverless SQL pool</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5" y="2698410"/>
            <a:ext cx="5314927" cy="2310120"/>
          </a:xfrm>
        </p:spPr>
        <p:txBody>
          <a:bodyPr/>
          <a:lstStyle/>
          <a:p>
            <a:r>
              <a:rPr lang="en-US" dirty="0"/>
              <a:t>Use the hosted lab environment provided, or view the lab instructions at the link below:</a:t>
            </a:r>
          </a:p>
          <a:p>
            <a:endParaRPr lang="en-US" dirty="0"/>
          </a:p>
          <a:p>
            <a:r>
              <a:rPr kumimoji="0" lang="en-US" sz="2000" b="0" i="0" u="none" strike="noStrike" kern="1200" cap="none" spc="-49" normalizeH="0" baseline="0" noProof="0" dirty="0">
                <a:ln>
                  <a:noFill/>
                </a:ln>
                <a:solidFill>
                  <a:srgbClr val="FFFFFF">
                    <a:lumMod val="50000"/>
                  </a:srgbClr>
                </a:solidFill>
                <a:effectLst/>
                <a:uLnTx/>
                <a:uFillTx/>
                <a:latin typeface="Segoe UI Semibold"/>
                <a:ea typeface="+mn-ea"/>
                <a:cs typeface="+mn-cs"/>
              </a:rPr>
              <a:t>https://aka.ms/mslearn-synapse-transform-sql</a:t>
            </a:r>
            <a:endParaRPr lang="en-US" sz="2000" dirty="0">
              <a:solidFill>
                <a:schemeClr val="bg1">
                  <a:lumMod val="50000"/>
                </a:schemeClr>
              </a:solidFill>
            </a:endParaRPr>
          </a:p>
        </p:txBody>
      </p:sp>
      <p:pic>
        <p:nvPicPr>
          <p:cNvPr id="2" name="Graphic 1">
            <a:extLst>
              <a:ext uri="{FF2B5EF4-FFF2-40B4-BE49-F238E27FC236}">
                <a16:creationId xmlns:a16="http://schemas.microsoft.com/office/drawing/2014/main" id="{B6D41814-F1EA-B3C2-F7A5-3D5C2870A9D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5379" y="2255413"/>
            <a:ext cx="2709167" cy="2709167"/>
          </a:xfrm>
          <a:prstGeom prst="rect">
            <a:avLst/>
          </a:prstGeom>
        </p:spPr>
      </p:pic>
    </p:spTree>
    <p:extLst>
      <p:ext uri="{BB962C8B-B14F-4D97-AF65-F5344CB8AC3E}">
        <p14:creationId xmlns:p14="http://schemas.microsoft.com/office/powerpoint/2010/main" val="25838846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You need to store the results of a query in a serverless SQL pool as files in a data lake.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SQL statement should you use?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BULK INSERT</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CREATE EXTERNAL TABLE AS SELECT</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lang="en-US" sz="1400" dirty="0"/>
              <a:t>COPY</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399163" y="224300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88174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879003"/>
            <a:ext cx="10383899" cy="1443714"/>
          </a:xfrm>
        </p:spPr>
        <p:txBody>
          <a:bodyPr/>
          <a:lstStyle/>
          <a:p>
            <a:pPr>
              <a:spcAft>
                <a:spcPts val="0"/>
              </a:spcAft>
              <a:defRPr/>
            </a:pPr>
            <a:r>
              <a:rPr lang="en-US" sz="1800" dirty="0">
                <a:latin typeface="+mj-lt"/>
              </a:rPr>
              <a:t>Which of the following file formats can you use to persist the results of a query?</a:t>
            </a:r>
          </a:p>
          <a:p>
            <a:pPr marL="288925" indent="-288925">
              <a:spcBef>
                <a:spcPts val="300"/>
              </a:spcBef>
              <a:spcAft>
                <a:spcPts val="600"/>
              </a:spcAft>
              <a:buFont typeface="Wingdings" panose="05000000000000000000" pitchFamily="2" charset="2"/>
              <a:buChar char="q"/>
              <a:defRPr/>
            </a:pPr>
            <a:r>
              <a:rPr lang="en-US" sz="1400" dirty="0"/>
              <a:t>CSV only</a:t>
            </a:r>
          </a:p>
          <a:p>
            <a:pPr marL="288925" indent="-288925">
              <a:spcBef>
                <a:spcPts val="300"/>
              </a:spcBef>
              <a:spcAft>
                <a:spcPts val="600"/>
              </a:spcAft>
              <a:buFont typeface="Wingdings" panose="05000000000000000000" pitchFamily="2" charset="2"/>
              <a:buChar char="q"/>
              <a:defRPr/>
            </a:pPr>
            <a:r>
              <a:rPr lang="en-US" sz="1400" dirty="0"/>
              <a:t>Parquet only</a:t>
            </a:r>
          </a:p>
          <a:p>
            <a:pPr marL="288925" indent="-288925">
              <a:spcBef>
                <a:spcPts val="300"/>
              </a:spcBef>
              <a:spcAft>
                <a:spcPts val="600"/>
              </a:spcAft>
              <a:buFont typeface="Wingdings" panose="05000000000000000000" pitchFamily="2" charset="2"/>
              <a:buChar char="q"/>
              <a:defRPr/>
            </a:pPr>
            <a:r>
              <a:rPr lang="en-US" sz="1400" dirty="0"/>
              <a:t>CSV and parquet</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5203" y="400251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383039"/>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443360"/>
            <a:ext cx="10383899" cy="1557928"/>
          </a:xfrm>
        </p:spPr>
        <p:txBody>
          <a:bodyPr/>
          <a:lstStyle/>
          <a:p>
            <a:pPr defTabSz="932742">
              <a:lnSpc>
                <a:spcPct val="100000"/>
              </a:lnSpc>
              <a:spcBef>
                <a:spcPts val="0"/>
              </a:spcBef>
              <a:buSzTx/>
              <a:defRPr/>
            </a:pPr>
            <a:r>
              <a:rPr lang="en-US" sz="1800" dirty="0">
                <a:latin typeface="+mj-lt"/>
              </a:rPr>
              <a:t>You drop an existing external table from a database in a serverless SQL pool.</a:t>
            </a:r>
          </a:p>
          <a:p>
            <a:pPr defTabSz="932742">
              <a:lnSpc>
                <a:spcPct val="100000"/>
              </a:lnSpc>
              <a:spcBef>
                <a:spcPts val="0"/>
              </a:spcBef>
              <a:buSzTx/>
              <a:defRPr/>
            </a:pPr>
            <a:r>
              <a:rPr lang="en-US" sz="1800" dirty="0">
                <a:latin typeface="+mj-lt"/>
              </a:rPr>
              <a:t>What else must you do before recreating an external table with the same location?</a:t>
            </a:r>
          </a:p>
          <a:p>
            <a:pPr marL="288925" indent="-288925">
              <a:spcBef>
                <a:spcPts val="300"/>
              </a:spcBef>
              <a:spcAft>
                <a:spcPts val="600"/>
              </a:spcAft>
              <a:buFont typeface="Wingdings" panose="05000000000000000000" pitchFamily="2" charset="2"/>
              <a:buChar char="q"/>
              <a:defRPr/>
            </a:pPr>
            <a:r>
              <a:rPr lang="en-US" sz="1400" dirty="0"/>
              <a:t>Delete the folder containing the data files for dropped table</a:t>
            </a:r>
          </a:p>
          <a:p>
            <a:pPr marL="288925" indent="-288925">
              <a:spcBef>
                <a:spcPts val="300"/>
              </a:spcBef>
              <a:spcAft>
                <a:spcPts val="600"/>
              </a:spcAft>
              <a:buFont typeface="Wingdings" panose="05000000000000000000" pitchFamily="2" charset="2"/>
              <a:buChar char="q"/>
              <a:defRPr/>
            </a:pPr>
            <a:r>
              <a:rPr lang="en-US" sz="1400" dirty="0"/>
              <a:t>Drop and recreate the database</a:t>
            </a:r>
          </a:p>
          <a:p>
            <a:pPr marL="288925" indent="-288925">
              <a:spcBef>
                <a:spcPts val="300"/>
              </a:spcBef>
              <a:spcAft>
                <a:spcPts val="600"/>
              </a:spcAft>
              <a:buFont typeface="Wingdings" panose="05000000000000000000" pitchFamily="2" charset="2"/>
              <a:buChar char="q"/>
              <a:defRPr/>
            </a:pPr>
            <a:r>
              <a:rPr lang="en-US" sz="1400" dirty="0"/>
              <a:t>Create an Apache Spark pool</a:t>
            </a:r>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75203" y="508888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7" y="1427702"/>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436930"/>
            <a:ext cx="933775" cy="933775"/>
          </a:xfrm>
          <a:prstGeom prst="rect">
            <a:avLst/>
          </a:prstGeom>
        </p:spPr>
      </p:pic>
    </p:spTree>
    <p:extLst>
      <p:ext uri="{BB962C8B-B14F-4D97-AF65-F5344CB8AC3E}">
        <p14:creationId xmlns:p14="http://schemas.microsoft.com/office/powerpoint/2010/main" val="876561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Create a lake database</a:t>
            </a:r>
          </a:p>
        </p:txBody>
      </p:sp>
      <p:pic>
        <p:nvPicPr>
          <p:cNvPr id="4" name="Graphic 3">
            <a:extLst>
              <a:ext uri="{FF2B5EF4-FFF2-40B4-BE49-F238E27FC236}">
                <a16:creationId xmlns:a16="http://schemas.microsoft.com/office/drawing/2014/main" id="{C3837A3A-E462-026C-0A83-F104F687DD7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87758" y="2767784"/>
            <a:ext cx="1301772" cy="1301772"/>
          </a:xfrm>
          <a:prstGeom prst="rect">
            <a:avLst/>
          </a:prstGeom>
        </p:spPr>
      </p:pic>
    </p:spTree>
    <p:extLst>
      <p:ext uri="{BB962C8B-B14F-4D97-AF65-F5344CB8AC3E}">
        <p14:creationId xmlns:p14="http://schemas.microsoft.com/office/powerpoint/2010/main" val="32736897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5E0278-3EFF-CBEC-7334-AD604D1E7D55}"/>
              </a:ext>
            </a:extLst>
          </p:cNvPr>
          <p:cNvSpPr>
            <a:spLocks noGrp="1"/>
          </p:cNvSpPr>
          <p:nvPr>
            <p:ph type="title"/>
          </p:nvPr>
        </p:nvSpPr>
        <p:spPr/>
        <p:txBody>
          <a:bodyPr/>
          <a:lstStyle/>
          <a:p>
            <a:r>
              <a:rPr lang="en-US" dirty="0"/>
              <a:t>Lake database concepts</a:t>
            </a:r>
          </a:p>
        </p:txBody>
      </p:sp>
      <p:sp>
        <p:nvSpPr>
          <p:cNvPr id="10" name="Text Placeholder 14">
            <a:extLst>
              <a:ext uri="{FF2B5EF4-FFF2-40B4-BE49-F238E27FC236}">
                <a16:creationId xmlns:a16="http://schemas.microsoft.com/office/drawing/2014/main" id="{12EFC36C-124F-C34D-A082-FA24863537A6}"/>
              </a:ext>
            </a:extLst>
          </p:cNvPr>
          <p:cNvSpPr txBox="1">
            <a:spLocks/>
          </p:cNvSpPr>
          <p:nvPr/>
        </p:nvSpPr>
        <p:spPr>
          <a:xfrm>
            <a:off x="820222" y="1670838"/>
            <a:ext cx="5269055"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Lake database schema:</a:t>
            </a:r>
          </a:p>
          <a:p>
            <a:pPr marL="630238" lvl="1" indent="-342900">
              <a:buFont typeface="Arial" panose="020B0604020202020204" pitchFamily="34" charset="0"/>
              <a:buChar char="•"/>
            </a:pPr>
            <a:r>
              <a:rPr lang="en-US" dirty="0"/>
              <a:t>Relational tables</a:t>
            </a:r>
          </a:p>
          <a:p>
            <a:pPr marL="630238" lvl="1" indent="-342900">
              <a:buFont typeface="Arial" panose="020B0604020202020204" pitchFamily="34" charset="0"/>
              <a:buChar char="•"/>
            </a:pPr>
            <a:r>
              <a:rPr lang="en-US" dirty="0"/>
              <a:t>Proven data modeling principles</a:t>
            </a:r>
          </a:p>
          <a:p>
            <a:pPr marL="630238" lvl="1" indent="-342900">
              <a:buFont typeface="Arial" panose="020B0604020202020204" pitchFamily="34" charset="0"/>
              <a:buChar char="•"/>
            </a:pPr>
            <a:r>
              <a:rPr lang="en-US" dirty="0"/>
              <a:t>Consistent naming conventions</a:t>
            </a:r>
          </a:p>
          <a:p>
            <a:r>
              <a:rPr lang="en-US" dirty="0"/>
              <a:t>Lake database storage:</a:t>
            </a:r>
          </a:p>
          <a:p>
            <a:pPr marL="630238" lvl="1" indent="-342900">
              <a:buFont typeface="Arial" panose="020B0604020202020204" pitchFamily="34" charset="0"/>
              <a:buChar char="•"/>
            </a:pPr>
            <a:r>
              <a:rPr lang="en-US" dirty="0"/>
              <a:t>Parquet or CSV files in a data lake</a:t>
            </a:r>
          </a:p>
          <a:p>
            <a:pPr marL="630238" lvl="1" indent="-342900">
              <a:buFont typeface="Arial" panose="020B0604020202020204" pitchFamily="34" charset="0"/>
              <a:buChar char="•"/>
            </a:pPr>
            <a:r>
              <a:rPr lang="en-US" dirty="0"/>
              <a:t>Managed independently of database</a:t>
            </a:r>
          </a:p>
          <a:p>
            <a:pPr marL="630238" lvl="1" indent="-342900">
              <a:buFont typeface="Arial" panose="020B0604020202020204" pitchFamily="34" charset="0"/>
              <a:buChar char="•"/>
            </a:pPr>
            <a:r>
              <a:rPr lang="en-US" dirty="0"/>
              <a:t>Simplified data ingestion</a:t>
            </a:r>
          </a:p>
          <a:p>
            <a:r>
              <a:rPr lang="en-US" dirty="0"/>
              <a:t>Lake database compute:</a:t>
            </a:r>
          </a:p>
          <a:p>
            <a:pPr marL="630238" lvl="1" indent="-342900">
              <a:buFont typeface="Arial" panose="020B0604020202020204" pitchFamily="34" charset="0"/>
              <a:buChar char="•"/>
            </a:pPr>
            <a:r>
              <a:rPr lang="en-US" dirty="0"/>
              <a:t>Serverless SQL pool</a:t>
            </a:r>
          </a:p>
          <a:p>
            <a:pPr marL="630238" lvl="1" indent="-342900">
              <a:buFont typeface="Arial" panose="020B0604020202020204" pitchFamily="34" charset="0"/>
              <a:buChar char="•"/>
            </a:pPr>
            <a:r>
              <a:rPr lang="en-US" dirty="0"/>
              <a:t>Apache Spark pool</a:t>
            </a:r>
          </a:p>
          <a:p>
            <a:pPr marL="287338"/>
            <a:endParaRPr lang="en-US" dirty="0"/>
          </a:p>
        </p:txBody>
      </p:sp>
      <p:pic>
        <p:nvPicPr>
          <p:cNvPr id="3074" name="Picture 2" descr="Diagram of a relational schema of linked tables overlaying files in a file store.">
            <a:extLst>
              <a:ext uri="{FF2B5EF4-FFF2-40B4-BE49-F238E27FC236}">
                <a16:creationId xmlns:a16="http://schemas.microsoft.com/office/drawing/2014/main" id="{0A028CD4-6AE0-27B0-A96C-2935726EA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5483" y="2167561"/>
            <a:ext cx="333375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SQL Pool">
            <a:extLst>
              <a:ext uri="{FF2B5EF4-FFF2-40B4-BE49-F238E27FC236}">
                <a16:creationId xmlns:a16="http://schemas.microsoft.com/office/drawing/2014/main" id="{B71BC256-DBD0-1715-6D4B-C3C1A233F4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56677" y="5221711"/>
            <a:ext cx="628361" cy="628361"/>
          </a:xfrm>
          <a:prstGeom prst="rect">
            <a:avLst/>
          </a:prstGeom>
        </p:spPr>
      </p:pic>
      <p:pic>
        <p:nvPicPr>
          <p:cNvPr id="14" name="Picture 13" descr="Spark Pool">
            <a:extLst>
              <a:ext uri="{FF2B5EF4-FFF2-40B4-BE49-F238E27FC236}">
                <a16:creationId xmlns:a16="http://schemas.microsoft.com/office/drawing/2014/main" id="{86F0E7F5-0518-CE4E-1622-ED76C5A8DAE0}"/>
              </a:ext>
            </a:extLst>
          </p:cNvPr>
          <p:cNvPicPr>
            <a:picLocks noChangeAspect="1"/>
          </p:cNvPicPr>
          <p:nvPr/>
        </p:nvPicPr>
        <p:blipFill>
          <a:blip r:embed="rId6"/>
          <a:stretch>
            <a:fillRect/>
          </a:stretch>
        </p:blipFill>
        <p:spPr>
          <a:xfrm>
            <a:off x="8870290" y="5221711"/>
            <a:ext cx="1039528" cy="736979"/>
          </a:xfrm>
          <a:prstGeom prst="rect">
            <a:avLst/>
          </a:prstGeom>
        </p:spPr>
      </p:pic>
      <p:sp>
        <p:nvSpPr>
          <p:cNvPr id="15" name="Left Brace 14">
            <a:extLst>
              <a:ext uri="{FF2B5EF4-FFF2-40B4-BE49-F238E27FC236}">
                <a16:creationId xmlns:a16="http://schemas.microsoft.com/office/drawing/2014/main" id="{EFA79B00-038E-53B2-3FB2-A275193667A5}"/>
              </a:ext>
              <a:ext uri="{C183D7F6-B498-43B3-948B-1728B52AA6E4}">
                <adec:decorative xmlns:adec="http://schemas.microsoft.com/office/drawing/2017/decorative" val="1"/>
              </a:ext>
            </a:extLst>
          </p:cNvPr>
          <p:cNvSpPr/>
          <p:nvPr/>
        </p:nvSpPr>
        <p:spPr>
          <a:xfrm rot="5400000">
            <a:off x="8513379" y="4225390"/>
            <a:ext cx="214411" cy="1699453"/>
          </a:xfrm>
          <a:prstGeom prst="leftBrace">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1097654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E13A-93D7-D4E2-1191-323DA43B6C9D}"/>
              </a:ext>
            </a:extLst>
          </p:cNvPr>
          <p:cNvSpPr>
            <a:spLocks noGrp="1"/>
          </p:cNvSpPr>
          <p:nvPr>
            <p:ph type="title"/>
          </p:nvPr>
        </p:nvSpPr>
        <p:spPr/>
        <p:txBody>
          <a:bodyPr/>
          <a:lstStyle/>
          <a:p>
            <a:r>
              <a:rPr lang="en-US" dirty="0"/>
              <a:t>Database templates</a:t>
            </a:r>
          </a:p>
        </p:txBody>
      </p:sp>
      <p:sp>
        <p:nvSpPr>
          <p:cNvPr id="4" name="Text Placeholder 14">
            <a:extLst>
              <a:ext uri="{FF2B5EF4-FFF2-40B4-BE49-F238E27FC236}">
                <a16:creationId xmlns:a16="http://schemas.microsoft.com/office/drawing/2014/main" id="{EC9D68D3-21A0-AA5E-298A-5A51AB89562D}"/>
              </a:ext>
            </a:extLst>
          </p:cNvPr>
          <p:cNvSpPr txBox="1">
            <a:spLocks/>
          </p:cNvSpPr>
          <p:nvPr/>
        </p:nvSpPr>
        <p:spPr>
          <a:xfrm>
            <a:off x="418642" y="1670838"/>
            <a:ext cx="5200187"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latin typeface="+mn-lt"/>
              </a:rPr>
              <a:t>Pre-defined relational schema based on common business scenarios</a:t>
            </a:r>
          </a:p>
          <a:p>
            <a:pPr marL="342900" indent="-342900">
              <a:buFont typeface="Arial" panose="020B0604020202020204" pitchFamily="34" charset="0"/>
              <a:buChar char="•"/>
            </a:pPr>
            <a:r>
              <a:rPr lang="en-US" dirty="0">
                <a:latin typeface="+mn-lt"/>
              </a:rPr>
              <a:t>Use as a template for a new database or start with a blank schema and add pre-defined table definitions</a:t>
            </a:r>
          </a:p>
        </p:txBody>
      </p:sp>
      <p:pic>
        <p:nvPicPr>
          <p:cNvPr id="4098" name="Picture 2" descr="Screenshot of the gallery in Azure Synapse Studio, showing database templates.">
            <a:extLst>
              <a:ext uri="{FF2B5EF4-FFF2-40B4-BE49-F238E27FC236}">
                <a16:creationId xmlns:a16="http://schemas.microsoft.com/office/drawing/2014/main" id="{DCD7A910-3640-FE23-ACC9-D45ADD832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240" y="1120690"/>
            <a:ext cx="5819579" cy="4517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4588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21"/>
          </p:nvPr>
        </p:nvSpPr>
        <p:spPr/>
        <p:txBody>
          <a:bodyPr/>
          <a:lstStyle/>
          <a:p>
            <a:pPr lvl="1"/>
            <a:r>
              <a:rPr lang="en-US" dirty="0"/>
              <a:t>Use a serverless SQL pool to query files in a data lake</a:t>
            </a:r>
          </a:p>
        </p:txBody>
      </p:sp>
      <p:sp>
        <p:nvSpPr>
          <p:cNvPr id="3" name="Text Placeholder 2"/>
          <p:cNvSpPr>
            <a:spLocks noGrp="1"/>
          </p:cNvSpPr>
          <p:nvPr>
            <p:ph type="body" sz="quarter" idx="23"/>
          </p:nvPr>
        </p:nvSpPr>
        <p:spPr>
          <a:xfrm>
            <a:off x="4078286" y="2811217"/>
            <a:ext cx="7695069" cy="1224436"/>
          </a:xfrm>
        </p:spPr>
        <p:txBody>
          <a:bodyPr/>
          <a:lstStyle/>
          <a:p>
            <a:pPr lvl="1"/>
            <a:r>
              <a:rPr lang="en-US" dirty="0"/>
              <a:t>Use a serverless SQL pool to transform data</a:t>
            </a:r>
          </a:p>
        </p:txBody>
      </p:sp>
      <p:sp>
        <p:nvSpPr>
          <p:cNvPr id="2" name="Text Placeholder 1"/>
          <p:cNvSpPr>
            <a:spLocks noGrp="1"/>
          </p:cNvSpPr>
          <p:nvPr>
            <p:ph type="body" sz="quarter" idx="22"/>
          </p:nvPr>
        </p:nvSpPr>
        <p:spPr>
          <a:xfrm>
            <a:off x="4103830" y="4300064"/>
            <a:ext cx="7695069" cy="1224436"/>
          </a:xfrm>
        </p:spPr>
        <p:txBody>
          <a:bodyPr/>
          <a:lstStyle/>
          <a:p>
            <a:pPr lvl="1"/>
            <a:r>
              <a:rPr lang="en-US" dirty="0"/>
              <a:t>Create a lake database</a:t>
            </a:r>
          </a:p>
        </p:txBody>
      </p:sp>
      <p:pic>
        <p:nvPicPr>
          <p:cNvPr id="7" name="Graphic 6">
            <a:extLst>
              <a:ext uri="{FF2B5EF4-FFF2-40B4-BE49-F238E27FC236}">
                <a16:creationId xmlns:a16="http://schemas.microsoft.com/office/drawing/2014/main" id="{6F8816AF-8345-6383-B27A-597E856376B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4373" y="4533914"/>
            <a:ext cx="702232" cy="702232"/>
          </a:xfrm>
          <a:prstGeom prst="rect">
            <a:avLst/>
          </a:prstGeom>
        </p:spPr>
      </p:pic>
      <p:pic>
        <p:nvPicPr>
          <p:cNvPr id="9" name="Graphic 8">
            <a:extLst>
              <a:ext uri="{FF2B5EF4-FFF2-40B4-BE49-F238E27FC236}">
                <a16:creationId xmlns:a16="http://schemas.microsoft.com/office/drawing/2014/main" id="{2EEE13D6-1EBC-5505-6760-2DF14B0D6AE2}"/>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90345" y="1616692"/>
            <a:ext cx="702232" cy="702232"/>
          </a:xfrm>
          <a:prstGeom prst="rect">
            <a:avLst/>
          </a:prstGeom>
        </p:spPr>
      </p:pic>
      <p:pic>
        <p:nvPicPr>
          <p:cNvPr id="16" name="Graphic 15">
            <a:extLst>
              <a:ext uri="{FF2B5EF4-FFF2-40B4-BE49-F238E27FC236}">
                <a16:creationId xmlns:a16="http://schemas.microsoft.com/office/drawing/2014/main" id="{C5EE921D-07DD-B7B0-E29F-9B13A9FEA963}"/>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90344" y="3042477"/>
            <a:ext cx="702232" cy="702232"/>
          </a:xfrm>
          <a:prstGeom prst="rect">
            <a:avLst/>
          </a:prstGeom>
        </p:spPr>
      </p:pic>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E757-0F09-94E2-E83C-768390602D44}"/>
              </a:ext>
            </a:extLst>
          </p:cNvPr>
          <p:cNvSpPr>
            <a:spLocks noGrp="1"/>
          </p:cNvSpPr>
          <p:nvPr>
            <p:ph type="title"/>
          </p:nvPr>
        </p:nvSpPr>
        <p:spPr/>
        <p:txBody>
          <a:bodyPr/>
          <a:lstStyle/>
          <a:p>
            <a:r>
              <a:rPr lang="en-US" dirty="0"/>
              <a:t>Database designer</a:t>
            </a:r>
          </a:p>
        </p:txBody>
      </p:sp>
      <p:sp>
        <p:nvSpPr>
          <p:cNvPr id="8" name="Text Placeholder 14">
            <a:extLst>
              <a:ext uri="{FF2B5EF4-FFF2-40B4-BE49-F238E27FC236}">
                <a16:creationId xmlns:a16="http://schemas.microsoft.com/office/drawing/2014/main" id="{BBA80127-B613-C210-31FA-2D7385F7132D}"/>
              </a:ext>
            </a:extLst>
          </p:cNvPr>
          <p:cNvSpPr txBox="1">
            <a:spLocks/>
          </p:cNvSpPr>
          <p:nvPr/>
        </p:nvSpPr>
        <p:spPr>
          <a:xfrm>
            <a:off x="418642" y="1670838"/>
            <a:ext cx="5200187" cy="3793795"/>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latin typeface="+mn-lt"/>
              </a:rPr>
              <a:t>Visual tool for creating a database schema</a:t>
            </a:r>
          </a:p>
          <a:p>
            <a:pPr marL="342900" indent="-342900">
              <a:buFont typeface="Arial" panose="020B0604020202020204" pitchFamily="34" charset="0"/>
              <a:buChar char="•"/>
            </a:pPr>
            <a:r>
              <a:rPr lang="en-US" dirty="0">
                <a:latin typeface="+mn-lt"/>
              </a:rPr>
              <a:t>Add tables and specify:</a:t>
            </a:r>
          </a:p>
          <a:p>
            <a:pPr marL="685800" lvl="2" indent="-342900"/>
            <a:r>
              <a:rPr lang="en-US" sz="2000" dirty="0">
                <a:latin typeface="+mn-lt"/>
              </a:rPr>
              <a:t>Name and storage settings for the table</a:t>
            </a:r>
          </a:p>
          <a:p>
            <a:pPr marL="685800" lvl="2" indent="-342900"/>
            <a:r>
              <a:rPr lang="en-US" sz="2000" dirty="0"/>
              <a:t>Names, key usage, nullability, and data types for each column</a:t>
            </a:r>
          </a:p>
          <a:p>
            <a:pPr marL="685800" lvl="2" indent="-342900"/>
            <a:r>
              <a:rPr lang="en-US" sz="2000" dirty="0"/>
              <a:t>Relationships between key columns across tables</a:t>
            </a:r>
          </a:p>
        </p:txBody>
      </p:sp>
      <p:pic>
        <p:nvPicPr>
          <p:cNvPr id="4" name="Picture 2" descr="Screenshot of database designer in Azure Synapse Studio.">
            <a:extLst>
              <a:ext uri="{FF2B5EF4-FFF2-40B4-BE49-F238E27FC236}">
                <a16:creationId xmlns:a16="http://schemas.microsoft.com/office/drawing/2014/main" id="{FE5A8DB1-7BF4-0875-9FD8-12F74945C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240" y="1120690"/>
            <a:ext cx="5819579" cy="453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45433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B263-F93B-DDA7-8008-DC3B59DC7E47}"/>
              </a:ext>
            </a:extLst>
          </p:cNvPr>
          <p:cNvSpPr>
            <a:spLocks noGrp="1"/>
          </p:cNvSpPr>
          <p:nvPr>
            <p:ph type="title"/>
          </p:nvPr>
        </p:nvSpPr>
        <p:spPr/>
        <p:txBody>
          <a:bodyPr/>
          <a:lstStyle/>
          <a:p>
            <a:r>
              <a:rPr lang="en-US" dirty="0"/>
              <a:t>Use a lake database</a:t>
            </a:r>
          </a:p>
        </p:txBody>
      </p:sp>
      <p:sp>
        <p:nvSpPr>
          <p:cNvPr id="4" name="TextBox 3">
            <a:extLst>
              <a:ext uri="{FF2B5EF4-FFF2-40B4-BE49-F238E27FC236}">
                <a16:creationId xmlns:a16="http://schemas.microsoft.com/office/drawing/2014/main" id="{0C516AB2-7625-6915-E58D-6754942693B9}"/>
              </a:ext>
            </a:extLst>
          </p:cNvPr>
          <p:cNvSpPr txBox="1"/>
          <p:nvPr/>
        </p:nvSpPr>
        <p:spPr>
          <a:xfrm>
            <a:off x="1584809" y="2225207"/>
            <a:ext cx="9070683" cy="1384995"/>
          </a:xfrm>
          <a:prstGeom prst="rect">
            <a:avLst/>
          </a:prstGeom>
          <a:solidFill>
            <a:schemeClr val="bg1">
              <a:lumMod val="95000"/>
            </a:schemeClr>
          </a:solidFill>
        </p:spPr>
        <p:txBody>
          <a:bodyPr wrap="square">
            <a:spAutoFit/>
          </a:bodyPr>
          <a:lstStyle>
            <a:defPPr>
              <a:defRPr lang="en-US"/>
            </a:defPPr>
            <a:lvl1pPr>
              <a:defRPr sz="1400"/>
            </a:lvl1pPr>
          </a:lstStyle>
          <a:p>
            <a:r>
              <a:rPr lang="en-US" dirty="0"/>
              <a:t>USE RetailDB;</a:t>
            </a:r>
          </a:p>
          <a:p>
            <a:r>
              <a:rPr lang="en-US" dirty="0"/>
              <a:t>GO</a:t>
            </a:r>
          </a:p>
          <a:p>
            <a:endParaRPr lang="en-US" dirty="0"/>
          </a:p>
          <a:p>
            <a:r>
              <a:rPr lang="en-US" dirty="0"/>
              <a:t>SELECT CustomerID, FirstName, LastName</a:t>
            </a:r>
          </a:p>
          <a:p>
            <a:r>
              <a:rPr lang="en-US" dirty="0"/>
              <a:t>FROM Customer</a:t>
            </a:r>
          </a:p>
          <a:p>
            <a:r>
              <a:rPr lang="en-US" dirty="0"/>
              <a:t>ORDER BY LastName;</a:t>
            </a:r>
          </a:p>
        </p:txBody>
      </p:sp>
      <p:pic>
        <p:nvPicPr>
          <p:cNvPr id="9" name="Picture 8" descr="Spark pool">
            <a:extLst>
              <a:ext uri="{FF2B5EF4-FFF2-40B4-BE49-F238E27FC236}">
                <a16:creationId xmlns:a16="http://schemas.microsoft.com/office/drawing/2014/main" id="{A6546AA9-444A-0100-BD6F-EAA700603445}"/>
              </a:ext>
            </a:extLst>
          </p:cNvPr>
          <p:cNvPicPr>
            <a:picLocks noChangeAspect="1"/>
          </p:cNvPicPr>
          <p:nvPr/>
        </p:nvPicPr>
        <p:blipFill>
          <a:blip r:embed="rId3"/>
          <a:stretch>
            <a:fillRect/>
          </a:stretch>
        </p:blipFill>
        <p:spPr>
          <a:xfrm>
            <a:off x="1157800" y="3886491"/>
            <a:ext cx="1039528" cy="736979"/>
          </a:xfrm>
          <a:prstGeom prst="rect">
            <a:avLst/>
          </a:prstGeom>
        </p:spPr>
      </p:pic>
      <p:sp>
        <p:nvSpPr>
          <p:cNvPr id="7" name="TextBox 6">
            <a:extLst>
              <a:ext uri="{FF2B5EF4-FFF2-40B4-BE49-F238E27FC236}">
                <a16:creationId xmlns:a16="http://schemas.microsoft.com/office/drawing/2014/main" id="{BC7F24BB-4464-A71A-423B-ABB28C669B97}"/>
              </a:ext>
            </a:extLst>
          </p:cNvPr>
          <p:cNvSpPr txBox="1"/>
          <p:nvPr/>
        </p:nvSpPr>
        <p:spPr>
          <a:xfrm>
            <a:off x="1596523" y="4401340"/>
            <a:ext cx="9058969" cy="1169551"/>
          </a:xfrm>
          <a:prstGeom prst="rect">
            <a:avLst/>
          </a:prstGeom>
          <a:solidFill>
            <a:schemeClr val="bg1">
              <a:lumMod val="95000"/>
            </a:schemeClr>
          </a:solidFill>
        </p:spPr>
        <p:txBody>
          <a:bodyPr wrap="square">
            <a:spAutoFit/>
          </a:bodyPr>
          <a:lstStyle>
            <a:defPPr>
              <a:defRPr lang="en-US"/>
            </a:defPPr>
            <a:lvl1pPr>
              <a:defRPr sz="1400"/>
            </a:lvl1pPr>
          </a:lstStyle>
          <a:p>
            <a:r>
              <a:rPr lang="en-US" dirty="0"/>
              <a:t>%%sql</a:t>
            </a:r>
          </a:p>
          <a:p>
            <a:endParaRPr lang="en-US" dirty="0"/>
          </a:p>
          <a:p>
            <a:r>
              <a:rPr lang="en-US" dirty="0"/>
              <a:t>INSERT INTO `RetailDB`.`Customer` VALUES (123, 'John', 'Yang’)</a:t>
            </a:r>
          </a:p>
          <a:p>
            <a:endParaRPr lang="en-US" dirty="0"/>
          </a:p>
          <a:p>
            <a:r>
              <a:rPr lang="en-US" dirty="0"/>
              <a:t>SELECT * FROM `RetailDB`.`Customer` WHERE CustomerID = 123</a:t>
            </a:r>
          </a:p>
        </p:txBody>
      </p:sp>
      <p:pic>
        <p:nvPicPr>
          <p:cNvPr id="6" name="Graphic 5" descr="SQL Pool">
            <a:extLst>
              <a:ext uri="{FF2B5EF4-FFF2-40B4-BE49-F238E27FC236}">
                <a16:creationId xmlns:a16="http://schemas.microsoft.com/office/drawing/2014/main" id="{29437F04-5327-4906-C710-CA1577B75F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7800" y="1705017"/>
            <a:ext cx="628361" cy="628361"/>
          </a:xfrm>
          <a:prstGeom prst="rect">
            <a:avLst/>
          </a:prstGeom>
        </p:spPr>
      </p:pic>
    </p:spTree>
    <p:extLst>
      <p:ext uri="{BB962C8B-B14F-4D97-AF65-F5344CB8AC3E}">
        <p14:creationId xmlns:p14="http://schemas.microsoft.com/office/powerpoint/2010/main" val="36674703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BD2A54B2-F7D3-C1C3-ADBF-99704DDBC80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0865" y="2383403"/>
            <a:ext cx="2709167" cy="2709167"/>
          </a:xfrm>
          <a:prstGeom prst="rect">
            <a:avLst/>
          </a:prstGeom>
        </p:spPr>
      </p:pic>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Demo: </a:t>
            </a:r>
            <a:r>
              <a:rPr lang="it-IT" dirty="0"/>
              <a:t>Analyze data in a lake database</a:t>
            </a:r>
            <a:endParaRPr lang="en-US" dirty="0"/>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645314" cy="1617622"/>
          </a:xfrm>
        </p:spPr>
        <p:txBody>
          <a:bodyPr/>
          <a:lstStyle/>
          <a:p>
            <a:r>
              <a:rPr lang="en-US" dirty="0"/>
              <a:t>You can try this for yourself later by following the instructions at the link below:</a:t>
            </a:r>
          </a:p>
          <a:p>
            <a:endParaRPr lang="en-US" dirty="0"/>
          </a:p>
        </p:txBody>
      </p:sp>
      <p:sp>
        <p:nvSpPr>
          <p:cNvPr id="5" name="TextBox 4">
            <a:extLst>
              <a:ext uri="{FF2B5EF4-FFF2-40B4-BE49-F238E27FC236}">
                <a16:creationId xmlns:a16="http://schemas.microsoft.com/office/drawing/2014/main" id="{0DA7CE12-F9AB-E702-1296-2702C721D1FF}"/>
              </a:ext>
            </a:extLst>
          </p:cNvPr>
          <p:cNvSpPr txBox="1"/>
          <p:nvPr/>
        </p:nvSpPr>
        <p:spPr>
          <a:xfrm>
            <a:off x="592784" y="4316032"/>
            <a:ext cx="6558454"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kumimoji="0" lang="en-US" sz="2000" b="0" i="0" u="none" strike="noStrike" kern="1200" cap="none" spc="-49" normalizeH="0" baseline="0" noProof="0" dirty="0">
                <a:ln>
                  <a:noFill/>
                </a:ln>
                <a:solidFill>
                  <a:srgbClr val="FFFFFF">
                    <a:lumMod val="50000"/>
                  </a:srgbClr>
                </a:solidFill>
                <a:effectLst/>
                <a:uLnTx/>
                <a:uFillTx/>
                <a:latin typeface="Segoe UI Semibold"/>
                <a:ea typeface="+mn-ea"/>
                <a:cs typeface="+mn-cs"/>
              </a:rPr>
              <a:t>https://aka.ms/mslearn-synapse-lakedb</a:t>
            </a:r>
          </a:p>
        </p:txBody>
      </p:sp>
    </p:spTree>
    <p:extLst>
      <p:ext uri="{BB962C8B-B14F-4D97-AF65-F5344CB8AC3E}">
        <p14:creationId xmlns:p14="http://schemas.microsoft.com/office/powerpoint/2010/main" val="95877065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314645"/>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if the following statements is true of a lake database?</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Data is stored in a relational database store and cannot be directly accessed in the data lake files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Data is stored in files that cannot be queried using SQL</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lang="en-US" sz="1400" dirty="0"/>
              <a:t>A relational schema is overlaid on the underlying files, and can be queried using a serverless SQL pool or a Spark pool</a:t>
            </a:r>
          </a:p>
        </p:txBody>
      </p:sp>
      <p:sp>
        <p:nvSpPr>
          <p:cNvPr id="19" name="Graphic 26">
            <a:extLst>
              <a:ext uri="{FF2B5EF4-FFF2-40B4-BE49-F238E27FC236}">
                <a16:creationId xmlns:a16="http://schemas.microsoft.com/office/drawing/2014/main" id="{2A802B18-90EE-4B3D-97B9-9C05EE0CED14}"/>
              </a:ext>
              <a:ext uri="{C183D7F6-B498-43B3-948B-1728B52AA6E4}">
                <adec:decorative xmlns:adec="http://schemas.microsoft.com/office/drawing/2017/decorative" val="1"/>
              </a:ext>
            </a:extLst>
          </p:cNvPr>
          <p:cNvSpPr/>
          <p:nvPr/>
        </p:nvSpPr>
        <p:spPr>
          <a:xfrm>
            <a:off x="1413505" y="243785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755621"/>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879003"/>
            <a:ext cx="10383899" cy="1443714"/>
          </a:xfrm>
        </p:spPr>
        <p:txBody>
          <a:bodyPr/>
          <a:lstStyle/>
          <a:p>
            <a:pPr defTabSz="932742">
              <a:lnSpc>
                <a:spcPct val="100000"/>
              </a:lnSpc>
              <a:spcBef>
                <a:spcPts val="0"/>
              </a:spcBef>
              <a:spcAft>
                <a:spcPts val="0"/>
              </a:spcAft>
              <a:buSzTx/>
              <a:defRPr/>
            </a:pPr>
            <a:r>
              <a:rPr lang="en-US" sz="1800" dirty="0">
                <a:latin typeface="+mj-lt"/>
              </a:rPr>
              <a:t>You need to create a new lake database for a retail solution.</a:t>
            </a:r>
          </a:p>
          <a:p>
            <a:pPr defTabSz="932742">
              <a:lnSpc>
                <a:spcPct val="100000"/>
              </a:lnSpc>
              <a:spcBef>
                <a:spcPts val="0"/>
              </a:spcBef>
              <a:spcAft>
                <a:spcPts val="0"/>
              </a:spcAft>
              <a:buSzTx/>
              <a:defRPr/>
            </a:pPr>
            <a:r>
              <a:rPr lang="en-US" sz="1800" dirty="0">
                <a:latin typeface="+mj-lt"/>
              </a:rPr>
              <a:t>What's the most efficient way to do this?</a:t>
            </a:r>
          </a:p>
          <a:p>
            <a:pPr marL="288925" indent="-288925">
              <a:spcBef>
                <a:spcPts val="300"/>
              </a:spcBef>
              <a:spcAft>
                <a:spcPts val="600"/>
              </a:spcAft>
              <a:buFont typeface="Wingdings" panose="05000000000000000000" pitchFamily="2" charset="2"/>
              <a:buChar char="q"/>
              <a:defRPr/>
            </a:pPr>
            <a:r>
              <a:rPr lang="en-US" sz="1400" dirty="0"/>
              <a:t>Create a sample database in Azure SQL Database and export the SQL scripts to create the schema for the lake database</a:t>
            </a:r>
          </a:p>
          <a:p>
            <a:pPr marL="288925" indent="-288925">
              <a:spcBef>
                <a:spcPts val="300"/>
              </a:spcBef>
              <a:spcAft>
                <a:spcPts val="600"/>
              </a:spcAft>
              <a:buFont typeface="Wingdings" panose="05000000000000000000" pitchFamily="2" charset="2"/>
              <a:buChar char="q"/>
              <a:defRPr/>
            </a:pPr>
            <a:r>
              <a:rPr lang="en-US" sz="1400" dirty="0"/>
              <a:t>Start with the </a:t>
            </a:r>
            <a:r>
              <a:rPr lang="en-US" sz="1400" i="1" dirty="0"/>
              <a:t>Retail</a:t>
            </a:r>
            <a:r>
              <a:rPr lang="en-US" sz="1400" dirty="0"/>
              <a:t> database template in Azure Synapse Studio, and adapt it as necessary</a:t>
            </a:r>
          </a:p>
          <a:p>
            <a:pPr marL="288925" indent="-288925">
              <a:spcBef>
                <a:spcPts val="300"/>
              </a:spcBef>
              <a:spcAft>
                <a:spcPts val="600"/>
              </a:spcAft>
              <a:buFont typeface="Wingdings" panose="05000000000000000000" pitchFamily="2" charset="2"/>
              <a:buChar char="q"/>
              <a:defRPr/>
            </a:pPr>
            <a:r>
              <a:rPr lang="en-US" sz="1400" dirty="0"/>
              <a:t>Start with an empty database and create a normalized schema</a:t>
            </a:r>
          </a:p>
        </p:txBody>
      </p:sp>
      <p:sp>
        <p:nvSpPr>
          <p:cNvPr id="20" name="Graphic 26">
            <a:extLst>
              <a:ext uri="{FF2B5EF4-FFF2-40B4-BE49-F238E27FC236}">
                <a16:creationId xmlns:a16="http://schemas.microsoft.com/office/drawing/2014/main" id="{A6D58C0B-F1D4-4714-863A-BC2F0F1C195B}"/>
              </a:ext>
              <a:ext uri="{C183D7F6-B498-43B3-948B-1728B52AA6E4}">
                <adec:decorative xmlns:adec="http://schemas.microsoft.com/office/drawing/2017/decorative" val="1"/>
              </a:ext>
            </a:extLst>
          </p:cNvPr>
          <p:cNvSpPr/>
          <p:nvPr/>
        </p:nvSpPr>
        <p:spPr>
          <a:xfrm>
            <a:off x="1375203" y="382719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420875"/>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443360"/>
            <a:ext cx="10383899" cy="1557928"/>
          </a:xfrm>
        </p:spPr>
        <p:txBody>
          <a:bodyPr/>
          <a:lstStyle/>
          <a:p>
            <a:pPr defTabSz="932742">
              <a:lnSpc>
                <a:spcPct val="100000"/>
              </a:lnSpc>
              <a:spcBef>
                <a:spcPts val="0"/>
              </a:spcBef>
              <a:buSzTx/>
              <a:defRPr/>
            </a:pPr>
            <a:r>
              <a:rPr lang="en-US" sz="1800" dirty="0">
                <a:latin typeface="+mj-lt"/>
              </a:rPr>
              <a:t>You have Parquet files in an existing data lake folder for which you want to create a table in a lake database. What should you do?</a:t>
            </a:r>
          </a:p>
          <a:p>
            <a:pPr marL="288925" indent="-288925">
              <a:spcBef>
                <a:spcPts val="300"/>
              </a:spcBef>
              <a:spcAft>
                <a:spcPts val="600"/>
              </a:spcAft>
              <a:buFont typeface="Wingdings" panose="05000000000000000000" pitchFamily="2" charset="2"/>
              <a:buChar char="q"/>
              <a:defRPr/>
            </a:pPr>
            <a:r>
              <a:rPr lang="en-US" sz="1400" dirty="0"/>
              <a:t>Use a CREATE EXTERNAL TABLE AS SELECT (CETAS) query to create the table</a:t>
            </a:r>
          </a:p>
          <a:p>
            <a:pPr marL="288925" indent="-288925">
              <a:spcBef>
                <a:spcPts val="300"/>
              </a:spcBef>
              <a:spcAft>
                <a:spcPts val="600"/>
              </a:spcAft>
              <a:buFont typeface="Wingdings" panose="05000000000000000000" pitchFamily="2" charset="2"/>
              <a:buChar char="q"/>
              <a:defRPr/>
            </a:pPr>
            <a:r>
              <a:rPr lang="en-US" sz="1400" dirty="0"/>
              <a:t>Convert the files in the folder to CSV format</a:t>
            </a:r>
          </a:p>
          <a:p>
            <a:pPr marL="288925" indent="-288925">
              <a:spcBef>
                <a:spcPts val="300"/>
              </a:spcBef>
              <a:spcAft>
                <a:spcPts val="600"/>
              </a:spcAft>
              <a:buFont typeface="Wingdings" panose="05000000000000000000" pitchFamily="2" charset="2"/>
              <a:buChar char="q"/>
              <a:defRPr/>
            </a:pPr>
            <a:r>
              <a:rPr lang="en-US" sz="1400" dirty="0"/>
              <a:t>Use the database designer to create a table based on the existing folder</a:t>
            </a:r>
          </a:p>
        </p:txBody>
      </p:sp>
      <p:sp>
        <p:nvSpPr>
          <p:cNvPr id="21" name="Graphic 26">
            <a:extLst>
              <a:ext uri="{FF2B5EF4-FFF2-40B4-BE49-F238E27FC236}">
                <a16:creationId xmlns:a16="http://schemas.microsoft.com/office/drawing/2014/main" id="{962197A6-871C-4723-B214-AF9644775C2D}"/>
              </a:ext>
              <a:ext uri="{C183D7F6-B498-43B3-948B-1728B52AA6E4}">
                <adec:decorative xmlns:adec="http://schemas.microsoft.com/office/drawing/2017/decorative" val="1"/>
              </a:ext>
            </a:extLst>
          </p:cNvPr>
          <p:cNvSpPr/>
          <p:nvPr/>
        </p:nvSpPr>
        <p:spPr>
          <a:xfrm>
            <a:off x="1395508" y="578843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7" y="1427702"/>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436930"/>
            <a:ext cx="933775" cy="933775"/>
          </a:xfrm>
          <a:prstGeom prst="rect">
            <a:avLst/>
          </a:prstGeom>
        </p:spPr>
      </p:pic>
    </p:spTree>
    <p:extLst>
      <p:ext uri="{BB962C8B-B14F-4D97-AF65-F5344CB8AC3E}">
        <p14:creationId xmlns:p14="http://schemas.microsoft.com/office/powerpoint/2010/main" val="3953524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dirty="0"/>
              <a:t>Further reading</a:t>
            </a:r>
          </a:p>
        </p:txBody>
      </p:sp>
      <p:pic>
        <p:nvPicPr>
          <p:cNvPr id="9" name="Graphic 8">
            <a:extLst>
              <a:ext uri="{FF2B5EF4-FFF2-40B4-BE49-F238E27FC236}">
                <a16:creationId xmlns:a16="http://schemas.microsoft.com/office/drawing/2014/main" id="{F50CBB48-4E14-4253-B2A1-17944EC77C4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2481" y="2389835"/>
            <a:ext cx="1104666" cy="1233783"/>
          </a:xfrm>
          <a:prstGeom prst="rect">
            <a:avLst/>
          </a:prstGeom>
        </p:spPr>
      </p:pic>
      <p:sp>
        <p:nvSpPr>
          <p:cNvPr id="13" name="TextBox 12">
            <a:extLst>
              <a:ext uri="{FF2B5EF4-FFF2-40B4-BE49-F238E27FC236}">
                <a16:creationId xmlns:a16="http://schemas.microsoft.com/office/drawing/2014/main" id="{8F4DCAA7-2167-5FC2-806E-39FA9FA0D5B6}"/>
              </a:ext>
            </a:extLst>
          </p:cNvPr>
          <p:cNvSpPr txBox="1"/>
          <p:nvPr/>
        </p:nvSpPr>
        <p:spPr>
          <a:xfrm>
            <a:off x="2888242" y="2709200"/>
            <a:ext cx="7788165" cy="646331"/>
          </a:xfrm>
          <a:prstGeom prst="rect">
            <a:avLst/>
          </a:prstGeom>
          <a:noFill/>
        </p:spPr>
        <p:txBody>
          <a:bodyPr wrap="square">
            <a:spAutoFit/>
          </a:bodyPr>
          <a:lstStyle/>
          <a:p>
            <a:r>
              <a:rPr lang="en-US" sz="1800" dirty="0"/>
              <a:t>Build data analytics solutions using Azure Synapse serverless SQL pools</a:t>
            </a:r>
          </a:p>
          <a:p>
            <a:r>
              <a:rPr lang="en-US" sz="1800" dirty="0">
                <a:solidFill>
                  <a:schemeClr val="tx2"/>
                </a:solidFill>
              </a:rPr>
              <a:t>https://aka.ms/mslearn-synapse-serverless-sql</a:t>
            </a:r>
          </a:p>
        </p:txBody>
      </p:sp>
    </p:spTree>
    <p:extLst>
      <p:ext uri="{BB962C8B-B14F-4D97-AF65-F5344CB8AC3E}">
        <p14:creationId xmlns:p14="http://schemas.microsoft.com/office/powerpoint/2010/main" val="3291859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Use a serverless SQL pool to query files in a data lake</a:t>
            </a:r>
          </a:p>
        </p:txBody>
      </p:sp>
      <p:pic>
        <p:nvPicPr>
          <p:cNvPr id="3" name="Graphic 2">
            <a:extLst>
              <a:ext uri="{FF2B5EF4-FFF2-40B4-BE49-F238E27FC236}">
                <a16:creationId xmlns:a16="http://schemas.microsoft.com/office/drawing/2014/main" id="{CF97A8B1-DA1E-8D34-0D1D-8E11ECD6AE5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8088" y="2788444"/>
            <a:ext cx="1281112" cy="1281112"/>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20EEB0-D425-5859-D700-555E51629FA0}"/>
              </a:ext>
              <a:ext uri="{C183D7F6-B498-43B3-948B-1728B52AA6E4}">
                <adec:decorative xmlns:adec="http://schemas.microsoft.com/office/drawing/2017/decorative" val="1"/>
              </a:ext>
            </a:extLst>
          </p:cNvPr>
          <p:cNvSpPr/>
          <p:nvPr/>
        </p:nvSpPr>
        <p:spPr bwMode="auto">
          <a:xfrm>
            <a:off x="1537274" y="1367990"/>
            <a:ext cx="8946000" cy="4562763"/>
          </a:xfrm>
          <a:prstGeom prst="rect">
            <a:avLst/>
          </a:prstGeom>
          <a:solidFill>
            <a:schemeClr val="accent6"/>
          </a:solidFill>
          <a:ln w="19050">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18D269D7-507C-1A9D-7BFB-D6C48F3538DE}"/>
              </a:ext>
            </a:extLst>
          </p:cNvPr>
          <p:cNvSpPr>
            <a:spLocks noGrp="1"/>
          </p:cNvSpPr>
          <p:nvPr>
            <p:ph type="title"/>
          </p:nvPr>
        </p:nvSpPr>
        <p:spPr/>
        <p:txBody>
          <a:bodyPr/>
          <a:lstStyle/>
          <a:p>
            <a:r>
              <a:rPr lang="en-US" dirty="0"/>
              <a:t>SQL Pools in Azure Synapse Analytics</a:t>
            </a:r>
          </a:p>
        </p:txBody>
      </p:sp>
      <p:pic>
        <p:nvPicPr>
          <p:cNvPr id="15" name="Graphic 14">
            <a:extLst>
              <a:ext uri="{FF2B5EF4-FFF2-40B4-BE49-F238E27FC236}">
                <a16:creationId xmlns:a16="http://schemas.microsoft.com/office/drawing/2014/main" id="{94335C38-BEBC-74C8-3841-9B085F2D471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4119" y="2438000"/>
            <a:ext cx="628361" cy="628361"/>
          </a:xfrm>
          <a:prstGeom prst="rect">
            <a:avLst/>
          </a:prstGeom>
        </p:spPr>
      </p:pic>
      <p:sp>
        <p:nvSpPr>
          <p:cNvPr id="17" name="Rectangle 16">
            <a:extLst>
              <a:ext uri="{FF2B5EF4-FFF2-40B4-BE49-F238E27FC236}">
                <a16:creationId xmlns:a16="http://schemas.microsoft.com/office/drawing/2014/main" id="{A7B394A9-0B46-F268-F907-FB7B05A2EF50}"/>
              </a:ext>
              <a:ext uri="{C183D7F6-B498-43B3-948B-1728B52AA6E4}">
                <adec:decorative xmlns:adec="http://schemas.microsoft.com/office/drawing/2017/decorative" val="1"/>
              </a:ext>
            </a:extLst>
          </p:cNvPr>
          <p:cNvSpPr/>
          <p:nvPr/>
        </p:nvSpPr>
        <p:spPr bwMode="auto">
          <a:xfrm>
            <a:off x="1537273" y="1367990"/>
            <a:ext cx="8946002" cy="922628"/>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a:extLst>
              <a:ext uri="{FF2B5EF4-FFF2-40B4-BE49-F238E27FC236}">
                <a16:creationId xmlns:a16="http://schemas.microsoft.com/office/drawing/2014/main" id="{97A7BF6B-C293-9A69-30C3-AA685758DB0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27918" y="1478186"/>
            <a:ext cx="704562" cy="704562"/>
          </a:xfrm>
          <a:prstGeom prst="rect">
            <a:avLst/>
          </a:prstGeom>
        </p:spPr>
      </p:pic>
      <p:sp>
        <p:nvSpPr>
          <p:cNvPr id="18" name="TextBox 17">
            <a:extLst>
              <a:ext uri="{FF2B5EF4-FFF2-40B4-BE49-F238E27FC236}">
                <a16:creationId xmlns:a16="http://schemas.microsoft.com/office/drawing/2014/main" id="{EB2F79EF-10E2-A697-E413-3531992F467A}"/>
              </a:ext>
            </a:extLst>
          </p:cNvPr>
          <p:cNvSpPr txBox="1"/>
          <p:nvPr/>
        </p:nvSpPr>
        <p:spPr>
          <a:xfrm>
            <a:off x="2332480" y="1516029"/>
            <a:ext cx="363246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Synapse Analytics</a:t>
            </a:r>
          </a:p>
        </p:txBody>
      </p:sp>
      <p:pic>
        <p:nvPicPr>
          <p:cNvPr id="19" name="Graphic 18">
            <a:extLst>
              <a:ext uri="{FF2B5EF4-FFF2-40B4-BE49-F238E27FC236}">
                <a16:creationId xmlns:a16="http://schemas.microsoft.com/office/drawing/2014/main" id="{8974117B-8DCE-8005-BB0C-6FC92146432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13905" y="2380500"/>
            <a:ext cx="628361" cy="628361"/>
          </a:xfrm>
          <a:prstGeom prst="rect">
            <a:avLst/>
          </a:prstGeom>
        </p:spPr>
      </p:pic>
      <p:cxnSp>
        <p:nvCxnSpPr>
          <p:cNvPr id="21" name="Straight Connector 20">
            <a:extLst>
              <a:ext uri="{FF2B5EF4-FFF2-40B4-BE49-F238E27FC236}">
                <a16:creationId xmlns:a16="http://schemas.microsoft.com/office/drawing/2014/main" id="{DB5B6589-4B7C-09F3-EAC1-590275455A60}"/>
              </a:ext>
              <a:ext uri="{C183D7F6-B498-43B3-948B-1728B52AA6E4}">
                <adec:decorative xmlns:adec="http://schemas.microsoft.com/office/drawing/2017/decorative" val="1"/>
              </a:ext>
            </a:extLst>
          </p:cNvPr>
          <p:cNvCxnSpPr>
            <a:cxnSpLocks/>
            <a:stCxn id="17" idx="2"/>
            <a:endCxn id="16" idx="2"/>
          </p:cNvCxnSpPr>
          <p:nvPr/>
        </p:nvCxnSpPr>
        <p:spPr>
          <a:xfrm>
            <a:off x="6010274" y="2290618"/>
            <a:ext cx="0" cy="3640135"/>
          </a:xfrm>
          <a:prstGeom prst="line">
            <a:avLst/>
          </a:prstGeom>
          <a:ln w="285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4B69A8C-F369-A36B-330C-7E5DBF1E56E3}"/>
              </a:ext>
            </a:extLst>
          </p:cNvPr>
          <p:cNvSpPr txBox="1"/>
          <p:nvPr/>
        </p:nvSpPr>
        <p:spPr>
          <a:xfrm>
            <a:off x="2182099" y="2507370"/>
            <a:ext cx="2362763"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Serverless SQL Pool</a:t>
            </a:r>
          </a:p>
        </p:txBody>
      </p:sp>
      <p:pic>
        <p:nvPicPr>
          <p:cNvPr id="23" name="Graphic 22">
            <a:extLst>
              <a:ext uri="{FF2B5EF4-FFF2-40B4-BE49-F238E27FC236}">
                <a16:creationId xmlns:a16="http://schemas.microsoft.com/office/drawing/2014/main" id="{2F781096-873F-8A78-A903-49C14DCAA4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73844" y="2519301"/>
            <a:ext cx="628361" cy="628361"/>
          </a:xfrm>
          <a:prstGeom prst="rect">
            <a:avLst/>
          </a:prstGeom>
        </p:spPr>
      </p:pic>
      <p:pic>
        <p:nvPicPr>
          <p:cNvPr id="24" name="Graphic 23">
            <a:extLst>
              <a:ext uri="{FF2B5EF4-FFF2-40B4-BE49-F238E27FC236}">
                <a16:creationId xmlns:a16="http://schemas.microsoft.com/office/drawing/2014/main" id="{47A6220C-3BC1-9E83-33FA-A76C135DB72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3966" y="2519301"/>
            <a:ext cx="628361" cy="628361"/>
          </a:xfrm>
          <a:prstGeom prst="rect">
            <a:avLst/>
          </a:prstGeom>
        </p:spPr>
      </p:pic>
      <p:sp>
        <p:nvSpPr>
          <p:cNvPr id="25" name="TextBox 24">
            <a:extLst>
              <a:ext uri="{FF2B5EF4-FFF2-40B4-BE49-F238E27FC236}">
                <a16:creationId xmlns:a16="http://schemas.microsoft.com/office/drawing/2014/main" id="{0CC960DF-130A-1DD6-7CBC-BEBB8FCBFF84}"/>
              </a:ext>
            </a:extLst>
          </p:cNvPr>
          <p:cNvSpPr txBox="1"/>
          <p:nvPr/>
        </p:nvSpPr>
        <p:spPr>
          <a:xfrm>
            <a:off x="7041274" y="2561098"/>
            <a:ext cx="2478114"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Dedicated SQL Pools</a:t>
            </a:r>
          </a:p>
        </p:txBody>
      </p:sp>
      <p:sp>
        <p:nvSpPr>
          <p:cNvPr id="28" name="TextBox 27">
            <a:extLst>
              <a:ext uri="{FF2B5EF4-FFF2-40B4-BE49-F238E27FC236}">
                <a16:creationId xmlns:a16="http://schemas.microsoft.com/office/drawing/2014/main" id="{C76E226A-E0FB-CB5F-6579-55BCE3DC9DD9}"/>
              </a:ext>
            </a:extLst>
          </p:cNvPr>
          <p:cNvSpPr txBox="1"/>
          <p:nvPr/>
        </p:nvSpPr>
        <p:spPr>
          <a:xfrm>
            <a:off x="1791854" y="3362867"/>
            <a:ext cx="3776418" cy="2009781"/>
          </a:xfrm>
          <a:prstGeom prst="rect">
            <a:avLst/>
          </a:prstGeom>
          <a:noFill/>
        </p:spPr>
        <p:txBody>
          <a:bodyPr wrap="non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On-demand SQL query processing</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 stored as files in a data lake</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Typical use cases:</a:t>
            </a: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 exploration</a:t>
            </a: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 transformation</a:t>
            </a: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Logical data warehouse</a:t>
            </a:r>
          </a:p>
        </p:txBody>
      </p:sp>
      <p:sp>
        <p:nvSpPr>
          <p:cNvPr id="29" name="TextBox 28">
            <a:extLst>
              <a:ext uri="{FF2B5EF4-FFF2-40B4-BE49-F238E27FC236}">
                <a16:creationId xmlns:a16="http://schemas.microsoft.com/office/drawing/2014/main" id="{48623279-8004-CDC1-0ADF-B15FAE68BF12}"/>
              </a:ext>
            </a:extLst>
          </p:cNvPr>
          <p:cNvSpPr txBox="1"/>
          <p:nvPr/>
        </p:nvSpPr>
        <p:spPr>
          <a:xfrm>
            <a:off x="6169741" y="3355952"/>
            <a:ext cx="3936014" cy="1711238"/>
          </a:xfrm>
          <a:prstGeom prst="rect">
            <a:avLst/>
          </a:prstGeom>
          <a:noFill/>
        </p:spPr>
        <p:txBody>
          <a:bodyPr wrap="non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Cloud-scale relational database</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Data stored in relational tables</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Typical use cases:</a:t>
            </a: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Relational data warehouse</a:t>
            </a: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Enterprise business intelligence</a:t>
            </a:r>
          </a:p>
        </p:txBody>
      </p:sp>
    </p:spTree>
    <p:extLst>
      <p:ext uri="{BB962C8B-B14F-4D97-AF65-F5344CB8AC3E}">
        <p14:creationId xmlns:p14="http://schemas.microsoft.com/office/powerpoint/2010/main" val="32025577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398787F-F6EA-7DE8-47B1-139286013C9B}"/>
              </a:ext>
              <a:ext uri="{C183D7F6-B498-43B3-948B-1728B52AA6E4}">
                <adec:decorative xmlns:adec="http://schemas.microsoft.com/office/drawing/2017/decorative" val="1"/>
              </a:ext>
            </a:extLst>
          </p:cNvPr>
          <p:cNvSpPr/>
          <p:nvPr/>
        </p:nvSpPr>
        <p:spPr bwMode="auto">
          <a:xfrm>
            <a:off x="7832960" y="2609966"/>
            <a:ext cx="3629891" cy="199505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B214629-C1FB-03BC-A5FF-B94EFA2F5136}"/>
              </a:ext>
            </a:extLst>
          </p:cNvPr>
          <p:cNvSpPr>
            <a:spLocks noGrp="1"/>
          </p:cNvSpPr>
          <p:nvPr>
            <p:ph type="title"/>
          </p:nvPr>
        </p:nvSpPr>
        <p:spPr/>
        <p:txBody>
          <a:bodyPr/>
          <a:lstStyle/>
          <a:p>
            <a:r>
              <a:rPr lang="en-US" dirty="0"/>
              <a:t>Query delimited text files using a serverless SQL pool</a:t>
            </a:r>
          </a:p>
        </p:txBody>
      </p:sp>
      <p:sp>
        <p:nvSpPr>
          <p:cNvPr id="15" name="Text Placeholder 14">
            <a:extLst>
              <a:ext uri="{FF2B5EF4-FFF2-40B4-BE49-F238E27FC236}">
                <a16:creationId xmlns:a16="http://schemas.microsoft.com/office/drawing/2014/main" id="{52C2703B-8D95-137F-32AB-0A5AD6673C7D}"/>
              </a:ext>
            </a:extLst>
          </p:cNvPr>
          <p:cNvSpPr>
            <a:spLocks noGrp="1"/>
          </p:cNvSpPr>
          <p:nvPr>
            <p:ph type="body" sz="quarter" idx="10"/>
          </p:nvPr>
        </p:nvSpPr>
        <p:spPr>
          <a:xfrm>
            <a:off x="425450" y="1703693"/>
            <a:ext cx="11341100" cy="3793795"/>
          </a:xfrm>
        </p:spPr>
        <p:txBody>
          <a:bodyPr/>
          <a:lstStyle/>
          <a:p>
            <a:r>
              <a:rPr lang="en-US" dirty="0"/>
              <a:t>Use the OPENROWSET function</a:t>
            </a:r>
          </a:p>
          <a:p>
            <a:pPr marL="630238" lvl="1" indent="-342900">
              <a:buFont typeface="Arial" panose="020B0604020202020204" pitchFamily="34" charset="0"/>
              <a:buChar char="•"/>
            </a:pPr>
            <a:r>
              <a:rPr lang="en-US" dirty="0"/>
              <a:t>Use the BULK parameter specifies file path(s)</a:t>
            </a:r>
          </a:p>
          <a:p>
            <a:pPr marL="973138" lvl="2" indent="-342900"/>
            <a:r>
              <a:rPr lang="en-US" dirty="0"/>
              <a:t>Include wildcards as required</a:t>
            </a:r>
          </a:p>
          <a:p>
            <a:pPr marL="630238" lvl="1" indent="-342900">
              <a:buFont typeface="Arial" panose="020B0604020202020204" pitchFamily="34" charset="0"/>
              <a:buChar char="•"/>
            </a:pPr>
            <a:r>
              <a:rPr lang="en-US" dirty="0"/>
              <a:t>Use the FORMAT parameter to specify 'csv'</a:t>
            </a:r>
          </a:p>
          <a:p>
            <a:pPr marL="630238" lvl="1" indent="-342900">
              <a:buFont typeface="Arial" panose="020B0604020202020204" pitchFamily="34" charset="0"/>
              <a:buChar char="•"/>
            </a:pPr>
            <a:r>
              <a:rPr lang="en-US" dirty="0"/>
              <a:t>Use additional parameters for:</a:t>
            </a:r>
          </a:p>
          <a:p>
            <a:pPr marL="973138" lvl="2" indent="-342900"/>
            <a:r>
              <a:rPr lang="en-US" dirty="0"/>
              <a:t>Header row</a:t>
            </a:r>
          </a:p>
          <a:p>
            <a:pPr marL="973138" lvl="2" indent="-342900"/>
            <a:r>
              <a:rPr lang="en-US" dirty="0"/>
              <a:t>Delimiter characters</a:t>
            </a:r>
          </a:p>
          <a:p>
            <a:pPr marL="973138" lvl="2" indent="-342900"/>
            <a:r>
              <a:rPr lang="en-US" dirty="0"/>
              <a:t>Parser version</a:t>
            </a:r>
          </a:p>
          <a:p>
            <a:pPr marL="973138" lvl="2" indent="-342900"/>
            <a:r>
              <a:rPr lang="en-US" dirty="0"/>
              <a:t>others…</a:t>
            </a:r>
          </a:p>
          <a:p>
            <a:pPr marL="630238" lvl="1" indent="-342900">
              <a:buFont typeface="Arial" panose="020B0604020202020204" pitchFamily="34" charset="0"/>
              <a:buChar char="•"/>
            </a:pPr>
            <a:r>
              <a:rPr lang="en-US" dirty="0"/>
              <a:t>Use the WITH clause to specify column names and types</a:t>
            </a:r>
          </a:p>
        </p:txBody>
      </p:sp>
      <p:sp>
        <p:nvSpPr>
          <p:cNvPr id="10" name="TextBox 9">
            <a:extLst>
              <a:ext uri="{FF2B5EF4-FFF2-40B4-BE49-F238E27FC236}">
                <a16:creationId xmlns:a16="http://schemas.microsoft.com/office/drawing/2014/main" id="{96B2EF5B-903E-A6D2-D0C1-B77A35E1945F}"/>
              </a:ext>
              <a:ext uri="{C183D7F6-B498-43B3-948B-1728B52AA6E4}">
                <adec:decorative xmlns:adec="http://schemas.microsoft.com/office/drawing/2017/decorative" val="1"/>
              </a:ext>
            </a:extLst>
          </p:cNvPr>
          <p:cNvSpPr txBox="1"/>
          <p:nvPr/>
        </p:nvSpPr>
        <p:spPr>
          <a:xfrm>
            <a:off x="7877984" y="2753412"/>
            <a:ext cx="3539841" cy="1708160"/>
          </a:xfrm>
          <a:prstGeom prst="rect">
            <a:avLst/>
          </a:prstGeom>
          <a:noFill/>
        </p:spPr>
        <p:txBody>
          <a:bodyPr wrap="square">
            <a:spAutoFit/>
          </a:bodyPr>
          <a:lstStyle/>
          <a:p>
            <a:r>
              <a:rPr lang="en-US" sz="1050" dirty="0">
                <a:cs typeface="Courier New" panose="02070309020205020404" pitchFamily="49" charset="0"/>
              </a:rPr>
              <a:t>SELECT *</a:t>
            </a:r>
          </a:p>
          <a:p>
            <a:r>
              <a:rPr lang="en-US" sz="1050" dirty="0">
                <a:cs typeface="Courier New" panose="02070309020205020404" pitchFamily="49" charset="0"/>
              </a:rPr>
              <a:t>FROM OPENROWSET(</a:t>
            </a:r>
          </a:p>
          <a:p>
            <a:r>
              <a:rPr lang="en-US" sz="1050" dirty="0">
                <a:cs typeface="Courier New" panose="02070309020205020404" pitchFamily="49" charset="0"/>
              </a:rPr>
              <a:t>    BULK 'https://.../data/files/*.csv',</a:t>
            </a:r>
          </a:p>
          <a:p>
            <a:r>
              <a:rPr lang="en-US" sz="1050" dirty="0">
                <a:cs typeface="Courier New" panose="02070309020205020404" pitchFamily="49" charset="0"/>
              </a:rPr>
              <a:t>    FORMAT = 'csv',</a:t>
            </a:r>
          </a:p>
          <a:p>
            <a:r>
              <a:rPr lang="en-US" sz="1050" dirty="0">
                <a:cs typeface="Courier New" panose="02070309020205020404" pitchFamily="49" charset="0"/>
              </a:rPr>
              <a:t>    PARSER_VERSION = '2.0')</a:t>
            </a:r>
          </a:p>
          <a:p>
            <a:r>
              <a:rPr lang="en-US" sz="1050" dirty="0">
                <a:cs typeface="Courier New" panose="02070309020205020404" pitchFamily="49" charset="0"/>
              </a:rPr>
              <a:t>WITH (</a:t>
            </a:r>
          </a:p>
          <a:p>
            <a:r>
              <a:rPr lang="en-US" sz="1050" dirty="0">
                <a:cs typeface="Courier New" panose="02070309020205020404" pitchFamily="49" charset="0"/>
              </a:rPr>
              <a:t>    product_id INT,</a:t>
            </a:r>
          </a:p>
          <a:p>
            <a:r>
              <a:rPr lang="en-US" sz="1050" dirty="0">
                <a:cs typeface="Courier New" panose="02070309020205020404" pitchFamily="49" charset="0"/>
              </a:rPr>
              <a:t>    product_name VARCHAR(20),</a:t>
            </a:r>
          </a:p>
          <a:p>
            <a:r>
              <a:rPr lang="en-US" sz="1050" dirty="0">
                <a:cs typeface="Courier New" panose="02070309020205020404" pitchFamily="49" charset="0"/>
              </a:rPr>
              <a:t>    list_price DECIMAL(5,2)</a:t>
            </a:r>
          </a:p>
          <a:p>
            <a:r>
              <a:rPr lang="en-US" sz="1050" dirty="0">
                <a:cs typeface="Courier New" panose="02070309020205020404" pitchFamily="49" charset="0"/>
              </a:rPr>
              <a:t>) AS rows</a:t>
            </a:r>
          </a:p>
        </p:txBody>
      </p:sp>
      <p:graphicFrame>
        <p:nvGraphicFramePr>
          <p:cNvPr id="11" name="Table 11">
            <a:extLst>
              <a:ext uri="{FF2B5EF4-FFF2-40B4-BE49-F238E27FC236}">
                <a16:creationId xmlns:a16="http://schemas.microsoft.com/office/drawing/2014/main" id="{185F00C5-F570-CAB4-0BFC-B2501F5E60A7}"/>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991127479"/>
              </p:ext>
            </p:extLst>
          </p:nvPr>
        </p:nvGraphicFramePr>
        <p:xfrm>
          <a:off x="7832960" y="4770014"/>
          <a:ext cx="3629892" cy="1036320"/>
        </p:xfrm>
        <a:graphic>
          <a:graphicData uri="http://schemas.openxmlformats.org/drawingml/2006/table">
            <a:tbl>
              <a:tblPr firstRow="1" bandRow="1">
                <a:tableStyleId>{9D7B26C5-4107-4FEC-AEDC-1716B250A1EF}</a:tableStyleId>
              </a:tblPr>
              <a:tblGrid>
                <a:gridCol w="1209964">
                  <a:extLst>
                    <a:ext uri="{9D8B030D-6E8A-4147-A177-3AD203B41FA5}">
                      <a16:colId xmlns:a16="http://schemas.microsoft.com/office/drawing/2014/main" val="3815034220"/>
                    </a:ext>
                  </a:extLst>
                </a:gridCol>
                <a:gridCol w="1209964">
                  <a:extLst>
                    <a:ext uri="{9D8B030D-6E8A-4147-A177-3AD203B41FA5}">
                      <a16:colId xmlns:a16="http://schemas.microsoft.com/office/drawing/2014/main" val="2894568164"/>
                    </a:ext>
                  </a:extLst>
                </a:gridCol>
                <a:gridCol w="1209964">
                  <a:extLst>
                    <a:ext uri="{9D8B030D-6E8A-4147-A177-3AD203B41FA5}">
                      <a16:colId xmlns:a16="http://schemas.microsoft.com/office/drawing/2014/main" val="2995784165"/>
                    </a:ext>
                  </a:extLst>
                </a:gridCol>
              </a:tblGrid>
              <a:tr h="251851">
                <a:tc>
                  <a:txBody>
                    <a:bodyPr/>
                    <a:lstStyle/>
                    <a:p>
                      <a:r>
                        <a:rPr lang="en-US" sz="1100" dirty="0">
                          <a:solidFill>
                            <a:schemeClr val="tx1"/>
                          </a:solidFill>
                        </a:rPr>
                        <a:t>product_id</a:t>
                      </a:r>
                    </a:p>
                  </a:txBody>
                  <a:tcPr/>
                </a:tc>
                <a:tc>
                  <a:txBody>
                    <a:bodyPr/>
                    <a:lstStyle/>
                    <a:p>
                      <a:r>
                        <a:rPr lang="en-US" sz="1100" dirty="0">
                          <a:solidFill>
                            <a:schemeClr val="tx1"/>
                          </a:solidFill>
                        </a:rPr>
                        <a:t>product_name</a:t>
                      </a:r>
                    </a:p>
                  </a:txBody>
                  <a:tcPr/>
                </a:tc>
                <a:tc>
                  <a:txBody>
                    <a:bodyPr/>
                    <a:lstStyle/>
                    <a:p>
                      <a:r>
                        <a:rPr lang="en-US" sz="1100" dirty="0">
                          <a:solidFill>
                            <a:schemeClr val="tx1"/>
                          </a:solidFill>
                        </a:rPr>
                        <a:t>list_price</a:t>
                      </a:r>
                    </a:p>
                  </a:txBody>
                  <a:tcPr/>
                </a:tc>
                <a:extLst>
                  <a:ext uri="{0D108BD9-81ED-4DB2-BD59-A6C34878D82A}">
                    <a16:rowId xmlns:a16="http://schemas.microsoft.com/office/drawing/2014/main" val="463529801"/>
                  </a:ext>
                </a:extLst>
              </a:tr>
              <a:tr h="251851">
                <a:tc>
                  <a:txBody>
                    <a:bodyPr/>
                    <a:lstStyle/>
                    <a:p>
                      <a:r>
                        <a:rPr lang="en-US" sz="1100" dirty="0">
                          <a:solidFill>
                            <a:schemeClr val="tx1"/>
                          </a:solidFill>
                        </a:rPr>
                        <a:t>123</a:t>
                      </a:r>
                    </a:p>
                  </a:txBody>
                  <a:tcPr/>
                </a:tc>
                <a:tc>
                  <a:txBody>
                    <a:bodyPr/>
                    <a:lstStyle/>
                    <a:p>
                      <a:r>
                        <a:rPr lang="en-US" sz="1100" dirty="0">
                          <a:solidFill>
                            <a:schemeClr val="tx1"/>
                          </a:solidFill>
                        </a:rPr>
                        <a:t>Widget</a:t>
                      </a:r>
                    </a:p>
                  </a:txBody>
                  <a:tcPr/>
                </a:tc>
                <a:tc>
                  <a:txBody>
                    <a:bodyPr/>
                    <a:lstStyle/>
                    <a:p>
                      <a:r>
                        <a:rPr lang="en-US" sz="1100" dirty="0">
                          <a:solidFill>
                            <a:schemeClr val="tx1"/>
                          </a:solidFill>
                        </a:rPr>
                        <a:t>12.99</a:t>
                      </a:r>
                    </a:p>
                  </a:txBody>
                  <a:tcPr/>
                </a:tc>
                <a:extLst>
                  <a:ext uri="{0D108BD9-81ED-4DB2-BD59-A6C34878D82A}">
                    <a16:rowId xmlns:a16="http://schemas.microsoft.com/office/drawing/2014/main" val="1613154887"/>
                  </a:ext>
                </a:extLst>
              </a:tr>
              <a:tr h="251851">
                <a:tc>
                  <a:txBody>
                    <a:bodyPr/>
                    <a:lstStyle/>
                    <a:p>
                      <a:r>
                        <a:rPr lang="en-US" sz="1100" dirty="0">
                          <a:solidFill>
                            <a:schemeClr val="tx1"/>
                          </a:solidFill>
                        </a:rPr>
                        <a:t>124</a:t>
                      </a:r>
                    </a:p>
                  </a:txBody>
                  <a:tcPr/>
                </a:tc>
                <a:tc>
                  <a:txBody>
                    <a:bodyPr/>
                    <a:lstStyle/>
                    <a:p>
                      <a:r>
                        <a:rPr lang="en-US" sz="1100" dirty="0">
                          <a:solidFill>
                            <a:schemeClr val="tx1"/>
                          </a:solidFill>
                        </a:rPr>
                        <a:t>Gadget</a:t>
                      </a:r>
                    </a:p>
                  </a:txBody>
                  <a:tcPr/>
                </a:tc>
                <a:tc>
                  <a:txBody>
                    <a:bodyPr/>
                    <a:lstStyle/>
                    <a:p>
                      <a:r>
                        <a:rPr lang="en-US" sz="1100" dirty="0">
                          <a:solidFill>
                            <a:schemeClr val="tx1"/>
                          </a:solidFill>
                        </a:rPr>
                        <a:t>3.99</a:t>
                      </a:r>
                    </a:p>
                  </a:txBody>
                  <a:tcPr/>
                </a:tc>
                <a:extLst>
                  <a:ext uri="{0D108BD9-81ED-4DB2-BD59-A6C34878D82A}">
                    <a16:rowId xmlns:a16="http://schemas.microsoft.com/office/drawing/2014/main" val="1911310973"/>
                  </a:ext>
                </a:extLst>
              </a:tr>
              <a:tr h="251851">
                <a:tc>
                  <a:txBody>
                    <a:bodyPr/>
                    <a:lstStyle/>
                    <a:p>
                      <a:r>
                        <a:rPr lang="en-US" sz="1100" dirty="0">
                          <a:solidFill>
                            <a:schemeClr val="tx1"/>
                          </a:solidFill>
                        </a:rPr>
                        <a:t>…</a:t>
                      </a:r>
                    </a:p>
                  </a:txBody>
                  <a:tcPr/>
                </a:tc>
                <a:tc>
                  <a:txBody>
                    <a:bodyPr/>
                    <a:lstStyle/>
                    <a:p>
                      <a:r>
                        <a:rPr lang="en-US" sz="1100" dirty="0">
                          <a:solidFill>
                            <a:schemeClr val="tx1"/>
                          </a:solidFill>
                        </a:rPr>
                        <a:t>…</a:t>
                      </a:r>
                    </a:p>
                  </a:txBody>
                  <a:tcPr/>
                </a:tc>
                <a:tc>
                  <a:txBody>
                    <a:bodyPr/>
                    <a:lstStyle/>
                    <a:p>
                      <a:r>
                        <a:rPr lang="en-US" sz="1100" dirty="0">
                          <a:solidFill>
                            <a:schemeClr val="tx1"/>
                          </a:solidFill>
                        </a:rPr>
                        <a:t>…</a:t>
                      </a:r>
                    </a:p>
                  </a:txBody>
                  <a:tcPr/>
                </a:tc>
                <a:extLst>
                  <a:ext uri="{0D108BD9-81ED-4DB2-BD59-A6C34878D82A}">
                    <a16:rowId xmlns:a16="http://schemas.microsoft.com/office/drawing/2014/main" val="2818384873"/>
                  </a:ext>
                </a:extLst>
              </a:tr>
            </a:tbl>
          </a:graphicData>
        </a:graphic>
      </p:graphicFrame>
      <p:grpSp>
        <p:nvGrpSpPr>
          <p:cNvPr id="3" name="Group 2">
            <a:extLst>
              <a:ext uri="{FF2B5EF4-FFF2-40B4-BE49-F238E27FC236}">
                <a16:creationId xmlns:a16="http://schemas.microsoft.com/office/drawing/2014/main" id="{E2787339-0F43-EDEC-0764-15917AF534D4}"/>
              </a:ext>
              <a:ext uri="{C183D7F6-B498-43B3-948B-1728B52AA6E4}">
                <adec:decorative xmlns:adec="http://schemas.microsoft.com/office/drawing/2017/decorative" val="1"/>
              </a:ext>
            </a:extLst>
          </p:cNvPr>
          <p:cNvGrpSpPr/>
          <p:nvPr/>
        </p:nvGrpSpPr>
        <p:grpSpPr>
          <a:xfrm>
            <a:off x="8165873" y="1510439"/>
            <a:ext cx="2394684" cy="889667"/>
            <a:chOff x="8165873" y="1510439"/>
            <a:chExt cx="2394684" cy="889667"/>
          </a:xfrm>
        </p:grpSpPr>
        <p:sp>
          <p:nvSpPr>
            <p:cNvPr id="21" name="TextBox 20">
              <a:extLst>
                <a:ext uri="{FF2B5EF4-FFF2-40B4-BE49-F238E27FC236}">
                  <a16:creationId xmlns:a16="http://schemas.microsoft.com/office/drawing/2014/main" id="{4796CD5F-0438-1D20-5669-692EEAB95B3B}"/>
                </a:ext>
              </a:extLst>
            </p:cNvPr>
            <p:cNvSpPr txBox="1"/>
            <p:nvPr/>
          </p:nvSpPr>
          <p:spPr>
            <a:xfrm>
              <a:off x="8908823" y="1510439"/>
              <a:ext cx="1651734" cy="889667"/>
            </a:xfrm>
            <a:prstGeom prst="wedgeRectCallout">
              <a:avLst>
                <a:gd name="adj1" fmla="val -65103"/>
                <a:gd name="adj2" fmla="val -6343"/>
              </a:avLst>
            </a:prstGeom>
            <a:solidFill>
              <a:schemeClr val="bg1"/>
            </a:solidFill>
            <a:ln>
              <a:solidFill>
                <a:schemeClr val="bg1">
                  <a:lumMod val="50000"/>
                </a:schemeClr>
              </a:solidFill>
            </a:ln>
          </p:spPr>
          <p:txBody>
            <a:bodyPr wrap="none" lIns="182880" tIns="146304" rIns="182880" bIns="146304" rtlCol="0">
              <a:spAutoFit/>
            </a:bodyPr>
            <a:lstStyle/>
            <a:p>
              <a:pPr>
                <a:lnSpc>
                  <a:spcPct val="90000"/>
                </a:lnSpc>
                <a:spcAft>
                  <a:spcPts val="600"/>
                </a:spcAft>
              </a:pPr>
              <a:r>
                <a:rPr lang="en-US" sz="105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123,Widget,12.99</a:t>
              </a:r>
            </a:p>
            <a:p>
              <a:pPr>
                <a:lnSpc>
                  <a:spcPct val="90000"/>
                </a:lnSpc>
                <a:spcAft>
                  <a:spcPts val="600"/>
                </a:spcAft>
              </a:pPr>
              <a:r>
                <a:rPr lang="en-US" sz="105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124,Gadget,3.99</a:t>
              </a:r>
            </a:p>
            <a:p>
              <a:pPr>
                <a:lnSpc>
                  <a:spcPct val="90000"/>
                </a:lnSpc>
                <a:spcAft>
                  <a:spcPts val="600"/>
                </a:spcAft>
              </a:pPr>
              <a:r>
                <a:rPr lang="en-US" sz="105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9" name="Graphic 19" descr="Paper outline">
              <a:extLst>
                <a:ext uri="{FF2B5EF4-FFF2-40B4-BE49-F238E27FC236}">
                  <a16:creationId xmlns:a16="http://schemas.microsoft.com/office/drawing/2014/main" id="{1BA491C2-697F-716C-FC82-342994E082ED}"/>
                </a:ext>
              </a:extLst>
            </p:cNvPr>
            <p:cNvSpPr/>
            <p:nvPr/>
          </p:nvSpPr>
          <p:spPr>
            <a:xfrm>
              <a:off x="8165873" y="1606773"/>
              <a:ext cx="571500" cy="762000"/>
            </a:xfrm>
            <a:custGeom>
              <a:avLst/>
              <a:gdLst>
                <a:gd name="connsiteX0" fmla="*/ 0 w 571500"/>
                <a:gd name="connsiteY0" fmla="*/ 0 h 762000"/>
                <a:gd name="connsiteX1" fmla="*/ 0 w 571500"/>
                <a:gd name="connsiteY1" fmla="*/ 762000 h 762000"/>
                <a:gd name="connsiteX2" fmla="*/ 571500 w 571500"/>
                <a:gd name="connsiteY2" fmla="*/ 762000 h 762000"/>
                <a:gd name="connsiteX3" fmla="*/ 571500 w 571500"/>
                <a:gd name="connsiteY3" fmla="*/ 205607 h 762000"/>
                <a:gd name="connsiteX4" fmla="*/ 365893 w 571500"/>
                <a:gd name="connsiteY4" fmla="*/ 0 h 762000"/>
                <a:gd name="connsiteX5" fmla="*/ 371637 w 571500"/>
                <a:gd name="connsiteY5" fmla="*/ 32680 h 762000"/>
                <a:gd name="connsiteX6" fmla="*/ 538820 w 571500"/>
                <a:gd name="connsiteY6" fmla="*/ 199863 h 762000"/>
                <a:gd name="connsiteX7" fmla="*/ 538819 w 571500"/>
                <a:gd name="connsiteY7" fmla="*/ 199997 h 762000"/>
                <a:gd name="connsiteX8" fmla="*/ 538753 w 571500"/>
                <a:gd name="connsiteY8" fmla="*/ 200025 h 762000"/>
                <a:gd name="connsiteX9" fmla="*/ 371475 w 571500"/>
                <a:gd name="connsiteY9" fmla="*/ 200025 h 762000"/>
                <a:gd name="connsiteX10" fmla="*/ 371475 w 571500"/>
                <a:gd name="connsiteY10" fmla="*/ 32747 h 762000"/>
                <a:gd name="connsiteX11" fmla="*/ 371571 w 571500"/>
                <a:gd name="connsiteY11" fmla="*/ 32653 h 762000"/>
                <a:gd name="connsiteX12" fmla="*/ 371637 w 571500"/>
                <a:gd name="connsiteY12" fmla="*/ 32680 h 762000"/>
                <a:gd name="connsiteX13" fmla="*/ 19050 w 571500"/>
                <a:gd name="connsiteY13" fmla="*/ 742950 h 762000"/>
                <a:gd name="connsiteX14" fmla="*/ 19050 w 571500"/>
                <a:gd name="connsiteY14" fmla="*/ 19050 h 762000"/>
                <a:gd name="connsiteX15" fmla="*/ 352425 w 571500"/>
                <a:gd name="connsiteY15" fmla="*/ 19050 h 762000"/>
                <a:gd name="connsiteX16" fmla="*/ 352425 w 571500"/>
                <a:gd name="connsiteY16" fmla="*/ 219075 h 762000"/>
                <a:gd name="connsiteX17" fmla="*/ 552450 w 571500"/>
                <a:gd name="connsiteY17" fmla="*/ 219075 h 762000"/>
                <a:gd name="connsiteX18" fmla="*/ 552450 w 571500"/>
                <a:gd name="connsiteY18" fmla="*/ 7429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0" h="762000">
                  <a:moveTo>
                    <a:pt x="0" y="0"/>
                  </a:moveTo>
                  <a:lnTo>
                    <a:pt x="0" y="762000"/>
                  </a:lnTo>
                  <a:lnTo>
                    <a:pt x="571500" y="762000"/>
                  </a:lnTo>
                  <a:lnTo>
                    <a:pt x="571500" y="205607"/>
                  </a:lnTo>
                  <a:lnTo>
                    <a:pt x="365893" y="0"/>
                  </a:lnTo>
                  <a:close/>
                  <a:moveTo>
                    <a:pt x="371637" y="32680"/>
                  </a:moveTo>
                  <a:lnTo>
                    <a:pt x="538820" y="199863"/>
                  </a:lnTo>
                  <a:cubicBezTo>
                    <a:pt x="538857" y="199900"/>
                    <a:pt x="538856" y="199961"/>
                    <a:pt x="538819" y="199997"/>
                  </a:cubicBezTo>
                  <a:cubicBezTo>
                    <a:pt x="538801" y="200015"/>
                    <a:pt x="538778" y="200025"/>
                    <a:pt x="538753" y="200025"/>
                  </a:cubicBezTo>
                  <a:lnTo>
                    <a:pt x="371475" y="200025"/>
                  </a:lnTo>
                  <a:lnTo>
                    <a:pt x="371475" y="32747"/>
                  </a:lnTo>
                  <a:cubicBezTo>
                    <a:pt x="371476" y="32695"/>
                    <a:pt x="371519" y="32653"/>
                    <a:pt x="371571" y="32653"/>
                  </a:cubicBezTo>
                  <a:cubicBezTo>
                    <a:pt x="371596" y="32654"/>
                    <a:pt x="371620" y="32663"/>
                    <a:pt x="371637" y="32680"/>
                  </a:cubicBezTo>
                  <a:close/>
                  <a:moveTo>
                    <a:pt x="19050" y="742950"/>
                  </a:moveTo>
                  <a:lnTo>
                    <a:pt x="19050" y="19050"/>
                  </a:lnTo>
                  <a:lnTo>
                    <a:pt x="352425" y="19050"/>
                  </a:lnTo>
                  <a:lnTo>
                    <a:pt x="352425" y="219075"/>
                  </a:lnTo>
                  <a:lnTo>
                    <a:pt x="552450" y="219075"/>
                  </a:lnTo>
                  <a:lnTo>
                    <a:pt x="552450" y="742950"/>
                  </a:lnTo>
                  <a:close/>
                </a:path>
              </a:pathLst>
            </a:custGeom>
            <a:solidFill>
              <a:srgbClr val="000000"/>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3030343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BAE266-A20F-136E-4920-2ECA70037E1C}"/>
              </a:ext>
              <a:ext uri="{C183D7F6-B498-43B3-948B-1728B52AA6E4}">
                <adec:decorative xmlns:adec="http://schemas.microsoft.com/office/drawing/2017/decorative" val="1"/>
              </a:ext>
            </a:extLst>
          </p:cNvPr>
          <p:cNvSpPr/>
          <p:nvPr/>
        </p:nvSpPr>
        <p:spPr bwMode="auto">
          <a:xfrm>
            <a:off x="8035495" y="2619442"/>
            <a:ext cx="3629891" cy="199505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B214629-C1FB-03BC-A5FF-B94EFA2F5136}"/>
              </a:ext>
            </a:extLst>
          </p:cNvPr>
          <p:cNvSpPr>
            <a:spLocks noGrp="1"/>
          </p:cNvSpPr>
          <p:nvPr>
            <p:ph type="title"/>
          </p:nvPr>
        </p:nvSpPr>
        <p:spPr/>
        <p:txBody>
          <a:bodyPr/>
          <a:lstStyle/>
          <a:p>
            <a:r>
              <a:rPr lang="en-US" dirty="0"/>
              <a:t>Query JSON files using a serverless SQL pool</a:t>
            </a:r>
          </a:p>
        </p:txBody>
      </p:sp>
      <p:sp>
        <p:nvSpPr>
          <p:cNvPr id="17" name="Text Placeholder 14">
            <a:extLst>
              <a:ext uri="{FF2B5EF4-FFF2-40B4-BE49-F238E27FC236}">
                <a16:creationId xmlns:a16="http://schemas.microsoft.com/office/drawing/2014/main" id="{4B022C62-8276-7AF1-01AA-F73FEA25B1A6}"/>
              </a:ext>
            </a:extLst>
          </p:cNvPr>
          <p:cNvSpPr>
            <a:spLocks noGrp="1"/>
          </p:cNvSpPr>
          <p:nvPr>
            <p:ph type="body" sz="quarter" idx="10"/>
          </p:nvPr>
        </p:nvSpPr>
        <p:spPr>
          <a:xfrm>
            <a:off x="425450" y="1703693"/>
            <a:ext cx="7519881" cy="3917804"/>
          </a:xfrm>
        </p:spPr>
        <p:txBody>
          <a:bodyPr/>
          <a:lstStyle/>
          <a:p>
            <a:r>
              <a:rPr lang="en-US" dirty="0"/>
              <a:t>Use the OPENROWSET function</a:t>
            </a:r>
          </a:p>
          <a:p>
            <a:pPr marL="630238" lvl="1" indent="-342900">
              <a:buFont typeface="Arial" panose="020B0604020202020204" pitchFamily="34" charset="0"/>
              <a:buChar char="•"/>
            </a:pPr>
            <a:r>
              <a:rPr lang="en-US" dirty="0"/>
              <a:t>Use the BULK parameter specifies file path(s)</a:t>
            </a:r>
          </a:p>
          <a:p>
            <a:pPr marL="973138" lvl="2" indent="-342900"/>
            <a:r>
              <a:rPr lang="en-US" dirty="0"/>
              <a:t>Include wildcards as required</a:t>
            </a:r>
          </a:p>
          <a:p>
            <a:pPr marL="630238" lvl="1" indent="-342900">
              <a:buFont typeface="Arial" panose="020B0604020202020204" pitchFamily="34" charset="0"/>
              <a:buChar char="•"/>
            </a:pPr>
            <a:r>
              <a:rPr lang="en-US" dirty="0"/>
              <a:t>Use the FORMAT parameter to specify 'csv'</a:t>
            </a:r>
          </a:p>
          <a:p>
            <a:pPr marL="630238" lvl="1" indent="-342900">
              <a:buFont typeface="Arial" panose="020B0604020202020204" pitchFamily="34" charset="0"/>
              <a:buChar char="•"/>
            </a:pPr>
            <a:r>
              <a:rPr lang="en-US" dirty="0"/>
              <a:t>Set terminators to '0x0b'</a:t>
            </a:r>
          </a:p>
          <a:p>
            <a:pPr marL="630238" lvl="1" indent="-342900">
              <a:buFont typeface="Arial" panose="020B0604020202020204" pitchFamily="34" charset="0"/>
              <a:buChar char="•"/>
            </a:pPr>
            <a:r>
              <a:rPr lang="en-US" dirty="0"/>
              <a:t>Use the WITH clause to specify a single NVARCHAR column</a:t>
            </a:r>
          </a:p>
          <a:p>
            <a:pPr lvl="1"/>
            <a:r>
              <a:rPr lang="en-US" sz="2353" spc="-49" dirty="0">
                <a:solidFill>
                  <a:srgbClr val="000000"/>
                </a:solidFill>
                <a:latin typeface="+mj-lt"/>
              </a:rPr>
              <a:t>Use JSON_VALUE function to specify JSON properties</a:t>
            </a:r>
          </a:p>
          <a:p>
            <a:pPr marL="630238" marR="0" lvl="1"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Specify attribute path based on JSON in the NVARCHAR column</a:t>
            </a:r>
          </a:p>
          <a:p>
            <a:pPr lvl="1"/>
            <a:endParaRPr lang="en-US" sz="2353" spc="-49" dirty="0">
              <a:solidFill>
                <a:srgbClr val="000000"/>
              </a:solidFill>
              <a:latin typeface="+mj-lt"/>
            </a:endParaRPr>
          </a:p>
        </p:txBody>
      </p:sp>
      <p:sp>
        <p:nvSpPr>
          <p:cNvPr id="13" name="TextBox 12">
            <a:extLst>
              <a:ext uri="{FF2B5EF4-FFF2-40B4-BE49-F238E27FC236}">
                <a16:creationId xmlns:a16="http://schemas.microsoft.com/office/drawing/2014/main" id="{7E05670F-1239-833F-A171-B6940F570B8E}"/>
              </a:ext>
              <a:ext uri="{C183D7F6-B498-43B3-948B-1728B52AA6E4}">
                <adec:decorative xmlns:adec="http://schemas.microsoft.com/office/drawing/2017/decorative" val="1"/>
              </a:ext>
            </a:extLst>
          </p:cNvPr>
          <p:cNvSpPr txBox="1"/>
          <p:nvPr/>
        </p:nvSpPr>
        <p:spPr>
          <a:xfrm>
            <a:off x="7990471" y="2762889"/>
            <a:ext cx="3507652" cy="1708160"/>
          </a:xfrm>
          <a:prstGeom prst="rect">
            <a:avLst/>
          </a:prstGeom>
          <a:noFill/>
        </p:spPr>
        <p:txBody>
          <a:bodyPr wrap="square">
            <a:spAutoFit/>
          </a:bodyPr>
          <a:lstStyle>
            <a:defPPr>
              <a:defRPr lang="en-US"/>
            </a:defPPr>
            <a:lvl1pPr>
              <a:defRPr sz="1050" b="1">
                <a:latin typeface="Courier New" panose="02070309020205020404" pitchFamily="49" charset="0"/>
                <a:cs typeface="Courier New" panose="02070309020205020404" pitchFamily="49" charset="0"/>
              </a:defRPr>
            </a:lvl1pPr>
          </a:lstStyle>
          <a:p>
            <a:r>
              <a:rPr lang="en-US" b="0" dirty="0">
                <a:latin typeface="+mn-lt"/>
              </a:rPr>
              <a:t>SELECT JSON_VALUE(doc, '$.product_name') AS product,</a:t>
            </a:r>
          </a:p>
          <a:p>
            <a:r>
              <a:rPr lang="en-US" b="0" dirty="0">
                <a:latin typeface="+mn-lt"/>
              </a:rPr>
              <a:t>             JSON_VALUE(doc, '$.list_price') AS price</a:t>
            </a:r>
          </a:p>
          <a:p>
            <a:r>
              <a:rPr lang="en-US" b="0" dirty="0">
                <a:latin typeface="+mn-lt"/>
              </a:rPr>
              <a:t>FROM</a:t>
            </a:r>
          </a:p>
          <a:p>
            <a:r>
              <a:rPr lang="en-US" b="0" dirty="0">
                <a:latin typeface="+mn-lt"/>
              </a:rPr>
              <a:t>    OPENROWSET(</a:t>
            </a:r>
          </a:p>
          <a:p>
            <a:r>
              <a:rPr lang="en-US" b="0" dirty="0">
                <a:latin typeface="+mn-lt"/>
              </a:rPr>
              <a:t>        BULK 'https://.../data/files/*.json',</a:t>
            </a:r>
          </a:p>
          <a:p>
            <a:r>
              <a:rPr lang="en-US" b="0" dirty="0">
                <a:latin typeface="+mn-lt"/>
              </a:rPr>
              <a:t>        FORMAT = 'csv',</a:t>
            </a:r>
          </a:p>
          <a:p>
            <a:r>
              <a:rPr lang="en-US" b="0" dirty="0">
                <a:latin typeface="+mn-lt"/>
              </a:rPr>
              <a:t>        FIELDTERMINATOR ='0x0b',</a:t>
            </a:r>
          </a:p>
          <a:p>
            <a:r>
              <a:rPr lang="en-US" b="0" dirty="0">
                <a:latin typeface="+mn-lt"/>
              </a:rPr>
              <a:t>        FIELDQUOTE = '0x0b',</a:t>
            </a:r>
          </a:p>
          <a:p>
            <a:r>
              <a:rPr lang="en-US" b="0" dirty="0">
                <a:latin typeface="+mn-lt"/>
              </a:rPr>
              <a:t>        ROWTERMINATOR = '0x0b'</a:t>
            </a:r>
          </a:p>
          <a:p>
            <a:r>
              <a:rPr lang="en-US" b="0" dirty="0">
                <a:latin typeface="+mn-lt"/>
              </a:rPr>
              <a:t>    ) WITH (doc NVARCHAR(MAX)) as rows</a:t>
            </a:r>
          </a:p>
        </p:txBody>
      </p:sp>
      <p:graphicFrame>
        <p:nvGraphicFramePr>
          <p:cNvPr id="14" name="Table 11">
            <a:extLst>
              <a:ext uri="{FF2B5EF4-FFF2-40B4-BE49-F238E27FC236}">
                <a16:creationId xmlns:a16="http://schemas.microsoft.com/office/drawing/2014/main" id="{F111F329-C15B-1B18-72BA-E35C1E13672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940817047"/>
              </p:ext>
            </p:extLst>
          </p:nvPr>
        </p:nvGraphicFramePr>
        <p:xfrm>
          <a:off x="8035494" y="4779491"/>
          <a:ext cx="3629890" cy="1036320"/>
        </p:xfrm>
        <a:graphic>
          <a:graphicData uri="http://schemas.openxmlformats.org/drawingml/2006/table">
            <a:tbl>
              <a:tblPr firstRow="1" bandRow="1">
                <a:tableStyleId>{9D7B26C5-4107-4FEC-AEDC-1716B250A1EF}</a:tableStyleId>
              </a:tblPr>
              <a:tblGrid>
                <a:gridCol w="1814945">
                  <a:extLst>
                    <a:ext uri="{9D8B030D-6E8A-4147-A177-3AD203B41FA5}">
                      <a16:colId xmlns:a16="http://schemas.microsoft.com/office/drawing/2014/main" val="2894568164"/>
                    </a:ext>
                  </a:extLst>
                </a:gridCol>
                <a:gridCol w="1814945">
                  <a:extLst>
                    <a:ext uri="{9D8B030D-6E8A-4147-A177-3AD203B41FA5}">
                      <a16:colId xmlns:a16="http://schemas.microsoft.com/office/drawing/2014/main" val="2995784165"/>
                    </a:ext>
                  </a:extLst>
                </a:gridCol>
              </a:tblGrid>
              <a:tr h="251851">
                <a:tc>
                  <a:txBody>
                    <a:bodyPr/>
                    <a:lstStyle/>
                    <a:p>
                      <a:r>
                        <a:rPr lang="en-US" sz="1100" dirty="0">
                          <a:solidFill>
                            <a:schemeClr val="tx1"/>
                          </a:solidFill>
                        </a:rPr>
                        <a:t>product</a:t>
                      </a:r>
                    </a:p>
                  </a:txBody>
                  <a:tcPr/>
                </a:tc>
                <a:tc>
                  <a:txBody>
                    <a:bodyPr/>
                    <a:lstStyle/>
                    <a:p>
                      <a:r>
                        <a:rPr lang="en-US" sz="1100" dirty="0">
                          <a:solidFill>
                            <a:schemeClr val="tx1"/>
                          </a:solidFill>
                        </a:rPr>
                        <a:t>price</a:t>
                      </a:r>
                    </a:p>
                  </a:txBody>
                  <a:tcPr/>
                </a:tc>
                <a:extLst>
                  <a:ext uri="{0D108BD9-81ED-4DB2-BD59-A6C34878D82A}">
                    <a16:rowId xmlns:a16="http://schemas.microsoft.com/office/drawing/2014/main" val="463529801"/>
                  </a:ext>
                </a:extLst>
              </a:tr>
              <a:tr h="251851">
                <a:tc>
                  <a:txBody>
                    <a:bodyPr/>
                    <a:lstStyle/>
                    <a:p>
                      <a:r>
                        <a:rPr lang="en-US" sz="1100" dirty="0">
                          <a:solidFill>
                            <a:schemeClr val="tx1"/>
                          </a:solidFill>
                        </a:rPr>
                        <a:t>Widget</a:t>
                      </a:r>
                    </a:p>
                  </a:txBody>
                  <a:tcPr/>
                </a:tc>
                <a:tc>
                  <a:txBody>
                    <a:bodyPr/>
                    <a:lstStyle/>
                    <a:p>
                      <a:r>
                        <a:rPr lang="en-US" sz="1100" dirty="0">
                          <a:solidFill>
                            <a:schemeClr val="tx1"/>
                          </a:solidFill>
                        </a:rPr>
                        <a:t>12.99</a:t>
                      </a:r>
                    </a:p>
                  </a:txBody>
                  <a:tcPr/>
                </a:tc>
                <a:extLst>
                  <a:ext uri="{0D108BD9-81ED-4DB2-BD59-A6C34878D82A}">
                    <a16:rowId xmlns:a16="http://schemas.microsoft.com/office/drawing/2014/main" val="1613154887"/>
                  </a:ext>
                </a:extLst>
              </a:tr>
              <a:tr h="251851">
                <a:tc>
                  <a:txBody>
                    <a:bodyPr/>
                    <a:lstStyle/>
                    <a:p>
                      <a:r>
                        <a:rPr lang="en-US" sz="1100" dirty="0">
                          <a:solidFill>
                            <a:schemeClr val="tx1"/>
                          </a:solidFill>
                        </a:rPr>
                        <a:t>Gadget</a:t>
                      </a:r>
                    </a:p>
                  </a:txBody>
                  <a:tcPr/>
                </a:tc>
                <a:tc>
                  <a:txBody>
                    <a:bodyPr/>
                    <a:lstStyle/>
                    <a:p>
                      <a:r>
                        <a:rPr lang="en-US" sz="1100" dirty="0">
                          <a:solidFill>
                            <a:schemeClr val="tx1"/>
                          </a:solidFill>
                        </a:rPr>
                        <a:t>3.99</a:t>
                      </a:r>
                    </a:p>
                  </a:txBody>
                  <a:tcPr/>
                </a:tc>
                <a:extLst>
                  <a:ext uri="{0D108BD9-81ED-4DB2-BD59-A6C34878D82A}">
                    <a16:rowId xmlns:a16="http://schemas.microsoft.com/office/drawing/2014/main" val="1911310973"/>
                  </a:ext>
                </a:extLst>
              </a:tr>
              <a:tr h="251851">
                <a:tc>
                  <a:txBody>
                    <a:bodyPr/>
                    <a:lstStyle/>
                    <a:p>
                      <a:r>
                        <a:rPr lang="en-US" sz="1100" dirty="0">
                          <a:solidFill>
                            <a:schemeClr val="tx1"/>
                          </a:solidFill>
                        </a:rPr>
                        <a:t>…</a:t>
                      </a:r>
                    </a:p>
                  </a:txBody>
                  <a:tcPr/>
                </a:tc>
                <a:tc>
                  <a:txBody>
                    <a:bodyPr/>
                    <a:lstStyle/>
                    <a:p>
                      <a:r>
                        <a:rPr lang="en-US" sz="1100" dirty="0">
                          <a:solidFill>
                            <a:schemeClr val="tx1"/>
                          </a:solidFill>
                        </a:rPr>
                        <a:t>…</a:t>
                      </a:r>
                    </a:p>
                  </a:txBody>
                  <a:tcPr/>
                </a:tc>
                <a:extLst>
                  <a:ext uri="{0D108BD9-81ED-4DB2-BD59-A6C34878D82A}">
                    <a16:rowId xmlns:a16="http://schemas.microsoft.com/office/drawing/2014/main" val="2818384873"/>
                  </a:ext>
                </a:extLst>
              </a:tr>
            </a:tbl>
          </a:graphicData>
        </a:graphic>
      </p:graphicFrame>
      <p:grpSp>
        <p:nvGrpSpPr>
          <p:cNvPr id="3" name="Group 2">
            <a:extLst>
              <a:ext uri="{FF2B5EF4-FFF2-40B4-BE49-F238E27FC236}">
                <a16:creationId xmlns:a16="http://schemas.microsoft.com/office/drawing/2014/main" id="{8B734549-65E8-773A-49C9-36D70ACFF6FA}"/>
              </a:ext>
              <a:ext uri="{C183D7F6-B498-43B3-948B-1728B52AA6E4}">
                <adec:decorative xmlns:adec="http://schemas.microsoft.com/office/drawing/2017/decorative" val="1"/>
              </a:ext>
            </a:extLst>
          </p:cNvPr>
          <p:cNvGrpSpPr/>
          <p:nvPr/>
        </p:nvGrpSpPr>
        <p:grpSpPr>
          <a:xfrm>
            <a:off x="7916789" y="1256084"/>
            <a:ext cx="3748595" cy="1299587"/>
            <a:chOff x="7916789" y="1256084"/>
            <a:chExt cx="3748595" cy="1299587"/>
          </a:xfrm>
        </p:grpSpPr>
        <p:sp>
          <p:nvSpPr>
            <p:cNvPr id="23" name="TextBox 22">
              <a:extLst>
                <a:ext uri="{FF2B5EF4-FFF2-40B4-BE49-F238E27FC236}">
                  <a16:creationId xmlns:a16="http://schemas.microsoft.com/office/drawing/2014/main" id="{B8E5EC18-812D-0684-D209-C9A31B79A6B7}"/>
                </a:ext>
              </a:extLst>
            </p:cNvPr>
            <p:cNvSpPr txBox="1"/>
            <p:nvPr/>
          </p:nvSpPr>
          <p:spPr>
            <a:xfrm>
              <a:off x="9150228" y="1256084"/>
              <a:ext cx="2515156" cy="1299587"/>
            </a:xfrm>
            <a:prstGeom prst="wedgeRectCallout">
              <a:avLst>
                <a:gd name="adj1" fmla="val -76877"/>
                <a:gd name="adj2" fmla="val 2582"/>
              </a:avLst>
            </a:prstGeom>
            <a:solidFill>
              <a:schemeClr val="bg1"/>
            </a:solidFill>
            <a:ln>
              <a:solidFill>
                <a:schemeClr val="bg1">
                  <a:lumMod val="50000"/>
                </a:schemeClr>
              </a:solidFill>
            </a:ln>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a:lnSpc>
                  <a:spcPct val="90000"/>
                </a:lnSpc>
                <a:spcAft>
                  <a:spcPts val="600"/>
                </a:spcAft>
              </a:pPr>
              <a:r>
                <a:rPr lang="en-US" sz="10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"product_id": 123,</a:t>
              </a:r>
            </a:p>
            <a:p>
              <a:pPr>
                <a:lnSpc>
                  <a:spcPct val="90000"/>
                </a:lnSpc>
                <a:spcAft>
                  <a:spcPts val="600"/>
                </a:spcAft>
              </a:pPr>
              <a:r>
                <a:rPr lang="en-US" sz="10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"product_name": "Widget",</a:t>
              </a:r>
            </a:p>
            <a:p>
              <a:pPr>
                <a:lnSpc>
                  <a:spcPct val="90000"/>
                </a:lnSpc>
                <a:spcAft>
                  <a:spcPts val="600"/>
                </a:spcAft>
              </a:pPr>
              <a:r>
                <a:rPr lang="en-US" sz="10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"list_price": 12.99</a:t>
              </a:r>
            </a:p>
            <a:p>
              <a:pPr>
                <a:lnSpc>
                  <a:spcPct val="90000"/>
                </a:lnSpc>
                <a:spcAft>
                  <a:spcPts val="600"/>
                </a:spcAft>
              </a:pPr>
              <a:r>
                <a:rPr lang="en-US" sz="10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grpSp>
          <p:nvGrpSpPr>
            <p:cNvPr id="25" name="Group 24">
              <a:extLst>
                <a:ext uri="{FF2B5EF4-FFF2-40B4-BE49-F238E27FC236}">
                  <a16:creationId xmlns:a16="http://schemas.microsoft.com/office/drawing/2014/main" id="{0FCA916B-7E98-EBCA-8307-4793C44F90C2}"/>
                </a:ext>
              </a:extLst>
            </p:cNvPr>
            <p:cNvGrpSpPr/>
            <p:nvPr/>
          </p:nvGrpSpPr>
          <p:grpSpPr>
            <a:xfrm>
              <a:off x="7916789" y="1309297"/>
              <a:ext cx="814460" cy="1048819"/>
              <a:chOff x="7916789" y="1309297"/>
              <a:chExt cx="814460" cy="1048819"/>
            </a:xfrm>
          </p:grpSpPr>
          <p:sp>
            <p:nvSpPr>
              <p:cNvPr id="20" name="Graphic 21" descr="Paper outline">
                <a:extLst>
                  <a:ext uri="{FF2B5EF4-FFF2-40B4-BE49-F238E27FC236}">
                    <a16:creationId xmlns:a16="http://schemas.microsoft.com/office/drawing/2014/main" id="{0837DDAB-CB45-AB0C-BAF9-102DFBEA285B}"/>
                  </a:ext>
                </a:extLst>
              </p:cNvPr>
              <p:cNvSpPr/>
              <p:nvPr/>
            </p:nvSpPr>
            <p:spPr>
              <a:xfrm>
                <a:off x="7916789" y="1309297"/>
                <a:ext cx="575101" cy="770616"/>
              </a:xfrm>
              <a:custGeom>
                <a:avLst/>
                <a:gdLst>
                  <a:gd name="connsiteX0" fmla="*/ 0 w 571500"/>
                  <a:gd name="connsiteY0" fmla="*/ 0 h 762000"/>
                  <a:gd name="connsiteX1" fmla="*/ 0 w 571500"/>
                  <a:gd name="connsiteY1" fmla="*/ 762000 h 762000"/>
                  <a:gd name="connsiteX2" fmla="*/ 571500 w 571500"/>
                  <a:gd name="connsiteY2" fmla="*/ 762000 h 762000"/>
                  <a:gd name="connsiteX3" fmla="*/ 571500 w 571500"/>
                  <a:gd name="connsiteY3" fmla="*/ 205607 h 762000"/>
                  <a:gd name="connsiteX4" fmla="*/ 365893 w 571500"/>
                  <a:gd name="connsiteY4" fmla="*/ 0 h 762000"/>
                  <a:gd name="connsiteX5" fmla="*/ 371637 w 571500"/>
                  <a:gd name="connsiteY5" fmla="*/ 32680 h 762000"/>
                  <a:gd name="connsiteX6" fmla="*/ 538820 w 571500"/>
                  <a:gd name="connsiteY6" fmla="*/ 199863 h 762000"/>
                  <a:gd name="connsiteX7" fmla="*/ 538819 w 571500"/>
                  <a:gd name="connsiteY7" fmla="*/ 199997 h 762000"/>
                  <a:gd name="connsiteX8" fmla="*/ 538753 w 571500"/>
                  <a:gd name="connsiteY8" fmla="*/ 200025 h 762000"/>
                  <a:gd name="connsiteX9" fmla="*/ 371475 w 571500"/>
                  <a:gd name="connsiteY9" fmla="*/ 200025 h 762000"/>
                  <a:gd name="connsiteX10" fmla="*/ 371475 w 571500"/>
                  <a:gd name="connsiteY10" fmla="*/ 32747 h 762000"/>
                  <a:gd name="connsiteX11" fmla="*/ 371571 w 571500"/>
                  <a:gd name="connsiteY11" fmla="*/ 32653 h 762000"/>
                  <a:gd name="connsiteX12" fmla="*/ 371637 w 571500"/>
                  <a:gd name="connsiteY12" fmla="*/ 32680 h 762000"/>
                  <a:gd name="connsiteX13" fmla="*/ 19050 w 571500"/>
                  <a:gd name="connsiteY13" fmla="*/ 742950 h 762000"/>
                  <a:gd name="connsiteX14" fmla="*/ 19050 w 571500"/>
                  <a:gd name="connsiteY14" fmla="*/ 19050 h 762000"/>
                  <a:gd name="connsiteX15" fmla="*/ 352425 w 571500"/>
                  <a:gd name="connsiteY15" fmla="*/ 19050 h 762000"/>
                  <a:gd name="connsiteX16" fmla="*/ 352425 w 571500"/>
                  <a:gd name="connsiteY16" fmla="*/ 219075 h 762000"/>
                  <a:gd name="connsiteX17" fmla="*/ 552450 w 571500"/>
                  <a:gd name="connsiteY17" fmla="*/ 219075 h 762000"/>
                  <a:gd name="connsiteX18" fmla="*/ 552450 w 571500"/>
                  <a:gd name="connsiteY18" fmla="*/ 7429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0" h="762000">
                    <a:moveTo>
                      <a:pt x="0" y="0"/>
                    </a:moveTo>
                    <a:lnTo>
                      <a:pt x="0" y="762000"/>
                    </a:lnTo>
                    <a:lnTo>
                      <a:pt x="571500" y="762000"/>
                    </a:lnTo>
                    <a:lnTo>
                      <a:pt x="571500" y="205607"/>
                    </a:lnTo>
                    <a:lnTo>
                      <a:pt x="365893" y="0"/>
                    </a:lnTo>
                    <a:close/>
                    <a:moveTo>
                      <a:pt x="371637" y="32680"/>
                    </a:moveTo>
                    <a:lnTo>
                      <a:pt x="538820" y="199863"/>
                    </a:lnTo>
                    <a:cubicBezTo>
                      <a:pt x="538857" y="199900"/>
                      <a:pt x="538856" y="199961"/>
                      <a:pt x="538819" y="199997"/>
                    </a:cubicBezTo>
                    <a:cubicBezTo>
                      <a:pt x="538801" y="200015"/>
                      <a:pt x="538778" y="200025"/>
                      <a:pt x="538753" y="200025"/>
                    </a:cubicBezTo>
                    <a:lnTo>
                      <a:pt x="371475" y="200025"/>
                    </a:lnTo>
                    <a:lnTo>
                      <a:pt x="371475" y="32747"/>
                    </a:lnTo>
                    <a:cubicBezTo>
                      <a:pt x="371476" y="32695"/>
                      <a:pt x="371519" y="32653"/>
                      <a:pt x="371571" y="32653"/>
                    </a:cubicBezTo>
                    <a:cubicBezTo>
                      <a:pt x="371596" y="32654"/>
                      <a:pt x="371620" y="32663"/>
                      <a:pt x="371637" y="32680"/>
                    </a:cubicBezTo>
                    <a:close/>
                    <a:moveTo>
                      <a:pt x="19050" y="742950"/>
                    </a:moveTo>
                    <a:lnTo>
                      <a:pt x="19050" y="19050"/>
                    </a:lnTo>
                    <a:lnTo>
                      <a:pt x="352425" y="19050"/>
                    </a:lnTo>
                    <a:lnTo>
                      <a:pt x="352425" y="219075"/>
                    </a:lnTo>
                    <a:lnTo>
                      <a:pt x="552450" y="219075"/>
                    </a:lnTo>
                    <a:lnTo>
                      <a:pt x="552450" y="742950"/>
                    </a:lnTo>
                    <a:close/>
                  </a:path>
                </a:pathLst>
              </a:custGeom>
              <a:solidFill>
                <a:srgbClr val="000000"/>
              </a:solidFill>
              <a:ln w="9525" cap="flat">
                <a:noFill/>
                <a:prstDash val="solid"/>
                <a:miter/>
              </a:ln>
            </p:spPr>
            <p:txBody>
              <a:bodyPr rtlCol="0" anchor="ctr"/>
              <a:lstStyle/>
              <a:p>
                <a:endParaRPr lang="en-US" dirty="0"/>
              </a:p>
            </p:txBody>
          </p:sp>
          <p:sp>
            <p:nvSpPr>
              <p:cNvPr id="19" name="Graphic 21" descr="Paper outline">
                <a:extLst>
                  <a:ext uri="{FF2B5EF4-FFF2-40B4-BE49-F238E27FC236}">
                    <a16:creationId xmlns:a16="http://schemas.microsoft.com/office/drawing/2014/main" id="{0646D16E-D035-6117-8779-051BD2BF05B3}"/>
                  </a:ext>
                </a:extLst>
              </p:cNvPr>
              <p:cNvSpPr/>
              <p:nvPr/>
            </p:nvSpPr>
            <p:spPr>
              <a:xfrm>
                <a:off x="8156148" y="1587500"/>
                <a:ext cx="575101" cy="770616"/>
              </a:xfrm>
              <a:custGeom>
                <a:avLst/>
                <a:gdLst>
                  <a:gd name="connsiteX0" fmla="*/ 0 w 571500"/>
                  <a:gd name="connsiteY0" fmla="*/ 0 h 762000"/>
                  <a:gd name="connsiteX1" fmla="*/ 0 w 571500"/>
                  <a:gd name="connsiteY1" fmla="*/ 762000 h 762000"/>
                  <a:gd name="connsiteX2" fmla="*/ 571500 w 571500"/>
                  <a:gd name="connsiteY2" fmla="*/ 762000 h 762000"/>
                  <a:gd name="connsiteX3" fmla="*/ 571500 w 571500"/>
                  <a:gd name="connsiteY3" fmla="*/ 205607 h 762000"/>
                  <a:gd name="connsiteX4" fmla="*/ 365893 w 571500"/>
                  <a:gd name="connsiteY4" fmla="*/ 0 h 762000"/>
                  <a:gd name="connsiteX5" fmla="*/ 371637 w 571500"/>
                  <a:gd name="connsiteY5" fmla="*/ 32680 h 762000"/>
                  <a:gd name="connsiteX6" fmla="*/ 538820 w 571500"/>
                  <a:gd name="connsiteY6" fmla="*/ 199863 h 762000"/>
                  <a:gd name="connsiteX7" fmla="*/ 538819 w 571500"/>
                  <a:gd name="connsiteY7" fmla="*/ 199997 h 762000"/>
                  <a:gd name="connsiteX8" fmla="*/ 538753 w 571500"/>
                  <a:gd name="connsiteY8" fmla="*/ 200025 h 762000"/>
                  <a:gd name="connsiteX9" fmla="*/ 371475 w 571500"/>
                  <a:gd name="connsiteY9" fmla="*/ 200025 h 762000"/>
                  <a:gd name="connsiteX10" fmla="*/ 371475 w 571500"/>
                  <a:gd name="connsiteY10" fmla="*/ 32747 h 762000"/>
                  <a:gd name="connsiteX11" fmla="*/ 371571 w 571500"/>
                  <a:gd name="connsiteY11" fmla="*/ 32653 h 762000"/>
                  <a:gd name="connsiteX12" fmla="*/ 371637 w 571500"/>
                  <a:gd name="connsiteY12" fmla="*/ 32680 h 762000"/>
                  <a:gd name="connsiteX13" fmla="*/ 19050 w 571500"/>
                  <a:gd name="connsiteY13" fmla="*/ 742950 h 762000"/>
                  <a:gd name="connsiteX14" fmla="*/ 19050 w 571500"/>
                  <a:gd name="connsiteY14" fmla="*/ 19050 h 762000"/>
                  <a:gd name="connsiteX15" fmla="*/ 352425 w 571500"/>
                  <a:gd name="connsiteY15" fmla="*/ 19050 h 762000"/>
                  <a:gd name="connsiteX16" fmla="*/ 352425 w 571500"/>
                  <a:gd name="connsiteY16" fmla="*/ 219075 h 762000"/>
                  <a:gd name="connsiteX17" fmla="*/ 552450 w 571500"/>
                  <a:gd name="connsiteY17" fmla="*/ 219075 h 762000"/>
                  <a:gd name="connsiteX18" fmla="*/ 552450 w 571500"/>
                  <a:gd name="connsiteY18" fmla="*/ 74295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0" h="762000">
                    <a:moveTo>
                      <a:pt x="0" y="0"/>
                    </a:moveTo>
                    <a:lnTo>
                      <a:pt x="0" y="762000"/>
                    </a:lnTo>
                    <a:lnTo>
                      <a:pt x="571500" y="762000"/>
                    </a:lnTo>
                    <a:lnTo>
                      <a:pt x="571500" y="205607"/>
                    </a:lnTo>
                    <a:lnTo>
                      <a:pt x="365893" y="0"/>
                    </a:lnTo>
                    <a:close/>
                    <a:moveTo>
                      <a:pt x="371637" y="32680"/>
                    </a:moveTo>
                    <a:lnTo>
                      <a:pt x="538820" y="199863"/>
                    </a:lnTo>
                    <a:cubicBezTo>
                      <a:pt x="538857" y="199900"/>
                      <a:pt x="538856" y="199961"/>
                      <a:pt x="538819" y="199997"/>
                    </a:cubicBezTo>
                    <a:cubicBezTo>
                      <a:pt x="538801" y="200015"/>
                      <a:pt x="538778" y="200025"/>
                      <a:pt x="538753" y="200025"/>
                    </a:cubicBezTo>
                    <a:lnTo>
                      <a:pt x="371475" y="200025"/>
                    </a:lnTo>
                    <a:lnTo>
                      <a:pt x="371475" y="32747"/>
                    </a:lnTo>
                    <a:cubicBezTo>
                      <a:pt x="371476" y="32695"/>
                      <a:pt x="371519" y="32653"/>
                      <a:pt x="371571" y="32653"/>
                    </a:cubicBezTo>
                    <a:cubicBezTo>
                      <a:pt x="371596" y="32654"/>
                      <a:pt x="371620" y="32663"/>
                      <a:pt x="371637" y="32680"/>
                    </a:cubicBezTo>
                    <a:close/>
                    <a:moveTo>
                      <a:pt x="19050" y="742950"/>
                    </a:moveTo>
                    <a:lnTo>
                      <a:pt x="19050" y="19050"/>
                    </a:lnTo>
                    <a:lnTo>
                      <a:pt x="352425" y="19050"/>
                    </a:lnTo>
                    <a:lnTo>
                      <a:pt x="352425" y="219075"/>
                    </a:lnTo>
                    <a:lnTo>
                      <a:pt x="552450" y="219075"/>
                    </a:lnTo>
                    <a:lnTo>
                      <a:pt x="552450" y="742950"/>
                    </a:lnTo>
                    <a:close/>
                  </a:path>
                </a:pathLst>
              </a:custGeom>
              <a:solidFill>
                <a:srgbClr val="000000"/>
              </a:solidFill>
              <a:ln w="9525" cap="flat">
                <a:noFill/>
                <a:prstDash val="solid"/>
                <a:miter/>
              </a:ln>
            </p:spPr>
            <p:txBody>
              <a:bodyPr rtlCol="0" anchor="ctr"/>
              <a:lstStyle/>
              <a:p>
                <a:endParaRPr lang="en-US" dirty="0"/>
              </a:p>
            </p:txBody>
          </p:sp>
          <p:sp>
            <p:nvSpPr>
              <p:cNvPr id="24" name="Rectangle 23">
                <a:extLst>
                  <a:ext uri="{FF2B5EF4-FFF2-40B4-BE49-F238E27FC236}">
                    <a16:creationId xmlns:a16="http://schemas.microsoft.com/office/drawing/2014/main" id="{EBE2BDD0-CBDD-3F62-9C98-8197CABAF007}"/>
                  </a:ext>
                </a:extLst>
              </p:cNvPr>
              <p:cNvSpPr/>
              <p:nvPr/>
            </p:nvSpPr>
            <p:spPr bwMode="auto">
              <a:xfrm>
                <a:off x="8181974" y="1610815"/>
                <a:ext cx="309916" cy="53287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30853629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4629-C1FB-03BC-A5FF-B94EFA2F5136}"/>
              </a:ext>
            </a:extLst>
          </p:cNvPr>
          <p:cNvSpPr>
            <a:spLocks noGrp="1"/>
          </p:cNvSpPr>
          <p:nvPr>
            <p:ph type="title"/>
          </p:nvPr>
        </p:nvSpPr>
        <p:spPr/>
        <p:txBody>
          <a:bodyPr/>
          <a:lstStyle/>
          <a:p>
            <a:r>
              <a:rPr lang="en-US" dirty="0"/>
              <a:t>Query parquet files using a serverless SQL pool</a:t>
            </a:r>
          </a:p>
        </p:txBody>
      </p:sp>
      <p:sp>
        <p:nvSpPr>
          <p:cNvPr id="8" name="Rectangle 7">
            <a:extLst>
              <a:ext uri="{FF2B5EF4-FFF2-40B4-BE49-F238E27FC236}">
                <a16:creationId xmlns:a16="http://schemas.microsoft.com/office/drawing/2014/main" id="{74BC19FB-401F-1D94-8905-FC2DB5B251FA}"/>
              </a:ext>
              <a:ext uri="{C183D7F6-B498-43B3-948B-1728B52AA6E4}">
                <adec:decorative xmlns:adec="http://schemas.microsoft.com/office/drawing/2017/decorative" val="1"/>
              </a:ext>
            </a:extLst>
          </p:cNvPr>
          <p:cNvSpPr/>
          <p:nvPr/>
        </p:nvSpPr>
        <p:spPr bwMode="auto">
          <a:xfrm>
            <a:off x="7816364" y="3167206"/>
            <a:ext cx="3629891" cy="126725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28AEDBDF-1042-3266-1A3F-C19548B785A3}"/>
              </a:ext>
              <a:ext uri="{C183D7F6-B498-43B3-948B-1728B52AA6E4}">
                <adec:decorative xmlns:adec="http://schemas.microsoft.com/office/drawing/2017/decorative" val="1"/>
              </a:ext>
            </a:extLst>
          </p:cNvPr>
          <p:cNvSpPr txBox="1"/>
          <p:nvPr/>
        </p:nvSpPr>
        <p:spPr>
          <a:xfrm>
            <a:off x="7900429" y="3269918"/>
            <a:ext cx="3281218" cy="1061829"/>
          </a:xfrm>
          <a:prstGeom prst="rect">
            <a:avLst/>
          </a:prstGeom>
          <a:noFill/>
        </p:spPr>
        <p:txBody>
          <a:bodyPr wrap="square">
            <a:spAutoFit/>
          </a:bodyPr>
          <a:lstStyle>
            <a:defPPr>
              <a:defRPr lang="en-US"/>
            </a:defPPr>
            <a:lvl1pPr>
              <a:defRPr sz="1050" b="0">
                <a:cs typeface="Courier New" panose="02070309020205020404" pitchFamily="49" charset="0"/>
              </a:defRPr>
            </a:lvl1pPr>
          </a:lstStyle>
          <a:p>
            <a:r>
              <a:rPr lang="en-US" dirty="0"/>
              <a:t>SELECT *</a:t>
            </a:r>
          </a:p>
          <a:p>
            <a:r>
              <a:rPr lang="en-US" dirty="0"/>
              <a:t>FROM OPENROWSET(</a:t>
            </a:r>
          </a:p>
          <a:p>
            <a:r>
              <a:rPr lang="en-US" dirty="0"/>
              <a:t>    BULK 'https://.../data/orders/year=*/month=*/*.*’,</a:t>
            </a:r>
          </a:p>
          <a:p>
            <a:r>
              <a:rPr lang="en-US" dirty="0"/>
              <a:t>    FORMAT = 'parquet’) AS orders</a:t>
            </a:r>
          </a:p>
          <a:p>
            <a:r>
              <a:rPr lang="en-US" dirty="0"/>
              <a:t>WHERE orders.filepath(1) = '2020’</a:t>
            </a:r>
          </a:p>
          <a:p>
            <a:r>
              <a:rPr lang="en-US" dirty="0"/>
              <a:t>    AND orders.filepath(2) IN ('1','2');</a:t>
            </a:r>
          </a:p>
        </p:txBody>
      </p:sp>
      <p:graphicFrame>
        <p:nvGraphicFramePr>
          <p:cNvPr id="18" name="Table 11">
            <a:extLst>
              <a:ext uri="{FF2B5EF4-FFF2-40B4-BE49-F238E27FC236}">
                <a16:creationId xmlns:a16="http://schemas.microsoft.com/office/drawing/2014/main" id="{B7DADDD3-7971-4F31-BDC8-C34A2ADF51CD}"/>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683959228"/>
              </p:ext>
            </p:extLst>
          </p:nvPr>
        </p:nvGraphicFramePr>
        <p:xfrm>
          <a:off x="7836274" y="4670520"/>
          <a:ext cx="3629892" cy="1036320"/>
        </p:xfrm>
        <a:graphic>
          <a:graphicData uri="http://schemas.openxmlformats.org/drawingml/2006/table">
            <a:tbl>
              <a:tblPr firstRow="1" bandRow="1">
                <a:tableStyleId>{9D7B26C5-4107-4FEC-AEDC-1716B250A1EF}</a:tableStyleId>
              </a:tblPr>
              <a:tblGrid>
                <a:gridCol w="1209964">
                  <a:extLst>
                    <a:ext uri="{9D8B030D-6E8A-4147-A177-3AD203B41FA5}">
                      <a16:colId xmlns:a16="http://schemas.microsoft.com/office/drawing/2014/main" val="3815034220"/>
                    </a:ext>
                  </a:extLst>
                </a:gridCol>
                <a:gridCol w="1209964">
                  <a:extLst>
                    <a:ext uri="{9D8B030D-6E8A-4147-A177-3AD203B41FA5}">
                      <a16:colId xmlns:a16="http://schemas.microsoft.com/office/drawing/2014/main" val="2894568164"/>
                    </a:ext>
                  </a:extLst>
                </a:gridCol>
                <a:gridCol w="1209964">
                  <a:extLst>
                    <a:ext uri="{9D8B030D-6E8A-4147-A177-3AD203B41FA5}">
                      <a16:colId xmlns:a16="http://schemas.microsoft.com/office/drawing/2014/main" val="2995784165"/>
                    </a:ext>
                  </a:extLst>
                </a:gridCol>
              </a:tblGrid>
              <a:tr h="251851">
                <a:tc>
                  <a:txBody>
                    <a:bodyPr/>
                    <a:lstStyle/>
                    <a:p>
                      <a:r>
                        <a:rPr lang="en-US" sz="1100" dirty="0">
                          <a:solidFill>
                            <a:schemeClr val="tx1"/>
                          </a:solidFill>
                        </a:rPr>
                        <a:t>order_no</a:t>
                      </a:r>
                    </a:p>
                  </a:txBody>
                  <a:tcPr/>
                </a:tc>
                <a:tc>
                  <a:txBody>
                    <a:bodyPr/>
                    <a:lstStyle/>
                    <a:p>
                      <a:r>
                        <a:rPr lang="en-US" sz="1100" dirty="0">
                          <a:solidFill>
                            <a:schemeClr val="tx1"/>
                          </a:solidFill>
                        </a:rPr>
                        <a:t>order_date</a:t>
                      </a:r>
                    </a:p>
                  </a:txBody>
                  <a:tcPr/>
                </a:tc>
                <a:tc>
                  <a:txBody>
                    <a:bodyPr/>
                    <a:lstStyle/>
                    <a:p>
                      <a:r>
                        <a:rPr lang="en-US" sz="1100" dirty="0">
                          <a:solidFill>
                            <a:schemeClr val="tx1"/>
                          </a:solidFill>
                        </a:rPr>
                        <a:t>order_total</a:t>
                      </a:r>
                    </a:p>
                  </a:txBody>
                  <a:tcPr/>
                </a:tc>
                <a:extLst>
                  <a:ext uri="{0D108BD9-81ED-4DB2-BD59-A6C34878D82A}">
                    <a16:rowId xmlns:a16="http://schemas.microsoft.com/office/drawing/2014/main" val="463529801"/>
                  </a:ext>
                </a:extLst>
              </a:tr>
              <a:tr h="251851">
                <a:tc>
                  <a:txBody>
                    <a:bodyPr/>
                    <a:lstStyle/>
                    <a:p>
                      <a:r>
                        <a:rPr lang="en-US" sz="1100" dirty="0">
                          <a:solidFill>
                            <a:schemeClr val="tx1"/>
                          </a:solidFill>
                        </a:rPr>
                        <a:t>1001</a:t>
                      </a:r>
                    </a:p>
                  </a:txBody>
                  <a:tcPr/>
                </a:tc>
                <a:tc>
                  <a:txBody>
                    <a:bodyPr/>
                    <a:lstStyle/>
                    <a:p>
                      <a:r>
                        <a:rPr lang="en-US" sz="1100" dirty="0">
                          <a:solidFill>
                            <a:schemeClr val="tx1"/>
                          </a:solidFill>
                        </a:rPr>
                        <a:t>2020-01-07</a:t>
                      </a:r>
                    </a:p>
                  </a:txBody>
                  <a:tcPr/>
                </a:tc>
                <a:tc>
                  <a:txBody>
                    <a:bodyPr/>
                    <a:lstStyle/>
                    <a:p>
                      <a:r>
                        <a:rPr lang="en-US" sz="1100" dirty="0">
                          <a:solidFill>
                            <a:schemeClr val="tx1"/>
                          </a:solidFill>
                        </a:rPr>
                        <a:t>99.78</a:t>
                      </a:r>
                    </a:p>
                  </a:txBody>
                  <a:tcPr/>
                </a:tc>
                <a:extLst>
                  <a:ext uri="{0D108BD9-81ED-4DB2-BD59-A6C34878D82A}">
                    <a16:rowId xmlns:a16="http://schemas.microsoft.com/office/drawing/2014/main" val="1613154887"/>
                  </a:ext>
                </a:extLst>
              </a:tr>
              <a:tr h="251851">
                <a:tc>
                  <a:txBody>
                    <a:bodyPr/>
                    <a:lstStyle/>
                    <a:p>
                      <a:r>
                        <a:rPr lang="en-US" sz="1100" dirty="0">
                          <a:solidFill>
                            <a:schemeClr val="tx1"/>
                          </a:solidFill>
                        </a:rPr>
                        <a:t>1002</a:t>
                      </a:r>
                    </a:p>
                  </a:txBody>
                  <a:tcPr/>
                </a:tc>
                <a:tc>
                  <a:txBody>
                    <a:bodyPr/>
                    <a:lstStyle/>
                    <a:p>
                      <a:r>
                        <a:rPr lang="en-US" sz="1100" dirty="0">
                          <a:solidFill>
                            <a:schemeClr val="tx1"/>
                          </a:solidFill>
                        </a:rPr>
                        <a:t>2020-01-12</a:t>
                      </a:r>
                    </a:p>
                  </a:txBody>
                  <a:tcPr/>
                </a:tc>
                <a:tc>
                  <a:txBody>
                    <a:bodyPr/>
                    <a:lstStyle/>
                    <a:p>
                      <a:r>
                        <a:rPr lang="en-US" sz="1100" dirty="0">
                          <a:solidFill>
                            <a:schemeClr val="tx1"/>
                          </a:solidFill>
                        </a:rPr>
                        <a:t>11.99</a:t>
                      </a:r>
                    </a:p>
                  </a:txBody>
                  <a:tcPr/>
                </a:tc>
                <a:extLst>
                  <a:ext uri="{0D108BD9-81ED-4DB2-BD59-A6C34878D82A}">
                    <a16:rowId xmlns:a16="http://schemas.microsoft.com/office/drawing/2014/main" val="1911310973"/>
                  </a:ext>
                </a:extLst>
              </a:tr>
              <a:tr h="251851">
                <a:tc>
                  <a:txBody>
                    <a:bodyPr/>
                    <a:lstStyle/>
                    <a:p>
                      <a:r>
                        <a:rPr lang="en-US" sz="1100" dirty="0">
                          <a:solidFill>
                            <a:schemeClr val="tx1"/>
                          </a:solidFill>
                        </a:rPr>
                        <a:t>…</a:t>
                      </a:r>
                    </a:p>
                  </a:txBody>
                  <a:tcPr/>
                </a:tc>
                <a:tc>
                  <a:txBody>
                    <a:bodyPr/>
                    <a:lstStyle/>
                    <a:p>
                      <a:r>
                        <a:rPr lang="en-US" sz="1100" dirty="0">
                          <a:solidFill>
                            <a:schemeClr val="tx1"/>
                          </a:solidFill>
                        </a:rPr>
                        <a:t>…</a:t>
                      </a:r>
                    </a:p>
                  </a:txBody>
                  <a:tcPr/>
                </a:tc>
                <a:tc>
                  <a:txBody>
                    <a:bodyPr/>
                    <a:lstStyle/>
                    <a:p>
                      <a:r>
                        <a:rPr lang="en-US" sz="1100" dirty="0">
                          <a:solidFill>
                            <a:schemeClr val="tx1"/>
                          </a:solidFill>
                        </a:rPr>
                        <a:t>…</a:t>
                      </a:r>
                    </a:p>
                  </a:txBody>
                  <a:tcPr/>
                </a:tc>
                <a:extLst>
                  <a:ext uri="{0D108BD9-81ED-4DB2-BD59-A6C34878D82A}">
                    <a16:rowId xmlns:a16="http://schemas.microsoft.com/office/drawing/2014/main" val="2818384873"/>
                  </a:ext>
                </a:extLst>
              </a:tr>
            </a:tbl>
          </a:graphicData>
        </a:graphic>
      </p:graphicFrame>
      <p:grpSp>
        <p:nvGrpSpPr>
          <p:cNvPr id="3" name="Group 2" descr="A diagram of a folder named orders containing a subfolder named year=2020, which contains subfolders named month=1 and month=2.">
            <a:extLst>
              <a:ext uri="{FF2B5EF4-FFF2-40B4-BE49-F238E27FC236}">
                <a16:creationId xmlns:a16="http://schemas.microsoft.com/office/drawing/2014/main" id="{F639EA22-C4FD-F967-6C8C-EF1B47C4CDE7}"/>
              </a:ext>
              <a:ext uri="{C183D7F6-B498-43B3-948B-1728B52AA6E4}">
                <adec:decorative xmlns:adec="http://schemas.microsoft.com/office/drawing/2017/decorative" val="0"/>
              </a:ext>
            </a:extLst>
          </p:cNvPr>
          <p:cNvGrpSpPr/>
          <p:nvPr/>
        </p:nvGrpSpPr>
        <p:grpSpPr>
          <a:xfrm>
            <a:off x="8165743" y="1219063"/>
            <a:ext cx="2322659" cy="1764553"/>
            <a:chOff x="8165743" y="1219063"/>
            <a:chExt cx="2322659" cy="1764553"/>
          </a:xfrm>
        </p:grpSpPr>
        <p:pic>
          <p:nvPicPr>
            <p:cNvPr id="37" name="Graphic 36" descr="Paper outline">
              <a:extLst>
                <a:ext uri="{FF2B5EF4-FFF2-40B4-BE49-F238E27FC236}">
                  <a16:creationId xmlns:a16="http://schemas.microsoft.com/office/drawing/2014/main" id="{829C2FEF-758F-A874-4A78-6C7719E59D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2244" y="1977174"/>
              <a:ext cx="354655" cy="354655"/>
            </a:xfrm>
            <a:prstGeom prst="rect">
              <a:avLst/>
            </a:prstGeom>
          </p:spPr>
        </p:pic>
        <p:pic>
          <p:nvPicPr>
            <p:cNvPr id="26" name="Graphic 25" descr="Folder with solid fill">
              <a:extLst>
                <a:ext uri="{FF2B5EF4-FFF2-40B4-BE49-F238E27FC236}">
                  <a16:creationId xmlns:a16="http://schemas.microsoft.com/office/drawing/2014/main" id="{FBDE1F1D-13F8-DF5A-AE22-BC6FA9475D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5743" y="1219063"/>
              <a:ext cx="612340" cy="612340"/>
            </a:xfrm>
            <a:prstGeom prst="rect">
              <a:avLst/>
            </a:prstGeom>
          </p:spPr>
        </p:pic>
        <p:pic>
          <p:nvPicPr>
            <p:cNvPr id="27" name="Graphic 26" descr="Folder with solid fill">
              <a:extLst>
                <a:ext uri="{FF2B5EF4-FFF2-40B4-BE49-F238E27FC236}">
                  <a16:creationId xmlns:a16="http://schemas.microsoft.com/office/drawing/2014/main" id="{47ACA97B-DB29-87B1-26D2-C7EA93281A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28864" y="1561975"/>
              <a:ext cx="612340" cy="612340"/>
            </a:xfrm>
            <a:prstGeom prst="rect">
              <a:avLst/>
            </a:prstGeom>
          </p:spPr>
        </p:pic>
        <p:pic>
          <p:nvPicPr>
            <p:cNvPr id="28" name="Graphic 27" descr="Folder with solid fill">
              <a:extLst>
                <a:ext uri="{FF2B5EF4-FFF2-40B4-BE49-F238E27FC236}">
                  <a16:creationId xmlns:a16="http://schemas.microsoft.com/office/drawing/2014/main" id="{351CFB06-95D9-87D2-44BB-0152C3FB99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91985" y="1937653"/>
              <a:ext cx="612340" cy="612340"/>
            </a:xfrm>
            <a:prstGeom prst="rect">
              <a:avLst/>
            </a:prstGeom>
          </p:spPr>
        </p:pic>
        <p:cxnSp>
          <p:nvCxnSpPr>
            <p:cNvPr id="30" name="Connector: Elbow 29">
              <a:extLst>
                <a:ext uri="{FF2B5EF4-FFF2-40B4-BE49-F238E27FC236}">
                  <a16:creationId xmlns:a16="http://schemas.microsoft.com/office/drawing/2014/main" id="{D6A07E34-D987-60D2-0417-5C00C97EC3FB}"/>
                </a:ext>
              </a:extLst>
            </p:cNvPr>
            <p:cNvCxnSpPr>
              <a:endCxn id="27" idx="1"/>
            </p:cNvCxnSpPr>
            <p:nvPr/>
          </p:nvCxnSpPr>
          <p:spPr>
            <a:xfrm rot="16200000" flipH="1">
              <a:off x="8460534" y="1699814"/>
              <a:ext cx="179709" cy="156951"/>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6733C55-0E17-DD70-116D-3EAA1123E104}"/>
                </a:ext>
              </a:extLst>
            </p:cNvPr>
            <p:cNvCxnSpPr>
              <a:cxnSpLocks/>
              <a:stCxn id="27" idx="2"/>
            </p:cNvCxnSpPr>
            <p:nvPr/>
          </p:nvCxnSpPr>
          <p:spPr>
            <a:xfrm rot="16200000" flipH="1">
              <a:off x="8946430" y="2162919"/>
              <a:ext cx="87978" cy="110770"/>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43A3B71-5F28-E28B-94EE-E0DD2253F5D7}"/>
                </a:ext>
              </a:extLst>
            </p:cNvPr>
            <p:cNvSpPr txBox="1"/>
            <p:nvPr/>
          </p:nvSpPr>
          <p:spPr>
            <a:xfrm>
              <a:off x="8604187" y="1280323"/>
              <a:ext cx="80111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orders</a:t>
              </a:r>
            </a:p>
          </p:txBody>
        </p:sp>
        <p:sp>
          <p:nvSpPr>
            <p:cNvPr id="35" name="TextBox 34">
              <a:extLst>
                <a:ext uri="{FF2B5EF4-FFF2-40B4-BE49-F238E27FC236}">
                  <a16:creationId xmlns:a16="http://schemas.microsoft.com/office/drawing/2014/main" id="{ADF0757C-8BEC-4F51-A734-C846F18BE227}"/>
                </a:ext>
              </a:extLst>
            </p:cNvPr>
            <p:cNvSpPr txBox="1"/>
            <p:nvPr/>
          </p:nvSpPr>
          <p:spPr>
            <a:xfrm>
              <a:off x="9042631" y="1653728"/>
              <a:ext cx="1091581"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year=2020</a:t>
              </a:r>
            </a:p>
          </p:txBody>
        </p:sp>
        <p:sp>
          <p:nvSpPr>
            <p:cNvPr id="36" name="TextBox 35">
              <a:extLst>
                <a:ext uri="{FF2B5EF4-FFF2-40B4-BE49-F238E27FC236}">
                  <a16:creationId xmlns:a16="http://schemas.microsoft.com/office/drawing/2014/main" id="{62C7DD42-FADF-11E2-3C5E-E80222B9A6B5}"/>
                </a:ext>
              </a:extLst>
            </p:cNvPr>
            <p:cNvSpPr txBox="1"/>
            <p:nvPr/>
          </p:nvSpPr>
          <p:spPr>
            <a:xfrm>
              <a:off x="9481075" y="2027133"/>
              <a:ext cx="1007327"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month=1</a:t>
              </a:r>
            </a:p>
          </p:txBody>
        </p:sp>
        <p:pic>
          <p:nvPicPr>
            <p:cNvPr id="24" name="Graphic 23" descr="Paper outline">
              <a:extLst>
                <a:ext uri="{FF2B5EF4-FFF2-40B4-BE49-F238E27FC236}">
                  <a16:creationId xmlns:a16="http://schemas.microsoft.com/office/drawing/2014/main" id="{7BE64A86-950F-3F95-81C1-AEAF981FA7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2244" y="2471992"/>
              <a:ext cx="354655" cy="354655"/>
            </a:xfrm>
            <a:prstGeom prst="rect">
              <a:avLst/>
            </a:prstGeom>
          </p:spPr>
        </p:pic>
        <p:cxnSp>
          <p:nvCxnSpPr>
            <p:cNvPr id="29" name="Connector: Elbow 28">
              <a:extLst>
                <a:ext uri="{FF2B5EF4-FFF2-40B4-BE49-F238E27FC236}">
                  <a16:creationId xmlns:a16="http://schemas.microsoft.com/office/drawing/2014/main" id="{0041752C-2AB0-7931-9824-8F8B2B6E67EB}"/>
                </a:ext>
              </a:extLst>
            </p:cNvPr>
            <p:cNvCxnSpPr>
              <a:cxnSpLocks/>
              <a:stCxn id="27" idx="2"/>
              <a:endCxn id="25" idx="1"/>
            </p:cNvCxnSpPr>
            <p:nvPr/>
          </p:nvCxnSpPr>
          <p:spPr>
            <a:xfrm rot="16200000" flipH="1">
              <a:off x="8731346" y="2378002"/>
              <a:ext cx="564326" cy="156951"/>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937699C-BA5C-9C6F-80E8-D2BCA8AC7254}"/>
                </a:ext>
              </a:extLst>
            </p:cNvPr>
            <p:cNvSpPr txBox="1"/>
            <p:nvPr/>
          </p:nvSpPr>
          <p:spPr>
            <a:xfrm>
              <a:off x="9481075" y="2521951"/>
              <a:ext cx="1007327"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month=2</a:t>
              </a:r>
            </a:p>
          </p:txBody>
        </p:sp>
      </p:grpSp>
      <p:sp>
        <p:nvSpPr>
          <p:cNvPr id="42" name="Text Placeholder 14">
            <a:extLst>
              <a:ext uri="{FF2B5EF4-FFF2-40B4-BE49-F238E27FC236}">
                <a16:creationId xmlns:a16="http://schemas.microsoft.com/office/drawing/2014/main" id="{D04BCA31-1720-781E-1167-5E80E68C070F}"/>
              </a:ext>
            </a:extLst>
          </p:cNvPr>
          <p:cNvSpPr>
            <a:spLocks noGrp="1"/>
          </p:cNvSpPr>
          <p:nvPr>
            <p:ph type="body" sz="quarter" idx="10"/>
          </p:nvPr>
        </p:nvSpPr>
        <p:spPr>
          <a:xfrm>
            <a:off x="425450" y="1703693"/>
            <a:ext cx="7519881" cy="3094052"/>
          </a:xfrm>
        </p:spPr>
        <p:txBody>
          <a:bodyPr/>
          <a:lstStyle/>
          <a:p>
            <a:r>
              <a:rPr lang="en-US" dirty="0"/>
              <a:t>Use the OPENROWSET function</a:t>
            </a:r>
          </a:p>
          <a:p>
            <a:pPr marL="630238" lvl="1" indent="-342900">
              <a:buFont typeface="Arial" panose="020B0604020202020204" pitchFamily="34" charset="0"/>
              <a:buChar char="•"/>
            </a:pPr>
            <a:r>
              <a:rPr lang="en-US" dirty="0"/>
              <a:t>Use the BULK parameter specifies file path(s)</a:t>
            </a:r>
          </a:p>
          <a:p>
            <a:pPr marL="973138" lvl="2" indent="-342900"/>
            <a:r>
              <a:rPr lang="en-US" dirty="0"/>
              <a:t>Include wildcards as required</a:t>
            </a:r>
          </a:p>
          <a:p>
            <a:pPr marL="630238" lvl="1" indent="-342900">
              <a:buFont typeface="Arial" panose="020B0604020202020204" pitchFamily="34" charset="0"/>
              <a:buChar char="•"/>
            </a:pPr>
            <a:r>
              <a:rPr lang="en-US" dirty="0"/>
              <a:t>Use the FORMAT parameter to specify 'parquet'</a:t>
            </a:r>
          </a:p>
          <a:p>
            <a:pPr marL="342900" lvl="1" indent="-342900">
              <a:buFont typeface="Arial" panose="020B0604020202020204" pitchFamily="34" charset="0"/>
              <a:buChar char="•"/>
            </a:pPr>
            <a:r>
              <a:rPr lang="en-US" sz="2353" spc="-49" dirty="0">
                <a:solidFill>
                  <a:srgbClr val="000000"/>
                </a:solidFill>
                <a:latin typeface="+mj-lt"/>
              </a:rPr>
              <a:t>Use </a:t>
            </a:r>
            <a:r>
              <a:rPr lang="en-US" sz="2353" i="1" spc="-49" dirty="0">
                <a:solidFill>
                  <a:srgbClr val="000000"/>
                </a:solidFill>
                <a:latin typeface="+mj-lt"/>
              </a:rPr>
              <a:t>filepath</a:t>
            </a:r>
            <a:r>
              <a:rPr lang="en-US" sz="2353" spc="-49" dirty="0">
                <a:solidFill>
                  <a:srgbClr val="000000"/>
                </a:solidFill>
                <a:latin typeface="+mj-lt"/>
              </a:rPr>
              <a:t> property to filter by partitions</a:t>
            </a:r>
          </a:p>
          <a:p>
            <a:pPr marL="630238" lvl="1" indent="-342900">
              <a:buFont typeface="Arial" panose="020B0604020202020204" pitchFamily="34" charset="0"/>
              <a:buChar char="•"/>
            </a:pPr>
            <a:r>
              <a:rPr lang="en-US" dirty="0"/>
              <a:t>Parameters reflect ordinal position of wildcards</a:t>
            </a:r>
          </a:p>
          <a:p>
            <a:pPr marL="630238" lvl="1" indent="-342900">
              <a:buFont typeface="Arial" panose="020B0604020202020204" pitchFamily="34" charset="0"/>
              <a:buChar char="•"/>
            </a:pPr>
            <a:r>
              <a:rPr lang="en-US" dirty="0"/>
              <a:t>Not specific to parquet, but commonly used to distribute data in parquet format</a:t>
            </a:r>
          </a:p>
        </p:txBody>
      </p:sp>
      <p:pic>
        <p:nvPicPr>
          <p:cNvPr id="25" name="Graphic 24">
            <a:extLst>
              <a:ext uri="{FF2B5EF4-FFF2-40B4-BE49-F238E27FC236}">
                <a16:creationId xmlns:a16="http://schemas.microsoft.com/office/drawing/2014/main" id="{153EA000-52A4-6DD6-30D2-F464DC134D5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91985" y="2432471"/>
            <a:ext cx="612340" cy="612340"/>
          </a:xfrm>
          <a:prstGeom prst="rect">
            <a:avLst/>
          </a:prstGeom>
        </p:spPr>
      </p:pic>
    </p:spTree>
    <p:extLst>
      <p:ext uri="{BB962C8B-B14F-4D97-AF65-F5344CB8AC3E}">
        <p14:creationId xmlns:p14="http://schemas.microsoft.com/office/powerpoint/2010/main" val="11073407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0718-C64D-DAA5-EEF4-5927D7349377}"/>
              </a:ext>
            </a:extLst>
          </p:cNvPr>
          <p:cNvSpPr>
            <a:spLocks noGrp="1"/>
          </p:cNvSpPr>
          <p:nvPr>
            <p:ph type="title"/>
          </p:nvPr>
        </p:nvSpPr>
        <p:spPr/>
        <p:txBody>
          <a:bodyPr/>
          <a:lstStyle/>
          <a:p>
            <a:r>
              <a:rPr lang="en-US" dirty="0"/>
              <a:t>Create external database objects</a:t>
            </a:r>
          </a:p>
        </p:txBody>
      </p:sp>
      <p:grpSp>
        <p:nvGrpSpPr>
          <p:cNvPr id="13" name="Group 12" descr="A diagram showing 1 a database, 2 a credential, 3 an external data source, 4 an external file format, and 5 an external table.">
            <a:extLst>
              <a:ext uri="{FF2B5EF4-FFF2-40B4-BE49-F238E27FC236}">
                <a16:creationId xmlns:a16="http://schemas.microsoft.com/office/drawing/2014/main" id="{156FD173-5EA8-A1C3-348E-B03268773E1D}"/>
              </a:ext>
              <a:ext uri="{C183D7F6-B498-43B3-948B-1728B52AA6E4}">
                <adec:decorative xmlns:adec="http://schemas.microsoft.com/office/drawing/2017/decorative" val="0"/>
              </a:ext>
            </a:extLst>
          </p:cNvPr>
          <p:cNvGrpSpPr/>
          <p:nvPr/>
        </p:nvGrpSpPr>
        <p:grpSpPr>
          <a:xfrm>
            <a:off x="2851862" y="1344663"/>
            <a:ext cx="3695217" cy="4495740"/>
            <a:chOff x="3214271" y="1345215"/>
            <a:chExt cx="3695217" cy="4495740"/>
          </a:xfrm>
        </p:grpSpPr>
        <p:pic>
          <p:nvPicPr>
            <p:cNvPr id="15" name="Graphic 14">
              <a:extLst>
                <a:ext uri="{FF2B5EF4-FFF2-40B4-BE49-F238E27FC236}">
                  <a16:creationId xmlns:a16="http://schemas.microsoft.com/office/drawing/2014/main" id="{D1406076-8E59-0740-C0D6-26D08CAFBA0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53414" y="3571222"/>
              <a:ext cx="565405" cy="565405"/>
            </a:xfrm>
            <a:prstGeom prst="rect">
              <a:avLst/>
            </a:prstGeom>
          </p:spPr>
        </p:pic>
        <p:sp>
          <p:nvSpPr>
            <p:cNvPr id="25" name="Rectangle 24">
              <a:extLst>
                <a:ext uri="{FF2B5EF4-FFF2-40B4-BE49-F238E27FC236}">
                  <a16:creationId xmlns:a16="http://schemas.microsoft.com/office/drawing/2014/main" id="{D7D3D1EA-2508-F6A7-5D5B-76CB74612440}"/>
                </a:ext>
              </a:extLst>
            </p:cNvPr>
            <p:cNvSpPr/>
            <p:nvPr/>
          </p:nvSpPr>
          <p:spPr bwMode="auto">
            <a:xfrm>
              <a:off x="3754842" y="2460035"/>
              <a:ext cx="3154646" cy="1976725"/>
            </a:xfrm>
            <a:prstGeom prst="rect">
              <a:avLst/>
            </a:prstGeom>
            <a:noFill/>
            <a:ln w="28575">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Graphic 18" descr="Database">
              <a:extLst>
                <a:ext uri="{FF2B5EF4-FFF2-40B4-BE49-F238E27FC236}">
                  <a16:creationId xmlns:a16="http://schemas.microsoft.com/office/drawing/2014/main" id="{288055CD-1C66-A0C3-09ED-7498ED27CF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14271" y="1524728"/>
              <a:ext cx="1234433" cy="1234433"/>
            </a:xfrm>
            <a:prstGeom prst="rect">
              <a:avLst/>
            </a:prstGeom>
          </p:spPr>
        </p:pic>
        <p:pic>
          <p:nvPicPr>
            <p:cNvPr id="21" name="Graphic 20">
              <a:extLst>
                <a:ext uri="{FF2B5EF4-FFF2-40B4-BE49-F238E27FC236}">
                  <a16:creationId xmlns:a16="http://schemas.microsoft.com/office/drawing/2014/main" id="{25E09B84-E07C-DA7B-0833-47ABCD43DB55}"/>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54948" y="3583511"/>
              <a:ext cx="642968" cy="642968"/>
            </a:xfrm>
            <a:prstGeom prst="rect">
              <a:avLst/>
            </a:prstGeom>
          </p:spPr>
        </p:pic>
        <p:pic>
          <p:nvPicPr>
            <p:cNvPr id="23" name="Graphic 22">
              <a:extLst>
                <a:ext uri="{FF2B5EF4-FFF2-40B4-BE49-F238E27FC236}">
                  <a16:creationId xmlns:a16="http://schemas.microsoft.com/office/drawing/2014/main" id="{C8209676-CF74-A3EE-40B4-F5F062842144}"/>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94832" y="2415545"/>
              <a:ext cx="1170505" cy="1170505"/>
            </a:xfrm>
            <a:prstGeom prst="rect">
              <a:avLst/>
            </a:prstGeom>
          </p:spPr>
        </p:pic>
        <p:sp>
          <p:nvSpPr>
            <p:cNvPr id="24" name="TextBox 23">
              <a:extLst>
                <a:ext uri="{FF2B5EF4-FFF2-40B4-BE49-F238E27FC236}">
                  <a16:creationId xmlns:a16="http://schemas.microsoft.com/office/drawing/2014/main" id="{FDA15EDB-F748-665B-3A27-B0324CCA7FFF}"/>
                </a:ext>
              </a:extLst>
            </p:cNvPr>
            <p:cNvSpPr txBox="1"/>
            <p:nvPr/>
          </p:nvSpPr>
          <p:spPr>
            <a:xfrm>
              <a:off x="4254413" y="1908633"/>
              <a:ext cx="2051341" cy="261610"/>
            </a:xfrm>
            <a:prstGeom prst="rect">
              <a:avLst/>
            </a:prstGeom>
            <a:solidFill>
              <a:schemeClr val="bg1">
                <a:lumMod val="95000"/>
              </a:schemeClr>
            </a:solidFill>
          </p:spPr>
          <p:txBody>
            <a:bodyPr wrap="square">
              <a:spAutoFit/>
            </a:bodyPr>
            <a:lstStyle/>
            <a:p>
              <a:r>
                <a:rPr lang="en-US" sz="1100" dirty="0"/>
                <a:t>SELECT * FROM dbo.Products;</a:t>
              </a:r>
            </a:p>
          </p:txBody>
        </p:sp>
        <p:sp>
          <p:nvSpPr>
            <p:cNvPr id="27" name="Arrow: Right 26">
              <a:extLst>
                <a:ext uri="{FF2B5EF4-FFF2-40B4-BE49-F238E27FC236}">
                  <a16:creationId xmlns:a16="http://schemas.microsoft.com/office/drawing/2014/main" id="{7D8B554C-2D88-C18E-B26D-220542EBF1B5}"/>
                </a:ext>
                <a:ext uri="{C183D7F6-B498-43B3-948B-1728B52AA6E4}">
                  <adec:decorative xmlns:adec="http://schemas.microsoft.com/office/drawing/2017/decorative" val="1"/>
                </a:ext>
              </a:extLst>
            </p:cNvPr>
            <p:cNvSpPr/>
            <p:nvPr/>
          </p:nvSpPr>
          <p:spPr bwMode="auto">
            <a:xfrm rot="5400000">
              <a:off x="4383178" y="4033705"/>
              <a:ext cx="1802611" cy="354472"/>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2" name="Connector: Elbow 31">
              <a:extLst>
                <a:ext uri="{FF2B5EF4-FFF2-40B4-BE49-F238E27FC236}">
                  <a16:creationId xmlns:a16="http://schemas.microsoft.com/office/drawing/2014/main" id="{99325CF4-14A5-15F8-8198-B49A3A2EC3A6}"/>
                </a:ext>
                <a:ext uri="{C183D7F6-B498-43B3-948B-1728B52AA6E4}">
                  <adec:decorative xmlns:adec="http://schemas.microsoft.com/office/drawing/2017/decorative" val="1"/>
                </a:ext>
              </a:extLst>
            </p:cNvPr>
            <p:cNvCxnSpPr>
              <a:cxnSpLocks/>
              <a:endCxn id="24" idx="2"/>
            </p:cNvCxnSpPr>
            <p:nvPr/>
          </p:nvCxnSpPr>
          <p:spPr>
            <a:xfrm flipV="1">
              <a:off x="5280083" y="2170243"/>
              <a:ext cx="1" cy="470664"/>
            </a:xfrm>
            <a:prstGeom prst="straightConnector1">
              <a:avLst/>
            </a:prstGeom>
            <a:ln w="381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6" name="Graphic 35">
              <a:extLst>
                <a:ext uri="{FF2B5EF4-FFF2-40B4-BE49-F238E27FC236}">
                  <a16:creationId xmlns:a16="http://schemas.microsoft.com/office/drawing/2014/main" id="{3E361E53-D7F8-2CC3-AF94-D9FF567DFBE0}"/>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60349" y="3893017"/>
              <a:ext cx="467592" cy="467592"/>
            </a:xfrm>
            <a:prstGeom prst="rect">
              <a:avLst/>
            </a:prstGeom>
          </p:spPr>
        </p:pic>
        <p:pic>
          <p:nvPicPr>
            <p:cNvPr id="38" name="Graphic 37">
              <a:extLst>
                <a:ext uri="{FF2B5EF4-FFF2-40B4-BE49-F238E27FC236}">
                  <a16:creationId xmlns:a16="http://schemas.microsoft.com/office/drawing/2014/main" id="{8C603DBC-ECFD-F071-FACA-F267277B00F9}"/>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26373" y="3460672"/>
              <a:ext cx="467592" cy="467592"/>
            </a:xfrm>
            <a:prstGeom prst="rect">
              <a:avLst/>
            </a:prstGeom>
          </p:spPr>
        </p:pic>
        <p:pic>
          <p:nvPicPr>
            <p:cNvPr id="44" name="Graphic 43">
              <a:extLst>
                <a:ext uri="{FF2B5EF4-FFF2-40B4-BE49-F238E27FC236}">
                  <a16:creationId xmlns:a16="http://schemas.microsoft.com/office/drawing/2014/main" id="{9817BEF0-C1AC-4523-A7A0-3A0DD4E170E7}"/>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46802" y="2448232"/>
              <a:ext cx="467592" cy="467592"/>
            </a:xfrm>
            <a:prstGeom prst="rect">
              <a:avLst/>
            </a:prstGeom>
          </p:spPr>
        </p:pic>
        <p:pic>
          <p:nvPicPr>
            <p:cNvPr id="5" name="Graphic 4" descr="1">
              <a:extLst>
                <a:ext uri="{FF2B5EF4-FFF2-40B4-BE49-F238E27FC236}">
                  <a16:creationId xmlns:a16="http://schemas.microsoft.com/office/drawing/2014/main" id="{4266E9F1-CF0B-66B7-5EDD-B37361C823CA}"/>
                </a:ext>
                <a:ext uri="{C183D7F6-B498-43B3-948B-1728B52AA6E4}">
                  <adec:decorative xmlns:adec="http://schemas.microsoft.com/office/drawing/2017/decorative" val="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36850" y="1345215"/>
              <a:ext cx="467592" cy="467592"/>
            </a:xfrm>
            <a:prstGeom prst="rect">
              <a:avLst/>
            </a:prstGeom>
          </p:spPr>
        </p:pic>
        <p:grpSp>
          <p:nvGrpSpPr>
            <p:cNvPr id="35" name="Group 34">
              <a:extLst>
                <a:ext uri="{FF2B5EF4-FFF2-40B4-BE49-F238E27FC236}">
                  <a16:creationId xmlns:a16="http://schemas.microsoft.com/office/drawing/2014/main" id="{D3831784-8250-D9CB-1AC0-31F0EE3EE8D7}"/>
                </a:ext>
                <a:ext uri="{C183D7F6-B498-43B3-948B-1728B52AA6E4}">
                  <adec:decorative xmlns:adec="http://schemas.microsoft.com/office/drawing/2017/decorative" val="1"/>
                </a:ext>
              </a:extLst>
            </p:cNvPr>
            <p:cNvGrpSpPr/>
            <p:nvPr/>
          </p:nvGrpSpPr>
          <p:grpSpPr>
            <a:xfrm>
              <a:off x="4904078" y="5063803"/>
              <a:ext cx="777152" cy="777152"/>
              <a:chOff x="8916202" y="5160243"/>
              <a:chExt cx="612340" cy="612340"/>
            </a:xfrm>
          </p:grpSpPr>
          <p:pic>
            <p:nvPicPr>
              <p:cNvPr id="14" name="Graphic 13" descr="Paper outline">
                <a:extLst>
                  <a:ext uri="{FF2B5EF4-FFF2-40B4-BE49-F238E27FC236}">
                    <a16:creationId xmlns:a16="http://schemas.microsoft.com/office/drawing/2014/main" id="{2FE52D04-122C-CE4D-1CB9-B5DBF32CECC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106461" y="5199766"/>
                <a:ext cx="354655" cy="354655"/>
              </a:xfrm>
              <a:prstGeom prst="rect">
                <a:avLst/>
              </a:prstGeom>
            </p:spPr>
          </p:pic>
          <p:pic>
            <p:nvPicPr>
              <p:cNvPr id="18" name="Graphic 17" descr="Folder with solid fill">
                <a:extLst>
                  <a:ext uri="{FF2B5EF4-FFF2-40B4-BE49-F238E27FC236}">
                    <a16:creationId xmlns:a16="http://schemas.microsoft.com/office/drawing/2014/main" id="{4D549561-E802-44E6-93E6-4BBA7DBF5AD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916202" y="5160243"/>
                <a:ext cx="612340" cy="612340"/>
              </a:xfrm>
              <a:prstGeom prst="rect">
                <a:avLst/>
              </a:prstGeom>
            </p:spPr>
          </p:pic>
        </p:grpSp>
        <p:cxnSp>
          <p:nvCxnSpPr>
            <p:cNvPr id="50" name="Straight Connector 49">
              <a:extLst>
                <a:ext uri="{FF2B5EF4-FFF2-40B4-BE49-F238E27FC236}">
                  <a16:creationId xmlns:a16="http://schemas.microsoft.com/office/drawing/2014/main" id="{4913250A-45ED-DDDF-E1A5-45DC7FE4A67B}"/>
                </a:ext>
                <a:ext uri="{C183D7F6-B498-43B3-948B-1728B52AA6E4}">
                  <adec:decorative xmlns:adec="http://schemas.microsoft.com/office/drawing/2017/decorative" val="1"/>
                </a:ext>
              </a:extLst>
            </p:cNvPr>
            <p:cNvCxnSpPr>
              <a:cxnSpLocks/>
              <a:stCxn id="15" idx="3"/>
              <a:endCxn id="45" idx="1"/>
            </p:cNvCxnSpPr>
            <p:nvPr/>
          </p:nvCxnSpPr>
          <p:spPr>
            <a:xfrm>
              <a:off x="4618819" y="3853925"/>
              <a:ext cx="215609" cy="53076"/>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E175A24-4E33-4A8E-6C1E-3DFBB23D28EB}"/>
                </a:ext>
                <a:ext uri="{C183D7F6-B498-43B3-948B-1728B52AA6E4}">
                  <adec:decorative xmlns:adec="http://schemas.microsoft.com/office/drawing/2017/decorative" val="1"/>
                </a:ext>
              </a:extLst>
            </p:cNvPr>
            <p:cNvCxnSpPr>
              <a:cxnSpLocks/>
              <a:stCxn id="23" idx="3"/>
              <a:endCxn id="21" idx="1"/>
            </p:cNvCxnSpPr>
            <p:nvPr/>
          </p:nvCxnSpPr>
          <p:spPr>
            <a:xfrm>
              <a:off x="5865337" y="3000798"/>
              <a:ext cx="89611" cy="904197"/>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1BAF32E3-ACD3-3D73-D760-08F0DBB63CA5}"/>
                </a:ext>
                <a:ext uri="{C183D7F6-B498-43B3-948B-1728B52AA6E4}">
                  <adec:decorative xmlns:adec="http://schemas.microsoft.com/office/drawing/2017/decorative" val="1"/>
                </a:ext>
              </a:extLst>
            </p:cNvPr>
            <p:cNvGrpSpPr/>
            <p:nvPr/>
          </p:nvGrpSpPr>
          <p:grpSpPr>
            <a:xfrm>
              <a:off x="4834428" y="3449801"/>
              <a:ext cx="914400" cy="914400"/>
              <a:chOff x="3157207" y="3242277"/>
              <a:chExt cx="914400" cy="914400"/>
            </a:xfrm>
          </p:grpSpPr>
          <p:pic>
            <p:nvPicPr>
              <p:cNvPr id="45" name="Graphic 44" descr="Folder">
                <a:extLst>
                  <a:ext uri="{FF2B5EF4-FFF2-40B4-BE49-F238E27FC236}">
                    <a16:creationId xmlns:a16="http://schemas.microsoft.com/office/drawing/2014/main" id="{575C5515-2BC2-FEB5-B65F-13AE8A68146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157207" y="3242277"/>
                <a:ext cx="914400" cy="914400"/>
              </a:xfrm>
              <a:prstGeom prst="rect">
                <a:avLst/>
              </a:prstGeom>
            </p:spPr>
          </p:pic>
          <p:pic>
            <p:nvPicPr>
              <p:cNvPr id="47" name="Graphic 46" descr="Circle with left arrow with solid fill">
                <a:extLst>
                  <a:ext uri="{FF2B5EF4-FFF2-40B4-BE49-F238E27FC236}">
                    <a16:creationId xmlns:a16="http://schemas.microsoft.com/office/drawing/2014/main" id="{56BEDBD4-9E67-D479-1CC5-EFABB21ADB2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flipH="1">
                <a:off x="3467853" y="3595717"/>
                <a:ext cx="280097" cy="280097"/>
              </a:xfrm>
              <a:prstGeom prst="rect">
                <a:avLst/>
              </a:prstGeom>
            </p:spPr>
          </p:pic>
        </p:grpSp>
        <p:pic>
          <p:nvPicPr>
            <p:cNvPr id="40" name="Graphic 39" descr="3">
              <a:extLst>
                <a:ext uri="{FF2B5EF4-FFF2-40B4-BE49-F238E27FC236}">
                  <a16:creationId xmlns:a16="http://schemas.microsoft.com/office/drawing/2014/main" id="{2646786D-A33A-E2D8-1E06-92903E5D42A4}"/>
                </a:ext>
                <a:ext uri="{C183D7F6-B498-43B3-948B-1728B52AA6E4}">
                  <adec:decorative xmlns:adec="http://schemas.microsoft.com/office/drawing/2017/decorative" val="0"/>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609726" y="3332613"/>
              <a:ext cx="467592" cy="467592"/>
            </a:xfrm>
            <a:prstGeom prst="rect">
              <a:avLst/>
            </a:prstGeom>
          </p:spPr>
        </p:pic>
      </p:grpSp>
      <p:sp>
        <p:nvSpPr>
          <p:cNvPr id="16" name="Speech Bubble: Rectangle 15">
            <a:extLst>
              <a:ext uri="{FF2B5EF4-FFF2-40B4-BE49-F238E27FC236}">
                <a16:creationId xmlns:a16="http://schemas.microsoft.com/office/drawing/2014/main" id="{BE608872-1A3B-29DC-0B89-38AECB7886CE}"/>
              </a:ext>
            </a:extLst>
          </p:cNvPr>
          <p:cNvSpPr/>
          <p:nvPr/>
        </p:nvSpPr>
        <p:spPr bwMode="auto">
          <a:xfrm>
            <a:off x="385265" y="1818634"/>
            <a:ext cx="2050907" cy="645515"/>
          </a:xfrm>
          <a:prstGeom prst="wedgeRectCallout">
            <a:avLst>
              <a:gd name="adj1" fmla="val 84795"/>
              <a:gd name="adj2" fmla="val 4372"/>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Database</a:t>
            </a:r>
          </a:p>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In serverless SQL pool</a:t>
            </a:r>
          </a:p>
        </p:txBody>
      </p:sp>
      <p:sp>
        <p:nvSpPr>
          <p:cNvPr id="4" name="TextBox 3">
            <a:extLst>
              <a:ext uri="{FF2B5EF4-FFF2-40B4-BE49-F238E27FC236}">
                <a16:creationId xmlns:a16="http://schemas.microsoft.com/office/drawing/2014/main" id="{F3255B5F-7E52-C8D5-CB59-0FB0E589AB7E}"/>
              </a:ext>
            </a:extLst>
          </p:cNvPr>
          <p:cNvSpPr txBox="1"/>
          <p:nvPr/>
        </p:nvSpPr>
        <p:spPr>
          <a:xfrm>
            <a:off x="8028527" y="957412"/>
            <a:ext cx="3964186" cy="861774"/>
          </a:xfrm>
          <a:prstGeom prst="rect">
            <a:avLst/>
          </a:prstGeom>
          <a:solidFill>
            <a:schemeClr val="bg1">
              <a:lumMod val="95000"/>
            </a:schemeClr>
          </a:solidFill>
        </p:spPr>
        <p:txBody>
          <a:bodyPr wrap="square">
            <a:spAutoFit/>
          </a:bodyPr>
          <a:lstStyle>
            <a:defPPr>
              <a:defRPr lang="en-US"/>
            </a:defPPr>
            <a:lvl1pPr>
              <a:defRPr sz="1000"/>
            </a:lvl1pPr>
          </a:lstStyle>
          <a:p>
            <a:r>
              <a:rPr lang="it-IT" dirty="0"/>
              <a:t>CREATE DATABASE SalesDB</a:t>
            </a:r>
          </a:p>
          <a:p>
            <a:r>
              <a:rPr lang="it-IT" dirty="0"/>
              <a:t>    COLLATE Latin1_General_100_BIN2_UTF8;</a:t>
            </a:r>
          </a:p>
          <a:p>
            <a:endParaRPr lang="it-IT" dirty="0"/>
          </a:p>
          <a:p>
            <a:r>
              <a:rPr lang="it-IT" dirty="0"/>
              <a:t>USE SalesDB;</a:t>
            </a:r>
          </a:p>
          <a:p>
            <a:endParaRPr lang="it-IT" dirty="0"/>
          </a:p>
        </p:txBody>
      </p:sp>
      <p:sp>
        <p:nvSpPr>
          <p:cNvPr id="20" name="Speech Bubble: Rectangle 19">
            <a:extLst>
              <a:ext uri="{FF2B5EF4-FFF2-40B4-BE49-F238E27FC236}">
                <a16:creationId xmlns:a16="http://schemas.microsoft.com/office/drawing/2014/main" id="{B17246AF-5818-70BD-DB33-07A8F9F5D034}"/>
              </a:ext>
            </a:extLst>
          </p:cNvPr>
          <p:cNvSpPr/>
          <p:nvPr/>
        </p:nvSpPr>
        <p:spPr bwMode="auto">
          <a:xfrm>
            <a:off x="288628" y="2699608"/>
            <a:ext cx="2355354" cy="778644"/>
          </a:xfrm>
          <a:prstGeom prst="wedgeRectCallout">
            <a:avLst>
              <a:gd name="adj1" fmla="val 91727"/>
              <a:gd name="adj2" fmla="val 10950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Credential</a:t>
            </a:r>
          </a:p>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Provides authorized access to external files</a:t>
            </a:r>
          </a:p>
        </p:txBody>
      </p:sp>
      <p:sp>
        <p:nvSpPr>
          <p:cNvPr id="6" name="TextBox 5">
            <a:extLst>
              <a:ext uri="{FF2B5EF4-FFF2-40B4-BE49-F238E27FC236}">
                <a16:creationId xmlns:a16="http://schemas.microsoft.com/office/drawing/2014/main" id="{6CA7CCED-A4C9-3D60-1A1F-6FF7CA879208}"/>
              </a:ext>
            </a:extLst>
          </p:cNvPr>
          <p:cNvSpPr txBox="1"/>
          <p:nvPr/>
        </p:nvSpPr>
        <p:spPr>
          <a:xfrm>
            <a:off x="8043755" y="1735983"/>
            <a:ext cx="3964186" cy="861774"/>
          </a:xfrm>
          <a:prstGeom prst="rect">
            <a:avLst/>
          </a:prstGeom>
          <a:solidFill>
            <a:schemeClr val="bg1">
              <a:lumMod val="95000"/>
            </a:schemeClr>
          </a:solidFill>
        </p:spPr>
        <p:txBody>
          <a:bodyPr wrap="square">
            <a:spAutoFit/>
          </a:bodyPr>
          <a:lstStyle>
            <a:defPPr>
              <a:defRPr lang="en-US"/>
            </a:defPPr>
            <a:lvl1pPr>
              <a:defRPr sz="1000"/>
            </a:lvl1pPr>
          </a:lstStyle>
          <a:p>
            <a:r>
              <a:rPr lang="en-US" dirty="0"/>
              <a:t>CREATE DATABASE SCOPED CREDENTIAL sqlcred</a:t>
            </a:r>
          </a:p>
          <a:p>
            <a:r>
              <a:rPr lang="en-US" dirty="0"/>
              <a:t>    WITH</a:t>
            </a:r>
          </a:p>
          <a:p>
            <a:r>
              <a:rPr lang="en-US" dirty="0"/>
              <a:t>        IDENTITY='SHARED ACCESS SIGNATURE’,  </a:t>
            </a:r>
          </a:p>
          <a:p>
            <a:r>
              <a:rPr lang="en-US" dirty="0"/>
              <a:t>        SECRET = 'sv=xxx...’;</a:t>
            </a:r>
          </a:p>
          <a:p>
            <a:endParaRPr lang="it-IT" dirty="0"/>
          </a:p>
        </p:txBody>
      </p:sp>
      <p:sp>
        <p:nvSpPr>
          <p:cNvPr id="22" name="Speech Bubble: Rectangle 21">
            <a:extLst>
              <a:ext uri="{FF2B5EF4-FFF2-40B4-BE49-F238E27FC236}">
                <a16:creationId xmlns:a16="http://schemas.microsoft.com/office/drawing/2014/main" id="{9074852C-AEC0-78B8-4EEE-ED47693B6011}"/>
              </a:ext>
            </a:extLst>
          </p:cNvPr>
          <p:cNvSpPr/>
          <p:nvPr/>
        </p:nvSpPr>
        <p:spPr bwMode="auto">
          <a:xfrm>
            <a:off x="406765" y="4028357"/>
            <a:ext cx="2408811" cy="748632"/>
          </a:xfrm>
          <a:prstGeom prst="wedgeRectCallout">
            <a:avLst>
              <a:gd name="adj1" fmla="val 123824"/>
              <a:gd name="adj2" fmla="val -3935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External Data Source</a:t>
            </a:r>
          </a:p>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Encapsulates connection to external file storage location</a:t>
            </a:r>
          </a:p>
        </p:txBody>
      </p:sp>
      <p:sp>
        <p:nvSpPr>
          <p:cNvPr id="8" name="TextBox 7">
            <a:extLst>
              <a:ext uri="{FF2B5EF4-FFF2-40B4-BE49-F238E27FC236}">
                <a16:creationId xmlns:a16="http://schemas.microsoft.com/office/drawing/2014/main" id="{10ABF3AB-73DC-114E-0642-9827378F10A4}"/>
              </a:ext>
            </a:extLst>
          </p:cNvPr>
          <p:cNvSpPr txBox="1"/>
          <p:nvPr/>
        </p:nvSpPr>
        <p:spPr>
          <a:xfrm>
            <a:off x="8028527" y="2481828"/>
            <a:ext cx="3964186" cy="861774"/>
          </a:xfrm>
          <a:prstGeom prst="rect">
            <a:avLst/>
          </a:prstGeom>
          <a:solidFill>
            <a:schemeClr val="bg1">
              <a:lumMod val="95000"/>
            </a:schemeClr>
          </a:solidFill>
        </p:spPr>
        <p:txBody>
          <a:bodyPr wrap="square">
            <a:spAutoFit/>
          </a:bodyPr>
          <a:lstStyle>
            <a:defPPr>
              <a:defRPr lang="en-US"/>
            </a:defPPr>
            <a:lvl1pPr>
              <a:defRPr sz="1000"/>
            </a:lvl1pPr>
          </a:lstStyle>
          <a:p>
            <a:r>
              <a:rPr lang="en-US" dirty="0"/>
              <a:t>CREATE EXTERNAL DATA SOURCE files</a:t>
            </a:r>
          </a:p>
          <a:p>
            <a:r>
              <a:rPr lang="en-US" dirty="0"/>
              <a:t>WITH ( LOCATION = 'https://mydatalake.blob.core.windows.net/data/files/’,</a:t>
            </a:r>
          </a:p>
          <a:p>
            <a:r>
              <a:rPr lang="en-US" dirty="0"/>
              <a:t>            CREDENTIAL = sqlcred);</a:t>
            </a:r>
          </a:p>
          <a:p>
            <a:endParaRPr lang="it-IT" dirty="0"/>
          </a:p>
        </p:txBody>
      </p:sp>
      <p:sp>
        <p:nvSpPr>
          <p:cNvPr id="26" name="Speech Bubble: Rectangle 25">
            <a:extLst>
              <a:ext uri="{FF2B5EF4-FFF2-40B4-BE49-F238E27FC236}">
                <a16:creationId xmlns:a16="http://schemas.microsoft.com/office/drawing/2014/main" id="{7A0D351B-5BB9-6583-4CD7-267EE2092987}"/>
              </a:ext>
            </a:extLst>
          </p:cNvPr>
          <p:cNvSpPr/>
          <p:nvPr/>
        </p:nvSpPr>
        <p:spPr bwMode="auto">
          <a:xfrm>
            <a:off x="1564896" y="4929464"/>
            <a:ext cx="2408811" cy="794515"/>
          </a:xfrm>
          <a:prstGeom prst="wedgeRectCallout">
            <a:avLst>
              <a:gd name="adj1" fmla="val 129905"/>
              <a:gd name="adj2" fmla="val -132773"/>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External File Format</a:t>
            </a:r>
          </a:p>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Defines file type and format for externally stored data</a:t>
            </a:r>
          </a:p>
        </p:txBody>
      </p:sp>
      <p:sp>
        <p:nvSpPr>
          <p:cNvPr id="11" name="TextBox 10">
            <a:extLst>
              <a:ext uri="{FF2B5EF4-FFF2-40B4-BE49-F238E27FC236}">
                <a16:creationId xmlns:a16="http://schemas.microsoft.com/office/drawing/2014/main" id="{1EE2C179-4FC0-5FE9-5232-190756E0EC82}"/>
              </a:ext>
            </a:extLst>
          </p:cNvPr>
          <p:cNvSpPr txBox="1"/>
          <p:nvPr/>
        </p:nvSpPr>
        <p:spPr>
          <a:xfrm>
            <a:off x="8028527" y="3173926"/>
            <a:ext cx="3964186" cy="1015663"/>
          </a:xfrm>
          <a:prstGeom prst="rect">
            <a:avLst/>
          </a:prstGeom>
          <a:solidFill>
            <a:schemeClr val="bg1">
              <a:lumMod val="95000"/>
            </a:schemeClr>
          </a:solidFill>
        </p:spPr>
        <p:txBody>
          <a:bodyPr wrap="square">
            <a:spAutoFit/>
          </a:bodyPr>
          <a:lstStyle>
            <a:defPPr>
              <a:defRPr lang="en-US"/>
            </a:defPPr>
            <a:lvl1pPr>
              <a:defRPr sz="1000"/>
            </a:lvl1pPr>
          </a:lstStyle>
          <a:p>
            <a:r>
              <a:rPr lang="en-US" dirty="0"/>
              <a:t>CREATE EXTERNAL FILE FORMAT CsvFormat</a:t>
            </a:r>
          </a:p>
          <a:p>
            <a:r>
              <a:rPr lang="en-US" dirty="0"/>
              <a:t>    WITH ( FORMAT_TYPE = DELIMITEDTEXT,</a:t>
            </a:r>
          </a:p>
          <a:p>
            <a:r>
              <a:rPr lang="en-US" dirty="0"/>
              <a:t>                FORMAT_OPTIONS(</a:t>
            </a:r>
          </a:p>
          <a:p>
            <a:r>
              <a:rPr lang="en-US" dirty="0"/>
              <a:t>                     FIELD_TERMINATOR = ',',</a:t>
            </a:r>
          </a:p>
          <a:p>
            <a:r>
              <a:rPr lang="en-US" dirty="0"/>
              <a:t>                     STRING_DELIMITER = '“’));</a:t>
            </a:r>
          </a:p>
          <a:p>
            <a:endParaRPr lang="it-IT" dirty="0"/>
          </a:p>
        </p:txBody>
      </p:sp>
      <p:sp>
        <p:nvSpPr>
          <p:cNvPr id="17" name="Speech Bubble: Rectangle 16">
            <a:extLst>
              <a:ext uri="{FF2B5EF4-FFF2-40B4-BE49-F238E27FC236}">
                <a16:creationId xmlns:a16="http://schemas.microsoft.com/office/drawing/2014/main" id="{BC52162C-B337-3889-DA96-DE7E99455156}"/>
              </a:ext>
            </a:extLst>
          </p:cNvPr>
          <p:cNvSpPr/>
          <p:nvPr/>
        </p:nvSpPr>
        <p:spPr bwMode="auto">
          <a:xfrm>
            <a:off x="5914398" y="2225986"/>
            <a:ext cx="1431719" cy="1328651"/>
          </a:xfrm>
          <a:prstGeom prst="wedgeRectCallout">
            <a:avLst>
              <a:gd name="adj1" fmla="val -97863"/>
              <a:gd name="adj2" fmla="val -714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External Table</a:t>
            </a:r>
          </a:p>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Relational abstraction over data in external files</a:t>
            </a:r>
          </a:p>
        </p:txBody>
      </p:sp>
      <p:sp>
        <p:nvSpPr>
          <p:cNvPr id="12" name="TextBox 11">
            <a:extLst>
              <a:ext uri="{FF2B5EF4-FFF2-40B4-BE49-F238E27FC236}">
                <a16:creationId xmlns:a16="http://schemas.microsoft.com/office/drawing/2014/main" id="{F84C3B3D-50BC-EF34-C220-E4DDCEF61689}"/>
              </a:ext>
            </a:extLst>
          </p:cNvPr>
          <p:cNvSpPr txBox="1"/>
          <p:nvPr/>
        </p:nvSpPr>
        <p:spPr>
          <a:xfrm>
            <a:off x="8028527" y="4114264"/>
            <a:ext cx="3964186" cy="1938992"/>
          </a:xfrm>
          <a:prstGeom prst="rect">
            <a:avLst/>
          </a:prstGeom>
          <a:solidFill>
            <a:schemeClr val="bg1">
              <a:lumMod val="95000"/>
            </a:schemeClr>
          </a:solidFill>
        </p:spPr>
        <p:txBody>
          <a:bodyPr wrap="square">
            <a:spAutoFit/>
          </a:bodyPr>
          <a:lstStyle>
            <a:defPPr>
              <a:defRPr lang="en-US"/>
            </a:defPPr>
            <a:lvl1pPr>
              <a:defRPr sz="1000"/>
            </a:lvl1pPr>
          </a:lstStyle>
          <a:p>
            <a:r>
              <a:rPr lang="en-US" dirty="0"/>
              <a:t>CREATE EXTERNAL TABLE </a:t>
            </a:r>
            <a:r>
              <a:rPr lang="en-US" dirty="0" err="1"/>
              <a:t>dbo.products</a:t>
            </a:r>
            <a:endParaRPr lang="en-US" dirty="0"/>
          </a:p>
          <a:p>
            <a:r>
              <a:rPr lang="en-US" dirty="0"/>
              <a:t>(</a:t>
            </a:r>
          </a:p>
          <a:p>
            <a:r>
              <a:rPr lang="en-US" dirty="0"/>
              <a:t>    </a:t>
            </a:r>
            <a:r>
              <a:rPr lang="en-US" dirty="0" err="1"/>
              <a:t>product_id</a:t>
            </a:r>
            <a:r>
              <a:rPr lang="en-US" dirty="0"/>
              <a:t> INT,</a:t>
            </a:r>
          </a:p>
          <a:p>
            <a:r>
              <a:rPr lang="en-US" dirty="0"/>
              <a:t>    </a:t>
            </a:r>
            <a:r>
              <a:rPr lang="en-US" dirty="0" err="1"/>
              <a:t>product_name</a:t>
            </a:r>
            <a:r>
              <a:rPr lang="en-US" dirty="0"/>
              <a:t> VARCHAR(20),</a:t>
            </a:r>
          </a:p>
          <a:p>
            <a:r>
              <a:rPr lang="en-US" dirty="0"/>
              <a:t>    </a:t>
            </a:r>
            <a:r>
              <a:rPr lang="en-US" dirty="0" err="1"/>
              <a:t>list_price</a:t>
            </a:r>
            <a:r>
              <a:rPr lang="en-US" dirty="0"/>
              <a:t> DECIMAL(5,2)</a:t>
            </a:r>
          </a:p>
          <a:p>
            <a:r>
              <a:rPr lang="en-US" dirty="0"/>
              <a:t>)</a:t>
            </a:r>
          </a:p>
          <a:p>
            <a:r>
              <a:rPr lang="en-US" dirty="0"/>
              <a:t>WITH</a:t>
            </a:r>
          </a:p>
          <a:p>
            <a:r>
              <a:rPr lang="en-US" dirty="0"/>
              <a:t>(</a:t>
            </a:r>
          </a:p>
          <a:p>
            <a:r>
              <a:rPr lang="en-US" dirty="0"/>
              <a:t>    DATA_SOURCE = files,</a:t>
            </a:r>
          </a:p>
          <a:p>
            <a:r>
              <a:rPr lang="en-US" dirty="0"/>
              <a:t>    LOCATION = 'products/*.csv',</a:t>
            </a:r>
          </a:p>
          <a:p>
            <a:r>
              <a:rPr lang="en-US" dirty="0"/>
              <a:t>    FILE_FORMAT = </a:t>
            </a:r>
            <a:r>
              <a:rPr lang="en-US" dirty="0" err="1"/>
              <a:t>CsvFormat</a:t>
            </a:r>
            <a:endParaRPr lang="en-US" dirty="0"/>
          </a:p>
          <a:p>
            <a:r>
              <a:rPr lang="en-US" dirty="0"/>
              <a:t>);</a:t>
            </a:r>
          </a:p>
        </p:txBody>
      </p:sp>
      <p:pic>
        <p:nvPicPr>
          <p:cNvPr id="65" name="Graphic 64">
            <a:extLst>
              <a:ext uri="{FF2B5EF4-FFF2-40B4-BE49-F238E27FC236}">
                <a16:creationId xmlns:a16="http://schemas.microsoft.com/office/drawing/2014/main" id="{E327B8C2-8E03-8FF9-2E17-F759E427DF0A}"/>
              </a:ext>
              <a:ext uri="{C183D7F6-B498-43B3-948B-1728B52AA6E4}">
                <adec:decorative xmlns:adec="http://schemas.microsoft.com/office/drawing/2017/decorative" val="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676113" y="794093"/>
            <a:ext cx="467592" cy="467592"/>
          </a:xfrm>
          <a:prstGeom prst="rect">
            <a:avLst/>
          </a:prstGeom>
        </p:spPr>
      </p:pic>
      <p:pic>
        <p:nvPicPr>
          <p:cNvPr id="66" name="Graphic 65">
            <a:extLst>
              <a:ext uri="{FF2B5EF4-FFF2-40B4-BE49-F238E27FC236}">
                <a16:creationId xmlns:a16="http://schemas.microsoft.com/office/drawing/2014/main" id="{43BAEEBC-968A-F23B-0425-ADA5299D2964}"/>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76113" y="1607203"/>
            <a:ext cx="467592" cy="467592"/>
          </a:xfrm>
          <a:prstGeom prst="rect">
            <a:avLst/>
          </a:prstGeom>
        </p:spPr>
      </p:pic>
      <p:pic>
        <p:nvPicPr>
          <p:cNvPr id="67" name="Graphic 66">
            <a:extLst>
              <a:ext uri="{FF2B5EF4-FFF2-40B4-BE49-F238E27FC236}">
                <a16:creationId xmlns:a16="http://schemas.microsoft.com/office/drawing/2014/main" id="{9A4FB8FE-3545-FA07-8D4E-90FFC64B1133}"/>
              </a:ext>
              <a:ext uri="{C183D7F6-B498-43B3-948B-1728B52AA6E4}">
                <adec:decorative xmlns:adec="http://schemas.microsoft.com/office/drawing/2017/decorative" val="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676113" y="2380346"/>
            <a:ext cx="467592" cy="467592"/>
          </a:xfrm>
          <a:prstGeom prst="rect">
            <a:avLst/>
          </a:prstGeom>
        </p:spPr>
      </p:pic>
      <p:pic>
        <p:nvPicPr>
          <p:cNvPr id="68" name="Graphic 67">
            <a:extLst>
              <a:ext uri="{FF2B5EF4-FFF2-40B4-BE49-F238E27FC236}">
                <a16:creationId xmlns:a16="http://schemas.microsoft.com/office/drawing/2014/main" id="{D162C462-0056-5AB0-39E3-3D4105A8CA22}"/>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76113" y="3124941"/>
            <a:ext cx="467592" cy="467592"/>
          </a:xfrm>
          <a:prstGeom prst="rect">
            <a:avLst/>
          </a:prstGeom>
        </p:spPr>
      </p:pic>
      <p:pic>
        <p:nvPicPr>
          <p:cNvPr id="69" name="Graphic 68">
            <a:extLst>
              <a:ext uri="{FF2B5EF4-FFF2-40B4-BE49-F238E27FC236}">
                <a16:creationId xmlns:a16="http://schemas.microsoft.com/office/drawing/2014/main" id="{EC1371FB-8504-6390-E611-D0847D1B2053}"/>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76113" y="4023934"/>
            <a:ext cx="467592" cy="467592"/>
          </a:xfrm>
          <a:prstGeom prst="rect">
            <a:avLst/>
          </a:prstGeom>
        </p:spPr>
      </p:pic>
    </p:spTree>
    <p:extLst>
      <p:ext uri="{BB962C8B-B14F-4D97-AF65-F5344CB8AC3E}">
        <p14:creationId xmlns:p14="http://schemas.microsoft.com/office/powerpoint/2010/main" val="18572913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BEFFD53-BA15-5AFC-CCD5-29B7E0BAA293}"/>
              </a:ext>
              <a:ext uri="{C183D7F6-B498-43B3-948B-1728B52AA6E4}">
                <adec:decorative xmlns:adec="http://schemas.microsoft.com/office/drawing/2017/decorative" val="1"/>
              </a:ext>
            </a:extLst>
          </p:cNvPr>
          <p:cNvSpPr/>
          <p:nvPr/>
        </p:nvSpPr>
        <p:spPr bwMode="auto">
          <a:xfrm>
            <a:off x="418643" y="1385454"/>
            <a:ext cx="11477793" cy="50320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BD2A54B2-F7D3-C1C3-ADBF-99704DDBC80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60865" y="2383403"/>
            <a:ext cx="2709167" cy="2709167"/>
          </a:xfrm>
          <a:prstGeom prst="rect">
            <a:avLst/>
          </a:prstGeom>
        </p:spPr>
      </p:pic>
      <p:sp>
        <p:nvSpPr>
          <p:cNvPr id="11" name="Title 10">
            <a:extLst>
              <a:ext uri="{FF2B5EF4-FFF2-40B4-BE49-F238E27FC236}">
                <a16:creationId xmlns:a16="http://schemas.microsoft.com/office/drawing/2014/main" id="{698005C7-B4B6-4707-A9E3-3CBA28E93724}"/>
              </a:ext>
            </a:extLst>
          </p:cNvPr>
          <p:cNvSpPr>
            <a:spLocks noGrp="1"/>
          </p:cNvSpPr>
          <p:nvPr>
            <p:ph type="title"/>
          </p:nvPr>
        </p:nvSpPr>
        <p:spPr/>
        <p:txBody>
          <a:bodyPr/>
          <a:lstStyle/>
          <a:p>
            <a:r>
              <a:rPr lang="en-US" dirty="0"/>
              <a:t>Demo: Query files using a serverless SQL pool</a:t>
            </a:r>
          </a:p>
        </p:txBody>
      </p:sp>
      <p:sp>
        <p:nvSpPr>
          <p:cNvPr id="12" name="Text Placeholder 11">
            <a:extLst>
              <a:ext uri="{FF2B5EF4-FFF2-40B4-BE49-F238E27FC236}">
                <a16:creationId xmlns:a16="http://schemas.microsoft.com/office/drawing/2014/main" id="{512982A0-6628-13EB-C45A-5648E05354E1}"/>
              </a:ext>
            </a:extLst>
          </p:cNvPr>
          <p:cNvSpPr>
            <a:spLocks noGrp="1"/>
          </p:cNvSpPr>
          <p:nvPr>
            <p:ph type="body" sz="quarter" idx="10"/>
          </p:nvPr>
        </p:nvSpPr>
        <p:spPr>
          <a:xfrm>
            <a:off x="732726" y="2698410"/>
            <a:ext cx="4645314" cy="1617622"/>
          </a:xfrm>
        </p:spPr>
        <p:txBody>
          <a:bodyPr/>
          <a:lstStyle/>
          <a:p>
            <a:r>
              <a:rPr lang="en-US" dirty="0"/>
              <a:t>You can try this for yourself later by following the instructions at the link below:</a:t>
            </a:r>
          </a:p>
          <a:p>
            <a:endParaRPr lang="en-US" dirty="0"/>
          </a:p>
        </p:txBody>
      </p:sp>
      <p:sp>
        <p:nvSpPr>
          <p:cNvPr id="5" name="TextBox 4">
            <a:extLst>
              <a:ext uri="{FF2B5EF4-FFF2-40B4-BE49-F238E27FC236}">
                <a16:creationId xmlns:a16="http://schemas.microsoft.com/office/drawing/2014/main" id="{0DA7CE12-F9AB-E702-1296-2702C721D1FF}"/>
              </a:ext>
            </a:extLst>
          </p:cNvPr>
          <p:cNvSpPr txBox="1"/>
          <p:nvPr/>
        </p:nvSpPr>
        <p:spPr>
          <a:xfrm>
            <a:off x="592784" y="4316032"/>
            <a:ext cx="6558454"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a:pPr>
            <a:r>
              <a:rPr kumimoji="0" lang="en-US" sz="2000" b="0" i="0" u="none" strike="noStrike" kern="1200" cap="none" spc="-49" normalizeH="0" baseline="0" noProof="0" dirty="0">
                <a:ln>
                  <a:noFill/>
                </a:ln>
                <a:solidFill>
                  <a:srgbClr val="FFFFFF">
                    <a:lumMod val="50000"/>
                  </a:srgbClr>
                </a:solidFill>
                <a:effectLst/>
                <a:uLnTx/>
                <a:uFillTx/>
                <a:latin typeface="Segoe UI Semibold"/>
                <a:ea typeface="+mn-ea"/>
                <a:cs typeface="+mn-cs"/>
              </a:rPr>
              <a:t>https://aka.ms/mslearn-synapse-sql</a:t>
            </a:r>
          </a:p>
        </p:txBody>
      </p:sp>
    </p:spTree>
    <p:extLst>
      <p:ext uri="{BB962C8B-B14F-4D97-AF65-F5344CB8AC3E}">
        <p14:creationId xmlns:p14="http://schemas.microsoft.com/office/powerpoint/2010/main" val="1655761070"/>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2947</Words>
  <Application>Microsoft Office PowerPoint</Application>
  <PresentationFormat>Widescreen</PresentationFormat>
  <Paragraphs>380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Consolas</vt:lpstr>
      <vt:lpstr>Courier New</vt:lpstr>
      <vt:lpstr>Segoe UI</vt:lpstr>
      <vt:lpstr>Segoe UI Light</vt:lpstr>
      <vt:lpstr>Segoe UI Semibold</vt:lpstr>
      <vt:lpstr>Wingdings</vt:lpstr>
      <vt:lpstr>Microsoft Azure Template</vt:lpstr>
      <vt:lpstr>Build data analytics solutions using Azure Synapse Analytics serverless SQL pools</vt:lpstr>
      <vt:lpstr>Agenda</vt:lpstr>
      <vt:lpstr>Use a serverless SQL pool to query files in a data lake</vt:lpstr>
      <vt:lpstr>SQL Pools in Azure Synapse Analytics</vt:lpstr>
      <vt:lpstr>Query delimited text files using a serverless SQL pool</vt:lpstr>
      <vt:lpstr>Query JSON files using a serverless SQL pool</vt:lpstr>
      <vt:lpstr>Query parquet files using a serverless SQL pool</vt:lpstr>
      <vt:lpstr>Create external database objects</vt:lpstr>
      <vt:lpstr>Demo: Query files using a serverless SQL pool</vt:lpstr>
      <vt:lpstr>Knowledge check</vt:lpstr>
      <vt:lpstr>Use a serverless SQL pool to transform data</vt:lpstr>
      <vt:lpstr>The CREATE EXTERNAL TABLE AS SELECT (CETAS) statement </vt:lpstr>
      <vt:lpstr>Encapsulate data transformations in a stored procedure</vt:lpstr>
      <vt:lpstr>Include a data transformation stored procedure in a pipeline</vt:lpstr>
      <vt:lpstr>Exercise: Transform files using a serverless SQL pool</vt:lpstr>
      <vt:lpstr>Knowledge check</vt:lpstr>
      <vt:lpstr>Create a lake database</vt:lpstr>
      <vt:lpstr>Lake database concepts</vt:lpstr>
      <vt:lpstr>Database templates</vt:lpstr>
      <vt:lpstr>Database designer</vt:lpstr>
      <vt:lpstr>Use a lake database</vt:lpstr>
      <vt:lpstr>Demo: Analyze data in a lake database</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2023-01-25T19:21:15Z</dcterms:created>
  <dcterms:modified xsi:type="dcterms:W3CDTF">2023-02-06T21:58:39Z</dcterms:modified>
</cp:coreProperties>
</file>