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7"/>
  </p:notesMasterIdLst>
  <p:handoutMasterIdLst>
    <p:handoutMasterId r:id="rId28"/>
  </p:handoutMasterIdLst>
  <p:sldIdLst>
    <p:sldId id="1627" r:id="rId2"/>
    <p:sldId id="1778" r:id="rId3"/>
    <p:sldId id="1684" r:id="rId4"/>
    <p:sldId id="2134805627" r:id="rId5"/>
    <p:sldId id="2134805628" r:id="rId6"/>
    <p:sldId id="2134805630" r:id="rId7"/>
    <p:sldId id="2134805629" r:id="rId8"/>
    <p:sldId id="2134805618" r:id="rId9"/>
    <p:sldId id="2134805623" r:id="rId10"/>
    <p:sldId id="2134805626" r:id="rId11"/>
    <p:sldId id="2134805636" r:id="rId12"/>
    <p:sldId id="2134805640" r:id="rId13"/>
    <p:sldId id="2134805641" r:id="rId14"/>
    <p:sldId id="2134805642" r:id="rId15"/>
    <p:sldId id="2134805637" r:id="rId16"/>
    <p:sldId id="2134805638" r:id="rId17"/>
    <p:sldId id="1780" r:id="rId18"/>
    <p:sldId id="2134805631" r:id="rId19"/>
    <p:sldId id="2134805632" r:id="rId20"/>
    <p:sldId id="2134805633" r:id="rId21"/>
    <p:sldId id="2134805634" r:id="rId22"/>
    <p:sldId id="2134805635" r:id="rId23"/>
    <p:sldId id="1784" r:id="rId24"/>
    <p:sldId id="2134805624" r:id="rId25"/>
    <p:sldId id="2134805601"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6600"/>
    <a:srgbClr val="FF9933"/>
    <a:srgbClr val="339933"/>
    <a:srgbClr val="59B4D9"/>
    <a:srgbClr val="3C3C41"/>
    <a:srgbClr val="4BCBEE"/>
    <a:srgbClr val="1392B4"/>
    <a:srgbClr val="0B556A"/>
    <a:srgbClr val="EBEBEB"/>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62777" autoAdjust="0"/>
  </p:normalViewPr>
  <p:slideViewPr>
    <p:cSldViewPr snapToGrid="0">
      <p:cViewPr varScale="1">
        <p:scale>
          <a:sx n="69" d="100"/>
          <a:sy n="69" d="100"/>
        </p:scale>
        <p:origin x="2154" y="72"/>
      </p:cViewPr>
      <p:guideLst/>
    </p:cSldViewPr>
  </p:slideViewPr>
  <p:outlineViewPr>
    <p:cViewPr>
      <p:scale>
        <a:sx n="33" d="100"/>
        <a:sy n="33" d="100"/>
      </p:scale>
      <p:origin x="0" y="-1128"/>
    </p:cViewPr>
  </p:outlin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2/14/2023 10:51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2/14/2023 10:51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1" dirty="0"/>
              <a:t>Before delivering this presentation, review the associated modules on Microsoft Learn (</a:t>
            </a:r>
            <a:r>
              <a:rPr lang="en-US" sz="900" i="1" dirty="0">
                <a:solidFill>
                  <a:schemeClr val="tx2"/>
                </a:solidFill>
              </a:rPr>
              <a:t>https://aka.ms/mslearn-spark)</a:t>
            </a:r>
            <a:r>
              <a:rPr lang="en-US" i="1" dirty="0"/>
              <a:t> and complete </a:t>
            </a:r>
            <a:r>
              <a:rPr lang="en-US" i="1"/>
              <a:t>the exercises.</a:t>
            </a:r>
            <a:endParaRPr lang="en-US" i="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dirty="0"/>
              <a:t>Before starting your delivery, prepare a lab environment for the first demonstration by running the setup script.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1"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83689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510581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Point out that the code loads data in CSV format and saves the transformed results in Parquet format – sometimes that’s the only transformation required! In this case, the data is modified by adding a new column named “Year” that is derived from the </a:t>
            </a:r>
            <a:r>
              <a:rPr lang="en-US" i="1" dirty="0" err="1"/>
              <a:t>OrderDate</a:t>
            </a:r>
            <a:r>
              <a:rPr lang="en-US" i="1" dirty="0"/>
              <a:t> column by using the </a:t>
            </a:r>
            <a:r>
              <a:rPr lang="en-US" b="1" i="1" dirty="0"/>
              <a:t>year</a:t>
            </a:r>
            <a:r>
              <a:rPr lang="en-US" b="0" i="1" dirty="0"/>
              <a:t> function.</a:t>
            </a:r>
            <a:endParaRPr lang="en-US" i="1" dirty="0"/>
          </a:p>
          <a:p>
            <a:r>
              <a:rPr lang="en-US" i="1" dirty="0"/>
              <a:t>See the </a:t>
            </a:r>
            <a:r>
              <a:rPr lang="en-US" i="1" dirty="0" err="1"/>
              <a:t>PySpark</a:t>
            </a:r>
            <a:r>
              <a:rPr lang="en-US" i="1" dirty="0"/>
              <a:t> </a:t>
            </a:r>
            <a:r>
              <a:rPr lang="en-US" i="1" dirty="0" err="1"/>
              <a:t>Dataframe</a:t>
            </a:r>
            <a:r>
              <a:rPr lang="en-US" i="1" dirty="0"/>
              <a:t> API reference at https://spark.apache.org/docs/latest/api/python/reference/pyspark.sql/dataframe.html for more details of transformations you can apply to </a:t>
            </a:r>
            <a:r>
              <a:rPr lang="en-US" i="1" dirty="0" err="1"/>
              <a:t>dataframes</a:t>
            </a:r>
            <a:r>
              <a:rPr lang="en-US" i="1" dirty="0"/>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4186549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Partitioning data enables Spark to optimize query performance by distributing processing for each partition across worker nodes. Additionally, queries that filter based on partitioning columns improve performance by eliminating unnecessary disk IO.</a:t>
            </a:r>
          </a:p>
          <a:p>
            <a:r>
              <a:rPr lang="en-US" i="1" dirty="0"/>
              <a:t>Note that the folder names generated when partitioning a </a:t>
            </a:r>
            <a:r>
              <a:rPr lang="en-US" i="1" dirty="0" err="1"/>
              <a:t>dataframe</a:t>
            </a:r>
            <a:r>
              <a:rPr lang="en-US" i="1" dirty="0"/>
              <a:t> include the partitioning column name and value in a “column=value” format.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394205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Many data engineers are familiar with SQL syntax, and will find it easier to use when manipulating relational data structures. Creating a view in the </a:t>
            </a:r>
            <a:r>
              <a:rPr lang="en-US" i="1" dirty="0" err="1"/>
              <a:t>metastore</a:t>
            </a:r>
            <a:r>
              <a:rPr lang="en-US" i="1" dirty="0"/>
              <a:t> enables you to write SQL queries that return a transformed </a:t>
            </a:r>
            <a:r>
              <a:rPr lang="en-US" i="1" dirty="0" err="1"/>
              <a:t>dataframe</a:t>
            </a:r>
            <a:r>
              <a:rPr lang="en-US" i="1" dirty="0"/>
              <a:t>, which you can then write as an external table. External tables are relational tables in the </a:t>
            </a:r>
            <a:r>
              <a:rPr lang="en-US" i="1" dirty="0" err="1"/>
              <a:t>metastore</a:t>
            </a:r>
            <a:r>
              <a:rPr lang="en-US" i="1" dirty="0"/>
              <a:t> that reference files in a data lake location that you specify, so you can access the data by querying the table or by reading the files directly from the data lake. Additionally, external tables are “loosely bound” to the underlying data files – dropping the table does </a:t>
            </a:r>
            <a:r>
              <a:rPr lang="en-US" i="1" u="sng" dirty="0"/>
              <a:t>not</a:t>
            </a:r>
            <a:r>
              <a:rPr lang="en-US" i="1" u="none" dirty="0"/>
              <a:t> delete the files, so you can use this technique to transform the data and persist it in files, drop the table, and still use the transformed data files in downstream processes.</a:t>
            </a:r>
            <a:endParaRPr lang="en-US" i="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887702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exercise will take a minimum of half an hour to complete, including 5-10 minutes at the start to set up the environment.</a:t>
            </a:r>
          </a:p>
          <a:p>
            <a:r>
              <a:rPr lang="en-US" i="1" dirty="0"/>
              <a:t>Not all students work at the same pace, so you should allow 45 minutes or more as necessary for your class.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767931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6179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144926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 that you don’t need to use Delta Lake to manipulate or query data in Spark using SQL. You can create tables in the Hive </a:t>
            </a:r>
            <a:r>
              <a:rPr lang="en-US" i="1" dirty="0" err="1"/>
              <a:t>metastore</a:t>
            </a:r>
            <a:r>
              <a:rPr lang="en-US" i="1" dirty="0"/>
              <a:t> with data files in CSV or Parquet format and query them with SELECT statements. However, Delta Lake saves the data in Parquet format with additional metadata that enables tracking of transactions and versioning, providing an experience much more similar to a relational database system like SQL Server. Most new “data </a:t>
            </a:r>
            <a:r>
              <a:rPr lang="en-US" i="1" dirty="0" err="1"/>
              <a:t>lakehouse</a:t>
            </a:r>
            <a:r>
              <a:rPr lang="en-US" i="1" dirty="0"/>
              <a:t>” solutions built on Spark are based on Delta Lake, enabling you to combine the flexibility of file-based data lake storage with the transactional data integrity capabilities of a relational data warehouse.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36019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Delta Lake tables are just like any other </a:t>
            </a:r>
            <a:r>
              <a:rPr lang="en-US" i="1" dirty="0" err="1"/>
              <a:t>metastore</a:t>
            </a:r>
            <a:r>
              <a:rPr lang="en-US" i="1" dirty="0"/>
              <a:t> tables except that the delta file format is used to save the data. This results in a folder </a:t>
            </a:r>
            <a:r>
              <a:rPr lang="en-US" i="1" dirty="0" err="1"/>
              <a:t>sructure</a:t>
            </a:r>
            <a:r>
              <a:rPr lang="en-US" i="1" dirty="0"/>
              <a:t> that not only contains the data files, but also metadata files that enable transactional functionality.</a:t>
            </a:r>
          </a:p>
          <a:p>
            <a:endParaRPr lang="en-US" i="1" dirty="0"/>
          </a:p>
          <a:p>
            <a:r>
              <a:rPr lang="en-US" i="1" dirty="0"/>
              <a:t>Note that to update a delta lake table using the API, you create a </a:t>
            </a:r>
            <a:r>
              <a:rPr lang="en-US" i="1" dirty="0" err="1"/>
              <a:t>DeltaTable</a:t>
            </a:r>
            <a:r>
              <a:rPr lang="en-US" i="1" dirty="0"/>
              <a:t> object based on the path where the data files are stored, and use its methods to perform data updates, inserts, and deletes.</a:t>
            </a:r>
          </a:p>
          <a:p>
            <a:endParaRPr lang="en-US" i="1" dirty="0"/>
          </a:p>
          <a:p>
            <a:r>
              <a:rPr lang="en-US" i="1" dirty="0"/>
              <a:t>The “Time Travel” feature of Delta Lake takes advantage of the metadata, which tracks transactions in the table. This enables you to retrieve and compare different versions of the same row based on the sequence of modifications made to the table or a given point in time.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376957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2/14/2023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Catalog tables are how the </a:t>
            </a:r>
            <a:r>
              <a:rPr lang="en-US" i="1" dirty="0" err="1"/>
              <a:t>metastore</a:t>
            </a:r>
            <a:r>
              <a:rPr lang="en-US" i="1" dirty="0"/>
              <a:t> defines relational tables “on top of” file locations. They’re not unique to Delta Lake (you can create managed and external tables for Parquet and CSV formats too), but increasingly Delta Lake is the preferred way to build relational semantics into a data </a:t>
            </a:r>
            <a:r>
              <a:rPr lang="en-US" i="1" dirty="0" err="1"/>
              <a:t>lakehouse</a:t>
            </a:r>
            <a:r>
              <a:rPr lang="en-US" i="1" dirty="0"/>
              <a:t> solution on Spark.</a:t>
            </a:r>
          </a:p>
          <a:p>
            <a:endParaRPr lang="en-US" i="1" dirty="0"/>
          </a:p>
          <a:p>
            <a:r>
              <a:rPr lang="en-US" i="1" dirty="0"/>
              <a:t>Emphasize the key difference between managed and internal tables. Manages tables are stored in the default </a:t>
            </a:r>
            <a:r>
              <a:rPr lang="en-US" i="1" dirty="0" err="1"/>
              <a:t>metastore</a:t>
            </a:r>
            <a:r>
              <a:rPr lang="en-US" i="1" dirty="0"/>
              <a:t> file system location, and are “tightly bound” to the files – dropping the table deletes the files. External tables are based on files in a specified file system location, and dropping the table does not delete the files.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836287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Spark Streaming is a complex subject in its own right, and we’re not going into it in great detail in this course. The key point is that Spark Structured Streaming provides a way to handle a stream of </a:t>
            </a:r>
            <a:r>
              <a:rPr lang="en-US" i="1" dirty="0" err="1"/>
              <a:t>realtime</a:t>
            </a:r>
            <a:r>
              <a:rPr lang="en-US" i="1" dirty="0"/>
              <a:t> data by using </a:t>
            </a:r>
            <a:r>
              <a:rPr lang="en-US" i="1" dirty="0" err="1"/>
              <a:t>Dataframe</a:t>
            </a:r>
            <a:r>
              <a:rPr lang="en-US" i="1" dirty="0"/>
              <a:t> semantics – essentially you can query a stream of data like a boundless </a:t>
            </a:r>
            <a:r>
              <a:rPr lang="en-US" i="1" dirty="0" err="1"/>
              <a:t>dataframe</a:t>
            </a:r>
            <a:r>
              <a:rPr lang="en-US" i="1" dirty="0"/>
              <a:t> that is perpetually receiving new data. Streaming support in Delta Lake builds on this by enabling you to treat a table as a </a:t>
            </a:r>
            <a:r>
              <a:rPr lang="en-US" b="1" i="1" dirty="0"/>
              <a:t>source</a:t>
            </a:r>
            <a:r>
              <a:rPr lang="en-US" i="1" dirty="0"/>
              <a:t> of streaming data for a Spark Structured Streaming </a:t>
            </a:r>
            <a:r>
              <a:rPr lang="en-US" i="1" dirty="0" err="1"/>
              <a:t>dataframe</a:t>
            </a:r>
            <a:r>
              <a:rPr lang="en-US" i="1" dirty="0"/>
              <a:t>, or as a </a:t>
            </a:r>
            <a:r>
              <a:rPr lang="en-US" b="1" i="1" dirty="0"/>
              <a:t>sink</a:t>
            </a:r>
            <a:r>
              <a:rPr lang="en-US" b="0" i="1" dirty="0"/>
              <a:t> (target) to which a Spark Structured Streaming </a:t>
            </a:r>
            <a:r>
              <a:rPr lang="en-US" b="0" i="1" dirty="0" err="1"/>
              <a:t>dataframe</a:t>
            </a:r>
            <a:r>
              <a:rPr lang="en-US" b="0" i="1" dirty="0"/>
              <a:t> writes its data.</a:t>
            </a:r>
            <a:endParaRPr lang="en-US" i="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582267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Until now, we’ve focused on working with Delta Lake tables using Spark. In Azure Synapse Analytics, you can also work with Delta Lake tables using SQL in a SQL pool.</a:t>
            </a:r>
          </a:p>
          <a:p>
            <a:endParaRPr lang="en-US" i="1" dirty="0"/>
          </a:p>
          <a:p>
            <a:r>
              <a:rPr lang="en-US" i="1" dirty="0"/>
              <a:t>Note that you can use the OPENROWSET function to load data from a Delta Lake table folder location by specifying DELTA format.</a:t>
            </a:r>
          </a:p>
          <a:p>
            <a:endParaRPr lang="en-US" i="1" dirty="0"/>
          </a:p>
          <a:p>
            <a:r>
              <a:rPr lang="en-US" i="1" dirty="0"/>
              <a:t>You can also use native SQL SELECT statements to query Delta Lake tables in the Spark </a:t>
            </a:r>
            <a:r>
              <a:rPr lang="en-US" i="1" dirty="0" err="1"/>
              <a:t>metastore</a:t>
            </a:r>
            <a:r>
              <a:rPr lang="en-US" i="1" dirty="0"/>
              <a:t>. By default, </a:t>
            </a:r>
            <a:r>
              <a:rPr lang="en-US" i="1" dirty="0" err="1"/>
              <a:t>metastore</a:t>
            </a:r>
            <a:r>
              <a:rPr lang="en-US" i="1" dirty="0"/>
              <a:t> tables are defined in a database named </a:t>
            </a:r>
            <a:r>
              <a:rPr lang="en-US" b="1" i="1" dirty="0"/>
              <a:t>default</a:t>
            </a:r>
            <a:r>
              <a:rPr lang="en-US" b="0" i="1" dirty="0"/>
              <a:t>; but you can create additional databases in the </a:t>
            </a:r>
            <a:r>
              <a:rPr lang="en-US" b="0" i="1" dirty="0" err="1"/>
              <a:t>metastore</a:t>
            </a:r>
            <a:r>
              <a:rPr lang="en-US" b="0" i="1" dirty="0"/>
              <a:t> just as you can in </a:t>
            </a:r>
            <a:r>
              <a:rPr lang="en-US" b="0" i="1"/>
              <a:t>SQL Server </a:t>
            </a:r>
            <a:r>
              <a:rPr lang="en-US" b="0" i="1" dirty="0"/>
              <a:t>and query the tables they contain by using the specific database name.</a:t>
            </a:r>
            <a:endParaRPr lang="en-US" i="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78237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exercise will take a minimum of forty minutes to complete, including 5-10 minutes at the start to set up the environment.</a:t>
            </a:r>
          </a:p>
          <a:p>
            <a:r>
              <a:rPr lang="en-US" i="1" dirty="0"/>
              <a:t>Not all students work at the same pace, so you should allow an hour or more as necessary for your class.</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030016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28890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Encourage students to review the online material on Microsoft Learn on which this presentation is based.</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16481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Ask students if they have used Spark on other platform, such as Azure HDInsight or Azure Databricks. The Spark implementation in Azure Synapse Analytics is based on the same Open Source Apache Spark platform, hosted in a pool (cluster) of driver and worker nodes in a Synapse Analytics workspace.</a:t>
            </a:r>
          </a:p>
          <a:p>
            <a:endParaRPr lang="en-US" i="1" dirty="0"/>
          </a:p>
          <a:p>
            <a:r>
              <a:rPr lang="en-US" i="1" dirty="0"/>
              <a:t>For students who aren’t familiar with Spark, the core concept to understand is the distribution of data processing cross multiple worker nodes. The workers each work on their subset of the overall processing task in parallel, enabling massive scalability across huge volumes of data.</a:t>
            </a:r>
          </a:p>
          <a:p>
            <a:endParaRPr lang="en-US" i="1" dirty="0"/>
          </a:p>
          <a:p>
            <a:r>
              <a:rPr lang="en-US" i="1" dirty="0"/>
              <a:t>Point out that each Spark pool is configured to use a specific Spark Runtime – this is essentially a “version” for the package of Spark and related technologies installed in the pool. In many cases, you need to choose an appropriate Spark Runtime for the specific version of Spark, Python, or other packages that your processing workload depends 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367795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primary way that data engineers (and data analysts and data scientists) work with Spark is by using Notebooks containing a mix of code and notes in Markdown. Azure Synapse Studio includes native support for notebooks based on the interactive Python notebook (</a:t>
            </a:r>
            <a:r>
              <a:rPr lang="en-US" i="1" dirty="0" err="1"/>
              <a:t>ipynb</a:t>
            </a:r>
            <a:r>
              <a:rPr lang="en-US" i="1" dirty="0"/>
              <a:t>) format popularized in tools such as </a:t>
            </a:r>
            <a:r>
              <a:rPr lang="en-US" i="1" dirty="0" err="1"/>
              <a:t>Jupyter</a:t>
            </a:r>
            <a:r>
              <a:rPr lang="en-US" i="1" dirty="0"/>
              <a:t>. Despite the name of the format, Spark notebooks can include code written in multiple languages, including Scala and SQL as well as Python.</a:t>
            </a:r>
          </a:p>
          <a:p>
            <a:endParaRPr lang="en-US" i="1" dirty="0"/>
          </a:p>
          <a:p>
            <a:r>
              <a:rPr lang="en-US" i="1" dirty="0"/>
              <a:t>When using Spark in Azure Synapse Analytics, you can work with data in multiple stores. Most commonly, you’ll process data files in a data lake – typically the default data lake for the workspace, which is hosted in Azure Data Lake Storage Gen2; but you can use various linked services and connectors to work with data in other sources.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323902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a:t>
            </a:r>
            <a:r>
              <a:rPr lang="en-US" i="1" dirty="0" err="1"/>
              <a:t>pyspark</a:t>
            </a:r>
            <a:r>
              <a:rPr lang="en-US" i="1" dirty="0"/>
              <a:t> “magic” at the beginning of the code instructs Spark to treat the following code as Python. You could also use %spark to indicate that the code cell contains Scala code.</a:t>
            </a:r>
          </a:p>
          <a:p>
            <a:endParaRPr lang="en-US" i="1" dirty="0"/>
          </a:p>
          <a:p>
            <a:r>
              <a:rPr lang="en-US" i="1" dirty="0" err="1"/>
              <a:t>Dataframes</a:t>
            </a:r>
            <a:r>
              <a:rPr lang="en-US" i="1" dirty="0"/>
              <a:t> are not the only way to work with data in Spark, but they’re the most common. Other data object types include resilient distributed dataset (RDD), which are the core native building block for data structures in Spark, and Datasets, which are essentially strongly-typed </a:t>
            </a:r>
            <a:r>
              <a:rPr lang="en-US" i="1" dirty="0" err="1"/>
              <a:t>dataframes</a:t>
            </a:r>
            <a:r>
              <a:rPr lang="en-US" i="1" dirty="0"/>
              <a:t>. </a:t>
            </a:r>
            <a:r>
              <a:rPr lang="en-US" i="1" dirty="0" err="1"/>
              <a:t>Dataframes</a:t>
            </a:r>
            <a:r>
              <a:rPr lang="en-US" i="1" dirty="0"/>
              <a:t> are provided on Spark via the </a:t>
            </a:r>
            <a:r>
              <a:rPr lang="en-US" i="1" dirty="0" err="1"/>
              <a:t>SparkSQL</a:t>
            </a:r>
            <a:r>
              <a:rPr lang="en-US" i="1" dirty="0"/>
              <a:t> library and are functionally very similar to Pandas </a:t>
            </a:r>
            <a:r>
              <a:rPr lang="en-US" i="1" dirty="0" err="1"/>
              <a:t>dataframes</a:t>
            </a:r>
            <a:r>
              <a:rPr lang="en-US" i="1" dirty="0"/>
              <a:t> that are commonly used in Python (with which some students may be familiar).</a:t>
            </a:r>
          </a:p>
          <a:p>
            <a:endParaRPr lang="en-US" i="1" dirty="0"/>
          </a:p>
          <a:p>
            <a:r>
              <a:rPr lang="en-US" i="1" dirty="0"/>
              <a:t>The code sample on the slide shows how to load a </a:t>
            </a:r>
            <a:r>
              <a:rPr lang="en-US" i="1" dirty="0" err="1"/>
              <a:t>dataframe</a:t>
            </a:r>
            <a:r>
              <a:rPr lang="en-US" i="1" dirty="0"/>
              <a:t> with data from a CSV file (you can also load data from other formats, including Parquet) and how to use some of its built-in methods (specifically select and </a:t>
            </a:r>
            <a:r>
              <a:rPr lang="en-US" i="1" dirty="0" err="1"/>
              <a:t>groupBy</a:t>
            </a:r>
            <a:r>
              <a:rPr lang="en-US" i="1" dirty="0"/>
              <a:t>) and functions (count) to manipulate data. For details about these and other </a:t>
            </a:r>
            <a:r>
              <a:rPr lang="en-US" i="1" dirty="0" err="1"/>
              <a:t>dataframe</a:t>
            </a:r>
            <a:r>
              <a:rPr lang="en-US" i="1" dirty="0"/>
              <a:t> methods and functions, see the Spark </a:t>
            </a:r>
            <a:r>
              <a:rPr lang="en-US" i="1" dirty="0" err="1"/>
              <a:t>Dataframe</a:t>
            </a:r>
            <a:r>
              <a:rPr lang="en-US" i="1" dirty="0"/>
              <a:t> API documentation at https://spark.apache.org/docs/latest/api/python/reference/pyspark.sql/dataframe.html.</a:t>
            </a:r>
          </a:p>
          <a:p>
            <a:endParaRPr lang="en-US" i="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60986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In addition to providing the </a:t>
            </a:r>
            <a:r>
              <a:rPr lang="en-US" i="1" dirty="0" err="1"/>
              <a:t>dataframe</a:t>
            </a:r>
            <a:r>
              <a:rPr lang="en-US" i="1" dirty="0"/>
              <a:t> object, the </a:t>
            </a:r>
            <a:r>
              <a:rPr lang="en-US" i="1" dirty="0" err="1"/>
              <a:t>SparkSQl</a:t>
            </a:r>
            <a:r>
              <a:rPr lang="en-US" i="1" dirty="0"/>
              <a:t> library provides support for SQL syntax, either via the </a:t>
            </a:r>
            <a:r>
              <a:rPr lang="en-US" i="1" dirty="0" err="1"/>
              <a:t>spark.sql</a:t>
            </a:r>
            <a:r>
              <a:rPr lang="en-US" i="1" dirty="0"/>
              <a:t> method to return a </a:t>
            </a:r>
            <a:r>
              <a:rPr lang="en-US" i="1" dirty="0" err="1"/>
              <a:t>dataframe</a:t>
            </a:r>
            <a:r>
              <a:rPr lang="en-US" i="1" dirty="0"/>
              <a:t> or in standalone SQL code.</a:t>
            </a:r>
          </a:p>
          <a:p>
            <a:endParaRPr lang="en-US" i="1" dirty="0"/>
          </a:p>
          <a:p>
            <a:r>
              <a:rPr lang="en-US" i="1" dirty="0"/>
              <a:t>To understand what’s going on in the code examples, students need to be aware of the existence of the Spark “</a:t>
            </a:r>
            <a:r>
              <a:rPr lang="en-US" i="1" dirty="0" err="1"/>
              <a:t>metastore</a:t>
            </a:r>
            <a:r>
              <a:rPr lang="en-US" i="1" dirty="0"/>
              <a:t>”, which you can think of as being a relational database layer in which tables and views are defined. The data itself is stored in files, which the tables “overlay”. Spark </a:t>
            </a:r>
            <a:r>
              <a:rPr lang="en-US" i="1" dirty="0" err="1"/>
              <a:t>metastores</a:t>
            </a:r>
            <a:r>
              <a:rPr lang="en-US" i="1" dirty="0"/>
              <a:t> are based on a technology called </a:t>
            </a:r>
            <a:r>
              <a:rPr lang="en-US" b="1" i="1" dirty="0"/>
              <a:t>Hive</a:t>
            </a:r>
            <a:r>
              <a:rPr lang="en-US" i="1" dirty="0"/>
              <a:t>, which provides relational data services to open source systems such as Hadoop and Spark. We’ll explore tables in the </a:t>
            </a:r>
            <a:r>
              <a:rPr lang="en-US" i="1" dirty="0" err="1"/>
              <a:t>metastore</a:t>
            </a:r>
            <a:r>
              <a:rPr lang="en-US" i="1" dirty="0"/>
              <a:t> later in this module when we discuss Delta Lake.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131556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Emphasize that while notebooks do include charting capabilities, they’re designed to support ad-hoc data visualization when working interactively in the notebook. Most professional data analysts and scientists prefer the versatility of graphics libraries like Matplotlib or Seaborn to create charts and graphs for reports.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62612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demonstration will take around 45 minutes.</a:t>
            </a:r>
          </a:p>
          <a:p>
            <a:r>
              <a:rPr lang="en-US" i="1" dirty="0"/>
              <a:t>Tell students that they can try the steps for themselves after class, though they may need to use their own Azure subscription if a hosted environment is not provided.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97088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2.xml"/><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32.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2.xml"/><Relationship Id="rId4"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2.xml"/><Relationship Id="rId4" Type="http://schemas.openxmlformats.org/officeDocument/2006/relationships/image" Target="../media/image1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32.sv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2.xml"/><Relationship Id="rId4" Type="http://schemas.openxmlformats.org/officeDocument/2006/relationships/image" Target="../media/image26.sv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4.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595418"/>
            <a:ext cx="5915752" cy="1726062"/>
          </a:xfrm>
        </p:spPr>
        <p:txBody>
          <a:bodyPr/>
          <a:lstStyle/>
          <a:p>
            <a:r>
              <a:rPr lang="en-US" sz="3600" dirty="0">
                <a:solidFill>
                  <a:schemeClr val="tx1"/>
                </a:solidFill>
              </a:rPr>
              <a:t>Perform data engineering with Azure Synapse Apache Spark Pools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definition best describes Apache Spark?</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highly scalable relational database management system</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virtual server with a Python runtime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distributed platform for parallel data processing using multiple languages</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76011" y="247757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86210"/>
            <a:ext cx="10383899" cy="1443714"/>
          </a:xfrm>
        </p:spPr>
        <p:txBody>
          <a:bodyPr/>
          <a:lstStyle/>
          <a:p>
            <a:pPr>
              <a:spcAft>
                <a:spcPts val="0"/>
              </a:spcAft>
              <a:defRPr/>
            </a:pPr>
            <a:r>
              <a:rPr lang="en-US" sz="1800" dirty="0">
                <a:latin typeface="+mj-lt"/>
              </a:rPr>
              <a:t>You need to use Spark to analyze data in a parquet file. What should you do?</a:t>
            </a:r>
          </a:p>
          <a:p>
            <a:pPr marL="288925" indent="-288925">
              <a:spcBef>
                <a:spcPts val="300"/>
              </a:spcBef>
              <a:spcAft>
                <a:spcPts val="600"/>
              </a:spcAft>
              <a:buFont typeface="Wingdings" panose="05000000000000000000" pitchFamily="2" charset="2"/>
              <a:buChar char="q"/>
              <a:defRPr/>
            </a:pPr>
            <a:r>
              <a:rPr lang="en-US" sz="1600" dirty="0"/>
              <a:t>Load the parquet file into a </a:t>
            </a:r>
            <a:r>
              <a:rPr lang="en-US" sz="1600" dirty="0" err="1"/>
              <a:t>dataframe</a:t>
            </a:r>
            <a:endParaRPr lang="en-US" sz="1600" dirty="0"/>
          </a:p>
          <a:p>
            <a:pPr marL="288925" indent="-288925">
              <a:spcBef>
                <a:spcPts val="300"/>
              </a:spcBef>
              <a:spcAft>
                <a:spcPts val="600"/>
              </a:spcAft>
              <a:buFont typeface="Wingdings" panose="05000000000000000000" pitchFamily="2" charset="2"/>
              <a:buChar char="q"/>
              <a:defRPr/>
            </a:pPr>
            <a:r>
              <a:rPr lang="en-US" sz="1600" dirty="0"/>
              <a:t>Import the data into a table in a serverless SQL pool</a:t>
            </a:r>
          </a:p>
          <a:p>
            <a:pPr marL="288925" indent="-288925">
              <a:spcBef>
                <a:spcPts val="300"/>
              </a:spcBef>
              <a:spcAft>
                <a:spcPts val="600"/>
              </a:spcAft>
              <a:buFont typeface="Wingdings" panose="05000000000000000000" pitchFamily="2" charset="2"/>
              <a:buChar char="q"/>
              <a:defRPr/>
            </a:pPr>
            <a:r>
              <a:rPr lang="en-US" sz="1600" dirty="0"/>
              <a:t>Convert the data to CSV format</a:t>
            </a:r>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6011" y="340722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50567"/>
            <a:ext cx="10383899" cy="1557928"/>
          </a:xfrm>
        </p:spPr>
        <p:txBody>
          <a:bodyPr/>
          <a:lstStyle/>
          <a:p>
            <a:pPr>
              <a:defRPr/>
            </a:pPr>
            <a:r>
              <a:rPr lang="en-US" sz="1800" dirty="0">
                <a:latin typeface="+mj-lt"/>
              </a:rPr>
              <a:t>You want to write code in a notebook cell that uses a SQL query to retrieve data from a view in the Spark catalog. Which magic should you use?</a:t>
            </a:r>
          </a:p>
          <a:p>
            <a:pPr marL="288925" indent="-288925">
              <a:spcBef>
                <a:spcPts val="300"/>
              </a:spcBef>
              <a:spcAft>
                <a:spcPts val="600"/>
              </a:spcAft>
              <a:buFont typeface="Wingdings" panose="05000000000000000000" pitchFamily="2" charset="2"/>
              <a:buChar char="q"/>
              <a:defRPr/>
            </a:pPr>
            <a:r>
              <a:rPr lang="en-US" sz="1600" dirty="0"/>
              <a:t>%%spark</a:t>
            </a:r>
          </a:p>
          <a:p>
            <a:pPr marL="288925" indent="-288925">
              <a:spcBef>
                <a:spcPts val="300"/>
              </a:spcBef>
              <a:spcAft>
                <a:spcPts val="600"/>
              </a:spcAft>
              <a:buFont typeface="Wingdings" panose="05000000000000000000" pitchFamily="2" charset="2"/>
              <a:buChar char="q"/>
              <a:defRPr/>
            </a:pPr>
            <a:r>
              <a:rPr lang="en-US" sz="1600" dirty="0"/>
              <a:t>%%</a:t>
            </a:r>
            <a:r>
              <a:rPr lang="en-US" sz="1600" dirty="0" err="1"/>
              <a:t>pyspark</a:t>
            </a:r>
            <a:endParaRPr lang="en-US" sz="1600" dirty="0"/>
          </a:p>
          <a:p>
            <a:pPr marL="288925" indent="-288925">
              <a:spcBef>
                <a:spcPts val="300"/>
              </a:spcBef>
              <a:spcAft>
                <a:spcPts val="600"/>
              </a:spcAft>
              <a:buFont typeface="Wingdings" panose="05000000000000000000" pitchFamily="2" charset="2"/>
              <a:buChar char="q"/>
              <a:defRPr/>
            </a:pPr>
            <a:r>
              <a:rPr lang="en-US" sz="1600" dirty="0"/>
              <a:t>%%</a:t>
            </a:r>
            <a:r>
              <a:rPr lang="en-US" sz="1600" dirty="0" err="1"/>
              <a:t>sql</a:t>
            </a:r>
            <a:endParaRPr lang="en-US" sz="1600" dirty="0"/>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83582" y="582379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19343221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Transform data with Apache Spark in Azure Synapse Analytics</a:t>
            </a:r>
          </a:p>
        </p:txBody>
      </p:sp>
      <p:pic>
        <p:nvPicPr>
          <p:cNvPr id="2" name="Picture 1">
            <a:extLst>
              <a:ext uri="{FF2B5EF4-FFF2-40B4-BE49-F238E27FC236}">
                <a16:creationId xmlns:a16="http://schemas.microsoft.com/office/drawing/2014/main" id="{20A7C427-C423-FBFA-0250-E47FA662325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117118" y="2830708"/>
            <a:ext cx="1186422" cy="1175924"/>
          </a:xfrm>
          <a:prstGeom prst="rect">
            <a:avLst/>
          </a:prstGeom>
        </p:spPr>
      </p:pic>
    </p:spTree>
    <p:extLst>
      <p:ext uri="{BB962C8B-B14F-4D97-AF65-F5344CB8AC3E}">
        <p14:creationId xmlns:p14="http://schemas.microsoft.com/office/powerpoint/2010/main" val="4756081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439C-A1FA-5CE0-C41C-97A60E5EE185}"/>
              </a:ext>
            </a:extLst>
          </p:cNvPr>
          <p:cNvSpPr>
            <a:spLocks noGrp="1"/>
          </p:cNvSpPr>
          <p:nvPr>
            <p:ph type="title"/>
          </p:nvPr>
        </p:nvSpPr>
        <p:spPr/>
        <p:txBody>
          <a:bodyPr/>
          <a:lstStyle/>
          <a:p>
            <a:r>
              <a:rPr lang="en-US" dirty="0"/>
              <a:t>Modify and save </a:t>
            </a:r>
            <a:r>
              <a:rPr lang="en-US" dirty="0" err="1"/>
              <a:t>dataframes</a:t>
            </a:r>
            <a:endParaRPr lang="en-US" dirty="0"/>
          </a:p>
        </p:txBody>
      </p:sp>
      <p:sp>
        <p:nvSpPr>
          <p:cNvPr id="6" name="TextBox 5">
            <a:extLst>
              <a:ext uri="{FF2B5EF4-FFF2-40B4-BE49-F238E27FC236}">
                <a16:creationId xmlns:a16="http://schemas.microsoft.com/office/drawing/2014/main" id="{6B4FE435-8FD6-DE9C-2AB4-FCDDA553358F}"/>
              </a:ext>
            </a:extLst>
          </p:cNvPr>
          <p:cNvSpPr txBox="1"/>
          <p:nvPr/>
        </p:nvSpPr>
        <p:spPr>
          <a:xfrm>
            <a:off x="214006" y="1776240"/>
            <a:ext cx="5194573" cy="34932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Load source file into a </a:t>
            </a:r>
            <a:r>
              <a:rPr lang="en-US" sz="2400" dirty="0" err="1">
                <a:gradFill>
                  <a:gsLst>
                    <a:gs pos="2917">
                      <a:schemeClr val="tx1"/>
                    </a:gs>
                    <a:gs pos="30000">
                      <a:schemeClr val="tx1"/>
                    </a:gs>
                  </a:gsLst>
                  <a:lin ang="5400000" scaled="0"/>
                </a:gradFill>
              </a:rPr>
              <a:t>dataframe</a:t>
            </a: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Use </a:t>
            </a:r>
            <a:r>
              <a:rPr lang="en-US" sz="2400" dirty="0" err="1">
                <a:gradFill>
                  <a:gsLst>
                    <a:gs pos="2917">
                      <a:schemeClr val="tx1"/>
                    </a:gs>
                    <a:gs pos="30000">
                      <a:schemeClr val="tx1"/>
                    </a:gs>
                  </a:gsLst>
                  <a:lin ang="5400000" scaled="0"/>
                </a:gradFill>
              </a:rPr>
              <a:t>dataframe</a:t>
            </a:r>
            <a:r>
              <a:rPr lang="en-US" sz="2400" dirty="0">
                <a:gradFill>
                  <a:gsLst>
                    <a:gs pos="2917">
                      <a:schemeClr val="tx1"/>
                    </a:gs>
                    <a:gs pos="30000">
                      <a:schemeClr val="tx1"/>
                    </a:gs>
                  </a:gsLst>
                  <a:lin ang="5400000" scaled="0"/>
                </a:gradFill>
              </a:rPr>
              <a:t> methods and functions to transform the data:</a:t>
            </a:r>
          </a:p>
          <a:p>
            <a:pPr marL="800083" lvl="1" indent="-34290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Filter rows</a:t>
            </a:r>
          </a:p>
          <a:p>
            <a:pPr marL="800083" lvl="1" indent="-34290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Modify column values</a:t>
            </a:r>
          </a:p>
          <a:p>
            <a:pPr marL="800083" lvl="1" indent="-34290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Derive new columns</a:t>
            </a:r>
          </a:p>
          <a:p>
            <a:pPr marL="800083" lvl="1" indent="-34290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Drop columns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Write the modified data</a:t>
            </a:r>
          </a:p>
          <a:p>
            <a:pPr marL="800083" lvl="1" indent="-34290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Specify required file format</a:t>
            </a:r>
          </a:p>
        </p:txBody>
      </p:sp>
      <p:sp>
        <p:nvSpPr>
          <p:cNvPr id="4" name="Rectangle 3">
            <a:extLst>
              <a:ext uri="{FF2B5EF4-FFF2-40B4-BE49-F238E27FC236}">
                <a16:creationId xmlns:a16="http://schemas.microsoft.com/office/drawing/2014/main" id="{FBDF2A5A-7C77-002C-8BDD-EED75AF1A214}"/>
              </a:ext>
            </a:extLst>
          </p:cNvPr>
          <p:cNvSpPr/>
          <p:nvPr/>
        </p:nvSpPr>
        <p:spPr bwMode="auto">
          <a:xfrm>
            <a:off x="5408579" y="2201527"/>
            <a:ext cx="6536987" cy="2454945"/>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from </a:t>
            </a:r>
            <a:r>
              <a:rPr lang="en-US" sz="1400" dirty="0" err="1">
                <a:solidFill>
                  <a:schemeClr val="tx1"/>
                </a:solidFill>
                <a:latin typeface="Courier New" panose="02070309020205020404" pitchFamily="49" charset="0"/>
                <a:cs typeface="Courier New" panose="02070309020205020404" pitchFamily="49" charset="0"/>
              </a:rPr>
              <a:t>pyspark.sql.functions</a:t>
            </a:r>
            <a:r>
              <a:rPr lang="en-US" sz="1400" dirty="0">
                <a:solidFill>
                  <a:schemeClr val="tx1"/>
                </a:solidFill>
                <a:latin typeface="Courier New" panose="02070309020205020404" pitchFamily="49" charset="0"/>
                <a:cs typeface="Courier New" panose="02070309020205020404" pitchFamily="49" charset="0"/>
              </a:rPr>
              <a:t> import year, col</a:t>
            </a: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rgbClr val="008000"/>
                </a:solidFill>
                <a:latin typeface="Courier New" panose="02070309020205020404" pitchFamily="49" charset="0"/>
                <a:ea typeface="Segoe UI" pitchFamily="34" charset="0"/>
                <a:cs typeface="Courier New" panose="02070309020205020404" pitchFamily="49" charset="0"/>
              </a:rPr>
              <a:t># Load data</a:t>
            </a:r>
          </a:p>
          <a:p>
            <a:pPr defTabSz="932472" fontAlgn="base">
              <a:lnSpc>
                <a:spcPct val="90000"/>
              </a:lnSpc>
              <a:spcBef>
                <a:spcPct val="0"/>
              </a:spcBef>
              <a:spcAft>
                <a:spcPct val="0"/>
              </a:spcAft>
            </a:pP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df</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 </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spark.read.load</a:t>
            </a:r>
            <a:r>
              <a:rPr lang="en-US" sz="1400" dirty="0">
                <a:solidFill>
                  <a:schemeClr val="tx1"/>
                </a:solidFill>
                <a:latin typeface="Courier New" panose="02070309020205020404" pitchFamily="49" charset="0"/>
                <a:ea typeface="Segoe UI" pitchFamily="34" charset="0"/>
                <a:cs typeface="Courier New" panose="02070309020205020404" pitchFamily="49" charset="0"/>
              </a:rPr>
              <a:t>("/data/orders.csv",</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format="csv", header=True)</a:t>
            </a: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rgbClr val="008000"/>
                </a:solidFill>
                <a:latin typeface="Courier New" panose="02070309020205020404" pitchFamily="49" charset="0"/>
                <a:ea typeface="Segoe UI" pitchFamily="34" charset="0"/>
                <a:cs typeface="Courier New" panose="02070309020205020404" pitchFamily="49" charset="0"/>
              </a:rPr>
              <a:t># Add Year column, derived from </a:t>
            </a:r>
            <a:r>
              <a:rPr lang="en-US" sz="1400" dirty="0" err="1">
                <a:solidFill>
                  <a:srgbClr val="008000"/>
                </a:solidFill>
                <a:latin typeface="Courier New" panose="02070309020205020404" pitchFamily="49" charset="0"/>
                <a:ea typeface="Segoe UI" pitchFamily="34" charset="0"/>
                <a:cs typeface="Courier New" panose="02070309020205020404" pitchFamily="49" charset="0"/>
              </a:rPr>
              <a:t>OrderDate</a:t>
            </a:r>
            <a:endParaRPr lang="en-US" sz="1400" dirty="0">
              <a:solidFill>
                <a:srgbClr val="008000"/>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err="1">
                <a:solidFill>
                  <a:schemeClr val="tx1"/>
                </a:solidFill>
                <a:latin typeface="Courier New" panose="02070309020205020404" pitchFamily="49" charset="0"/>
                <a:cs typeface="Courier New" panose="02070309020205020404" pitchFamily="49" charset="0"/>
              </a:rPr>
              <a:t>df</a:t>
            </a: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df.withColumn</a:t>
            </a:r>
            <a:r>
              <a:rPr lang="en-US" sz="1400" dirty="0">
                <a:solidFill>
                  <a:schemeClr val="tx1"/>
                </a:solidFill>
                <a:latin typeface="Courier New" panose="02070309020205020404" pitchFamily="49" charset="0"/>
                <a:cs typeface="Courier New" panose="02070309020205020404" pitchFamily="49" charset="0"/>
              </a:rPr>
              <a:t>("Year", year(col("</a:t>
            </a:r>
            <a:r>
              <a:rPr lang="en-US" sz="1400" dirty="0" err="1">
                <a:solidFill>
                  <a:schemeClr val="tx1"/>
                </a:solidFill>
                <a:latin typeface="Courier New" panose="02070309020205020404" pitchFamily="49" charset="0"/>
                <a:cs typeface="Courier New" panose="02070309020205020404" pitchFamily="49" charset="0"/>
              </a:rPr>
              <a:t>OrderDate</a:t>
            </a:r>
            <a:r>
              <a:rPr lang="en-US" sz="1400" dirty="0">
                <a:solidFill>
                  <a:schemeClr val="tx1"/>
                </a:solidFill>
                <a:latin typeface="Courier New" panose="02070309020205020404" pitchFamily="49" charset="0"/>
                <a:cs typeface="Courier New" panose="02070309020205020404" pitchFamily="49" charset="0"/>
              </a:rPr>
              <a:t>")))</a:t>
            </a: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32472" fontAlgn="base">
              <a:lnSpc>
                <a:spcPct val="90000"/>
              </a:lnSpc>
              <a:spcBef>
                <a:spcPct val="0"/>
              </a:spcBef>
              <a:spcAft>
                <a:spcPct val="0"/>
              </a:spcAft>
            </a:pPr>
            <a:r>
              <a:rPr lang="en-US" sz="1400" dirty="0">
                <a:solidFill>
                  <a:srgbClr val="008000"/>
                </a:solidFill>
                <a:latin typeface="Courier New" panose="02070309020205020404" pitchFamily="49" charset="0"/>
                <a:ea typeface="Segoe UI" pitchFamily="34" charset="0"/>
                <a:cs typeface="Courier New" panose="02070309020205020404" pitchFamily="49" charset="0"/>
              </a:rPr>
              <a:t># Save transformed data</a:t>
            </a:r>
            <a:endParaRPr lang="en-US" sz="1400" dirty="0">
              <a:solidFill>
                <a:srgbClr val="008000"/>
              </a:solidFill>
              <a:latin typeface="Courier New" panose="02070309020205020404" pitchFamily="49" charset="0"/>
              <a:cs typeface="Courier New" panose="02070309020205020404" pitchFamily="49" charset="0"/>
            </a:endParaRPr>
          </a:p>
          <a:p>
            <a:pPr defTabSz="932472" fontAlgn="base">
              <a:lnSpc>
                <a:spcPct val="90000"/>
              </a:lnSpc>
              <a:spcBef>
                <a:spcPct val="0"/>
              </a:spcBef>
              <a:spcAft>
                <a:spcPct val="0"/>
              </a:spcAft>
            </a:pPr>
            <a:r>
              <a:rPr lang="en-US" sz="1400" dirty="0" err="1">
                <a:solidFill>
                  <a:schemeClr val="tx1"/>
                </a:solidFill>
                <a:latin typeface="Courier New" panose="02070309020205020404" pitchFamily="49" charset="0"/>
                <a:cs typeface="Courier New" panose="02070309020205020404" pitchFamily="49" charset="0"/>
              </a:rPr>
              <a:t>df.write.mode</a:t>
            </a:r>
            <a:r>
              <a:rPr lang="en-US" sz="1400" dirty="0">
                <a:solidFill>
                  <a:schemeClr val="tx1"/>
                </a:solidFill>
                <a:latin typeface="Courier New" panose="02070309020205020404" pitchFamily="49" charset="0"/>
                <a:cs typeface="Courier New" panose="02070309020205020404" pitchFamily="49" charset="0"/>
              </a:rPr>
              <a:t>("overwrite").parquet("/data/</a:t>
            </a:r>
            <a:r>
              <a:rPr lang="en-US" sz="1400" dirty="0" err="1">
                <a:solidFill>
                  <a:schemeClr val="tx1"/>
                </a:solidFill>
                <a:latin typeface="Courier New" panose="02070309020205020404" pitchFamily="49" charset="0"/>
                <a:cs typeface="Courier New" panose="02070309020205020404" pitchFamily="49" charset="0"/>
              </a:rPr>
              <a:t>orders.parquet</a:t>
            </a: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699086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439C-A1FA-5CE0-C41C-97A60E5EE185}"/>
              </a:ext>
            </a:extLst>
          </p:cNvPr>
          <p:cNvSpPr>
            <a:spLocks noGrp="1"/>
          </p:cNvSpPr>
          <p:nvPr>
            <p:ph type="title"/>
          </p:nvPr>
        </p:nvSpPr>
        <p:spPr/>
        <p:txBody>
          <a:bodyPr/>
          <a:lstStyle/>
          <a:p>
            <a:r>
              <a:rPr lang="en-US" dirty="0"/>
              <a:t>Partition data files</a:t>
            </a:r>
          </a:p>
        </p:txBody>
      </p:sp>
      <p:sp>
        <p:nvSpPr>
          <p:cNvPr id="6" name="TextBox 5">
            <a:extLst>
              <a:ext uri="{FF2B5EF4-FFF2-40B4-BE49-F238E27FC236}">
                <a16:creationId xmlns:a16="http://schemas.microsoft.com/office/drawing/2014/main" id="{6B4FE435-8FD6-DE9C-2AB4-FCDDA553358F}"/>
              </a:ext>
            </a:extLst>
          </p:cNvPr>
          <p:cNvSpPr txBox="1"/>
          <p:nvPr/>
        </p:nvSpPr>
        <p:spPr>
          <a:xfrm>
            <a:off x="784698" y="1439014"/>
            <a:ext cx="10428051" cy="10372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Partition data by one or more columns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Distributes data to improve performance and scalability</a:t>
            </a:r>
            <a:endParaRPr lang="en-US" sz="1800" dirty="0">
              <a:gradFill>
                <a:gsLst>
                  <a:gs pos="2917">
                    <a:schemeClr val="tx1"/>
                  </a:gs>
                  <a:gs pos="30000">
                    <a:schemeClr val="tx1"/>
                  </a:gs>
                </a:gsLst>
                <a:lin ang="5400000" scaled="0"/>
              </a:gradFill>
            </a:endParaRPr>
          </a:p>
        </p:txBody>
      </p:sp>
      <p:sp>
        <p:nvSpPr>
          <p:cNvPr id="4" name="Rectangle 3">
            <a:extLst>
              <a:ext uri="{FF2B5EF4-FFF2-40B4-BE49-F238E27FC236}">
                <a16:creationId xmlns:a16="http://schemas.microsoft.com/office/drawing/2014/main" id="{FBDF2A5A-7C77-002C-8BDD-EED75AF1A214}"/>
              </a:ext>
            </a:extLst>
          </p:cNvPr>
          <p:cNvSpPr/>
          <p:nvPr/>
        </p:nvSpPr>
        <p:spPr bwMode="auto">
          <a:xfrm>
            <a:off x="1605064" y="2603877"/>
            <a:ext cx="8239328" cy="456048"/>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err="1">
                <a:solidFill>
                  <a:schemeClr val="tx1"/>
                </a:solidFill>
                <a:latin typeface="Courier New" panose="02070309020205020404" pitchFamily="49" charset="0"/>
                <a:cs typeface="Courier New" panose="02070309020205020404" pitchFamily="49" charset="0"/>
              </a:rPr>
              <a:t>df.write.partitionBy</a:t>
            </a:r>
            <a:r>
              <a:rPr lang="en-US" sz="1400" dirty="0">
                <a:solidFill>
                  <a:schemeClr val="tx1"/>
                </a:solidFill>
                <a:latin typeface="Courier New" panose="02070309020205020404" pitchFamily="49" charset="0"/>
                <a:cs typeface="Courier New" panose="02070309020205020404" pitchFamily="49" charset="0"/>
              </a:rPr>
              <a:t>("Year).mode("overwrite").parquet("/data")</a:t>
            </a:r>
          </a:p>
        </p:txBody>
      </p:sp>
      <p:grpSp>
        <p:nvGrpSpPr>
          <p:cNvPr id="18" name="Group 17" descr="Graphic of a Folder titled Data with subfolders titles Year=2020 and Year=2021">
            <a:extLst>
              <a:ext uri="{FF2B5EF4-FFF2-40B4-BE49-F238E27FC236}">
                <a16:creationId xmlns:a16="http://schemas.microsoft.com/office/drawing/2014/main" id="{8E2548C9-433C-B96C-A4AB-63F99DAD453D}"/>
              </a:ext>
            </a:extLst>
          </p:cNvPr>
          <p:cNvGrpSpPr/>
          <p:nvPr/>
        </p:nvGrpSpPr>
        <p:grpSpPr>
          <a:xfrm>
            <a:off x="4481210" y="3059925"/>
            <a:ext cx="1884011" cy="2503268"/>
            <a:chOff x="4481210" y="3059925"/>
            <a:chExt cx="1884011" cy="2503268"/>
          </a:xfrm>
        </p:grpSpPr>
        <p:cxnSp>
          <p:nvCxnSpPr>
            <p:cNvPr id="19" name="Straight Connector 18">
              <a:extLst>
                <a:ext uri="{FF2B5EF4-FFF2-40B4-BE49-F238E27FC236}">
                  <a16:creationId xmlns:a16="http://schemas.microsoft.com/office/drawing/2014/main" id="{5215C799-A352-6A72-C1E7-744265C0F4D5}"/>
                </a:ext>
              </a:extLst>
            </p:cNvPr>
            <p:cNvCxnSpPr>
              <a:stCxn id="5" idx="2"/>
              <a:endCxn id="13" idx="1"/>
            </p:cNvCxnSpPr>
            <p:nvPr/>
          </p:nvCxnSpPr>
          <p:spPr>
            <a:xfrm rot="16200000" flipH="1">
              <a:off x="4994678" y="4020195"/>
              <a:ext cx="278081" cy="322523"/>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Graphic 16" descr="Paper with solid fill">
              <a:extLst>
                <a:ext uri="{FF2B5EF4-FFF2-40B4-BE49-F238E27FC236}">
                  <a16:creationId xmlns:a16="http://schemas.microsoft.com/office/drawing/2014/main" id="{E722B387-FA06-02D5-0D30-E5500BF9DE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3159" y="4569066"/>
              <a:ext cx="601428" cy="601428"/>
            </a:xfrm>
            <a:prstGeom prst="rect">
              <a:avLst/>
            </a:prstGeom>
          </p:spPr>
        </p:pic>
        <p:pic>
          <p:nvPicPr>
            <p:cNvPr id="8" name="Graphic 7" descr="Paper with solid fill">
              <a:extLst>
                <a:ext uri="{FF2B5EF4-FFF2-40B4-BE49-F238E27FC236}">
                  <a16:creationId xmlns:a16="http://schemas.microsoft.com/office/drawing/2014/main" id="{364E0BC8-39A4-C6C4-9522-7B6F0EC0FD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84520" y="3741703"/>
              <a:ext cx="601428" cy="601428"/>
            </a:xfrm>
            <a:prstGeom prst="rect">
              <a:avLst/>
            </a:prstGeom>
          </p:spPr>
        </p:pic>
        <p:grpSp>
          <p:nvGrpSpPr>
            <p:cNvPr id="10" name="Group 9">
              <a:extLst>
                <a:ext uri="{FF2B5EF4-FFF2-40B4-BE49-F238E27FC236}">
                  <a16:creationId xmlns:a16="http://schemas.microsoft.com/office/drawing/2014/main" id="{35A82C61-D64E-B169-F5EE-B048C0F4D404}"/>
                </a:ext>
              </a:extLst>
            </p:cNvPr>
            <p:cNvGrpSpPr/>
            <p:nvPr/>
          </p:nvGrpSpPr>
          <p:grpSpPr>
            <a:xfrm>
              <a:off x="4481210" y="3059925"/>
              <a:ext cx="982493" cy="982492"/>
              <a:chOff x="3213371" y="3033862"/>
              <a:chExt cx="1159788" cy="1159788"/>
            </a:xfrm>
          </p:grpSpPr>
          <p:pic>
            <p:nvPicPr>
              <p:cNvPr id="5" name="Graphic 4" descr="Folder with solid fill">
                <a:extLst>
                  <a:ext uri="{FF2B5EF4-FFF2-40B4-BE49-F238E27FC236}">
                    <a16:creationId xmlns:a16="http://schemas.microsoft.com/office/drawing/2014/main" id="{D03ABD07-92BF-3060-65C3-CF5F754DA2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13371" y="3033862"/>
                <a:ext cx="1159788" cy="1159788"/>
              </a:xfrm>
              <a:prstGeom prst="rect">
                <a:avLst/>
              </a:prstGeom>
            </p:spPr>
          </p:pic>
          <p:sp>
            <p:nvSpPr>
              <p:cNvPr id="9" name="TextBox 8">
                <a:extLst>
                  <a:ext uri="{FF2B5EF4-FFF2-40B4-BE49-F238E27FC236}">
                    <a16:creationId xmlns:a16="http://schemas.microsoft.com/office/drawing/2014/main" id="{BE2ECDAE-3229-3EB2-E0C3-0CEF45F78928}"/>
                  </a:ext>
                </a:extLst>
              </p:cNvPr>
              <p:cNvSpPr txBox="1"/>
              <p:nvPr/>
            </p:nvSpPr>
            <p:spPr>
              <a:xfrm>
                <a:off x="3412540" y="3378723"/>
                <a:ext cx="761450" cy="528624"/>
              </a:xfrm>
              <a:prstGeom prst="rect">
                <a:avLst/>
              </a:prstGeom>
              <a:noFill/>
            </p:spPr>
            <p:txBody>
              <a:bodyPr wrap="none" lIns="182880" tIns="146304" rIns="182880" bIns="146304" rtlCol="0">
                <a:spAutoFit/>
              </a:bodyPr>
              <a:lstStyle/>
              <a:p>
                <a:pPr>
                  <a:lnSpc>
                    <a:spcPct val="90000"/>
                  </a:lnSpc>
                  <a:spcAft>
                    <a:spcPts val="600"/>
                  </a:spcAft>
                </a:pPr>
                <a:r>
                  <a:rPr lang="en-US" sz="1100" dirty="0">
                    <a:solidFill>
                      <a:schemeClr val="bg1"/>
                    </a:solidFill>
                  </a:rPr>
                  <a:t>data</a:t>
                </a:r>
              </a:p>
            </p:txBody>
          </p:sp>
        </p:grpSp>
        <p:grpSp>
          <p:nvGrpSpPr>
            <p:cNvPr id="11" name="Group 10">
              <a:extLst>
                <a:ext uri="{FF2B5EF4-FFF2-40B4-BE49-F238E27FC236}">
                  <a16:creationId xmlns:a16="http://schemas.microsoft.com/office/drawing/2014/main" id="{BB80155C-F784-1316-99B8-B009057A04B8}"/>
                </a:ext>
              </a:extLst>
            </p:cNvPr>
            <p:cNvGrpSpPr/>
            <p:nvPr/>
          </p:nvGrpSpPr>
          <p:grpSpPr>
            <a:xfrm>
              <a:off x="5294980" y="3771215"/>
              <a:ext cx="1040991" cy="982492"/>
              <a:chOff x="3178842" y="3217030"/>
              <a:chExt cx="1228842" cy="1159788"/>
            </a:xfrm>
          </p:grpSpPr>
          <p:pic>
            <p:nvPicPr>
              <p:cNvPr id="12" name="Graphic 11" descr="Folder with solid fill">
                <a:extLst>
                  <a:ext uri="{FF2B5EF4-FFF2-40B4-BE49-F238E27FC236}">
                    <a16:creationId xmlns:a16="http://schemas.microsoft.com/office/drawing/2014/main" id="{5379A921-80C7-B2BC-84F4-B7B4472589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13370" y="3217030"/>
                <a:ext cx="1159788" cy="1159788"/>
              </a:xfrm>
              <a:prstGeom prst="rect">
                <a:avLst/>
              </a:prstGeom>
            </p:spPr>
          </p:pic>
          <p:sp>
            <p:nvSpPr>
              <p:cNvPr id="13" name="TextBox 12">
                <a:extLst>
                  <a:ext uri="{FF2B5EF4-FFF2-40B4-BE49-F238E27FC236}">
                    <a16:creationId xmlns:a16="http://schemas.microsoft.com/office/drawing/2014/main" id="{3E0DE526-A2DD-D31D-B97D-85010B1A4F2E}"/>
                  </a:ext>
                </a:extLst>
              </p:cNvPr>
              <p:cNvSpPr txBox="1"/>
              <p:nvPr/>
            </p:nvSpPr>
            <p:spPr>
              <a:xfrm>
                <a:off x="3178842" y="3601121"/>
                <a:ext cx="1228842" cy="528626"/>
              </a:xfrm>
              <a:prstGeom prst="rect">
                <a:avLst/>
              </a:prstGeom>
              <a:noFill/>
            </p:spPr>
            <p:txBody>
              <a:bodyPr wrap="none" lIns="182880" tIns="146304" rIns="182880" bIns="146304" rtlCol="0">
                <a:spAutoFit/>
              </a:bodyPr>
              <a:lstStyle/>
              <a:p>
                <a:pPr>
                  <a:lnSpc>
                    <a:spcPct val="90000"/>
                  </a:lnSpc>
                  <a:spcAft>
                    <a:spcPts val="600"/>
                  </a:spcAft>
                </a:pPr>
                <a:r>
                  <a:rPr lang="en-US" sz="1100" dirty="0">
                    <a:solidFill>
                      <a:schemeClr val="bg1"/>
                    </a:solidFill>
                  </a:rPr>
                  <a:t>Year=2020</a:t>
                </a:r>
              </a:p>
            </p:txBody>
          </p:sp>
        </p:grpSp>
        <p:grpSp>
          <p:nvGrpSpPr>
            <p:cNvPr id="14" name="Group 13">
              <a:extLst>
                <a:ext uri="{FF2B5EF4-FFF2-40B4-BE49-F238E27FC236}">
                  <a16:creationId xmlns:a16="http://schemas.microsoft.com/office/drawing/2014/main" id="{0B262F1A-8AE1-6F4E-02C4-D45F01955821}"/>
                </a:ext>
              </a:extLst>
            </p:cNvPr>
            <p:cNvGrpSpPr/>
            <p:nvPr/>
          </p:nvGrpSpPr>
          <p:grpSpPr>
            <a:xfrm>
              <a:off x="5324230" y="4580701"/>
              <a:ext cx="1040991" cy="982492"/>
              <a:chOff x="3178842" y="3301235"/>
              <a:chExt cx="1228842" cy="1159788"/>
            </a:xfrm>
          </p:grpSpPr>
          <p:pic>
            <p:nvPicPr>
              <p:cNvPr id="15" name="Graphic 14" descr="Folder with solid fill">
                <a:extLst>
                  <a:ext uri="{FF2B5EF4-FFF2-40B4-BE49-F238E27FC236}">
                    <a16:creationId xmlns:a16="http://schemas.microsoft.com/office/drawing/2014/main" id="{836B16C9-E014-165C-1D71-A03A96C092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13370" y="3301235"/>
                <a:ext cx="1159788" cy="1159788"/>
              </a:xfrm>
              <a:prstGeom prst="rect">
                <a:avLst/>
              </a:prstGeom>
            </p:spPr>
          </p:pic>
          <p:sp>
            <p:nvSpPr>
              <p:cNvPr id="16" name="TextBox 15">
                <a:extLst>
                  <a:ext uri="{FF2B5EF4-FFF2-40B4-BE49-F238E27FC236}">
                    <a16:creationId xmlns:a16="http://schemas.microsoft.com/office/drawing/2014/main" id="{9BD1BB2E-1D4D-F443-265F-4E58186FC78F}"/>
                  </a:ext>
                </a:extLst>
              </p:cNvPr>
              <p:cNvSpPr txBox="1"/>
              <p:nvPr/>
            </p:nvSpPr>
            <p:spPr>
              <a:xfrm>
                <a:off x="3178842" y="3654708"/>
                <a:ext cx="1228842" cy="528626"/>
              </a:xfrm>
              <a:prstGeom prst="rect">
                <a:avLst/>
              </a:prstGeom>
              <a:noFill/>
            </p:spPr>
            <p:txBody>
              <a:bodyPr wrap="none" lIns="182880" tIns="146304" rIns="182880" bIns="146304" rtlCol="0">
                <a:spAutoFit/>
              </a:bodyPr>
              <a:lstStyle/>
              <a:p>
                <a:pPr>
                  <a:lnSpc>
                    <a:spcPct val="90000"/>
                  </a:lnSpc>
                  <a:spcAft>
                    <a:spcPts val="600"/>
                  </a:spcAft>
                </a:pPr>
                <a:r>
                  <a:rPr lang="en-US" sz="1100" dirty="0">
                    <a:solidFill>
                      <a:schemeClr val="bg1"/>
                    </a:solidFill>
                  </a:rPr>
                  <a:t>Year=2021</a:t>
                </a:r>
              </a:p>
            </p:txBody>
          </p:sp>
        </p:grpSp>
        <p:cxnSp>
          <p:nvCxnSpPr>
            <p:cNvPr id="20" name="Straight Connector 18">
              <a:extLst>
                <a:ext uri="{FF2B5EF4-FFF2-40B4-BE49-F238E27FC236}">
                  <a16:creationId xmlns:a16="http://schemas.microsoft.com/office/drawing/2014/main" id="{A6752E52-FA22-9AB0-B241-6C89D893D20E}"/>
                </a:ext>
              </a:extLst>
            </p:cNvPr>
            <p:cNvCxnSpPr>
              <a:cxnSpLocks/>
              <a:stCxn id="5" idx="2"/>
              <a:endCxn id="16" idx="1"/>
            </p:cNvCxnSpPr>
            <p:nvPr/>
          </p:nvCxnSpPr>
          <p:spPr>
            <a:xfrm rot="16200000" flipH="1">
              <a:off x="4617528" y="4397345"/>
              <a:ext cx="1061630" cy="351773"/>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65911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439C-A1FA-5CE0-C41C-97A60E5EE185}"/>
              </a:ext>
            </a:extLst>
          </p:cNvPr>
          <p:cNvSpPr>
            <a:spLocks noGrp="1"/>
          </p:cNvSpPr>
          <p:nvPr>
            <p:ph type="title"/>
          </p:nvPr>
        </p:nvSpPr>
        <p:spPr/>
        <p:txBody>
          <a:bodyPr/>
          <a:lstStyle/>
          <a:p>
            <a:r>
              <a:rPr lang="en-US" dirty="0"/>
              <a:t>Transform data with SQL</a:t>
            </a:r>
          </a:p>
        </p:txBody>
      </p:sp>
      <p:sp>
        <p:nvSpPr>
          <p:cNvPr id="4" name="Rectangle 3">
            <a:extLst>
              <a:ext uri="{FF2B5EF4-FFF2-40B4-BE49-F238E27FC236}">
                <a16:creationId xmlns:a16="http://schemas.microsoft.com/office/drawing/2014/main" id="{FBDF2A5A-7C77-002C-8BDD-EED75AF1A214}"/>
              </a:ext>
            </a:extLst>
          </p:cNvPr>
          <p:cNvSpPr/>
          <p:nvPr/>
        </p:nvSpPr>
        <p:spPr bwMode="auto">
          <a:xfrm>
            <a:off x="1048965" y="3354260"/>
            <a:ext cx="10094069" cy="2158080"/>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Segoe UI" pitchFamily="34" charset="0"/>
                <a:cs typeface="Courier New" panose="02070309020205020404" pitchFamily="49" charset="0"/>
              </a:rPr>
              <a:t># Create a view in the </a:t>
            </a:r>
            <a:r>
              <a:rPr kumimoji="0" lang="en-US" sz="1400" b="0" i="0" u="none" strike="noStrike" kern="1200" cap="none" spc="0" normalizeH="0" baseline="0" noProof="0" dirty="0" err="1">
                <a:ln>
                  <a:noFill/>
                </a:ln>
                <a:solidFill>
                  <a:srgbClr val="008000"/>
                </a:solidFill>
                <a:effectLst/>
                <a:uLnTx/>
                <a:uFillTx/>
                <a:latin typeface="Courier New" panose="02070309020205020404" pitchFamily="49" charset="0"/>
                <a:ea typeface="Segoe UI" pitchFamily="34" charset="0"/>
                <a:cs typeface="Courier New" panose="02070309020205020404" pitchFamily="49" charset="0"/>
              </a:rPr>
              <a:t>metastore</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Segoe UI" pitchFamily="34" charset="0"/>
              <a:cs typeface="Courier New" panose="02070309020205020404" pitchFamily="49" charset="0"/>
            </a:endParaRPr>
          </a:p>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Segoe UI" pitchFamily="34" charset="0"/>
                <a:cs typeface="Courier New" panose="02070309020205020404" pitchFamily="49" charset="0"/>
              </a:rPr>
              <a:t>df.createOrReplaceTempView</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Segoe UI" pitchFamily="34" charset="0"/>
                <a:cs typeface="Courier New" panose="02070309020205020404" pitchFamily="49" charset="0"/>
              </a:rPr>
              <a:t>("</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Segoe UI" pitchFamily="34" charset="0"/>
                <a:cs typeface="Courier New" panose="02070309020205020404" pitchFamily="49" charset="0"/>
              </a:rPr>
              <a:t>sales_orders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Segoe UI" pitchFamily="34" charset="0"/>
                <a:cs typeface="Courier New" panose="02070309020205020404" pitchFamily="49" charset="0"/>
              </a:rPr>
              <a:t>")</a:t>
            </a:r>
          </a:p>
          <a:p>
            <a:pPr marL="0" marR="0" lvl="0" indent="0" algn="l" defTabSz="932472" rtl="0" eaLnBrk="1" fontAlgn="base" latinLnBrk="0" hangingPunct="1">
              <a:lnSpc>
                <a:spcPct val="9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Segoe UI" pitchFamily="34" charset="0"/>
                <a:cs typeface="Courier New" panose="02070309020205020404" pitchFamily="49" charset="0"/>
              </a:rPr>
              <a:t># Use SQL to transform data and return a </a:t>
            </a:r>
            <a:r>
              <a:rPr kumimoji="0" lang="en-US" sz="1400" b="0" i="0" u="none" strike="noStrike" kern="1200" cap="none" spc="0" normalizeH="0" baseline="0" noProof="0" dirty="0" err="1">
                <a:ln>
                  <a:noFill/>
                </a:ln>
                <a:solidFill>
                  <a:srgbClr val="008000"/>
                </a:solidFill>
                <a:effectLst/>
                <a:uLnTx/>
                <a:uFillTx/>
                <a:latin typeface="Courier New" panose="02070309020205020404" pitchFamily="49" charset="0"/>
                <a:ea typeface="Segoe UI" pitchFamily="34" charset="0"/>
                <a:cs typeface="Courier New" panose="02070309020205020404" pitchFamily="49" charset="0"/>
              </a:rPr>
              <a:t>dataframe</a:t>
            </a:r>
            <a:endParaRPr lang="en-US" sz="1400" dirty="0">
              <a:solidFill>
                <a:srgbClr val="008000"/>
              </a:solidFill>
              <a:latin typeface="Courier New" panose="02070309020205020404" pitchFamily="49" charset="0"/>
              <a:cs typeface="Courier New" panose="02070309020205020404" pitchFamily="49" charset="0"/>
            </a:endParaRPr>
          </a:p>
          <a:p>
            <a:pPr defTabSz="932472" fontAlgn="base">
              <a:lnSpc>
                <a:spcPct val="90000"/>
              </a:lnSpc>
              <a:spcBef>
                <a:spcPct val="0"/>
              </a:spcBef>
              <a:spcAft>
                <a:spcPct val="0"/>
              </a:spcAft>
            </a:pPr>
            <a:r>
              <a:rPr lang="en-US" sz="1400" dirty="0" err="1">
                <a:solidFill>
                  <a:schemeClr val="tx1"/>
                </a:solidFill>
                <a:latin typeface="Courier New" panose="02070309020205020404" pitchFamily="49" charset="0"/>
                <a:cs typeface="Courier New" panose="02070309020205020404" pitchFamily="49" charset="0"/>
              </a:rPr>
              <a:t>new_df</a:t>
            </a: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spark.sql</a:t>
            </a:r>
            <a:r>
              <a:rPr lang="en-US" sz="1400" dirty="0">
                <a:solidFill>
                  <a:schemeClr val="tx1"/>
                </a:solidFill>
                <a:latin typeface="Courier New" panose="02070309020205020404" pitchFamily="49" charset="0"/>
                <a:ea typeface="Segoe UI" pitchFamily="34" charset="0"/>
                <a:cs typeface="Courier New" panose="02070309020205020404" pitchFamily="49" charset="0"/>
              </a:rPr>
              <a:t>("SELECT </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OrderNo</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OrderDate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Year(</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OrderDate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As Year FROM </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sales_orders</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Segoe UI" pitchFamily="34" charset="0"/>
                <a:cs typeface="Courier New" panose="02070309020205020404" pitchFamily="49" charset="0"/>
              </a:rPr>
              <a:t># Save the </a:t>
            </a:r>
            <a:r>
              <a:rPr kumimoji="0" lang="en-US" sz="1400" b="0" i="0" u="none" strike="noStrike" kern="1200" cap="none" spc="0" normalizeH="0" baseline="0" noProof="0" dirty="0" err="1">
                <a:ln>
                  <a:noFill/>
                </a:ln>
                <a:solidFill>
                  <a:srgbClr val="008000"/>
                </a:solidFill>
                <a:effectLst/>
                <a:uLnTx/>
                <a:uFillTx/>
                <a:latin typeface="Courier New" panose="02070309020205020404" pitchFamily="49" charset="0"/>
                <a:ea typeface="Segoe UI" pitchFamily="34" charset="0"/>
                <a:cs typeface="Courier New" panose="02070309020205020404" pitchFamily="49" charset="0"/>
              </a:rPr>
              <a:t>dataframe</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Segoe UI" pitchFamily="34" charset="0"/>
                <a:cs typeface="Courier New" panose="02070309020205020404" pitchFamily="49" charset="0"/>
              </a:rPr>
              <a:t> as an external table</a:t>
            </a:r>
            <a:endParaRPr lang="en-US" sz="1400" dirty="0">
              <a:solidFill>
                <a:srgbClr val="008000"/>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err="1">
                <a:solidFill>
                  <a:schemeClr val="tx1"/>
                </a:solidFill>
                <a:latin typeface="Courier New" panose="02070309020205020404" pitchFamily="49" charset="0"/>
                <a:cs typeface="Courier New" panose="02070309020205020404" pitchFamily="49" charset="0"/>
              </a:rPr>
              <a:t>new_df</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.write.partitionBy</a:t>
            </a:r>
            <a:r>
              <a:rPr lang="en-US" sz="1400" dirty="0">
                <a:solidFill>
                  <a:schemeClr val="tx1"/>
                </a:solidFill>
                <a:latin typeface="Courier New" panose="02070309020205020404" pitchFamily="49" charset="0"/>
                <a:ea typeface="Segoe UI" pitchFamily="34" charset="0"/>
                <a:cs typeface="Courier New" panose="02070309020205020404" pitchFamily="49" charset="0"/>
              </a:rPr>
              <a:t>("Year").</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saveAsTable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transformed_orders</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format="parquet",</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mode="overwrite", path="/</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transformed_orders</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p:txBody>
      </p:sp>
      <p:sp>
        <p:nvSpPr>
          <p:cNvPr id="6" name="TextBox 5">
            <a:extLst>
              <a:ext uri="{FF2B5EF4-FFF2-40B4-BE49-F238E27FC236}">
                <a16:creationId xmlns:a16="http://schemas.microsoft.com/office/drawing/2014/main" id="{6B4FE435-8FD6-DE9C-2AB4-FCDDA553358F}"/>
              </a:ext>
            </a:extLst>
          </p:cNvPr>
          <p:cNvSpPr txBox="1"/>
          <p:nvPr/>
        </p:nvSpPr>
        <p:spPr>
          <a:xfrm>
            <a:off x="784698" y="1439014"/>
            <a:ext cx="10428051" cy="180049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Use the </a:t>
            </a:r>
            <a:r>
              <a:rPr lang="en-US" sz="2400" dirty="0" err="1">
                <a:gradFill>
                  <a:gsLst>
                    <a:gs pos="2917">
                      <a:schemeClr val="tx1"/>
                    </a:gs>
                    <a:gs pos="30000">
                      <a:schemeClr val="tx1"/>
                    </a:gs>
                  </a:gsLst>
                  <a:lin ang="5400000" scaled="0"/>
                </a:gradFill>
              </a:rPr>
              <a:t>metastore</a:t>
            </a:r>
            <a:r>
              <a:rPr lang="en-US" sz="2400" dirty="0">
                <a:gradFill>
                  <a:gsLst>
                    <a:gs pos="2917">
                      <a:schemeClr val="tx1"/>
                    </a:gs>
                    <a:gs pos="30000">
                      <a:schemeClr val="tx1"/>
                    </a:gs>
                  </a:gsLst>
                  <a:lin ang="5400000" scaled="0"/>
                </a:gradFill>
              </a:rPr>
              <a:t> to define tables and views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Use SQL to query and transform the data</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Save transformed data as an external table</a:t>
            </a:r>
          </a:p>
          <a:p>
            <a:pPr marL="800083"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Dropping an external table does not delete the data files</a:t>
            </a:r>
          </a:p>
        </p:txBody>
      </p:sp>
    </p:spTree>
    <p:extLst>
      <p:ext uri="{BB962C8B-B14F-4D97-AF65-F5344CB8AC3E}">
        <p14:creationId xmlns:p14="http://schemas.microsoft.com/office/powerpoint/2010/main" val="24301722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Exercise: Transform data using Spark in Synapse Analytics</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6" y="2698410"/>
            <a:ext cx="4645314" cy="2056653"/>
          </a:xfrm>
        </p:spPr>
        <p:txBody>
          <a:bodyPr/>
          <a:lstStyle/>
          <a:p>
            <a:r>
              <a:rPr lang="en-US" dirty="0"/>
              <a:t>Use the hosted lab environment provided, or view the lab instructions at the link below:</a:t>
            </a:r>
          </a:p>
          <a:p>
            <a:endParaRPr lang="en-US" dirty="0"/>
          </a:p>
          <a:p>
            <a:r>
              <a:rPr lang="en-US" sz="2000" dirty="0">
                <a:solidFill>
                  <a:schemeClr val="bg1">
                    <a:lumMod val="50000"/>
                  </a:schemeClr>
                </a:solidFill>
              </a:rPr>
              <a:t>https://aka.ms/mslearn-transform-spark</a:t>
            </a:r>
          </a:p>
        </p:txBody>
      </p:sp>
      <p:pic>
        <p:nvPicPr>
          <p:cNvPr id="2" name="Graphic 1">
            <a:extLst>
              <a:ext uri="{FF2B5EF4-FFF2-40B4-BE49-F238E27FC236}">
                <a16:creationId xmlns:a16="http://schemas.microsoft.com/office/drawing/2014/main" id="{B6D41814-F1EA-B3C2-F7A5-3D5C2870A9D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5379" y="2255413"/>
            <a:ext cx="2709167" cy="2709167"/>
          </a:xfrm>
          <a:prstGeom prst="rect">
            <a:avLst/>
          </a:prstGeom>
        </p:spPr>
      </p:pic>
    </p:spTree>
    <p:extLst>
      <p:ext uri="{BB962C8B-B14F-4D97-AF65-F5344CB8AC3E}">
        <p14:creationId xmlns:p14="http://schemas.microsoft.com/office/powerpoint/2010/main" val="56642544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39467"/>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method of the </a:t>
            </a:r>
            <a:r>
              <a:rPr kumimoji="0" lang="en-US" sz="1800" b="0" i="0" u="none" strike="noStrike" kern="1200" cap="none" spc="0" normalizeH="0" baseline="0" noProof="0" dirty="0" err="1">
                <a:ln>
                  <a:noFill/>
                </a:ln>
                <a:effectLst/>
                <a:uLnTx/>
                <a:uFillTx/>
                <a:latin typeface="+mj-lt"/>
                <a:ea typeface="+mn-ea"/>
                <a:cs typeface="+mn-cs"/>
              </a:rPr>
              <a:t>Dataframe</a:t>
            </a:r>
            <a:r>
              <a:rPr kumimoji="0" lang="en-US" sz="1800" b="0" i="0" u="none" strike="noStrike" kern="1200" cap="none" spc="0" normalizeH="0" baseline="0" noProof="0" dirty="0">
                <a:ln>
                  <a:noFill/>
                </a:ln>
                <a:effectLst/>
                <a:uLnTx/>
                <a:uFillTx/>
                <a:latin typeface="+mj-lt"/>
                <a:ea typeface="+mn-ea"/>
                <a:cs typeface="+mn-cs"/>
              </a:rPr>
              <a:t> object is used to save a </a:t>
            </a:r>
            <a:r>
              <a:rPr kumimoji="0" lang="en-US" sz="1800" b="0" i="0" u="none" strike="noStrike" kern="1200" cap="none" spc="0" normalizeH="0" baseline="0" noProof="0" dirty="0" err="1">
                <a:ln>
                  <a:noFill/>
                </a:ln>
                <a:effectLst/>
                <a:uLnTx/>
                <a:uFillTx/>
                <a:latin typeface="+mj-lt"/>
                <a:ea typeface="+mn-ea"/>
                <a:cs typeface="+mn-cs"/>
              </a:rPr>
              <a:t>dataframe</a:t>
            </a:r>
            <a:r>
              <a:rPr kumimoji="0" lang="en-US" sz="1800" b="0" i="0" u="none" strike="noStrike" kern="1200" cap="none" spc="0" normalizeH="0" baseline="0" noProof="0" dirty="0">
                <a:ln>
                  <a:noFill/>
                </a:ln>
                <a:effectLst/>
                <a:uLnTx/>
                <a:uFillTx/>
                <a:latin typeface="+mj-lt"/>
                <a:ea typeface="+mn-ea"/>
                <a:cs typeface="+mn-cs"/>
              </a:rPr>
              <a:t> as a file?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err="1">
                <a:solidFill>
                  <a:srgbClr val="171717"/>
                </a:solidFill>
                <a:latin typeface="Segoe UI" panose="020B0502040204020203" pitchFamily="34" charset="0"/>
              </a:rPr>
              <a:t>toFile</a:t>
            </a:r>
            <a:r>
              <a:rPr lang="en-US" sz="1600" dirty="0">
                <a:solidFill>
                  <a:srgbClr val="171717"/>
                </a:solidFill>
                <a:latin typeface="Segoe UI" panose="020B0502040204020203" pitchFamily="34" charset="0"/>
              </a:rPr>
              <a:t>()</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write()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save()</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76011" y="211611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86210"/>
            <a:ext cx="10383899" cy="1443714"/>
          </a:xfrm>
        </p:spPr>
        <p:txBody>
          <a:bodyPr/>
          <a:lstStyle/>
          <a:p>
            <a:pPr>
              <a:spcAft>
                <a:spcPts val="0"/>
              </a:spcAft>
              <a:defRPr/>
            </a:pPr>
            <a:r>
              <a:rPr kumimoji="0" lang="en-US" sz="1800" b="0" i="0" u="none" strike="noStrike" kern="1200" cap="none" spc="0" normalizeH="0" baseline="0" noProof="0" dirty="0">
                <a:ln>
                  <a:noFill/>
                </a:ln>
                <a:effectLst/>
                <a:uLnTx/>
                <a:uFillTx/>
                <a:latin typeface="+mj-lt"/>
                <a:ea typeface="+mn-ea"/>
                <a:cs typeface="+mn-cs"/>
              </a:rPr>
              <a:t>Which method is used to split the data across folders when saving a </a:t>
            </a:r>
            <a:r>
              <a:rPr kumimoji="0" lang="en-US" sz="1800" b="0" i="0" u="none" strike="noStrike" kern="1200" cap="none" spc="0" normalizeH="0" baseline="0" noProof="0" dirty="0" err="1">
                <a:ln>
                  <a:noFill/>
                </a:ln>
                <a:effectLst/>
                <a:uLnTx/>
                <a:uFillTx/>
                <a:latin typeface="+mj-lt"/>
                <a:ea typeface="+mn-ea"/>
                <a:cs typeface="+mn-cs"/>
              </a:rPr>
              <a:t>dataframe</a:t>
            </a:r>
            <a:r>
              <a:rPr kumimoji="0" lang="en-US" sz="1800" b="0" i="0" u="none" strike="noStrike" kern="1200" cap="none" spc="0" normalizeH="0" baseline="0" noProof="0" dirty="0">
                <a:ln>
                  <a:noFill/>
                </a:ln>
                <a:effectLst/>
                <a:uLnTx/>
                <a:uFillTx/>
                <a:latin typeface="+mj-lt"/>
                <a:ea typeface="+mn-ea"/>
                <a:cs typeface="+mn-cs"/>
              </a:rPr>
              <a:t>?</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err="1">
                <a:solidFill>
                  <a:srgbClr val="171717"/>
                </a:solidFill>
                <a:latin typeface="Segoe UI" panose="020B0502040204020203" pitchFamily="34" charset="0"/>
              </a:rPr>
              <a:t>splitBy</a:t>
            </a:r>
            <a:r>
              <a:rPr lang="en-US" sz="1600" dirty="0">
                <a:solidFill>
                  <a:srgbClr val="171717"/>
                </a:solidFill>
                <a:latin typeface="Segoe UI" panose="020B0502040204020203" pitchFamily="34" charset="0"/>
              </a:rPr>
              <a:t>()</a:t>
            </a:r>
            <a:endParaRPr lang="en-US" sz="1600" dirty="0"/>
          </a:p>
          <a:p>
            <a:pPr marL="288925" indent="-288925">
              <a:spcBef>
                <a:spcPts val="300"/>
              </a:spcBef>
              <a:spcAft>
                <a:spcPts val="600"/>
              </a:spcAft>
              <a:buFont typeface="Wingdings" panose="05000000000000000000" pitchFamily="2" charset="2"/>
              <a:buChar char="q"/>
              <a:defRPr/>
            </a:pPr>
            <a:r>
              <a:rPr lang="en-US" sz="1600" dirty="0" err="1">
                <a:solidFill>
                  <a:srgbClr val="171717"/>
                </a:solidFill>
                <a:latin typeface="Segoe UI" panose="020B0502040204020203" pitchFamily="34" charset="0"/>
              </a:rPr>
              <a:t>distributeBy</a:t>
            </a:r>
            <a:r>
              <a:rPr lang="en-US" sz="1600" dirty="0">
                <a:solidFill>
                  <a:srgbClr val="171717"/>
                </a:solidFill>
                <a:latin typeface="Segoe UI" panose="020B0502040204020203" pitchFamily="34" charset="0"/>
              </a:rPr>
              <a:t>()</a:t>
            </a:r>
            <a:endParaRPr lang="en-US" sz="1600" dirty="0"/>
          </a:p>
          <a:p>
            <a:pPr marL="288925" indent="-288925">
              <a:spcBef>
                <a:spcPts val="300"/>
              </a:spcBef>
              <a:spcAft>
                <a:spcPts val="600"/>
              </a:spcAft>
              <a:buFont typeface="Wingdings" panose="05000000000000000000" pitchFamily="2" charset="2"/>
              <a:buChar char="q"/>
              <a:defRPr/>
            </a:pPr>
            <a:r>
              <a:rPr lang="en-US" sz="1600" dirty="0" err="1">
                <a:solidFill>
                  <a:srgbClr val="171717"/>
                </a:solidFill>
                <a:latin typeface="Segoe UI" panose="020B0502040204020203" pitchFamily="34" charset="0"/>
              </a:rPr>
              <a:t>partitionBy</a:t>
            </a:r>
            <a:r>
              <a:rPr lang="en-US" sz="1600" dirty="0">
                <a:solidFill>
                  <a:srgbClr val="171717"/>
                </a:solidFill>
                <a:latin typeface="Segoe UI" panose="020B0502040204020203" pitchFamily="34" charset="0"/>
              </a:rPr>
              <a:t>()</a:t>
            </a:r>
            <a:endParaRPr lang="en-US" sz="1600" dirty="0"/>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6011" y="411247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50567"/>
            <a:ext cx="10383899" cy="1557928"/>
          </a:xfrm>
        </p:spPr>
        <p:txBody>
          <a:bodyPr/>
          <a:lstStyle/>
          <a:p>
            <a:pPr>
              <a:defRPr/>
            </a:pPr>
            <a:r>
              <a:rPr kumimoji="0" lang="en-US" sz="1800" b="0" i="0" u="none" strike="noStrike" kern="1200" cap="none" spc="0" normalizeH="0" baseline="0" noProof="0" dirty="0">
                <a:ln>
                  <a:noFill/>
                </a:ln>
                <a:effectLst/>
                <a:uLnTx/>
                <a:uFillTx/>
                <a:latin typeface="+mj-lt"/>
                <a:ea typeface="+mn-ea"/>
                <a:cs typeface="+mn-cs"/>
              </a:rPr>
              <a:t>What happens if you drop an external table that is based on existing files?</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An error – you must delete the files first</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The table is dropped from the </a:t>
            </a:r>
            <a:r>
              <a:rPr lang="en-US" sz="1600" dirty="0" err="1">
                <a:solidFill>
                  <a:srgbClr val="171717"/>
                </a:solidFill>
                <a:latin typeface="Segoe UI" panose="020B0502040204020203" pitchFamily="34" charset="0"/>
              </a:rPr>
              <a:t>metastore</a:t>
            </a:r>
            <a:r>
              <a:rPr lang="en-US" sz="1600" dirty="0">
                <a:solidFill>
                  <a:srgbClr val="171717"/>
                </a:solidFill>
                <a:latin typeface="Segoe UI" panose="020B0502040204020203" pitchFamily="34" charset="0"/>
              </a:rPr>
              <a:t> but the files remain unaffected</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The table is dropped from the </a:t>
            </a:r>
            <a:r>
              <a:rPr lang="en-US" sz="1600" dirty="0" err="1">
                <a:solidFill>
                  <a:srgbClr val="171717"/>
                </a:solidFill>
                <a:latin typeface="Segoe UI" panose="020B0502040204020203" pitchFamily="34" charset="0"/>
              </a:rPr>
              <a:t>metastore</a:t>
            </a:r>
            <a:r>
              <a:rPr lang="en-US" sz="1600" dirty="0">
                <a:solidFill>
                  <a:srgbClr val="171717"/>
                </a:solidFill>
                <a:latin typeface="Segoe UI" panose="020B0502040204020203" pitchFamily="34" charset="0"/>
              </a:rPr>
              <a:t> and the files are deleted</a:t>
            </a:r>
            <a:endParaRPr lang="en-US" sz="1600" dirty="0"/>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76011" y="536917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182956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Use Delta Lake in Azure Synapse Analytics</a:t>
            </a:r>
          </a:p>
        </p:txBody>
      </p:sp>
      <p:pic>
        <p:nvPicPr>
          <p:cNvPr id="2" name="Graphic 1">
            <a:extLst>
              <a:ext uri="{FF2B5EF4-FFF2-40B4-BE49-F238E27FC236}">
                <a16:creationId xmlns:a16="http://schemas.microsoft.com/office/drawing/2014/main" id="{CDA61745-97EC-305B-0A42-0FEAB4371DE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8088" y="2788444"/>
            <a:ext cx="1281112" cy="1281112"/>
          </a:xfrm>
          <a:prstGeom prst="rect">
            <a:avLst/>
          </a:prstGeom>
        </p:spPr>
      </p:pic>
    </p:spTree>
    <p:extLst>
      <p:ext uri="{BB962C8B-B14F-4D97-AF65-F5344CB8AC3E}">
        <p14:creationId xmlns:p14="http://schemas.microsoft.com/office/powerpoint/2010/main" val="22148359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2D2B21-6937-5A8B-7E28-9969758CD9A6}"/>
              </a:ext>
            </a:extLst>
          </p:cNvPr>
          <p:cNvSpPr>
            <a:spLocks noGrp="1"/>
          </p:cNvSpPr>
          <p:nvPr>
            <p:ph type="title"/>
          </p:nvPr>
        </p:nvSpPr>
        <p:spPr/>
        <p:txBody>
          <a:bodyPr/>
          <a:lstStyle/>
          <a:p>
            <a:r>
              <a:rPr lang="en-US" dirty="0"/>
              <a:t>What is Delta Lake?</a:t>
            </a:r>
          </a:p>
        </p:txBody>
      </p:sp>
      <p:sp>
        <p:nvSpPr>
          <p:cNvPr id="5" name="Text Placeholder 14">
            <a:extLst>
              <a:ext uri="{FF2B5EF4-FFF2-40B4-BE49-F238E27FC236}">
                <a16:creationId xmlns:a16="http://schemas.microsoft.com/office/drawing/2014/main" id="{4B914E0A-E559-83E9-B473-DFDACA584A4C}"/>
              </a:ext>
            </a:extLst>
          </p:cNvPr>
          <p:cNvSpPr txBox="1">
            <a:spLocks/>
          </p:cNvSpPr>
          <p:nvPr/>
        </p:nvSpPr>
        <p:spPr>
          <a:xfrm>
            <a:off x="1172954" y="1796963"/>
            <a:ext cx="10241280" cy="379379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Open-source storage layer that adds relational database semantics to Spark</a:t>
            </a:r>
          </a:p>
          <a:p>
            <a:pPr marL="630238" lvl="1" indent="-342900">
              <a:buFont typeface="Arial" panose="020B0604020202020204" pitchFamily="34" charset="0"/>
              <a:buChar char="•"/>
            </a:pPr>
            <a:r>
              <a:rPr lang="en-US" dirty="0"/>
              <a:t>Relational tables that support querying and data modification</a:t>
            </a:r>
          </a:p>
          <a:p>
            <a:pPr marL="630238" lvl="1" indent="-342900">
              <a:buFont typeface="Arial" panose="020B0604020202020204" pitchFamily="34" charset="0"/>
              <a:buChar char="•"/>
            </a:pPr>
            <a:r>
              <a:rPr lang="en-US" dirty="0"/>
              <a:t>Support for ACID transactions</a:t>
            </a:r>
          </a:p>
          <a:p>
            <a:pPr marL="630238" lvl="1" indent="-342900">
              <a:buFont typeface="Arial" panose="020B0604020202020204" pitchFamily="34" charset="0"/>
              <a:buChar char="•"/>
            </a:pPr>
            <a:r>
              <a:rPr lang="en-US" dirty="0"/>
              <a:t>Data versioning and </a:t>
            </a:r>
            <a:r>
              <a:rPr lang="en-US" i="1" dirty="0"/>
              <a:t>time travel</a:t>
            </a:r>
          </a:p>
          <a:p>
            <a:pPr marL="630238" lvl="1" indent="-342900">
              <a:buFont typeface="Arial" panose="020B0604020202020204" pitchFamily="34" charset="0"/>
              <a:buChar char="•"/>
            </a:pPr>
            <a:r>
              <a:rPr lang="en-US" dirty="0"/>
              <a:t>Support for batch and streaming data</a:t>
            </a:r>
          </a:p>
          <a:p>
            <a:pPr marL="630238" lvl="1" indent="-342900">
              <a:buFont typeface="Arial" panose="020B0604020202020204" pitchFamily="34" charset="0"/>
              <a:buChar char="•"/>
            </a:pPr>
            <a:r>
              <a:rPr lang="en-US" dirty="0"/>
              <a:t>Standard formats and interoperability</a:t>
            </a:r>
          </a:p>
        </p:txBody>
      </p:sp>
    </p:spTree>
    <p:extLst>
      <p:ext uri="{BB962C8B-B14F-4D97-AF65-F5344CB8AC3E}">
        <p14:creationId xmlns:p14="http://schemas.microsoft.com/office/powerpoint/2010/main" val="41303518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5975-530E-5577-3A50-0DBBB92667E0}"/>
              </a:ext>
            </a:extLst>
          </p:cNvPr>
          <p:cNvSpPr>
            <a:spLocks noGrp="1"/>
          </p:cNvSpPr>
          <p:nvPr>
            <p:ph type="title"/>
          </p:nvPr>
        </p:nvSpPr>
        <p:spPr/>
        <p:txBody>
          <a:bodyPr/>
          <a:lstStyle/>
          <a:p>
            <a:r>
              <a:rPr lang="en-US" dirty="0"/>
              <a:t>Create Delta Lake tables</a:t>
            </a:r>
          </a:p>
        </p:txBody>
      </p:sp>
      <p:sp>
        <p:nvSpPr>
          <p:cNvPr id="4" name="TextBox 3">
            <a:extLst>
              <a:ext uri="{FF2B5EF4-FFF2-40B4-BE49-F238E27FC236}">
                <a16:creationId xmlns:a16="http://schemas.microsoft.com/office/drawing/2014/main" id="{16C44E22-3F81-88ED-E01E-A5AB7B2DA004}"/>
              </a:ext>
            </a:extLst>
          </p:cNvPr>
          <p:cNvSpPr txBox="1"/>
          <p:nvPr/>
        </p:nvSpPr>
        <p:spPr>
          <a:xfrm>
            <a:off x="418642" y="1219357"/>
            <a:ext cx="6581247" cy="461665"/>
          </a:xfrm>
          <a:prstGeom prst="rect">
            <a:avLst/>
          </a:prstGeom>
          <a:noFill/>
        </p:spPr>
        <p:txBody>
          <a:bodyPr wrap="square">
            <a:spAutoFit/>
          </a:bodyPr>
          <a:lstStyle/>
          <a:p>
            <a:r>
              <a:rPr lang="en-US" sz="2400" dirty="0">
                <a:latin typeface="+mj-lt"/>
              </a:rPr>
              <a:t>Create a Delta Lake table from a </a:t>
            </a:r>
            <a:r>
              <a:rPr lang="en-US" sz="2400" dirty="0" err="1">
                <a:latin typeface="+mj-lt"/>
              </a:rPr>
              <a:t>dataframe</a:t>
            </a:r>
            <a:endParaRPr lang="en-US" sz="2400" dirty="0">
              <a:latin typeface="+mj-lt"/>
            </a:endParaRPr>
          </a:p>
        </p:txBody>
      </p:sp>
      <p:sp>
        <p:nvSpPr>
          <p:cNvPr id="3" name="Rectangle 2">
            <a:extLst>
              <a:ext uri="{FF2B5EF4-FFF2-40B4-BE49-F238E27FC236}">
                <a16:creationId xmlns:a16="http://schemas.microsoft.com/office/drawing/2014/main" id="{F700ABE5-526E-C296-756F-F62F07B093C6}"/>
              </a:ext>
            </a:extLst>
          </p:cNvPr>
          <p:cNvSpPr/>
          <p:nvPr/>
        </p:nvSpPr>
        <p:spPr bwMode="auto">
          <a:xfrm>
            <a:off x="551250" y="1681022"/>
            <a:ext cx="11076053" cy="854073"/>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df</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 </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spark.read.load</a:t>
            </a:r>
            <a:r>
              <a:rPr lang="en-US" sz="1400" dirty="0">
                <a:solidFill>
                  <a:schemeClr val="tx1"/>
                </a:solidFill>
                <a:latin typeface="Courier New" panose="02070309020205020404" pitchFamily="49" charset="0"/>
                <a:ea typeface="Segoe UI" pitchFamily="34" charset="0"/>
                <a:cs typeface="Courier New" panose="02070309020205020404" pitchFamily="49" charset="0"/>
              </a:rPr>
              <a:t>("/data/mydata.csv", format="csv", header=True)</a:t>
            </a:r>
          </a:p>
          <a:p>
            <a:pPr defTabSz="932472" fontAlgn="base">
              <a:lnSpc>
                <a:spcPct val="90000"/>
              </a:lnSpc>
              <a:spcBef>
                <a:spcPct val="0"/>
              </a:spcBef>
              <a:spcAft>
                <a:spcPct val="0"/>
              </a:spcAft>
            </a:pP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delta_table_path</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 "/delta/</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mydata</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df.write.format</a:t>
            </a:r>
            <a:r>
              <a:rPr lang="en-US" sz="1400" dirty="0">
                <a:solidFill>
                  <a:schemeClr val="tx1"/>
                </a:solidFill>
                <a:latin typeface="Courier New" panose="02070309020205020404" pitchFamily="49" charset="0"/>
                <a:ea typeface="Segoe UI" pitchFamily="34" charset="0"/>
                <a:cs typeface="Courier New" panose="02070309020205020404" pitchFamily="49" charset="0"/>
              </a:rPr>
              <a:t>("delta").save(</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delta_table_path</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p:txBody>
      </p:sp>
      <p:sp>
        <p:nvSpPr>
          <p:cNvPr id="8" name="TextBox 7">
            <a:extLst>
              <a:ext uri="{FF2B5EF4-FFF2-40B4-BE49-F238E27FC236}">
                <a16:creationId xmlns:a16="http://schemas.microsoft.com/office/drawing/2014/main" id="{62968EE4-7C2C-F3FD-BB44-458A1C9110D4}"/>
              </a:ext>
            </a:extLst>
          </p:cNvPr>
          <p:cNvSpPr txBox="1"/>
          <p:nvPr/>
        </p:nvSpPr>
        <p:spPr>
          <a:xfrm>
            <a:off x="418641" y="2765927"/>
            <a:ext cx="6581247" cy="461665"/>
          </a:xfrm>
          <a:prstGeom prst="rect">
            <a:avLst/>
          </a:prstGeom>
          <a:noFill/>
        </p:spPr>
        <p:txBody>
          <a:bodyPr wrap="square">
            <a:spAutoFit/>
          </a:bodyPr>
          <a:lstStyle/>
          <a:p>
            <a:r>
              <a:rPr lang="en-US" sz="2400" dirty="0">
                <a:latin typeface="+mj-lt"/>
              </a:rPr>
              <a:t>Make conditional updates</a:t>
            </a:r>
          </a:p>
        </p:txBody>
      </p:sp>
      <p:sp>
        <p:nvSpPr>
          <p:cNvPr id="7" name="Rectangle 6">
            <a:extLst>
              <a:ext uri="{FF2B5EF4-FFF2-40B4-BE49-F238E27FC236}">
                <a16:creationId xmlns:a16="http://schemas.microsoft.com/office/drawing/2014/main" id="{E633E51F-59E1-90D8-F858-243AF850E74A}"/>
              </a:ext>
            </a:extLst>
          </p:cNvPr>
          <p:cNvSpPr/>
          <p:nvPr/>
        </p:nvSpPr>
        <p:spPr bwMode="auto">
          <a:xfrm>
            <a:off x="551249" y="3227591"/>
            <a:ext cx="11076053" cy="1565125"/>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from </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delta.tables</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import *</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from </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pyspark.sql.functions</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import *</a:t>
            </a: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deltaTable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 </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DeltaTable.forPath</a:t>
            </a:r>
            <a:r>
              <a:rPr lang="en-US" sz="1400" dirty="0">
                <a:solidFill>
                  <a:schemeClr val="tx1"/>
                </a:solidFill>
                <a:latin typeface="Courier New" panose="02070309020205020404" pitchFamily="49" charset="0"/>
                <a:ea typeface="Segoe UI" pitchFamily="34" charset="0"/>
                <a:cs typeface="Courier New" panose="02070309020205020404" pitchFamily="49" charset="0"/>
              </a:rPr>
              <a:t>(spark, </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delta_table_path</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deltaTable.update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condition = "Category == 'Accessories'",</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set = { "Price": "Price * 0.9" })</a:t>
            </a:r>
          </a:p>
        </p:txBody>
      </p:sp>
      <p:sp>
        <p:nvSpPr>
          <p:cNvPr id="10" name="TextBox 9">
            <a:extLst>
              <a:ext uri="{FF2B5EF4-FFF2-40B4-BE49-F238E27FC236}">
                <a16:creationId xmlns:a16="http://schemas.microsoft.com/office/drawing/2014/main" id="{FA376EAF-8A7D-2061-94A3-6A1DDE81BCBB}"/>
              </a:ext>
            </a:extLst>
          </p:cNvPr>
          <p:cNvSpPr txBox="1"/>
          <p:nvPr/>
        </p:nvSpPr>
        <p:spPr>
          <a:xfrm>
            <a:off x="418641" y="4946145"/>
            <a:ext cx="6581247" cy="461665"/>
          </a:xfrm>
          <a:prstGeom prst="rect">
            <a:avLst/>
          </a:prstGeom>
          <a:noFill/>
        </p:spPr>
        <p:txBody>
          <a:bodyPr wrap="square">
            <a:spAutoFit/>
          </a:bodyPr>
          <a:lstStyle/>
          <a:p>
            <a:r>
              <a:rPr lang="en-US" sz="2400" dirty="0">
                <a:latin typeface="+mj-lt"/>
              </a:rPr>
              <a:t>Query a previous version (</a:t>
            </a:r>
            <a:r>
              <a:rPr lang="en-US" sz="2400" i="1" dirty="0">
                <a:latin typeface="+mj-lt"/>
              </a:rPr>
              <a:t>time travel</a:t>
            </a:r>
            <a:r>
              <a:rPr lang="en-US" sz="2400" dirty="0">
                <a:latin typeface="+mj-lt"/>
              </a:rPr>
              <a:t>)</a:t>
            </a:r>
          </a:p>
        </p:txBody>
      </p:sp>
      <p:sp>
        <p:nvSpPr>
          <p:cNvPr id="9" name="Rectangle 8">
            <a:extLst>
              <a:ext uri="{FF2B5EF4-FFF2-40B4-BE49-F238E27FC236}">
                <a16:creationId xmlns:a16="http://schemas.microsoft.com/office/drawing/2014/main" id="{CBCEC3B9-BAA0-5467-C771-7AC2591661DA}"/>
              </a:ext>
            </a:extLst>
          </p:cNvPr>
          <p:cNvSpPr/>
          <p:nvPr/>
        </p:nvSpPr>
        <p:spPr bwMode="auto">
          <a:xfrm>
            <a:off x="551249" y="5407811"/>
            <a:ext cx="11076053" cy="461666"/>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df</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 </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spark.read.format</a:t>
            </a:r>
            <a:r>
              <a:rPr lang="en-US" sz="1400" dirty="0">
                <a:solidFill>
                  <a:schemeClr val="tx1"/>
                </a:solidFill>
                <a:latin typeface="Courier New" panose="02070309020205020404" pitchFamily="49" charset="0"/>
                <a:ea typeface="Segoe UI" pitchFamily="34" charset="0"/>
                <a:cs typeface="Courier New" panose="02070309020205020404" pitchFamily="49" charset="0"/>
              </a:rPr>
              <a:t>("delta").option("</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versionAsOf</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0).load(</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delta_table_path</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p:txBody>
      </p:sp>
    </p:spTree>
    <p:extLst>
      <p:ext uri="{BB962C8B-B14F-4D97-AF65-F5344CB8AC3E}">
        <p14:creationId xmlns:p14="http://schemas.microsoft.com/office/powerpoint/2010/main" val="40384490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Agenda</a:t>
            </a:r>
          </a:p>
        </p:txBody>
      </p:sp>
      <p:sp>
        <p:nvSpPr>
          <p:cNvPr id="6" name="Text Placeholder 5"/>
          <p:cNvSpPr>
            <a:spLocks noGrp="1"/>
          </p:cNvSpPr>
          <p:nvPr>
            <p:ph type="body" sz="quarter" idx="21"/>
          </p:nvPr>
        </p:nvSpPr>
        <p:spPr>
          <a:xfrm>
            <a:off x="4078287" y="2221261"/>
            <a:ext cx="7695069" cy="1224436"/>
          </a:xfrm>
        </p:spPr>
        <p:txBody>
          <a:bodyPr/>
          <a:lstStyle/>
          <a:p>
            <a:pPr lvl="1"/>
            <a:r>
              <a:rPr lang="en-US" dirty="0"/>
              <a:t>Analyze data with Apache Spark in Azure Synapse Analytics</a:t>
            </a:r>
          </a:p>
        </p:txBody>
      </p:sp>
      <p:sp>
        <p:nvSpPr>
          <p:cNvPr id="3" name="Text Placeholder 2"/>
          <p:cNvSpPr>
            <a:spLocks noGrp="1"/>
          </p:cNvSpPr>
          <p:nvPr>
            <p:ph type="body" sz="quarter" idx="23"/>
          </p:nvPr>
        </p:nvSpPr>
        <p:spPr>
          <a:xfrm>
            <a:off x="4078286" y="3100263"/>
            <a:ext cx="7695069" cy="1224436"/>
          </a:xfrm>
        </p:spPr>
        <p:txBody>
          <a:bodyPr/>
          <a:lstStyle/>
          <a:p>
            <a:pPr lvl="1"/>
            <a:r>
              <a:rPr lang="en-US" dirty="0"/>
              <a:t>Transform data with Apache Spark in Azure Synapse Analytics</a:t>
            </a:r>
          </a:p>
        </p:txBody>
      </p:sp>
      <p:pic>
        <p:nvPicPr>
          <p:cNvPr id="7" name="Graphic 6">
            <a:extLst>
              <a:ext uri="{FF2B5EF4-FFF2-40B4-BE49-F238E27FC236}">
                <a16:creationId xmlns:a16="http://schemas.microsoft.com/office/drawing/2014/main" id="{71998A38-A1A3-47B2-E9F9-09294866D70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5455" y="2479054"/>
            <a:ext cx="695464" cy="695464"/>
          </a:xfrm>
          <a:prstGeom prst="rect">
            <a:avLst/>
          </a:prstGeom>
        </p:spPr>
      </p:pic>
      <p:sp>
        <p:nvSpPr>
          <p:cNvPr id="2" name="Text Placeholder 2">
            <a:extLst>
              <a:ext uri="{FF2B5EF4-FFF2-40B4-BE49-F238E27FC236}">
                <a16:creationId xmlns:a16="http://schemas.microsoft.com/office/drawing/2014/main" id="{F9A29015-B775-BD58-411E-0A1C7546CE01}"/>
              </a:ext>
            </a:extLst>
          </p:cNvPr>
          <p:cNvSpPr txBox="1">
            <a:spLocks/>
          </p:cNvSpPr>
          <p:nvPr/>
        </p:nvSpPr>
        <p:spPr>
          <a:xfrm>
            <a:off x="4078286" y="3979265"/>
            <a:ext cx="7695069" cy="1224436"/>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lang="en-US" sz="1600"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a:t>Use Delta Lake in Azure Synapse Analytics</a:t>
            </a:r>
            <a:endParaRPr lang="en-US" dirty="0"/>
          </a:p>
        </p:txBody>
      </p:sp>
      <p:pic>
        <p:nvPicPr>
          <p:cNvPr id="4" name="Graphic 3">
            <a:extLst>
              <a:ext uri="{FF2B5EF4-FFF2-40B4-BE49-F238E27FC236}">
                <a16:creationId xmlns:a16="http://schemas.microsoft.com/office/drawing/2014/main" id="{2E78B2C0-65B3-1764-4700-FA98902D4042}"/>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15454" y="4243750"/>
            <a:ext cx="695466" cy="695466"/>
          </a:xfrm>
          <a:prstGeom prst="rect">
            <a:avLst/>
          </a:prstGeom>
        </p:spPr>
      </p:pic>
      <p:pic>
        <p:nvPicPr>
          <p:cNvPr id="19" name="Picture 18">
            <a:extLst>
              <a:ext uri="{FF2B5EF4-FFF2-40B4-BE49-F238E27FC236}">
                <a16:creationId xmlns:a16="http://schemas.microsoft.com/office/drawing/2014/main" id="{426D1EB2-6602-2DC5-EAED-9ED73D510A4E}"/>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3122011" y="3401880"/>
            <a:ext cx="688908" cy="682811"/>
          </a:xfrm>
          <a:prstGeom prst="rect">
            <a:avLst/>
          </a:prstGeom>
        </p:spPr>
      </p:pic>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CF24-5AAB-6B8E-B448-60893A1A7568}"/>
              </a:ext>
            </a:extLst>
          </p:cNvPr>
          <p:cNvSpPr>
            <a:spLocks noGrp="1"/>
          </p:cNvSpPr>
          <p:nvPr>
            <p:ph type="title"/>
          </p:nvPr>
        </p:nvSpPr>
        <p:spPr/>
        <p:txBody>
          <a:bodyPr/>
          <a:lstStyle/>
          <a:p>
            <a:r>
              <a:rPr lang="en-US" dirty="0"/>
              <a:t>Create catalog tables</a:t>
            </a:r>
          </a:p>
        </p:txBody>
      </p:sp>
      <p:sp>
        <p:nvSpPr>
          <p:cNvPr id="3" name="Text Placeholder 14">
            <a:extLst>
              <a:ext uri="{FF2B5EF4-FFF2-40B4-BE49-F238E27FC236}">
                <a16:creationId xmlns:a16="http://schemas.microsoft.com/office/drawing/2014/main" id="{3964CCF6-39F0-79AB-DDB3-B4814EF88852}"/>
              </a:ext>
            </a:extLst>
          </p:cNvPr>
          <p:cNvSpPr txBox="1">
            <a:spLocks/>
          </p:cNvSpPr>
          <p:nvPr/>
        </p:nvSpPr>
        <p:spPr>
          <a:xfrm>
            <a:off x="975360" y="1120690"/>
            <a:ext cx="10241280" cy="379379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630238" indent="-342900">
              <a:buFont typeface="Arial" panose="020B0604020202020204" pitchFamily="34" charset="0"/>
              <a:buChar char="•"/>
            </a:pPr>
            <a:r>
              <a:rPr lang="en-US" dirty="0"/>
              <a:t>Managed tables</a:t>
            </a:r>
          </a:p>
          <a:p>
            <a:pPr marL="973138" lvl="2" indent="-342900"/>
            <a:r>
              <a:rPr lang="en-US" dirty="0">
                <a:latin typeface="+mn-lt"/>
              </a:rPr>
              <a:t>Defined without a specific location – files are created in </a:t>
            </a:r>
            <a:r>
              <a:rPr lang="en-US" dirty="0" err="1">
                <a:latin typeface="+mn-lt"/>
              </a:rPr>
              <a:t>metastore</a:t>
            </a:r>
            <a:r>
              <a:rPr lang="en-US" dirty="0">
                <a:latin typeface="+mn-lt"/>
              </a:rPr>
              <a:t> folder</a:t>
            </a:r>
          </a:p>
          <a:p>
            <a:pPr marL="973138" lvl="2" indent="-342900"/>
            <a:r>
              <a:rPr lang="en-US" dirty="0">
                <a:latin typeface="+mn-lt"/>
              </a:rPr>
              <a:t>Dropping the table deletes the files</a:t>
            </a:r>
          </a:p>
          <a:p>
            <a:pPr marL="630238" indent="-342900">
              <a:buFont typeface="Arial" panose="020B0604020202020204" pitchFamily="34" charset="0"/>
              <a:buChar char="•"/>
            </a:pPr>
            <a:r>
              <a:rPr lang="en-US" dirty="0"/>
              <a:t>External tables</a:t>
            </a:r>
            <a:endParaRPr lang="en-US" dirty="0">
              <a:latin typeface="+mn-lt"/>
            </a:endParaRPr>
          </a:p>
          <a:p>
            <a:pPr marL="973138" lvl="2" indent="-342900"/>
            <a:r>
              <a:rPr lang="en-US" dirty="0">
                <a:latin typeface="+mn-lt"/>
              </a:rPr>
              <a:t>Defined with a specific file location</a:t>
            </a:r>
          </a:p>
          <a:p>
            <a:pPr marL="973138" lvl="2" indent="-342900"/>
            <a:r>
              <a:rPr lang="en-US" dirty="0"/>
              <a:t>Dropping the table does not delete the files</a:t>
            </a:r>
            <a:endParaRPr lang="en-US" dirty="0">
              <a:latin typeface="+mn-lt"/>
            </a:endParaRPr>
          </a:p>
        </p:txBody>
      </p:sp>
      <p:sp>
        <p:nvSpPr>
          <p:cNvPr id="4" name="Rectangle 3">
            <a:extLst>
              <a:ext uri="{FF2B5EF4-FFF2-40B4-BE49-F238E27FC236}">
                <a16:creationId xmlns:a16="http://schemas.microsoft.com/office/drawing/2014/main" id="{9E13B67B-8460-9D85-3BC2-EE74DC38CC7C}"/>
              </a:ext>
            </a:extLst>
          </p:cNvPr>
          <p:cNvSpPr/>
          <p:nvPr/>
        </p:nvSpPr>
        <p:spPr bwMode="auto">
          <a:xfrm>
            <a:off x="638866" y="3478291"/>
            <a:ext cx="10900822" cy="475702"/>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df.write.format</a:t>
            </a:r>
            <a:r>
              <a:rPr lang="en-US" sz="1400" dirty="0">
                <a:solidFill>
                  <a:schemeClr val="tx1"/>
                </a:solidFill>
                <a:latin typeface="Courier New" panose="02070309020205020404" pitchFamily="49" charset="0"/>
                <a:ea typeface="Segoe UI" pitchFamily="34" charset="0"/>
                <a:cs typeface="Courier New" panose="02070309020205020404" pitchFamily="49" charset="0"/>
              </a:rPr>
              <a:t>("delta").option("path","/</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mydata</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saveAsTable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MyExternalTable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p:txBody>
      </p:sp>
      <p:sp>
        <p:nvSpPr>
          <p:cNvPr id="5" name="Rectangle 4">
            <a:extLst>
              <a:ext uri="{FF2B5EF4-FFF2-40B4-BE49-F238E27FC236}">
                <a16:creationId xmlns:a16="http://schemas.microsoft.com/office/drawing/2014/main" id="{D1BB1B64-EA1A-E18B-7E6D-478DCB272072}"/>
              </a:ext>
            </a:extLst>
          </p:cNvPr>
          <p:cNvSpPr/>
          <p:nvPr/>
        </p:nvSpPr>
        <p:spPr bwMode="auto">
          <a:xfrm>
            <a:off x="638866" y="4151258"/>
            <a:ext cx="10900822" cy="475702"/>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spark.sql</a:t>
            </a:r>
            <a:r>
              <a:rPr lang="en-US" sz="1400" dirty="0">
                <a:solidFill>
                  <a:schemeClr val="tx1"/>
                </a:solidFill>
                <a:latin typeface="Courier New" panose="02070309020205020404" pitchFamily="49" charset="0"/>
                <a:ea typeface="Segoe UI" pitchFamily="34" charset="0"/>
                <a:cs typeface="Courier New" panose="02070309020205020404" pitchFamily="49" charset="0"/>
              </a:rPr>
              <a:t>("CREATE TABLE </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MyExternalTable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USING DELTA LOCATION '/</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mydata</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p:txBody>
      </p:sp>
      <p:sp>
        <p:nvSpPr>
          <p:cNvPr id="6" name="Rectangle 5">
            <a:extLst>
              <a:ext uri="{FF2B5EF4-FFF2-40B4-BE49-F238E27FC236}">
                <a16:creationId xmlns:a16="http://schemas.microsoft.com/office/drawing/2014/main" id="{2E8370B5-E16F-22CB-2F24-51C83A293A00}"/>
              </a:ext>
            </a:extLst>
          </p:cNvPr>
          <p:cNvSpPr/>
          <p:nvPr/>
        </p:nvSpPr>
        <p:spPr bwMode="auto">
          <a:xfrm>
            <a:off x="638866" y="4824224"/>
            <a:ext cx="10900822" cy="1009017"/>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sql</a:t>
            </a: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CREATE TABLE </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MyExternalTable</a:t>
            </a: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USING DELTA</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LOCATION '/</a:t>
            </a:r>
            <a:r>
              <a:rPr lang="en-US" sz="1400" dirty="0" err="1">
                <a:solidFill>
                  <a:schemeClr val="tx1"/>
                </a:solidFill>
                <a:latin typeface="Courier New" panose="02070309020205020404" pitchFamily="49" charset="0"/>
                <a:ea typeface="Segoe UI" pitchFamily="34" charset="0"/>
                <a:cs typeface="Courier New" panose="02070309020205020404" pitchFamily="49" charset="0"/>
              </a:rPr>
              <a:t>mydata</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p:txBody>
      </p:sp>
    </p:spTree>
    <p:extLst>
      <p:ext uri="{BB962C8B-B14F-4D97-AF65-F5344CB8AC3E}">
        <p14:creationId xmlns:p14="http://schemas.microsoft.com/office/powerpoint/2010/main" val="42821185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9BCE-1598-B9D5-C777-3BABC2B90438}"/>
              </a:ext>
            </a:extLst>
          </p:cNvPr>
          <p:cNvSpPr>
            <a:spLocks noGrp="1"/>
          </p:cNvSpPr>
          <p:nvPr>
            <p:ph type="title"/>
          </p:nvPr>
        </p:nvSpPr>
        <p:spPr/>
        <p:txBody>
          <a:bodyPr/>
          <a:lstStyle/>
          <a:p>
            <a:r>
              <a:rPr lang="en-US" dirty="0"/>
              <a:t>Use Delta Lake with streaming data</a:t>
            </a:r>
          </a:p>
        </p:txBody>
      </p:sp>
      <p:sp>
        <p:nvSpPr>
          <p:cNvPr id="4" name="TextBox 3">
            <a:extLst>
              <a:ext uri="{FF2B5EF4-FFF2-40B4-BE49-F238E27FC236}">
                <a16:creationId xmlns:a16="http://schemas.microsoft.com/office/drawing/2014/main" id="{67F6408C-1793-D928-9373-E8D09050DE68}"/>
              </a:ext>
            </a:extLst>
          </p:cNvPr>
          <p:cNvSpPr txBox="1"/>
          <p:nvPr/>
        </p:nvSpPr>
        <p:spPr>
          <a:xfrm>
            <a:off x="418642" y="1219357"/>
            <a:ext cx="6581247" cy="461665"/>
          </a:xfrm>
          <a:prstGeom prst="rect">
            <a:avLst/>
          </a:prstGeom>
          <a:noFill/>
        </p:spPr>
        <p:txBody>
          <a:bodyPr wrap="square">
            <a:spAutoFit/>
          </a:bodyPr>
          <a:lstStyle/>
          <a:p>
            <a:r>
              <a:rPr lang="en-US" sz="2400" dirty="0">
                <a:latin typeface="+mj-lt"/>
              </a:rPr>
              <a:t>Use Delta Lake table as a streaming source</a:t>
            </a:r>
          </a:p>
        </p:txBody>
      </p:sp>
      <p:sp>
        <p:nvSpPr>
          <p:cNvPr id="3" name="Rectangle 2">
            <a:extLst>
              <a:ext uri="{FF2B5EF4-FFF2-40B4-BE49-F238E27FC236}">
                <a16:creationId xmlns:a16="http://schemas.microsoft.com/office/drawing/2014/main" id="{97637832-5629-509D-240B-9B410355C371}"/>
              </a:ext>
            </a:extLst>
          </p:cNvPr>
          <p:cNvSpPr/>
          <p:nvPr/>
        </p:nvSpPr>
        <p:spPr bwMode="auto">
          <a:xfrm>
            <a:off x="551251" y="1681022"/>
            <a:ext cx="11208660" cy="1629737"/>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from </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pyspark.sql.types</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import *</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from </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pyspark.sql.functions</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import *</a:t>
            </a:r>
          </a:p>
          <a:p>
            <a:pPr defTabSz="932472" fontAlgn="base">
              <a:lnSpc>
                <a:spcPct val="90000"/>
              </a:lnSpc>
              <a:spcBef>
                <a:spcPct val="0"/>
              </a:spcBef>
              <a:spcAft>
                <a:spcPct val="0"/>
              </a:spcAft>
            </a:pPr>
            <a:endParaRPr lang="en-US" sz="12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stream_df</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 </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spark.readStream.format</a:t>
            </a:r>
            <a:r>
              <a:rPr lang="en-US" sz="1200" dirty="0">
                <a:solidFill>
                  <a:schemeClr val="tx1"/>
                </a:solidFill>
                <a:latin typeface="Courier New" panose="02070309020205020404" pitchFamily="49" charset="0"/>
                <a:ea typeface="Segoe UI" pitchFamily="34" charset="0"/>
                <a:cs typeface="Courier New" panose="02070309020205020404" pitchFamily="49" charset="0"/>
              </a:rPr>
              <a:t>("delta") \</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.option("</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ignoreChanges</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"true") \</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.load("/delta/</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internetorders</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endParaRPr lang="en-US" sz="12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stream_df.show</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p:txBody>
      </p:sp>
      <p:sp>
        <p:nvSpPr>
          <p:cNvPr id="6" name="TextBox 5">
            <a:extLst>
              <a:ext uri="{FF2B5EF4-FFF2-40B4-BE49-F238E27FC236}">
                <a16:creationId xmlns:a16="http://schemas.microsoft.com/office/drawing/2014/main" id="{9F0B26AB-4C89-F410-741B-34DAD8E3BD59}"/>
              </a:ext>
            </a:extLst>
          </p:cNvPr>
          <p:cNvSpPr txBox="1"/>
          <p:nvPr/>
        </p:nvSpPr>
        <p:spPr>
          <a:xfrm>
            <a:off x="418642" y="3484336"/>
            <a:ext cx="6581247" cy="461665"/>
          </a:xfrm>
          <a:prstGeom prst="rect">
            <a:avLst/>
          </a:prstGeom>
          <a:noFill/>
        </p:spPr>
        <p:txBody>
          <a:bodyPr wrap="square">
            <a:spAutoFit/>
          </a:bodyPr>
          <a:lstStyle/>
          <a:p>
            <a:r>
              <a:rPr lang="en-US" sz="2400" dirty="0">
                <a:latin typeface="+mj-lt"/>
              </a:rPr>
              <a:t>Use Delta Lake table as a streaming sink</a:t>
            </a:r>
          </a:p>
        </p:txBody>
      </p:sp>
      <p:sp>
        <p:nvSpPr>
          <p:cNvPr id="7" name="Rectangle 6">
            <a:extLst>
              <a:ext uri="{FF2B5EF4-FFF2-40B4-BE49-F238E27FC236}">
                <a16:creationId xmlns:a16="http://schemas.microsoft.com/office/drawing/2014/main" id="{143D7991-DF06-624C-22CA-38126A5687FD}"/>
              </a:ext>
            </a:extLst>
          </p:cNvPr>
          <p:cNvSpPr/>
          <p:nvPr/>
        </p:nvSpPr>
        <p:spPr bwMode="auto">
          <a:xfrm>
            <a:off x="551251" y="3958614"/>
            <a:ext cx="11208660" cy="1433193"/>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from </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pyspark.sql.types</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import *</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from </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pyspark.sql.functions</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import *</a:t>
            </a:r>
          </a:p>
          <a:p>
            <a:pPr defTabSz="932472" fontAlgn="base">
              <a:lnSpc>
                <a:spcPct val="90000"/>
              </a:lnSpc>
              <a:spcBef>
                <a:spcPct val="0"/>
              </a:spcBef>
              <a:spcAft>
                <a:spcPct val="0"/>
              </a:spcAft>
            </a:pPr>
            <a:endParaRPr lang="en-US" sz="12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stream_df</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 </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spark.readStream.schema</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jsonSchema</a:t>
            </a:r>
            <a:r>
              <a:rPr lang="en-US" sz="1200" dirty="0">
                <a:solidFill>
                  <a:schemeClr val="tx1"/>
                </a:solidFill>
                <a:latin typeface="Courier New" panose="02070309020205020404" pitchFamily="49" charset="0"/>
                <a:ea typeface="Segoe UI" pitchFamily="34" charset="0"/>
                <a:cs typeface="Courier New" panose="02070309020205020404" pitchFamily="49" charset="0"/>
              </a:rPr>
              <a:t>).option("</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maxFilesPerTrigger</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1).</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json</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inputPath</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table_path</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 '/delta/</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devicetable</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checkpoint_path</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 '/delta/checkpoint'</a:t>
            </a:r>
          </a:p>
          <a:p>
            <a:pPr defTabSz="932472" fontAlgn="base">
              <a:lnSpc>
                <a:spcPct val="90000"/>
              </a:lnSpc>
              <a:spcBef>
                <a:spcPct val="0"/>
              </a:spcBef>
              <a:spcAft>
                <a:spcPct val="0"/>
              </a:spcAft>
            </a:pP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delta_stream</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 </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stream_df.writeStream.format</a:t>
            </a:r>
            <a:r>
              <a:rPr lang="en-US" sz="1200" dirty="0">
                <a:solidFill>
                  <a:schemeClr val="tx1"/>
                </a:solidFill>
                <a:latin typeface="Courier New" panose="02070309020205020404" pitchFamily="49" charset="0"/>
                <a:ea typeface="Segoe UI" pitchFamily="34" charset="0"/>
                <a:cs typeface="Courier New" panose="02070309020205020404" pitchFamily="49" charset="0"/>
              </a:rPr>
              <a:t>("delta").option("</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checkpointLocation</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checkpoint_path</a:t>
            </a:r>
            <a:r>
              <a:rPr lang="en-US" sz="1200" dirty="0">
                <a:solidFill>
                  <a:schemeClr val="tx1"/>
                </a:solidFill>
                <a:latin typeface="Courier New" panose="02070309020205020404" pitchFamily="49" charset="0"/>
                <a:ea typeface="Segoe UI" pitchFamily="34" charset="0"/>
                <a:cs typeface="Courier New" panose="02070309020205020404" pitchFamily="49" charset="0"/>
              </a:rPr>
              <a:t>).start(</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table_path</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p:txBody>
      </p:sp>
    </p:spTree>
    <p:extLst>
      <p:ext uri="{BB962C8B-B14F-4D97-AF65-F5344CB8AC3E}">
        <p14:creationId xmlns:p14="http://schemas.microsoft.com/office/powerpoint/2010/main" val="28388670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080E-6961-CDF4-DCF7-2EF347C556A0}"/>
              </a:ext>
            </a:extLst>
          </p:cNvPr>
          <p:cNvSpPr>
            <a:spLocks noGrp="1"/>
          </p:cNvSpPr>
          <p:nvPr>
            <p:ph type="title"/>
          </p:nvPr>
        </p:nvSpPr>
        <p:spPr/>
        <p:txBody>
          <a:bodyPr/>
          <a:lstStyle/>
          <a:p>
            <a:r>
              <a:rPr lang="en-US" dirty="0"/>
              <a:t>Use Delta Lake in a SQL pool</a:t>
            </a:r>
          </a:p>
        </p:txBody>
      </p:sp>
      <p:sp>
        <p:nvSpPr>
          <p:cNvPr id="4" name="TextBox 3">
            <a:extLst>
              <a:ext uri="{FF2B5EF4-FFF2-40B4-BE49-F238E27FC236}">
                <a16:creationId xmlns:a16="http://schemas.microsoft.com/office/drawing/2014/main" id="{57AFDECB-73F7-4844-8797-5DBF80CAC5CC}"/>
              </a:ext>
            </a:extLst>
          </p:cNvPr>
          <p:cNvSpPr txBox="1"/>
          <p:nvPr/>
        </p:nvSpPr>
        <p:spPr>
          <a:xfrm>
            <a:off x="418642" y="1547279"/>
            <a:ext cx="6581247" cy="461665"/>
          </a:xfrm>
          <a:prstGeom prst="rect">
            <a:avLst/>
          </a:prstGeom>
          <a:noFill/>
        </p:spPr>
        <p:txBody>
          <a:bodyPr wrap="square">
            <a:spAutoFit/>
          </a:bodyPr>
          <a:lstStyle/>
          <a:p>
            <a:r>
              <a:rPr lang="en-US" sz="2400" dirty="0">
                <a:latin typeface="+mj-lt"/>
              </a:rPr>
              <a:t>Query delta table files using OPENROWSET</a:t>
            </a:r>
          </a:p>
        </p:txBody>
      </p:sp>
      <p:sp>
        <p:nvSpPr>
          <p:cNvPr id="3" name="Rectangle 2">
            <a:extLst>
              <a:ext uri="{FF2B5EF4-FFF2-40B4-BE49-F238E27FC236}">
                <a16:creationId xmlns:a16="http://schemas.microsoft.com/office/drawing/2014/main" id="{B464F9F5-7A53-DEBE-F7E4-D82DB122C1E6}"/>
              </a:ext>
            </a:extLst>
          </p:cNvPr>
          <p:cNvSpPr/>
          <p:nvPr/>
        </p:nvSpPr>
        <p:spPr bwMode="auto">
          <a:xfrm>
            <a:off x="551251" y="2008945"/>
            <a:ext cx="11208660" cy="1308120"/>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SELECT *</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FROM</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OPENROWSET(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BULK 'https://mystore.dfs.core.windows.net/files/delta/</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mytable</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FORMAT = 'DELTA'</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 AS </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deltadata</a:t>
            </a:r>
            <a:endParaRPr lang="en-US" sz="1200" dirty="0">
              <a:solidFill>
                <a:schemeClr val="tx1"/>
              </a:solidFill>
              <a:latin typeface="Courier New" panose="02070309020205020404" pitchFamily="49" charset="0"/>
              <a:ea typeface="Segoe UI" pitchFamily="34" charset="0"/>
              <a:cs typeface="Courier New" panose="02070309020205020404" pitchFamily="49" charset="0"/>
            </a:endParaRPr>
          </a:p>
        </p:txBody>
      </p:sp>
      <p:sp>
        <p:nvSpPr>
          <p:cNvPr id="5" name="TextBox 4">
            <a:extLst>
              <a:ext uri="{FF2B5EF4-FFF2-40B4-BE49-F238E27FC236}">
                <a16:creationId xmlns:a16="http://schemas.microsoft.com/office/drawing/2014/main" id="{B06AD3A8-04AC-E617-0D8B-523B671160F2}"/>
              </a:ext>
            </a:extLst>
          </p:cNvPr>
          <p:cNvSpPr txBox="1"/>
          <p:nvPr/>
        </p:nvSpPr>
        <p:spPr>
          <a:xfrm>
            <a:off x="418642" y="3812258"/>
            <a:ext cx="7192950" cy="461665"/>
          </a:xfrm>
          <a:prstGeom prst="rect">
            <a:avLst/>
          </a:prstGeom>
          <a:noFill/>
        </p:spPr>
        <p:txBody>
          <a:bodyPr wrap="square">
            <a:spAutoFit/>
          </a:bodyPr>
          <a:lstStyle/>
          <a:p>
            <a:r>
              <a:rPr lang="en-US" sz="2400" dirty="0">
                <a:latin typeface="+mj-lt"/>
              </a:rPr>
              <a:t>Query delta tables in Spark </a:t>
            </a:r>
            <a:r>
              <a:rPr lang="en-US" sz="2400" dirty="0" err="1">
                <a:latin typeface="+mj-lt"/>
              </a:rPr>
              <a:t>metastore</a:t>
            </a:r>
            <a:r>
              <a:rPr lang="en-US" sz="2400" dirty="0">
                <a:latin typeface="+mj-lt"/>
              </a:rPr>
              <a:t> databases</a:t>
            </a:r>
          </a:p>
        </p:txBody>
      </p:sp>
      <p:sp>
        <p:nvSpPr>
          <p:cNvPr id="6" name="Rectangle 5">
            <a:extLst>
              <a:ext uri="{FF2B5EF4-FFF2-40B4-BE49-F238E27FC236}">
                <a16:creationId xmlns:a16="http://schemas.microsoft.com/office/drawing/2014/main" id="{15C107C5-27FA-C459-97A8-B3CD0F265593}"/>
              </a:ext>
            </a:extLst>
          </p:cNvPr>
          <p:cNvSpPr/>
          <p:nvPr/>
        </p:nvSpPr>
        <p:spPr bwMode="auto">
          <a:xfrm>
            <a:off x="551251" y="4286536"/>
            <a:ext cx="11208660" cy="758429"/>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USE default;</a:t>
            </a:r>
          </a:p>
          <a:p>
            <a:pPr defTabSz="932472" fontAlgn="base">
              <a:lnSpc>
                <a:spcPct val="90000"/>
              </a:lnSpc>
              <a:spcBef>
                <a:spcPct val="0"/>
              </a:spcBef>
              <a:spcAft>
                <a:spcPct val="0"/>
              </a:spcAft>
            </a:pPr>
            <a:endParaRPr lang="en-US" sz="12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SELECT * FROM </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MyDeltaTable</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p:txBody>
      </p:sp>
    </p:spTree>
    <p:extLst>
      <p:ext uri="{BB962C8B-B14F-4D97-AF65-F5344CB8AC3E}">
        <p14:creationId xmlns:p14="http://schemas.microsoft.com/office/powerpoint/2010/main" val="90727691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Exercise: Use Delta Lake in Azure Synapse Analytics</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6" y="2698410"/>
            <a:ext cx="4645314" cy="2056653"/>
          </a:xfrm>
        </p:spPr>
        <p:txBody>
          <a:bodyPr/>
          <a:lstStyle/>
          <a:p>
            <a:r>
              <a:rPr lang="en-US" dirty="0"/>
              <a:t>Use the hosted lab environment provided, or view the lab instructions at the link below:</a:t>
            </a:r>
          </a:p>
          <a:p>
            <a:endParaRPr lang="en-US" dirty="0"/>
          </a:p>
          <a:p>
            <a:r>
              <a:rPr lang="en-US" sz="2000" dirty="0">
                <a:solidFill>
                  <a:schemeClr val="bg1">
                    <a:lumMod val="50000"/>
                  </a:schemeClr>
                </a:solidFill>
              </a:rPr>
              <a:t>https://aka.ms/mslearn-delta-lake</a:t>
            </a:r>
          </a:p>
        </p:txBody>
      </p:sp>
      <p:pic>
        <p:nvPicPr>
          <p:cNvPr id="2" name="Graphic 1">
            <a:extLst>
              <a:ext uri="{FF2B5EF4-FFF2-40B4-BE49-F238E27FC236}">
                <a16:creationId xmlns:a16="http://schemas.microsoft.com/office/drawing/2014/main" id="{B6D41814-F1EA-B3C2-F7A5-3D5C2870A9D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5379" y="2255413"/>
            <a:ext cx="2709167" cy="2709167"/>
          </a:xfrm>
          <a:prstGeom prst="rect">
            <a:avLst/>
          </a:prstGeom>
        </p:spPr>
      </p:pic>
    </p:spTree>
    <p:extLst>
      <p:ext uri="{BB962C8B-B14F-4D97-AF65-F5344CB8AC3E}">
        <p14:creationId xmlns:p14="http://schemas.microsoft.com/office/powerpoint/2010/main" val="272441301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39467"/>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of the following descriptions best fits Delta Lake?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Spark API for exporting data from a relational database into CSV files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relational storage layer for Spark that supports tables based on Parquet files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synchronization solution that replicates data between SQL pools and Spark pools</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76011" y="211611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86210"/>
            <a:ext cx="10383899" cy="1443714"/>
          </a:xfrm>
        </p:spPr>
        <p:txBody>
          <a:bodyPr/>
          <a:lstStyle/>
          <a:p>
            <a:pPr>
              <a:spcAft>
                <a:spcPts val="0"/>
              </a:spcAft>
              <a:defRPr/>
            </a:pPr>
            <a:r>
              <a:rPr lang="en-US" sz="1800" dirty="0">
                <a:latin typeface="+mj-lt"/>
              </a:rPr>
              <a:t>You've loaded a Spark </a:t>
            </a:r>
            <a:r>
              <a:rPr lang="en-US" sz="1800" dirty="0" err="1">
                <a:latin typeface="+mj-lt"/>
              </a:rPr>
              <a:t>dataframe</a:t>
            </a:r>
            <a:r>
              <a:rPr lang="en-US" sz="1800" dirty="0">
                <a:latin typeface="+mj-lt"/>
              </a:rPr>
              <a:t> with data, that you now want to use in a Delta Lake table. What format should you use to write the </a:t>
            </a:r>
            <a:r>
              <a:rPr lang="en-US" sz="1800" dirty="0" err="1">
                <a:latin typeface="+mj-lt"/>
              </a:rPr>
              <a:t>dataframe</a:t>
            </a:r>
            <a:r>
              <a:rPr lang="en-US" sz="1800" dirty="0">
                <a:latin typeface="+mj-lt"/>
              </a:rPr>
              <a:t> to storage?</a:t>
            </a:r>
          </a:p>
          <a:p>
            <a:pPr marL="288925" indent="-288925">
              <a:spcBef>
                <a:spcPts val="300"/>
              </a:spcBef>
              <a:spcAft>
                <a:spcPts val="600"/>
              </a:spcAft>
              <a:buFont typeface="Wingdings" panose="05000000000000000000" pitchFamily="2" charset="2"/>
              <a:buChar char="q"/>
              <a:defRPr/>
            </a:pPr>
            <a:r>
              <a:rPr lang="en-US" sz="1600" dirty="0"/>
              <a:t>CSV</a:t>
            </a:r>
          </a:p>
          <a:p>
            <a:pPr marL="288925" indent="-288925">
              <a:spcBef>
                <a:spcPts val="300"/>
              </a:spcBef>
              <a:spcAft>
                <a:spcPts val="600"/>
              </a:spcAft>
              <a:buFont typeface="Wingdings" panose="05000000000000000000" pitchFamily="2" charset="2"/>
              <a:buChar char="q"/>
              <a:defRPr/>
            </a:pPr>
            <a:r>
              <a:rPr lang="en-US" sz="1600" dirty="0"/>
              <a:t>PARQUET</a:t>
            </a:r>
          </a:p>
          <a:p>
            <a:pPr marL="288925" indent="-288925">
              <a:spcBef>
                <a:spcPts val="300"/>
              </a:spcBef>
              <a:spcAft>
                <a:spcPts val="600"/>
              </a:spcAft>
              <a:buFont typeface="Wingdings" panose="05000000000000000000" pitchFamily="2" charset="2"/>
              <a:buChar char="q"/>
              <a:defRPr/>
            </a:pPr>
            <a:r>
              <a:rPr lang="en-US" sz="1600" dirty="0"/>
              <a:t>DELTA</a:t>
            </a:r>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6011" y="421407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50567"/>
            <a:ext cx="10383899" cy="1557928"/>
          </a:xfrm>
        </p:spPr>
        <p:txBody>
          <a:bodyPr/>
          <a:lstStyle/>
          <a:p>
            <a:pPr>
              <a:defRPr/>
            </a:pPr>
            <a:r>
              <a:rPr lang="en-US" sz="1800" dirty="0">
                <a:latin typeface="+mj-lt"/>
              </a:rPr>
              <a:t>What feature of Delta Lake enables you to retrieve data from previous versions of a table?</a:t>
            </a:r>
          </a:p>
          <a:p>
            <a:pPr marL="288925" indent="-288925">
              <a:spcBef>
                <a:spcPts val="300"/>
              </a:spcBef>
              <a:spcAft>
                <a:spcPts val="600"/>
              </a:spcAft>
              <a:buFont typeface="Wingdings" panose="05000000000000000000" pitchFamily="2" charset="2"/>
              <a:buChar char="q"/>
              <a:defRPr/>
            </a:pPr>
            <a:r>
              <a:rPr lang="en-US" sz="1600" dirty="0"/>
              <a:t>Spark Structured Streaming</a:t>
            </a:r>
          </a:p>
          <a:p>
            <a:pPr marL="288925" indent="-288925">
              <a:spcBef>
                <a:spcPts val="300"/>
              </a:spcBef>
              <a:spcAft>
                <a:spcPts val="600"/>
              </a:spcAft>
              <a:buFont typeface="Wingdings" panose="05000000000000000000" pitchFamily="2" charset="2"/>
              <a:buChar char="q"/>
              <a:defRPr/>
            </a:pPr>
            <a:r>
              <a:rPr lang="en-US" sz="1600" dirty="0"/>
              <a:t>Time Travel</a:t>
            </a:r>
          </a:p>
          <a:p>
            <a:pPr marL="288925" indent="-288925">
              <a:spcBef>
                <a:spcPts val="300"/>
              </a:spcBef>
              <a:spcAft>
                <a:spcPts val="600"/>
              </a:spcAft>
              <a:buFont typeface="Wingdings" panose="05000000000000000000" pitchFamily="2" charset="2"/>
              <a:buChar char="q"/>
              <a:defRPr/>
            </a:pPr>
            <a:r>
              <a:rPr lang="en-US" sz="1600" dirty="0"/>
              <a:t>Catalog Tables</a:t>
            </a:r>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76011" y="536917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1309301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888243" y="2709199"/>
            <a:ext cx="6820753" cy="646331"/>
          </a:xfrm>
          <a:prstGeom prst="rect">
            <a:avLst/>
          </a:prstGeom>
          <a:noFill/>
        </p:spPr>
        <p:txBody>
          <a:bodyPr wrap="square">
            <a:spAutoFit/>
          </a:bodyPr>
          <a:lstStyle/>
          <a:p>
            <a:r>
              <a:rPr lang="en-US" sz="1800" dirty="0"/>
              <a:t>Perform data engineering with Azure Synapse Apache Spark Pools</a:t>
            </a:r>
          </a:p>
          <a:p>
            <a:r>
              <a:rPr lang="en-US" sz="1800" dirty="0">
                <a:solidFill>
                  <a:schemeClr val="tx2"/>
                </a:solidFill>
              </a:rPr>
              <a:t>https://aka.ms/mslearn-spark</a:t>
            </a:r>
          </a:p>
        </p:txBody>
      </p:sp>
      <p:pic>
        <p:nvPicPr>
          <p:cNvPr id="3" name="Graphic 2">
            <a:extLst>
              <a:ext uri="{FF2B5EF4-FFF2-40B4-BE49-F238E27FC236}">
                <a16:creationId xmlns:a16="http://schemas.microsoft.com/office/drawing/2014/main" id="{22F58B12-1D45-51C2-9C51-E8765171D6D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81385" y="2342835"/>
            <a:ext cx="1306858" cy="1379060"/>
          </a:xfrm>
          <a:prstGeom prst="rect">
            <a:avLst/>
          </a:prstGeom>
        </p:spPr>
      </p:pic>
    </p:spTree>
    <p:extLst>
      <p:ext uri="{BB962C8B-B14F-4D97-AF65-F5344CB8AC3E}">
        <p14:creationId xmlns:p14="http://schemas.microsoft.com/office/powerpoint/2010/main" val="3291859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Analyze data with Apache Spark in Azure Synapse Analytics</a:t>
            </a:r>
          </a:p>
        </p:txBody>
      </p:sp>
      <p:pic>
        <p:nvPicPr>
          <p:cNvPr id="2" name="Graphic 1">
            <a:extLst>
              <a:ext uri="{FF2B5EF4-FFF2-40B4-BE49-F238E27FC236}">
                <a16:creationId xmlns:a16="http://schemas.microsoft.com/office/drawing/2014/main" id="{57BC4D7E-B4CF-E300-7D77-7B5B17387EEF}"/>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8088" y="2778114"/>
            <a:ext cx="1281112" cy="1281112"/>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96B1-E765-297D-23A8-69A6578B6FA3}"/>
              </a:ext>
            </a:extLst>
          </p:cNvPr>
          <p:cNvSpPr>
            <a:spLocks noGrp="1"/>
          </p:cNvSpPr>
          <p:nvPr>
            <p:ph type="title"/>
          </p:nvPr>
        </p:nvSpPr>
        <p:spPr/>
        <p:txBody>
          <a:bodyPr/>
          <a:lstStyle/>
          <a:p>
            <a:r>
              <a:rPr lang="en-US" dirty="0"/>
              <a:t>Get to know Apache Spark</a:t>
            </a:r>
          </a:p>
        </p:txBody>
      </p:sp>
      <p:sp>
        <p:nvSpPr>
          <p:cNvPr id="7" name="Text Placeholder 14">
            <a:extLst>
              <a:ext uri="{FF2B5EF4-FFF2-40B4-BE49-F238E27FC236}">
                <a16:creationId xmlns:a16="http://schemas.microsoft.com/office/drawing/2014/main" id="{D1CB9655-06B1-A644-3361-1B7881A658A4}"/>
              </a:ext>
            </a:extLst>
          </p:cNvPr>
          <p:cNvSpPr txBox="1">
            <a:spLocks/>
          </p:cNvSpPr>
          <p:nvPr/>
        </p:nvSpPr>
        <p:spPr>
          <a:xfrm>
            <a:off x="473548" y="1532102"/>
            <a:ext cx="5269055" cy="379379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Distributed data processing framework</a:t>
            </a:r>
          </a:p>
          <a:p>
            <a:pPr marL="630238" lvl="1" indent="-342900">
              <a:buFont typeface="Arial" panose="020B0604020202020204" pitchFamily="34" charset="0"/>
              <a:buChar char="•"/>
            </a:pPr>
            <a:r>
              <a:rPr lang="en-US" dirty="0"/>
              <a:t>Code in multiple languages</a:t>
            </a:r>
          </a:p>
          <a:p>
            <a:pPr marL="630238" lvl="1" indent="-342900">
              <a:buFont typeface="Arial" panose="020B0604020202020204" pitchFamily="34" charset="0"/>
              <a:buChar char="•"/>
            </a:pPr>
            <a:r>
              <a:rPr lang="en-US" dirty="0"/>
              <a:t>Driver program uses </a:t>
            </a:r>
            <a:r>
              <a:rPr lang="en-US" i="1" dirty="0" err="1"/>
              <a:t>SparkContext</a:t>
            </a:r>
            <a:r>
              <a:rPr lang="en-US" dirty="0"/>
              <a:t> to coordinate processing across multiple </a:t>
            </a:r>
            <a:r>
              <a:rPr lang="en-US" i="1" dirty="0"/>
              <a:t>executors</a:t>
            </a:r>
            <a:r>
              <a:rPr lang="en-US" dirty="0"/>
              <a:t> on worker nodes</a:t>
            </a:r>
          </a:p>
          <a:p>
            <a:pPr marL="630238" lvl="1" indent="-342900">
              <a:buFont typeface="Arial" panose="020B0604020202020204" pitchFamily="34" charset="0"/>
              <a:buChar char="•"/>
            </a:pPr>
            <a:r>
              <a:rPr lang="en-US" dirty="0"/>
              <a:t>Executors run in parallel to process data in a distributed file system</a:t>
            </a:r>
          </a:p>
          <a:p>
            <a:r>
              <a:rPr lang="en-US" dirty="0"/>
              <a:t>Spark pools in Azure Synapse Analytics</a:t>
            </a:r>
          </a:p>
          <a:p>
            <a:pPr marL="630238" lvl="1" indent="-342900">
              <a:buFont typeface="Arial" panose="020B0604020202020204" pitchFamily="34" charset="0"/>
              <a:buChar char="•"/>
            </a:pPr>
            <a:r>
              <a:rPr lang="en-US" dirty="0"/>
              <a:t>Named serverless cluster that auto-starts and stops - option to auto-scale</a:t>
            </a:r>
          </a:p>
          <a:p>
            <a:pPr marL="630238" lvl="1" indent="-342900">
              <a:buFont typeface="Arial" panose="020B0604020202020204" pitchFamily="34" charset="0"/>
              <a:buChar char="•"/>
            </a:pPr>
            <a:r>
              <a:rPr lang="en-US" dirty="0"/>
              <a:t>Specific </a:t>
            </a:r>
            <a:r>
              <a:rPr lang="en-US" i="1" dirty="0"/>
              <a:t>Spark Runtime </a:t>
            </a:r>
            <a:r>
              <a:rPr lang="en-US" dirty="0"/>
              <a:t>version</a:t>
            </a:r>
          </a:p>
        </p:txBody>
      </p:sp>
      <p:pic>
        <p:nvPicPr>
          <p:cNvPr id="6" name="Picture 5" descr="A diagram of Azure Synapse Apache Spark architecture.">
            <a:extLst>
              <a:ext uri="{FF2B5EF4-FFF2-40B4-BE49-F238E27FC236}">
                <a16:creationId xmlns:a16="http://schemas.microsoft.com/office/drawing/2014/main" id="{2C60081E-3506-6D74-0607-BC005E90AF72}"/>
              </a:ext>
            </a:extLst>
          </p:cNvPr>
          <p:cNvPicPr>
            <a:picLocks noChangeAspect="1"/>
          </p:cNvPicPr>
          <p:nvPr/>
        </p:nvPicPr>
        <p:blipFill>
          <a:blip r:embed="rId3"/>
          <a:stretch>
            <a:fillRect/>
          </a:stretch>
        </p:blipFill>
        <p:spPr>
          <a:xfrm>
            <a:off x="5742603" y="1634888"/>
            <a:ext cx="6076994" cy="3424263"/>
          </a:xfrm>
          <a:prstGeom prst="rect">
            <a:avLst/>
          </a:prstGeom>
        </p:spPr>
      </p:pic>
    </p:spTree>
    <p:extLst>
      <p:ext uri="{BB962C8B-B14F-4D97-AF65-F5344CB8AC3E}">
        <p14:creationId xmlns:p14="http://schemas.microsoft.com/office/powerpoint/2010/main" val="8667713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C57E-CF17-C0A0-202E-F3701C1D9AEB}"/>
              </a:ext>
            </a:extLst>
          </p:cNvPr>
          <p:cNvSpPr>
            <a:spLocks noGrp="1"/>
          </p:cNvSpPr>
          <p:nvPr>
            <p:ph type="title"/>
          </p:nvPr>
        </p:nvSpPr>
        <p:spPr/>
        <p:txBody>
          <a:bodyPr/>
          <a:lstStyle/>
          <a:p>
            <a:r>
              <a:rPr lang="en-US" dirty="0"/>
              <a:t>Use Spark in Azure Synapse Analytics</a:t>
            </a:r>
          </a:p>
        </p:txBody>
      </p:sp>
      <p:sp>
        <p:nvSpPr>
          <p:cNvPr id="5" name="Text Placeholder 14">
            <a:extLst>
              <a:ext uri="{FF2B5EF4-FFF2-40B4-BE49-F238E27FC236}">
                <a16:creationId xmlns:a16="http://schemas.microsoft.com/office/drawing/2014/main" id="{A14AF90F-2CE1-4255-1546-DD1A420B264C}"/>
              </a:ext>
            </a:extLst>
          </p:cNvPr>
          <p:cNvSpPr txBox="1">
            <a:spLocks/>
          </p:cNvSpPr>
          <p:nvPr/>
        </p:nvSpPr>
        <p:spPr>
          <a:xfrm>
            <a:off x="473547" y="1273547"/>
            <a:ext cx="5269055" cy="379379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Integrated notebooks</a:t>
            </a:r>
          </a:p>
          <a:p>
            <a:pPr marL="630238" lvl="1" indent="-342900">
              <a:buFont typeface="Arial" panose="020B0604020202020204" pitchFamily="34" charset="0"/>
              <a:buChar char="•"/>
            </a:pPr>
            <a:r>
              <a:rPr lang="en-US" sz="1800" dirty="0"/>
              <a:t>Syntax highlighting and error support</a:t>
            </a:r>
          </a:p>
          <a:p>
            <a:pPr marL="630238" lvl="1" indent="-342900">
              <a:buFont typeface="Arial" panose="020B0604020202020204" pitchFamily="34" charset="0"/>
              <a:buChar char="•"/>
            </a:pPr>
            <a:r>
              <a:rPr lang="en-US" sz="1800" dirty="0"/>
              <a:t>Code auto-completion​</a:t>
            </a:r>
          </a:p>
          <a:p>
            <a:pPr marL="630238" lvl="1" indent="-342900">
              <a:buFont typeface="Arial" panose="020B0604020202020204" pitchFamily="34" charset="0"/>
              <a:buChar char="•"/>
            </a:pPr>
            <a:r>
              <a:rPr lang="en-US" sz="1800" dirty="0"/>
              <a:t>Interactive data visualizations</a:t>
            </a:r>
          </a:p>
          <a:p>
            <a:pPr marL="630238" lvl="1" indent="-342900">
              <a:buFont typeface="Arial" panose="020B0604020202020204" pitchFamily="34" charset="0"/>
              <a:buChar char="•"/>
            </a:pPr>
            <a:r>
              <a:rPr lang="en-US" sz="1800" dirty="0"/>
              <a:t>Ability to export results</a:t>
            </a:r>
          </a:p>
          <a:p>
            <a:r>
              <a:rPr lang="en-US" dirty="0"/>
              <a:t>Work with data in multiple stores</a:t>
            </a:r>
          </a:p>
          <a:p>
            <a:pPr marL="630238" lvl="1" indent="-342900">
              <a:buFont typeface="Arial" panose="020B0604020202020204" pitchFamily="34" charset="0"/>
              <a:buChar char="•"/>
            </a:pPr>
            <a:r>
              <a:rPr lang="en-US" sz="1800" dirty="0"/>
              <a:t>Primary workspace data lake</a:t>
            </a:r>
          </a:p>
          <a:p>
            <a:pPr marL="630238" lvl="1" indent="-342900">
              <a:buFont typeface="Arial" panose="020B0604020202020204" pitchFamily="34" charset="0"/>
              <a:buChar char="•"/>
            </a:pPr>
            <a:r>
              <a:rPr lang="en-US" sz="1800" dirty="0"/>
              <a:t>Linked service storage</a:t>
            </a:r>
          </a:p>
          <a:p>
            <a:pPr marL="630238" lvl="1" indent="-342900">
              <a:buFont typeface="Arial" panose="020B0604020202020204" pitchFamily="34" charset="0"/>
              <a:buChar char="•"/>
            </a:pPr>
            <a:r>
              <a:rPr lang="en-US" sz="1800" dirty="0"/>
              <a:t>Dedicated or serverless SQL pool</a:t>
            </a:r>
          </a:p>
          <a:p>
            <a:pPr marL="630238" lvl="1" indent="-342900">
              <a:buFont typeface="Arial" panose="020B0604020202020204" pitchFamily="34" charset="0"/>
              <a:buChar char="•"/>
            </a:pPr>
            <a:r>
              <a:rPr lang="en-US" sz="1800" dirty="0"/>
              <a:t>Azure SQL or SQL Server database</a:t>
            </a:r>
          </a:p>
          <a:p>
            <a:pPr marL="630238" lvl="1" indent="-342900">
              <a:buFont typeface="Arial" panose="020B0604020202020204" pitchFamily="34" charset="0"/>
              <a:buChar char="•"/>
            </a:pPr>
            <a:r>
              <a:rPr lang="en-US" sz="1800" dirty="0"/>
              <a:t>Azure Cosmos DB</a:t>
            </a:r>
          </a:p>
          <a:p>
            <a:pPr marL="630238" lvl="1" indent="-342900">
              <a:buFont typeface="Arial" panose="020B0604020202020204" pitchFamily="34" charset="0"/>
              <a:buChar char="•"/>
            </a:pPr>
            <a:r>
              <a:rPr lang="en-US" sz="1800" dirty="0"/>
              <a:t>Azure Data Explorer Kusto database </a:t>
            </a:r>
          </a:p>
          <a:p>
            <a:pPr marL="630238" lvl="1" indent="-342900">
              <a:buFont typeface="Arial" panose="020B0604020202020204" pitchFamily="34" charset="0"/>
              <a:buChar char="•"/>
            </a:pPr>
            <a:r>
              <a:rPr lang="en-US" sz="1800" dirty="0"/>
              <a:t>External Hive </a:t>
            </a:r>
            <a:r>
              <a:rPr lang="en-US" sz="1800" dirty="0" err="1"/>
              <a:t>metastore</a:t>
            </a:r>
            <a:endParaRPr lang="en-US" sz="1800" dirty="0"/>
          </a:p>
        </p:txBody>
      </p:sp>
      <p:pic>
        <p:nvPicPr>
          <p:cNvPr id="4" name="Picture 3" descr="A screenshot of a notebook in Azure Synapse Studio.">
            <a:extLst>
              <a:ext uri="{FF2B5EF4-FFF2-40B4-BE49-F238E27FC236}">
                <a16:creationId xmlns:a16="http://schemas.microsoft.com/office/drawing/2014/main" id="{46C8E38F-22BB-76FA-4B75-5EF66FCF053F}"/>
              </a:ext>
            </a:extLst>
          </p:cNvPr>
          <p:cNvPicPr>
            <a:picLocks noChangeAspect="1"/>
          </p:cNvPicPr>
          <p:nvPr/>
        </p:nvPicPr>
        <p:blipFill>
          <a:blip r:embed="rId3"/>
          <a:stretch>
            <a:fillRect/>
          </a:stretch>
        </p:blipFill>
        <p:spPr>
          <a:xfrm>
            <a:off x="6449399" y="1197505"/>
            <a:ext cx="5310512" cy="467988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131824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439C-A1FA-5CE0-C41C-97A60E5EE185}"/>
              </a:ext>
            </a:extLst>
          </p:cNvPr>
          <p:cNvSpPr>
            <a:spLocks noGrp="1"/>
          </p:cNvSpPr>
          <p:nvPr>
            <p:ph type="title"/>
          </p:nvPr>
        </p:nvSpPr>
        <p:spPr/>
        <p:txBody>
          <a:bodyPr/>
          <a:lstStyle/>
          <a:p>
            <a:r>
              <a:rPr lang="en-US" dirty="0"/>
              <a:t>Analyze data with Spark</a:t>
            </a:r>
          </a:p>
        </p:txBody>
      </p:sp>
      <p:sp>
        <p:nvSpPr>
          <p:cNvPr id="8" name="Text Placeholder 7">
            <a:extLst>
              <a:ext uri="{FF2B5EF4-FFF2-40B4-BE49-F238E27FC236}">
                <a16:creationId xmlns:a16="http://schemas.microsoft.com/office/drawing/2014/main" id="{82DD13EC-3ADC-9186-19F5-BF656D9F581C}"/>
              </a:ext>
            </a:extLst>
          </p:cNvPr>
          <p:cNvSpPr>
            <a:spLocks noGrp="1"/>
          </p:cNvSpPr>
          <p:nvPr>
            <p:ph type="body" sz="quarter" idx="10"/>
          </p:nvPr>
        </p:nvSpPr>
        <p:spPr>
          <a:xfrm>
            <a:off x="418643" y="1083334"/>
            <a:ext cx="11341268" cy="400110"/>
          </a:xfrm>
        </p:spPr>
        <p:txBody>
          <a:bodyPr/>
          <a:lstStyle/>
          <a:p>
            <a:r>
              <a:rPr lang="en-US" sz="2000" dirty="0">
                <a:latin typeface="+mj-lt"/>
              </a:rPr>
              <a:t>Explore data with </a:t>
            </a:r>
            <a:r>
              <a:rPr lang="en-US" sz="2000" dirty="0" err="1">
                <a:latin typeface="+mj-lt"/>
              </a:rPr>
              <a:t>dataframes</a:t>
            </a:r>
            <a:endParaRPr lang="en-US" sz="2000" dirty="0">
              <a:latin typeface="+mj-lt"/>
            </a:endParaRPr>
          </a:p>
        </p:txBody>
      </p:sp>
      <p:sp>
        <p:nvSpPr>
          <p:cNvPr id="4" name="Rectangle 3">
            <a:extLst>
              <a:ext uri="{FF2B5EF4-FFF2-40B4-BE49-F238E27FC236}">
                <a16:creationId xmlns:a16="http://schemas.microsoft.com/office/drawing/2014/main" id="{FBDF2A5A-7C77-002C-8BDD-EED75AF1A214}"/>
              </a:ext>
            </a:extLst>
          </p:cNvPr>
          <p:cNvSpPr/>
          <p:nvPr/>
        </p:nvSpPr>
        <p:spPr bwMode="auto">
          <a:xfrm>
            <a:off x="517770" y="1651987"/>
            <a:ext cx="11076053" cy="2156962"/>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a:t>
            </a: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pyspark</a:t>
            </a:r>
            <a:endPar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rgbClr val="008000"/>
                </a:solidFill>
                <a:latin typeface="Courier New" panose="02070309020205020404" pitchFamily="49" charset="0"/>
                <a:ea typeface="Segoe UI" pitchFamily="34" charset="0"/>
                <a:cs typeface="Courier New" panose="02070309020205020404" pitchFamily="49" charset="0"/>
              </a:rPr>
              <a:t># Load data</a:t>
            </a:r>
          </a:p>
          <a:p>
            <a:pPr defTabSz="932472" fontAlgn="base">
              <a:lnSpc>
                <a:spcPct val="90000"/>
              </a:lnSpc>
              <a:spcBef>
                <a:spcPct val="0"/>
              </a:spcBef>
              <a:spcAft>
                <a:spcPct val="0"/>
              </a:spcAft>
            </a:pP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df</a:t>
            </a: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a:t>
            </a: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spark.read.load</a:t>
            </a: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("/data/products.csv", format="csv", header=True)</a:t>
            </a: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rgbClr val="008000"/>
                </a:solidFill>
                <a:latin typeface="Courier New" panose="02070309020205020404" pitchFamily="49" charset="0"/>
                <a:cs typeface="Courier New" panose="02070309020205020404" pitchFamily="49" charset="0"/>
              </a:rPr>
              <a:t># Manipulate </a:t>
            </a:r>
            <a:r>
              <a:rPr lang="en-US" sz="1400" dirty="0" err="1">
                <a:solidFill>
                  <a:srgbClr val="008000"/>
                </a:solidFill>
                <a:latin typeface="Courier New" panose="02070309020205020404" pitchFamily="49" charset="0"/>
                <a:cs typeface="Courier New" panose="02070309020205020404" pitchFamily="49" charset="0"/>
              </a:rPr>
              <a:t>dataframe</a:t>
            </a:r>
            <a:endParaRPr lang="en-US" sz="1400" dirty="0">
              <a:solidFill>
                <a:srgbClr val="008000"/>
              </a:solidFill>
              <a:latin typeface="Courier New" panose="02070309020205020404" pitchFamily="49" charset="0"/>
              <a:cs typeface="Courier New" panose="02070309020205020404" pitchFamily="49" charset="0"/>
            </a:endParaRPr>
          </a:p>
          <a:p>
            <a:pPr defTabSz="932472" fontAlgn="base">
              <a:lnSpc>
                <a:spcPct val="90000"/>
              </a:lnSpc>
              <a:spcBef>
                <a:spcPct val="0"/>
              </a:spcBef>
              <a:spcAft>
                <a:spcPct val="0"/>
              </a:spcAft>
            </a:pP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counts_df</a:t>
            </a: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 = </a:t>
            </a: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df.select</a:t>
            </a: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a:t>
            </a: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ProductID</a:t>
            </a: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 "Category").</a:t>
            </a: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groupBy</a:t>
            </a: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("Category").count()</a:t>
            </a: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rgbClr val="008000"/>
                </a:solidFill>
                <a:latin typeface="Courier New" panose="02070309020205020404" pitchFamily="49" charset="0"/>
                <a:cs typeface="Courier New" panose="02070309020205020404" pitchFamily="49" charset="0"/>
              </a:rPr>
              <a:t># Display </a:t>
            </a:r>
            <a:r>
              <a:rPr lang="en-US" sz="1400" dirty="0" err="1">
                <a:solidFill>
                  <a:srgbClr val="008000"/>
                </a:solidFill>
                <a:latin typeface="Courier New" panose="02070309020205020404" pitchFamily="49" charset="0"/>
                <a:cs typeface="Courier New" panose="02070309020205020404" pitchFamily="49" charset="0"/>
              </a:rPr>
              <a:t>dataframe</a:t>
            </a:r>
            <a:endParaRPr lang="en-US" sz="1400" dirty="0">
              <a:solidFill>
                <a:srgbClr val="008000"/>
              </a:solidFill>
              <a:latin typeface="Courier New" panose="02070309020205020404" pitchFamily="49" charset="0"/>
              <a:cs typeface="Courier New" panose="02070309020205020404" pitchFamily="49" charset="0"/>
            </a:endParaRPr>
          </a:p>
          <a:p>
            <a:pPr defTabSz="932472" fontAlgn="base">
              <a:lnSpc>
                <a:spcPct val="90000"/>
              </a:lnSpc>
              <a:spcBef>
                <a:spcPct val="0"/>
              </a:spcBef>
              <a:spcAft>
                <a:spcPct val="0"/>
              </a:spcAft>
            </a:pP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display(</a:t>
            </a: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counts_df</a:t>
            </a: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a:t>
            </a:r>
          </a:p>
        </p:txBody>
      </p:sp>
      <p:graphicFrame>
        <p:nvGraphicFramePr>
          <p:cNvPr id="9" name="Table 8">
            <a:extLst>
              <a:ext uri="{FF2B5EF4-FFF2-40B4-BE49-F238E27FC236}">
                <a16:creationId xmlns:a16="http://schemas.microsoft.com/office/drawing/2014/main" id="{051C38A5-F6DE-851C-C37C-06E599694BF4}"/>
              </a:ext>
            </a:extLst>
          </p:cNvPr>
          <p:cNvGraphicFramePr>
            <a:graphicFrameLocks noGrp="1"/>
          </p:cNvGraphicFramePr>
          <p:nvPr>
            <p:extLst>
              <p:ext uri="{D42A27DB-BD31-4B8C-83A1-F6EECF244321}">
                <p14:modId xmlns:p14="http://schemas.microsoft.com/office/powerpoint/2010/main" val="4043509429"/>
              </p:ext>
            </p:extLst>
          </p:nvPr>
        </p:nvGraphicFramePr>
        <p:xfrm>
          <a:off x="3370404" y="4112236"/>
          <a:ext cx="4720459" cy="1662430"/>
        </p:xfrm>
        <a:graphic>
          <a:graphicData uri="http://schemas.openxmlformats.org/drawingml/2006/table">
            <a:tbl>
              <a:tblPr firstRow="1">
                <a:tableStyleId>{616DA210-FB5B-4158-B5E0-FEB733F419BA}</a:tableStyleId>
              </a:tblPr>
              <a:tblGrid>
                <a:gridCol w="2349754">
                  <a:extLst>
                    <a:ext uri="{9D8B030D-6E8A-4147-A177-3AD203B41FA5}">
                      <a16:colId xmlns:a16="http://schemas.microsoft.com/office/drawing/2014/main" val="1465204520"/>
                    </a:ext>
                  </a:extLst>
                </a:gridCol>
                <a:gridCol w="2370705">
                  <a:extLst>
                    <a:ext uri="{9D8B030D-6E8A-4147-A177-3AD203B41FA5}">
                      <a16:colId xmlns:a16="http://schemas.microsoft.com/office/drawing/2014/main" val="2229609619"/>
                    </a:ext>
                  </a:extLst>
                </a:gridCol>
              </a:tblGrid>
              <a:tr h="0">
                <a:tc>
                  <a:txBody>
                    <a:bodyPr/>
                    <a:lstStyle/>
                    <a:p>
                      <a:pPr algn="l"/>
                      <a:r>
                        <a:rPr lang="en-US" b="1" dirty="0">
                          <a:effectLst/>
                        </a:rPr>
                        <a:t>Category</a:t>
                      </a:r>
                    </a:p>
                  </a:txBody>
                  <a:tcPr marL="63500" marR="63500" marT="31750" marB="31750" anchor="ctr"/>
                </a:tc>
                <a:tc>
                  <a:txBody>
                    <a:bodyPr/>
                    <a:lstStyle/>
                    <a:p>
                      <a:pPr algn="l"/>
                      <a:r>
                        <a:rPr lang="en-US" b="1" dirty="0">
                          <a:effectLst/>
                        </a:rPr>
                        <a:t>count</a:t>
                      </a:r>
                    </a:p>
                  </a:txBody>
                  <a:tcPr marL="63500" marR="63500" marT="31750" marB="31750" anchor="ctr"/>
                </a:tc>
                <a:extLst>
                  <a:ext uri="{0D108BD9-81ED-4DB2-BD59-A6C34878D82A}">
                    <a16:rowId xmlns:a16="http://schemas.microsoft.com/office/drawing/2014/main" val="4108471226"/>
                  </a:ext>
                </a:extLst>
              </a:tr>
              <a:tr h="0">
                <a:tc>
                  <a:txBody>
                    <a:bodyPr/>
                    <a:lstStyle/>
                    <a:p>
                      <a:r>
                        <a:rPr lang="en-US">
                          <a:effectLst/>
                        </a:rPr>
                        <a:t>Headsets</a:t>
                      </a:r>
                    </a:p>
                  </a:txBody>
                  <a:tcPr marL="63500" marR="63500" marT="31750" marB="31750" anchor="ctr"/>
                </a:tc>
                <a:tc>
                  <a:txBody>
                    <a:bodyPr/>
                    <a:lstStyle/>
                    <a:p>
                      <a:r>
                        <a:rPr lang="en-US">
                          <a:effectLst/>
                        </a:rPr>
                        <a:t>3</a:t>
                      </a:r>
                    </a:p>
                  </a:txBody>
                  <a:tcPr marL="63500" marR="63500" marT="31750" marB="31750" anchor="ctr"/>
                </a:tc>
                <a:extLst>
                  <a:ext uri="{0D108BD9-81ED-4DB2-BD59-A6C34878D82A}">
                    <a16:rowId xmlns:a16="http://schemas.microsoft.com/office/drawing/2014/main" val="4115661179"/>
                  </a:ext>
                </a:extLst>
              </a:tr>
              <a:tr h="0">
                <a:tc>
                  <a:txBody>
                    <a:bodyPr/>
                    <a:lstStyle/>
                    <a:p>
                      <a:r>
                        <a:rPr lang="en-US">
                          <a:effectLst/>
                        </a:rPr>
                        <a:t>Wheels</a:t>
                      </a:r>
                    </a:p>
                  </a:txBody>
                  <a:tcPr marL="63500" marR="63500" marT="31750" marB="31750" anchor="ctr"/>
                </a:tc>
                <a:tc>
                  <a:txBody>
                    <a:bodyPr/>
                    <a:lstStyle/>
                    <a:p>
                      <a:r>
                        <a:rPr lang="en-US">
                          <a:effectLst/>
                        </a:rPr>
                        <a:t>14</a:t>
                      </a:r>
                    </a:p>
                  </a:txBody>
                  <a:tcPr marL="63500" marR="63500" marT="31750" marB="31750" anchor="ctr"/>
                </a:tc>
                <a:extLst>
                  <a:ext uri="{0D108BD9-81ED-4DB2-BD59-A6C34878D82A}">
                    <a16:rowId xmlns:a16="http://schemas.microsoft.com/office/drawing/2014/main" val="2369567092"/>
                  </a:ext>
                </a:extLst>
              </a:tr>
              <a:tr h="0">
                <a:tc>
                  <a:txBody>
                    <a:bodyPr/>
                    <a:lstStyle/>
                    <a:p>
                      <a:r>
                        <a:rPr lang="en-US">
                          <a:effectLst/>
                        </a:rPr>
                        <a:t>Mountain Bikes</a:t>
                      </a:r>
                    </a:p>
                  </a:txBody>
                  <a:tcPr marL="63500" marR="63500" marT="31750" marB="31750" anchor="ctr"/>
                </a:tc>
                <a:tc>
                  <a:txBody>
                    <a:bodyPr/>
                    <a:lstStyle/>
                    <a:p>
                      <a:r>
                        <a:rPr lang="en-US">
                          <a:effectLst/>
                        </a:rPr>
                        <a:t>32</a:t>
                      </a:r>
                    </a:p>
                  </a:txBody>
                  <a:tcPr marL="63500" marR="63500" marT="31750" marB="31750" anchor="ctr"/>
                </a:tc>
                <a:extLst>
                  <a:ext uri="{0D108BD9-81ED-4DB2-BD59-A6C34878D82A}">
                    <a16:rowId xmlns:a16="http://schemas.microsoft.com/office/drawing/2014/main" val="641135237"/>
                  </a:ext>
                </a:extLst>
              </a:tr>
              <a:tr h="0">
                <a:tc>
                  <a:txBody>
                    <a:bodyPr/>
                    <a:lstStyle/>
                    <a:p>
                      <a:r>
                        <a:rPr lang="en-US">
                          <a:effectLst/>
                        </a:rPr>
                        <a:t>...</a:t>
                      </a:r>
                    </a:p>
                  </a:txBody>
                  <a:tcPr marL="63500" marR="63500" marT="31750" marB="31750" anchor="ctr"/>
                </a:tc>
                <a:tc>
                  <a:txBody>
                    <a:bodyPr/>
                    <a:lstStyle/>
                    <a:p>
                      <a:r>
                        <a:rPr lang="en-US" dirty="0">
                          <a:effectLst/>
                        </a:rPr>
                        <a:t>...</a:t>
                      </a:r>
                    </a:p>
                  </a:txBody>
                  <a:tcPr marL="63500" marR="63500" marT="31750" marB="31750" anchor="ctr"/>
                </a:tc>
                <a:extLst>
                  <a:ext uri="{0D108BD9-81ED-4DB2-BD59-A6C34878D82A}">
                    <a16:rowId xmlns:a16="http://schemas.microsoft.com/office/drawing/2014/main" val="304539739"/>
                  </a:ext>
                </a:extLst>
              </a:tr>
            </a:tbl>
          </a:graphicData>
        </a:graphic>
      </p:graphicFrame>
    </p:spTree>
    <p:extLst>
      <p:ext uri="{BB962C8B-B14F-4D97-AF65-F5344CB8AC3E}">
        <p14:creationId xmlns:p14="http://schemas.microsoft.com/office/powerpoint/2010/main" val="11956663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439C-A1FA-5CE0-C41C-97A60E5EE185}"/>
              </a:ext>
            </a:extLst>
          </p:cNvPr>
          <p:cNvSpPr>
            <a:spLocks noGrp="1"/>
          </p:cNvSpPr>
          <p:nvPr>
            <p:ph type="title"/>
          </p:nvPr>
        </p:nvSpPr>
        <p:spPr/>
        <p:txBody>
          <a:bodyPr/>
          <a:lstStyle/>
          <a:p>
            <a:r>
              <a:rPr lang="en-US" dirty="0"/>
              <a:t>Analyze data with Spark</a:t>
            </a:r>
          </a:p>
        </p:txBody>
      </p:sp>
      <p:sp>
        <p:nvSpPr>
          <p:cNvPr id="8" name="Text Placeholder 7">
            <a:extLst>
              <a:ext uri="{FF2B5EF4-FFF2-40B4-BE49-F238E27FC236}">
                <a16:creationId xmlns:a16="http://schemas.microsoft.com/office/drawing/2014/main" id="{4BBDE461-17C4-C56C-B420-92A4D562EAF7}"/>
              </a:ext>
            </a:extLst>
          </p:cNvPr>
          <p:cNvSpPr>
            <a:spLocks noGrp="1"/>
          </p:cNvSpPr>
          <p:nvPr>
            <p:ph type="body" sz="quarter" idx="10"/>
          </p:nvPr>
        </p:nvSpPr>
        <p:spPr/>
        <p:txBody>
          <a:bodyPr/>
          <a:lstStyle/>
          <a:p>
            <a:r>
              <a:rPr lang="en-US" dirty="0"/>
              <a:t>Using SQL expressions in Spark</a:t>
            </a:r>
          </a:p>
        </p:txBody>
      </p:sp>
      <p:sp>
        <p:nvSpPr>
          <p:cNvPr id="6" name="Rectangle 5">
            <a:extLst>
              <a:ext uri="{FF2B5EF4-FFF2-40B4-BE49-F238E27FC236}">
                <a16:creationId xmlns:a16="http://schemas.microsoft.com/office/drawing/2014/main" id="{B08B46C0-E5DE-1DB7-FE64-A7B300DA4248}"/>
              </a:ext>
            </a:extLst>
          </p:cNvPr>
          <p:cNvSpPr/>
          <p:nvPr/>
        </p:nvSpPr>
        <p:spPr bwMode="auto">
          <a:xfrm>
            <a:off x="418643" y="1717302"/>
            <a:ext cx="11152528" cy="2173628"/>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a:t>
            </a: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pyspark</a:t>
            </a:r>
            <a:endPar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rgbClr val="008000"/>
                </a:solidFill>
                <a:latin typeface="Courier New" panose="02070309020205020404" pitchFamily="49" charset="0"/>
                <a:ea typeface="Segoe UI" pitchFamily="34" charset="0"/>
                <a:cs typeface="Courier New" panose="02070309020205020404" pitchFamily="49" charset="0"/>
              </a:rPr>
              <a:t># Create a table in the </a:t>
            </a:r>
            <a:r>
              <a:rPr lang="en-US" sz="1400" dirty="0" err="1">
                <a:solidFill>
                  <a:srgbClr val="008000"/>
                </a:solidFill>
                <a:latin typeface="Courier New" panose="02070309020205020404" pitchFamily="49" charset="0"/>
                <a:ea typeface="Segoe UI" pitchFamily="34" charset="0"/>
                <a:cs typeface="Courier New" panose="02070309020205020404" pitchFamily="49" charset="0"/>
              </a:rPr>
              <a:t>metastore</a:t>
            </a:r>
            <a:endParaRPr lang="en-US" sz="1400" dirty="0">
              <a:solidFill>
                <a:srgbClr val="008000"/>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df.createOrReplaceTempView</a:t>
            </a: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("products")</a:t>
            </a: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rgbClr val="008000"/>
                </a:solidFill>
                <a:latin typeface="Courier New" panose="02070309020205020404" pitchFamily="49" charset="0"/>
                <a:ea typeface="Segoe UI" pitchFamily="34" charset="0"/>
                <a:cs typeface="Courier New" panose="02070309020205020404" pitchFamily="49" charset="0"/>
              </a:rPr>
              <a:t># Use </a:t>
            </a:r>
            <a:r>
              <a:rPr lang="en-US" sz="1400" dirty="0" err="1">
                <a:solidFill>
                  <a:srgbClr val="008000"/>
                </a:solidFill>
                <a:latin typeface="Courier New" panose="02070309020205020404" pitchFamily="49" charset="0"/>
                <a:ea typeface="Segoe UI" pitchFamily="34" charset="0"/>
                <a:cs typeface="Courier New" panose="02070309020205020404" pitchFamily="49" charset="0"/>
              </a:rPr>
              <a:t>spark.sql</a:t>
            </a:r>
            <a:r>
              <a:rPr lang="en-US" sz="1400" dirty="0">
                <a:solidFill>
                  <a:srgbClr val="008000"/>
                </a:solidFill>
                <a:latin typeface="Courier New" panose="02070309020205020404" pitchFamily="49" charset="0"/>
                <a:ea typeface="Segoe UI" pitchFamily="34" charset="0"/>
                <a:cs typeface="Courier New" panose="02070309020205020404" pitchFamily="49" charset="0"/>
              </a:rPr>
              <a:t> method for inline SQL queries that return a </a:t>
            </a:r>
            <a:r>
              <a:rPr lang="en-US" sz="1400" dirty="0" err="1">
                <a:solidFill>
                  <a:srgbClr val="008000"/>
                </a:solidFill>
                <a:latin typeface="Courier New" panose="02070309020205020404" pitchFamily="49" charset="0"/>
                <a:ea typeface="Segoe UI" pitchFamily="34" charset="0"/>
                <a:cs typeface="Courier New" panose="02070309020205020404" pitchFamily="49" charset="0"/>
              </a:rPr>
              <a:t>dataframe</a:t>
            </a:r>
            <a:endParaRPr lang="en-US" sz="1400" dirty="0">
              <a:solidFill>
                <a:srgbClr val="008000"/>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bikes_df</a:t>
            </a: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 = </a:t>
            </a: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spark.sql</a:t>
            </a: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("SELECT </a:t>
            </a: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ProductID</a:t>
            </a: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 ProductName, </a:t>
            </a: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ListPrice</a:t>
            </a: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 \</a:t>
            </a:r>
          </a:p>
          <a:p>
            <a:pPr defTabSz="932472" fontAlgn="base">
              <a:lnSpc>
                <a:spcPct val="90000"/>
              </a:lnSpc>
              <a:spcBef>
                <a:spcPct val="0"/>
              </a:spcBef>
              <a:spcAft>
                <a:spcPct val="0"/>
              </a:spcAft>
            </a:pP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                      FROM products \</a:t>
            </a:r>
          </a:p>
          <a:p>
            <a:pPr defTabSz="932472" fontAlgn="base">
              <a:lnSpc>
                <a:spcPct val="90000"/>
              </a:lnSpc>
              <a:spcBef>
                <a:spcPct val="0"/>
              </a:spcBef>
              <a:spcAft>
                <a:spcPct val="0"/>
              </a:spcAft>
            </a:pP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                      WHERE Category IN ('Mountain Bikes', 'Road Bikes')")</a:t>
            </a:r>
          </a:p>
          <a:p>
            <a:pPr defTabSz="932472" fontAlgn="base">
              <a:lnSpc>
                <a:spcPct val="90000"/>
              </a:lnSpc>
              <a:spcBef>
                <a:spcPct val="0"/>
              </a:spcBef>
              <a:spcAft>
                <a:spcPct val="0"/>
              </a:spcAft>
            </a:pP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display(</a:t>
            </a: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bikes_df</a:t>
            </a: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a:t>
            </a:r>
          </a:p>
        </p:txBody>
      </p:sp>
      <p:sp>
        <p:nvSpPr>
          <p:cNvPr id="7" name="Rectangle 6">
            <a:extLst>
              <a:ext uri="{FF2B5EF4-FFF2-40B4-BE49-F238E27FC236}">
                <a16:creationId xmlns:a16="http://schemas.microsoft.com/office/drawing/2014/main" id="{8CFBB96A-2F5F-50A8-DB18-A1FAC855B189}"/>
              </a:ext>
            </a:extLst>
          </p:cNvPr>
          <p:cNvSpPr/>
          <p:nvPr/>
        </p:nvSpPr>
        <p:spPr bwMode="auto">
          <a:xfrm>
            <a:off x="418642" y="4308714"/>
            <a:ext cx="11152527" cy="1707407"/>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a:t>
            </a: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sql</a:t>
            </a:r>
            <a:endPar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endParaRPr lang="en-US" sz="1400" dirty="0">
              <a:solidFill>
                <a:srgbClr val="008000"/>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rgbClr val="008000"/>
                </a:solidFill>
                <a:latin typeface="Courier New" panose="02070309020205020404" pitchFamily="49" charset="0"/>
                <a:ea typeface="Segoe UI" pitchFamily="34" charset="0"/>
                <a:cs typeface="Courier New" panose="02070309020205020404" pitchFamily="49" charset="0"/>
              </a:rPr>
              <a:t>-- Use SQL to query tables in the </a:t>
            </a:r>
            <a:r>
              <a:rPr lang="en-US" sz="1400" dirty="0" err="1">
                <a:solidFill>
                  <a:srgbClr val="008000"/>
                </a:solidFill>
                <a:latin typeface="Courier New" panose="02070309020205020404" pitchFamily="49" charset="0"/>
                <a:ea typeface="Segoe UI" pitchFamily="34" charset="0"/>
                <a:cs typeface="Courier New" panose="02070309020205020404" pitchFamily="49" charset="0"/>
              </a:rPr>
              <a:t>metastore</a:t>
            </a:r>
            <a:endParaRPr lang="en-US" sz="1400" dirty="0">
              <a:solidFill>
                <a:srgbClr val="008000"/>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SELECT Category, COUNT(</a:t>
            </a: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ProductID</a:t>
            </a: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 AS </a:t>
            </a:r>
            <a:r>
              <a:rPr lang="en-US" sz="1400" dirty="0" err="1">
                <a:solidFill>
                  <a:schemeClr val="accent6">
                    <a:lumMod val="10000"/>
                  </a:schemeClr>
                </a:solidFill>
                <a:latin typeface="Courier New" panose="02070309020205020404" pitchFamily="49" charset="0"/>
                <a:ea typeface="Segoe UI" pitchFamily="34" charset="0"/>
                <a:cs typeface="Courier New" panose="02070309020205020404" pitchFamily="49" charset="0"/>
              </a:rPr>
              <a:t>ProductCount</a:t>
            </a:r>
            <a:endPar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FROM products</a:t>
            </a:r>
          </a:p>
          <a:p>
            <a:pPr defTabSz="932472" fontAlgn="base">
              <a:lnSpc>
                <a:spcPct val="90000"/>
              </a:lnSpc>
              <a:spcBef>
                <a:spcPct val="0"/>
              </a:spcBef>
              <a:spcAft>
                <a:spcPct val="0"/>
              </a:spcAft>
            </a:pP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GROUP BY Category</a:t>
            </a:r>
          </a:p>
          <a:p>
            <a:pPr defTabSz="932472" fontAlgn="base">
              <a:lnSpc>
                <a:spcPct val="90000"/>
              </a:lnSpc>
              <a:spcBef>
                <a:spcPct val="0"/>
              </a:spcBef>
              <a:spcAft>
                <a:spcPct val="0"/>
              </a:spcAft>
            </a:pPr>
            <a:r>
              <a:rPr lang="en-US" sz="14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ORDER BY Category</a:t>
            </a:r>
          </a:p>
        </p:txBody>
      </p:sp>
    </p:spTree>
    <p:extLst>
      <p:ext uri="{BB962C8B-B14F-4D97-AF65-F5344CB8AC3E}">
        <p14:creationId xmlns:p14="http://schemas.microsoft.com/office/powerpoint/2010/main" val="42917816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95D4C-3A03-3E8A-7407-082FDFD4C55F}"/>
              </a:ext>
            </a:extLst>
          </p:cNvPr>
          <p:cNvSpPr>
            <a:spLocks noGrp="1"/>
          </p:cNvSpPr>
          <p:nvPr>
            <p:ph type="title"/>
          </p:nvPr>
        </p:nvSpPr>
        <p:spPr/>
        <p:txBody>
          <a:bodyPr/>
          <a:lstStyle/>
          <a:p>
            <a:r>
              <a:rPr lang="en-US" dirty="0"/>
              <a:t>Visualize data with Spark</a:t>
            </a:r>
          </a:p>
        </p:txBody>
      </p:sp>
      <p:sp>
        <p:nvSpPr>
          <p:cNvPr id="5" name="TextBox 4">
            <a:extLst>
              <a:ext uri="{FF2B5EF4-FFF2-40B4-BE49-F238E27FC236}">
                <a16:creationId xmlns:a16="http://schemas.microsoft.com/office/drawing/2014/main" id="{75465EB6-D9DF-18A9-25BC-8BD35FF06158}"/>
              </a:ext>
            </a:extLst>
          </p:cNvPr>
          <p:cNvSpPr txBox="1"/>
          <p:nvPr/>
        </p:nvSpPr>
        <p:spPr>
          <a:xfrm>
            <a:off x="418643" y="1131070"/>
            <a:ext cx="4128132" cy="461665"/>
          </a:xfrm>
          <a:prstGeom prst="rect">
            <a:avLst/>
          </a:prstGeom>
          <a:noFill/>
        </p:spPr>
        <p:txBody>
          <a:bodyPr wrap="square">
            <a:spAutoFit/>
          </a:bodyPr>
          <a:lstStyle/>
          <a:p>
            <a:r>
              <a:rPr lang="en-US" sz="2400" dirty="0">
                <a:latin typeface="+mj-lt"/>
              </a:rPr>
              <a:t>Built-in notebook charts</a:t>
            </a:r>
          </a:p>
        </p:txBody>
      </p:sp>
      <p:pic>
        <p:nvPicPr>
          <p:cNvPr id="8" name="Picture 7" descr="A screenshot of built-in notebook charts.">
            <a:extLst>
              <a:ext uri="{FF2B5EF4-FFF2-40B4-BE49-F238E27FC236}">
                <a16:creationId xmlns:a16="http://schemas.microsoft.com/office/drawing/2014/main" id="{B5D27AC9-7DB3-6288-0396-708769003477}"/>
              </a:ext>
            </a:extLst>
          </p:cNvPr>
          <p:cNvPicPr>
            <a:picLocks noChangeAspect="1"/>
          </p:cNvPicPr>
          <p:nvPr/>
        </p:nvPicPr>
        <p:blipFill rotWithShape="1">
          <a:blip r:embed="rId3"/>
          <a:srcRect l="13365" t="31441" r="2984"/>
          <a:stretch/>
        </p:blipFill>
        <p:spPr>
          <a:xfrm>
            <a:off x="354398" y="1603115"/>
            <a:ext cx="5937285" cy="3855172"/>
          </a:xfrm>
          <a:prstGeom prst="rect">
            <a:avLst/>
          </a:prstGeom>
        </p:spPr>
      </p:pic>
      <p:sp>
        <p:nvSpPr>
          <p:cNvPr id="6" name="TextBox 5">
            <a:extLst>
              <a:ext uri="{FF2B5EF4-FFF2-40B4-BE49-F238E27FC236}">
                <a16:creationId xmlns:a16="http://schemas.microsoft.com/office/drawing/2014/main" id="{D331E603-D29E-90E8-2536-1A022DA53C63}"/>
              </a:ext>
            </a:extLst>
          </p:cNvPr>
          <p:cNvSpPr txBox="1"/>
          <p:nvPr/>
        </p:nvSpPr>
        <p:spPr>
          <a:xfrm>
            <a:off x="6579115" y="1120690"/>
            <a:ext cx="4587434" cy="461665"/>
          </a:xfrm>
          <a:prstGeom prst="rect">
            <a:avLst/>
          </a:prstGeom>
          <a:noFill/>
        </p:spPr>
        <p:txBody>
          <a:bodyPr wrap="square">
            <a:spAutoFit/>
          </a:bodyPr>
          <a:lstStyle/>
          <a:p>
            <a:r>
              <a:rPr lang="en-US" sz="2400" dirty="0">
                <a:latin typeface="+mj-lt"/>
              </a:rPr>
              <a:t>Graphics packages</a:t>
            </a:r>
          </a:p>
        </p:txBody>
      </p:sp>
      <p:sp>
        <p:nvSpPr>
          <p:cNvPr id="7" name="Rectangle 6">
            <a:extLst>
              <a:ext uri="{FF2B5EF4-FFF2-40B4-BE49-F238E27FC236}">
                <a16:creationId xmlns:a16="http://schemas.microsoft.com/office/drawing/2014/main" id="{758A62C6-411B-0776-4594-884D8ED7C1E6}"/>
              </a:ext>
            </a:extLst>
          </p:cNvPr>
          <p:cNvSpPr/>
          <p:nvPr/>
        </p:nvSpPr>
        <p:spPr bwMode="auto">
          <a:xfrm>
            <a:off x="6823315" y="1592734"/>
            <a:ext cx="4587434" cy="1598207"/>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from matplotlib import </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pyplot</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as </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plt</a:t>
            </a:r>
            <a:endParaRPr lang="en-US" sz="12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endParaRPr lang="en-US" sz="12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fig = </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plt.figure</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figsize</a:t>
            </a:r>
            <a:r>
              <a:rPr lang="en-US" sz="1200" dirty="0">
                <a:solidFill>
                  <a:schemeClr val="tx1"/>
                </a:solidFill>
                <a:latin typeface="Courier New" panose="02070309020205020404" pitchFamily="49" charset="0"/>
                <a:ea typeface="Segoe UI" pitchFamily="34" charset="0"/>
                <a:cs typeface="Courier New" panose="02070309020205020404" pitchFamily="49" charset="0"/>
              </a:rPr>
              <a:t>=(12,8))</a:t>
            </a:r>
          </a:p>
          <a:p>
            <a:pPr defTabSz="932472" fontAlgn="base">
              <a:lnSpc>
                <a:spcPct val="90000"/>
              </a:lnSpc>
              <a:spcBef>
                <a:spcPct val="0"/>
              </a:spcBef>
              <a:spcAft>
                <a:spcPct val="0"/>
              </a:spcAft>
            </a:pP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plt.bar</a:t>
            </a:r>
            <a:r>
              <a:rPr lang="en-US" sz="1200" dirty="0">
                <a:solidFill>
                  <a:schemeClr val="tx1"/>
                </a:solidFill>
                <a:latin typeface="Courier New" panose="02070309020205020404" pitchFamily="49" charset="0"/>
                <a:ea typeface="Segoe UI" pitchFamily="34" charset="0"/>
                <a:cs typeface="Courier New" panose="02070309020205020404" pitchFamily="49" charset="0"/>
              </a:rPr>
              <a:t>(x=data['Category'], </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height=data['</a:t>
            </a: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ProductCount</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color='orange’)</a:t>
            </a:r>
          </a:p>
          <a:p>
            <a:pPr defTabSz="932472" fontAlgn="base">
              <a:lnSpc>
                <a:spcPct val="90000"/>
              </a:lnSpc>
              <a:spcBef>
                <a:spcPct val="0"/>
              </a:spcBef>
              <a:spcAft>
                <a:spcPct val="0"/>
              </a:spcAft>
            </a:pPr>
            <a:r>
              <a:rPr lang="en-US" sz="1200" dirty="0" err="1">
                <a:solidFill>
                  <a:schemeClr val="tx1"/>
                </a:solidFill>
                <a:latin typeface="Courier New" panose="02070309020205020404" pitchFamily="49" charset="0"/>
                <a:ea typeface="Segoe UI" pitchFamily="34" charset="0"/>
                <a:cs typeface="Courier New" panose="02070309020205020404" pitchFamily="49" charset="0"/>
              </a:rPr>
              <a:t>plt.show</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p:txBody>
      </p:sp>
      <p:pic>
        <p:nvPicPr>
          <p:cNvPr id="9" name="Picture 8" descr="A bar chart showing product counts by category.">
            <a:extLst>
              <a:ext uri="{FF2B5EF4-FFF2-40B4-BE49-F238E27FC236}">
                <a16:creationId xmlns:a16="http://schemas.microsoft.com/office/drawing/2014/main" id="{EF335A7F-600A-9C82-5A6C-BC1844096D09}"/>
              </a:ext>
            </a:extLst>
          </p:cNvPr>
          <p:cNvPicPr>
            <a:picLocks noChangeAspect="1"/>
          </p:cNvPicPr>
          <p:nvPr/>
        </p:nvPicPr>
        <p:blipFill>
          <a:blip r:embed="rId4"/>
          <a:stretch>
            <a:fillRect/>
          </a:stretch>
        </p:blipFill>
        <p:spPr>
          <a:xfrm>
            <a:off x="6823315" y="3249553"/>
            <a:ext cx="4099034" cy="3281514"/>
          </a:xfrm>
          <a:prstGeom prst="rect">
            <a:avLst/>
          </a:prstGeom>
        </p:spPr>
      </p:pic>
    </p:spTree>
    <p:extLst>
      <p:ext uri="{BB962C8B-B14F-4D97-AF65-F5344CB8AC3E}">
        <p14:creationId xmlns:p14="http://schemas.microsoft.com/office/powerpoint/2010/main" val="35421362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a:xfrm>
            <a:off x="121490" y="440494"/>
            <a:ext cx="12127263" cy="680196"/>
          </a:xfrm>
        </p:spPr>
        <p:txBody>
          <a:bodyPr/>
          <a:lstStyle/>
          <a:p>
            <a:r>
              <a:rPr lang="en-US" dirty="0"/>
              <a:t>Demo: Analyze data with Spark</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6" y="2698410"/>
            <a:ext cx="4936554" cy="2002343"/>
          </a:xfrm>
        </p:spPr>
        <p:txBody>
          <a:bodyPr/>
          <a:lstStyle/>
          <a:p>
            <a:r>
              <a:rPr lang="en-US" dirty="0"/>
              <a:t>You can try this for yourself later by following the instructions at the link below:</a:t>
            </a:r>
          </a:p>
          <a:p>
            <a:endParaRPr lang="en-US" dirty="0"/>
          </a:p>
          <a:p>
            <a:r>
              <a:rPr lang="en-US" sz="2000" dirty="0">
                <a:solidFill>
                  <a:schemeClr val="bg1">
                    <a:lumMod val="50000"/>
                  </a:schemeClr>
                </a:solidFill>
              </a:rPr>
              <a:t>https://aka.ms/mslearn-synapse-spark</a:t>
            </a:r>
          </a:p>
        </p:txBody>
      </p:sp>
      <p:pic>
        <p:nvPicPr>
          <p:cNvPr id="3" name="Graphic 2">
            <a:extLst>
              <a:ext uri="{FF2B5EF4-FFF2-40B4-BE49-F238E27FC236}">
                <a16:creationId xmlns:a16="http://schemas.microsoft.com/office/drawing/2014/main" id="{DE6DD0B4-D2DB-0643-3985-00E6E56A3E2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60865" y="2383403"/>
            <a:ext cx="2709167" cy="2709167"/>
          </a:xfrm>
          <a:prstGeom prst="rect">
            <a:avLst/>
          </a:prstGeom>
        </p:spPr>
      </p:pic>
    </p:spTree>
    <p:extLst>
      <p:ext uri="{BB962C8B-B14F-4D97-AF65-F5344CB8AC3E}">
        <p14:creationId xmlns:p14="http://schemas.microsoft.com/office/powerpoint/2010/main" val="192413205"/>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3627</Words>
  <Application>Microsoft Office PowerPoint</Application>
  <PresentationFormat>Widescreen</PresentationFormat>
  <Paragraphs>342</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Consolas</vt:lpstr>
      <vt:lpstr>Courier New</vt:lpstr>
      <vt:lpstr>Segoe UI</vt:lpstr>
      <vt:lpstr>Segoe UI Light</vt:lpstr>
      <vt:lpstr>Segoe UI Semibold</vt:lpstr>
      <vt:lpstr>Wingdings</vt:lpstr>
      <vt:lpstr>Microsoft Azure Template</vt:lpstr>
      <vt:lpstr>Perform data engineering with Azure Synapse Apache Spark Pools</vt:lpstr>
      <vt:lpstr>Agenda</vt:lpstr>
      <vt:lpstr>Analyze data with Apache Spark in Azure Synapse Analytics</vt:lpstr>
      <vt:lpstr>Get to know Apache Spark</vt:lpstr>
      <vt:lpstr>Use Spark in Azure Synapse Analytics</vt:lpstr>
      <vt:lpstr>Analyze data with Spark</vt:lpstr>
      <vt:lpstr>Analyze data with Spark</vt:lpstr>
      <vt:lpstr>Visualize data with Spark</vt:lpstr>
      <vt:lpstr>Demo: Analyze data with Spark</vt:lpstr>
      <vt:lpstr>Knowledge check</vt:lpstr>
      <vt:lpstr>Transform data with Apache Spark in Azure Synapse Analytics</vt:lpstr>
      <vt:lpstr>Modify and save dataframes</vt:lpstr>
      <vt:lpstr>Partition data files</vt:lpstr>
      <vt:lpstr>Transform data with SQL</vt:lpstr>
      <vt:lpstr>Exercise: Transform data using Spark in Synapse Analytics</vt:lpstr>
      <vt:lpstr>Knowledge check</vt:lpstr>
      <vt:lpstr>Use Delta Lake in Azure Synapse Analytics</vt:lpstr>
      <vt:lpstr>What is Delta Lake?</vt:lpstr>
      <vt:lpstr>Create Delta Lake tables</vt:lpstr>
      <vt:lpstr>Create catalog tables</vt:lpstr>
      <vt:lpstr>Use Delta Lake with streaming data</vt:lpstr>
      <vt:lpstr>Use Delta Lake in a SQL pool</vt:lpstr>
      <vt:lpstr>Exercise: Use Delta Lake in Azure Synapse Analytics</vt:lpstr>
      <vt:lpstr>Knowledge check</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2023-01-25T20:42:19Z</dcterms:created>
  <dcterms:modified xsi:type="dcterms:W3CDTF">2023-02-14T15:56:55Z</dcterms:modified>
</cp:coreProperties>
</file>