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3"/>
  </p:notesMasterIdLst>
  <p:handoutMasterIdLst>
    <p:handoutMasterId r:id="rId24"/>
  </p:handoutMasterIdLst>
  <p:sldIdLst>
    <p:sldId id="1627" r:id="rId2"/>
    <p:sldId id="1778" r:id="rId3"/>
    <p:sldId id="1684" r:id="rId4"/>
    <p:sldId id="2134805627" r:id="rId5"/>
    <p:sldId id="2134805628" r:id="rId6"/>
    <p:sldId id="2134805630" r:id="rId7"/>
    <p:sldId id="2134805629" r:id="rId8"/>
    <p:sldId id="2134805618" r:id="rId9"/>
    <p:sldId id="2134805623" r:id="rId10"/>
    <p:sldId id="2134805626" r:id="rId11"/>
    <p:sldId id="2134805636" r:id="rId12"/>
    <p:sldId id="2134805640" r:id="rId13"/>
    <p:sldId id="2134805641" r:id="rId14"/>
    <p:sldId id="2134805642" r:id="rId15"/>
    <p:sldId id="2134805643" r:id="rId16"/>
    <p:sldId id="2134805646" r:id="rId17"/>
    <p:sldId id="2134805644" r:id="rId18"/>
    <p:sldId id="2134805645" r:id="rId19"/>
    <p:sldId id="2134805637" r:id="rId20"/>
    <p:sldId id="2134805638" r:id="rId21"/>
    <p:sldId id="2134805601"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8000"/>
    <a:srgbClr val="339933"/>
    <a:srgbClr val="59B4D9"/>
    <a:srgbClr val="3C3C41"/>
    <a:srgbClr val="4BCBEE"/>
    <a:srgbClr val="1392B4"/>
    <a:srgbClr val="0B556A"/>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3213" autoAdjust="0"/>
  </p:normalViewPr>
  <p:slideViewPr>
    <p:cSldViewPr snapToGrid="0">
      <p:cViewPr varScale="1">
        <p:scale>
          <a:sx n="77" d="100"/>
          <a:sy n="77" d="100"/>
        </p:scale>
        <p:origin x="984" y="64"/>
      </p:cViewPr>
      <p:guideLst/>
    </p:cSldViewPr>
  </p:slideViewPr>
  <p:outlineViewPr>
    <p:cViewPr>
      <p:scale>
        <a:sx n="33" d="100"/>
        <a:sy n="33" d="100"/>
      </p:scale>
      <p:origin x="0" y="-1128"/>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2/1/2023 12:46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2/1/2023 12:46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Before delivering this presentation, review the associated modules on Microsoft Learn (</a:t>
            </a:r>
            <a:r>
              <a:rPr lang="en-US" sz="900" i="1" dirty="0">
                <a:solidFill>
                  <a:schemeClr val="tx2"/>
                </a:solidFill>
              </a:rPr>
              <a:t>https://aka.ms/mslearn-synapse-data-warehouse)</a:t>
            </a:r>
            <a:r>
              <a:rPr lang="en-US" i="1" dirty="0"/>
              <a:t> and complete </a:t>
            </a:r>
            <a:r>
              <a:rPr lang="en-US" i="1"/>
              <a:t>the exercises.</a:t>
            </a:r>
            <a:endParaRPr lang="en-US" i="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Before starting your delivery, prepare a lab environment for the first demonstration by running the setup script.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3689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581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Using external tables works well when the schema of the data files matches the dimension or fact table into which it will eventually be loaded. The generally accepted best practice is to load data into staging tables by using a COPY command. This generally yields better performance for subsequent load operations where alternate keys in the staging table need to be looked up in dimension tables to ascertain the right surrogate keys.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80320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CREATE TABLE AS (CTAS) statement is efficient, but the lack of support for IDENTITY columns for surrogate keys can present a challenge for repeated data warehouse loads. Additionally, the technique for using a UNION to combine existing dimension data with new dimension data in an interim table, which is then renamed to replace the existing Dimension table is a more complex process than simply using an INSERT statement to add the staged data to the existing dimension 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61881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 time dimension table usually contains a continuous sequence of temporal intervals (such as days. hours, or minutes). The granularity of the temporal intervals determines the “grain” of the data warehouse – specifically, the minimum period of time by which you can aggregate measures in related fact tables. The start point for the sequence should include the appropriate time for the earliest facts, and the end point should allow for new facts. It’s common to set the end point to a future time such as the end of the current year, and periodically extend it as needed.</a:t>
            </a:r>
          </a:p>
          <a:p>
            <a:endParaRPr lang="en-US" i="1" dirty="0"/>
          </a:p>
          <a:p>
            <a:r>
              <a:rPr lang="en-US" i="1" dirty="0"/>
              <a:t>Using a script like the one shown in the slide, you can generate a time dimension table with automatically derived attributes (such as day name, month name, year, fiscal quarter, and so on) based on the time value. However, in a multi-parallel processing (MPP) system such as Azure Synapse Analytics dedicated SQL pools, the script may be slow to run. It may be faster to generate the sequence of time dimension values in a tool such as Microsoft Excel, and then stage and import the time data just like any other dimension.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08293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Slowly changing dimensions (SCDs) are how data warehouses handle dimensional entities with attributes that change over time – for example, customers who change address or products that change supplier.</a:t>
            </a:r>
          </a:p>
          <a:p>
            <a:endParaRPr lang="en-US" i="1" dirty="0"/>
          </a:p>
          <a:p>
            <a:r>
              <a:rPr lang="en-US" i="1" dirty="0"/>
              <a:t>There are three types of SCD in common use as described on the slide (though Type 0 is effectively a </a:t>
            </a:r>
            <a:r>
              <a:rPr lang="en-US" i="1" u="sng" dirty="0"/>
              <a:t>non</a:t>
            </a:r>
            <a:r>
              <a:rPr lang="en-US" i="1" u="none" dirty="0"/>
              <a:t>-changing dimension!). Note how Type 2 SCDs often include columns to track the effective time periods for each version of an entity, and/or a flag to indicate which row represents the </a:t>
            </a:r>
            <a:r>
              <a:rPr lang="en-US" i="0" u="none" dirty="0"/>
              <a:t>current</a:t>
            </a:r>
            <a:r>
              <a:rPr lang="en-US" i="1" u="none" dirty="0"/>
              <a:t> version of the entity. If you’re using an incrementing surrogate key, and you only need to track the most recently added version of an entity, then you may not need these columns; but before making that decision, consider how you’ll look up the appropriate version of an entity when a new fact is entered based on the time at which the event the fact relates to occurred.</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48569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multiple approaches to loading a slowly changing dimension table, including specialized components in tools like SQL Server Integration Services (SSIS) and custom pipelines in Azure Synapse Analytics or Azure Data Factory. This slide focuses on two common Transact-SQL techniques that you can use when you have the dimension data staged in the data warehouse.</a:t>
            </a:r>
          </a:p>
          <a:p>
            <a:endParaRPr lang="en-US" i="1" dirty="0"/>
          </a:p>
          <a:p>
            <a:r>
              <a:rPr lang="en-US" i="1" dirty="0"/>
              <a:t>Of these two approaches, the MERGE statement seems like the most efficient approach since it combines the inserts and updates in a single statement. However, lack of support for inserting into dimension tables with an IDENTITY surrogate key and a requirement that the target table uses a HASH distribution mean that it’s not always suitable.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57705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key challenge in loading fact tables is the need to look up the correct surrogate keys for each row. Typically, the staged data will include the alternate (business or natural) key, but you need to use the surrogate key in the fact table so that each row is related to the correct instance of each dimension for the time at which the fact occurred. In the code example on the slide, an assumption is made that the fact records being loaded all relate to the latest versions of all dimensions, and that each dimension table uses an incrementing surrogate key (so the code looks up the highest surrogate key value for each alternate key). In some cases, the logic to find the right surrogate key may be more complex (for example, in this case you might need to use the </a:t>
            </a:r>
            <a:r>
              <a:rPr lang="en-US" i="1" dirty="0" err="1"/>
              <a:t>OrderDate</a:t>
            </a:r>
            <a:r>
              <a:rPr lang="en-US" i="1" dirty="0"/>
              <a:t> to find the appropriate </a:t>
            </a:r>
            <a:r>
              <a:rPr lang="en-US" i="1" dirty="0" err="1"/>
              <a:t>DimCustomer</a:t>
            </a:r>
            <a:r>
              <a:rPr lang="en-US" i="1" dirty="0"/>
              <a:t> record for the customer alternate key on the date the order was placed).</a:t>
            </a:r>
          </a:p>
          <a:p>
            <a:endParaRPr lang="en-US" i="1" dirty="0"/>
          </a:p>
          <a:p>
            <a:r>
              <a:rPr lang="en-US" i="1" dirty="0"/>
              <a:t>Point out to students that the need to look up the dimension surrogate key means that in most data warehouse load processes, dimension tables must be loaded </a:t>
            </a:r>
            <a:r>
              <a:rPr lang="en-US" i="1" u="sng" dirty="0"/>
              <a:t>before</a:t>
            </a:r>
            <a:r>
              <a:rPr lang="en-US" i="1" u="none" dirty="0"/>
              <a:t> fact tables.</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38125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Most data warehouse loads are performed periodically, and can result in a large volume of new records in the data warehouse. It’s therefore important to update the indexes and data distribution statistics to ensure the query optimizer has accurate information with which to generate high performing query plans.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13642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half an hour to complete, including 5-10 minutes at the start to set up the environment.</a:t>
            </a:r>
          </a:p>
          <a:p>
            <a:r>
              <a:rPr lang="en-US" i="1" dirty="0"/>
              <a:t>Not all students work at the same pace, so you should allow 45 minutes or more as necessary for your class.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20469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2/1/2023 12:46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6179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Encourage students to review the online material on Microsoft Learn on which this presentation is based.</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01047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Operational databases are designed with a </a:t>
            </a:r>
            <a:r>
              <a:rPr lang="en-US" i="1" u="sng" dirty="0"/>
              <a:t>normalized</a:t>
            </a:r>
            <a:r>
              <a:rPr lang="en-US" i="1" dirty="0"/>
              <a:t> schema, in which data entities are broken down into multiple tables and columns to eliminate any duplication and maintain each data attribute independently. This helps improve data integrity for inserts and updates by eliminating duplication and enabling attribute re-use across multiple entities. In contrast, the schema of a relational </a:t>
            </a:r>
            <a:r>
              <a:rPr lang="en-US" b="1" i="1" dirty="0"/>
              <a:t>data warehouse</a:t>
            </a:r>
            <a:r>
              <a:rPr lang="en-US" i="1" dirty="0"/>
              <a:t> is </a:t>
            </a:r>
            <a:r>
              <a:rPr lang="en-US" i="1" u="sng" dirty="0"/>
              <a:t>de-normalized</a:t>
            </a:r>
            <a:r>
              <a:rPr lang="en-US" i="1" dirty="0"/>
              <a:t> – in other words, it does not follow the rules of data normalization that are common in an operational database. The result of de-normalization is a reduced number of tables (and therefore a reduced number of inter-table joins), resulting in optimal read performance to support queries for reporting. </a:t>
            </a:r>
          </a:p>
          <a:p>
            <a:endParaRPr lang="en-US" i="1" dirty="0"/>
          </a:p>
          <a:p>
            <a:r>
              <a:rPr lang="en-US" i="1" dirty="0"/>
              <a:t>The ideal schema for a relational data warehouse is a </a:t>
            </a:r>
            <a:r>
              <a:rPr lang="en-US" b="1" i="1" dirty="0"/>
              <a:t>star</a:t>
            </a:r>
            <a:r>
              <a:rPr lang="en-US" b="0" i="1" dirty="0"/>
              <a:t> schema, consisting of </a:t>
            </a:r>
            <a:r>
              <a:rPr lang="en-US" b="1" i="1" dirty="0"/>
              <a:t>fact tables</a:t>
            </a:r>
            <a:r>
              <a:rPr lang="en-US" b="0" i="1" dirty="0"/>
              <a:t> that contain numeric measures pertaining to each instance of an event that you want to analyze, and keys that relate the fact tables to </a:t>
            </a:r>
            <a:r>
              <a:rPr lang="en-US" b="1" i="1" dirty="0"/>
              <a:t>dimension tables</a:t>
            </a:r>
            <a:r>
              <a:rPr lang="en-US" b="0" i="1" dirty="0"/>
              <a:t> in which the attributes of the business entities by which you want to aggregate the measures are stored. For example, the </a:t>
            </a:r>
            <a:r>
              <a:rPr lang="en-US" b="1" i="1" dirty="0" err="1"/>
              <a:t>FactSales</a:t>
            </a:r>
            <a:r>
              <a:rPr lang="en-US" b="0" i="1" dirty="0"/>
              <a:t> table in the slide might contain numeric details for each instance of a sales transaction (such as the number of items purchased and the revenue taken) while the </a:t>
            </a:r>
            <a:r>
              <a:rPr lang="en-US" b="1" i="1" dirty="0" err="1"/>
              <a:t>DimCustomer</a:t>
            </a:r>
            <a:r>
              <a:rPr lang="en-US" b="0" i="1" dirty="0"/>
              <a:t> table might store attributes of each customer (such as the city and state where they live). This arrangement would enable you to aggregate sales measures by attributes of customers (for example, to find the total revenue for customers who live in Seattle). </a:t>
            </a:r>
            <a:r>
              <a:rPr lang="en-US" b="1" i="1" dirty="0"/>
              <a:t>Time </a:t>
            </a:r>
            <a:r>
              <a:rPr lang="en-US" b="0" i="1" dirty="0"/>
              <a:t> dimensions are specialized dimension tables that contain attributes relating to time intervals – for example, the </a:t>
            </a:r>
            <a:r>
              <a:rPr lang="en-US" b="1" i="1" dirty="0" err="1"/>
              <a:t>DimDate</a:t>
            </a:r>
            <a:r>
              <a:rPr lang="en-US" b="0" i="1" dirty="0"/>
              <a:t> table might store a record for each calendar day, including attributes such as the day of the week, the month, the year, and so on. This would enable you to aggregate sales by temporal attributes – for example, to find the average number of items purchased on each day of the week.</a:t>
            </a:r>
          </a:p>
          <a:p>
            <a:endParaRPr lang="en-US" b="0" i="1" dirty="0"/>
          </a:p>
          <a:p>
            <a:r>
              <a:rPr lang="en-US" b="0" i="1" dirty="0"/>
              <a:t>In reality, many data warehouses are not fully de-normalized. Some dimensions are at least partially normalized to define parent-child hierarchies (such as products organized into categories) or enable reuse of attributes cross dimensions (for example, reusing the same geographical attributes such as city or state for customer and store addresses). In this design, the schema is described as a </a:t>
            </a:r>
            <a:r>
              <a:rPr lang="en-US" b="1" i="1" dirty="0"/>
              <a:t>snowflake</a:t>
            </a:r>
            <a:r>
              <a:rPr lang="en-US" b="0" i="1" dirty="0"/>
              <a:t> schema.</a:t>
            </a:r>
            <a:endParaRPr lang="en-US" b="1"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79427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Students may need help understanding the difference between surrogate and alternate keys. Surrogate keys only exist in the data warehouse, and are used to uniquely identify each row in a dimension table – essentially, it’s a primary key for the dimension table and is usually implemented as a simple unique integer value. Alternate keys identify a specific instance of a dimension entity (such as a customer) and are often inherited from the source operational system (the “business” key for that entity) or based on a “natural” key that uniquely identifies an entity (such as an email address for a customer). The important point is that the dimension table might need to contain multiple records for a specific entity instance to represent its attributes at different points in time. For example, in the slide there’s a customer named Navin Jones who at some point moved from Seattle to New York. The table contains two records for this customer so that when aggregating sales  by city, sales to the customer are counted for the city of residence at the time of the sale – it’s the same customer, so the alternate key is the same for both records, but the surrogate key enables us to maintain a separate record for each city where they’ve lived.</a:t>
            </a:r>
          </a:p>
          <a:p>
            <a:endParaRPr lang="en-US" i="1" dirty="0"/>
          </a:p>
          <a:p>
            <a:r>
              <a:rPr lang="en-US" i="1" dirty="0"/>
              <a:t>Note that the example on the slide is simplistic. It’s common for “slowly changing dimensions” like this to include columns to indicate the effective dates for each record and a flag to indicate which record for a given alternate key represents the “current” version of that entity.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2933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Each dedicated SQL pool hosts a relational database.</a:t>
            </a:r>
          </a:p>
          <a:p>
            <a:r>
              <a:rPr lang="en-US" i="1" dirty="0"/>
              <a:t>Point out that unlike serverless pools, which incur costs only when a query is being run; dedicated SQL pools incur costs continually while the pool is online. You can pause and resume pools to ensure you only pay for them when in use – for example, a data warehouse might be designed to support monthly reporting; so you could start the pool, load the new month’s data, generate reports, and then pause the pool. You can also scale the size of the compute used to support a dedicated SQL Pool, adding more compute resources (and cost) to support peak workloads, and scaling down to reduce costs for periods of lower activity.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06009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If students are familiar with creating tables in a SQL Server database, they will find some of the options here different. Emphasize that dedicated SQL pools are based on a parallel data processing architecture and optimized for data warehouse workloads, so indexing and data distribution options are different from operational databases.</a:t>
            </a:r>
          </a:p>
          <a:p>
            <a:endParaRPr lang="en-US" i="1" dirty="0"/>
          </a:p>
          <a:p>
            <a:r>
              <a:rPr lang="en-US" i="1" dirty="0"/>
              <a:t>In particular, the distribution options control how the data is distributed across compute nodes for processing – the size and usage of the table determine the optimal distribution strategy. See the documentation at </a:t>
            </a:r>
            <a:r>
              <a:rPr lang="en-US" b="1" i="1" dirty="0"/>
              <a:t>https://learn.microsoft.com/azure/synapse-analytics/sql-data-warehouse/massively-parallel-processing-mpp-architecture#distributions</a:t>
            </a:r>
            <a:r>
              <a:rPr lang="en-US" i="1" dirty="0"/>
              <a:t> for details.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9228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Remind students that many enterprise analytical solutions combine data lake and data warehouse storage in a “data </a:t>
            </a:r>
            <a:r>
              <a:rPr lang="en-US" i="1" dirty="0" err="1"/>
              <a:t>lakehouse</a:t>
            </a:r>
            <a:r>
              <a:rPr lang="en-US" i="1" dirty="0"/>
              <a:t>” architecture. External tables provide a way to integrate data stored in the data lake into a relational data warehouse.</a:t>
            </a:r>
          </a:p>
          <a:p>
            <a:endParaRPr lang="en-US" i="1" dirty="0"/>
          </a:p>
          <a:p>
            <a:r>
              <a:rPr lang="en-US" i="1" dirty="0"/>
              <a:t>Use the code example to show the objects that an external table depends on:</a:t>
            </a:r>
          </a:p>
          <a:p>
            <a:pPr marL="171450" indent="-171450">
              <a:buFont typeface="Arial" panose="020B0604020202020204" pitchFamily="34" charset="0"/>
              <a:buChar char="•"/>
            </a:pPr>
            <a:r>
              <a:rPr lang="en-US" i="1" dirty="0"/>
              <a:t>An external data source defines the root folder location in the data lake where data files are stored.</a:t>
            </a:r>
          </a:p>
          <a:p>
            <a:pPr marL="171450" indent="-171450">
              <a:buFont typeface="Arial" panose="020B0604020202020204" pitchFamily="34" charset="0"/>
              <a:buChar char="•"/>
            </a:pPr>
            <a:r>
              <a:rPr lang="en-US" i="1" dirty="0"/>
              <a:t>An external file format defines the file format used to read the data</a:t>
            </a:r>
          </a:p>
          <a:p>
            <a:pPr marL="171450" indent="-171450">
              <a:buFont typeface="Arial" panose="020B0604020202020204" pitchFamily="34" charset="0"/>
              <a:buChar char="•"/>
            </a:pPr>
            <a:r>
              <a:rPr lang="en-US" i="1" dirty="0"/>
              <a:t>An external table defines a table schema and includes a relative path to the files in the data source that contain the table data, and the file format to be used to read them.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2314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demonstration will take around 45 minutes.</a:t>
            </a:r>
          </a:p>
          <a:p>
            <a:r>
              <a:rPr lang="en-US" i="1" dirty="0"/>
              <a:t>Tell students that they can try the steps for themselves after class, though they may need to use their own Azure subscription if a hosted environment is not provided.</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46810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2.xml"/><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3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2.xml"/><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0.sv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595418"/>
            <a:ext cx="5915752" cy="1726062"/>
          </a:xfrm>
        </p:spPr>
        <p:txBody>
          <a:bodyPr/>
          <a:lstStyle/>
          <a:p>
            <a:r>
              <a:rPr lang="en-US" sz="3600" dirty="0">
                <a:solidFill>
                  <a:schemeClr val="tx1"/>
                </a:solidFill>
              </a:rPr>
              <a:t>Work with data </a:t>
            </a:r>
            <a:r>
              <a:rPr lang="en-US" dirty="0"/>
              <a:t>w</a:t>
            </a:r>
            <a:r>
              <a:rPr lang="en-US" sz="3600" dirty="0">
                <a:solidFill>
                  <a:schemeClr val="tx1"/>
                </a:solidFill>
              </a:rPr>
              <a:t>arehouses using Azure Synapse Analytics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In which of the following table types should an insurance company store details of customer attributes by which claims will be aggregated?</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Staging table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Dimension table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Fact table</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83582" y="224974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97865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65865" y="3155945"/>
            <a:ext cx="10383899" cy="1443714"/>
          </a:xfrm>
        </p:spPr>
        <p:txBody>
          <a:bodyPr/>
          <a:lstStyle/>
          <a:p>
            <a:pPr>
              <a:spcAft>
                <a:spcPts val="0"/>
              </a:spcAft>
              <a:defRPr/>
            </a:pPr>
            <a:r>
              <a:rPr lang="en-US" sz="1800" dirty="0">
                <a:latin typeface="+mj-lt"/>
              </a:rPr>
              <a:t>You create a dimension table for product data, assigning a unique numeric key for each row in a column named ProductKey. The ProductKey is only defined in the data warehouse. What kind of key is ProductKey?</a:t>
            </a:r>
          </a:p>
          <a:p>
            <a:pPr marL="288925" indent="-288925">
              <a:spcBef>
                <a:spcPts val="300"/>
              </a:spcBef>
              <a:spcAft>
                <a:spcPts val="600"/>
              </a:spcAft>
              <a:buFont typeface="Wingdings" panose="05000000000000000000" pitchFamily="2" charset="2"/>
              <a:buChar char="q"/>
              <a:defRPr/>
            </a:pPr>
            <a:r>
              <a:rPr lang="en-US" sz="1600" dirty="0"/>
              <a:t>A surrogate key</a:t>
            </a:r>
          </a:p>
          <a:p>
            <a:pPr marL="288925" indent="-288925">
              <a:spcBef>
                <a:spcPts val="300"/>
              </a:spcBef>
              <a:spcAft>
                <a:spcPts val="600"/>
              </a:spcAft>
              <a:buFont typeface="Wingdings" panose="05000000000000000000" pitchFamily="2" charset="2"/>
              <a:buChar char="q"/>
              <a:defRPr/>
            </a:pPr>
            <a:r>
              <a:rPr lang="en-US" sz="1600" dirty="0"/>
              <a:t>An alternate key</a:t>
            </a:r>
          </a:p>
          <a:p>
            <a:pPr marL="288925" indent="-288925">
              <a:spcBef>
                <a:spcPts val="300"/>
              </a:spcBef>
              <a:spcAft>
                <a:spcPts val="600"/>
              </a:spcAft>
              <a:buFont typeface="Wingdings" panose="05000000000000000000" pitchFamily="2" charset="2"/>
              <a:buChar char="q"/>
              <a:defRPr/>
            </a:pPr>
            <a:r>
              <a:rPr lang="en-US" sz="1600" dirty="0"/>
              <a:t>A business key</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90003" y="381277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723707"/>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784028"/>
            <a:ext cx="10383899" cy="1557928"/>
          </a:xfrm>
        </p:spPr>
        <p:txBody>
          <a:bodyPr/>
          <a:lstStyle/>
          <a:p>
            <a:pPr>
              <a:defRPr/>
            </a:pPr>
            <a:r>
              <a:rPr lang="en-US" sz="1800" dirty="0">
                <a:latin typeface="+mj-lt"/>
              </a:rPr>
              <a:t>What distribution option would be best for a sales fact table that will contain billions of records?</a:t>
            </a:r>
          </a:p>
          <a:p>
            <a:pPr marL="288925" indent="-288925">
              <a:spcBef>
                <a:spcPts val="300"/>
              </a:spcBef>
              <a:spcAft>
                <a:spcPts val="600"/>
              </a:spcAft>
              <a:buFont typeface="Wingdings" panose="05000000000000000000" pitchFamily="2" charset="2"/>
              <a:buChar char="q"/>
              <a:defRPr/>
            </a:pPr>
            <a:r>
              <a:rPr lang="en-US" sz="1600" dirty="0"/>
              <a:t>HASH</a:t>
            </a:r>
          </a:p>
          <a:p>
            <a:pPr marL="288925" indent="-288925">
              <a:spcBef>
                <a:spcPts val="300"/>
              </a:spcBef>
              <a:spcAft>
                <a:spcPts val="600"/>
              </a:spcAft>
              <a:buFont typeface="Wingdings" panose="05000000000000000000" pitchFamily="2" charset="2"/>
              <a:buChar char="q"/>
              <a:defRPr/>
            </a:pPr>
            <a:r>
              <a:rPr lang="en-US" sz="1600" dirty="0"/>
              <a:t>ROUND_ROBIN</a:t>
            </a:r>
          </a:p>
          <a:p>
            <a:pPr marL="288925" indent="-288925">
              <a:spcBef>
                <a:spcPts val="300"/>
              </a:spcBef>
              <a:spcAft>
                <a:spcPts val="600"/>
              </a:spcAft>
              <a:buFont typeface="Wingdings" panose="05000000000000000000" pitchFamily="2" charset="2"/>
              <a:buChar char="q"/>
              <a:defRPr/>
            </a:pPr>
            <a:r>
              <a:rPr lang="en-US" sz="1600" dirty="0"/>
              <a:t>REPLICATE</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90003" y="525649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934322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Load data into a relational data warehouse</a:t>
            </a:r>
          </a:p>
        </p:txBody>
      </p:sp>
      <p:pic>
        <p:nvPicPr>
          <p:cNvPr id="3" name="Graphic 2">
            <a:extLst>
              <a:ext uri="{FF2B5EF4-FFF2-40B4-BE49-F238E27FC236}">
                <a16:creationId xmlns:a16="http://schemas.microsoft.com/office/drawing/2014/main" id="{5F451AF3-AFE5-00D8-361D-BB5B8871041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5449" y="2768156"/>
            <a:ext cx="1301024" cy="1301028"/>
          </a:xfrm>
          <a:prstGeom prst="rect">
            <a:avLst/>
          </a:prstGeom>
        </p:spPr>
      </p:pic>
    </p:spTree>
    <p:extLst>
      <p:ext uri="{BB962C8B-B14F-4D97-AF65-F5344CB8AC3E}">
        <p14:creationId xmlns:p14="http://schemas.microsoft.com/office/powerpoint/2010/main" val="4756081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B007-897F-AF47-A5F7-723561F40620}"/>
              </a:ext>
            </a:extLst>
          </p:cNvPr>
          <p:cNvSpPr>
            <a:spLocks noGrp="1"/>
          </p:cNvSpPr>
          <p:nvPr>
            <p:ph type="title"/>
          </p:nvPr>
        </p:nvSpPr>
        <p:spPr/>
        <p:txBody>
          <a:bodyPr/>
          <a:lstStyle/>
          <a:p>
            <a:r>
              <a:rPr lang="en-US" dirty="0"/>
              <a:t>Load staging tables</a:t>
            </a:r>
          </a:p>
        </p:txBody>
      </p:sp>
      <p:sp>
        <p:nvSpPr>
          <p:cNvPr id="3" name="Text Placeholder 2">
            <a:extLst>
              <a:ext uri="{FF2B5EF4-FFF2-40B4-BE49-F238E27FC236}">
                <a16:creationId xmlns:a16="http://schemas.microsoft.com/office/drawing/2014/main" id="{EA02073C-1676-3F75-773E-5119CC2035BA}"/>
              </a:ext>
            </a:extLst>
          </p:cNvPr>
          <p:cNvSpPr>
            <a:spLocks noGrp="1"/>
          </p:cNvSpPr>
          <p:nvPr>
            <p:ph type="body" sz="quarter" idx="10"/>
          </p:nvPr>
        </p:nvSpPr>
        <p:spPr>
          <a:xfrm>
            <a:off x="172080" y="1239375"/>
            <a:ext cx="5677358" cy="707886"/>
          </a:xfrm>
        </p:spPr>
        <p:txBody>
          <a:bodyPr/>
          <a:lstStyle/>
          <a:p>
            <a:r>
              <a:rPr lang="en-US" sz="2000" dirty="0"/>
              <a:t>Use an external table to query files in the data lake</a:t>
            </a:r>
          </a:p>
        </p:txBody>
      </p:sp>
      <p:sp>
        <p:nvSpPr>
          <p:cNvPr id="63" name="TextBox 62">
            <a:extLst>
              <a:ext uri="{FF2B5EF4-FFF2-40B4-BE49-F238E27FC236}">
                <a16:creationId xmlns:a16="http://schemas.microsoft.com/office/drawing/2014/main" id="{1B8D6353-D219-B212-0617-BCB048945722}"/>
              </a:ext>
            </a:extLst>
          </p:cNvPr>
          <p:cNvSpPr txBox="1"/>
          <p:nvPr/>
        </p:nvSpPr>
        <p:spPr>
          <a:xfrm>
            <a:off x="3257245" y="1794449"/>
            <a:ext cx="2361174"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Staged data is read directly from files </a:t>
            </a:r>
          </a:p>
        </p:txBody>
      </p:sp>
      <p:sp>
        <p:nvSpPr>
          <p:cNvPr id="55" name="Rectangle 54">
            <a:extLst>
              <a:ext uri="{FF2B5EF4-FFF2-40B4-BE49-F238E27FC236}">
                <a16:creationId xmlns:a16="http://schemas.microsoft.com/office/drawing/2014/main" id="{A88B4E9E-C5CD-1DD5-F7FD-A3B15C4622AD}"/>
              </a:ext>
            </a:extLst>
          </p:cNvPr>
          <p:cNvSpPr/>
          <p:nvPr/>
        </p:nvSpPr>
        <p:spPr bwMode="auto">
          <a:xfrm>
            <a:off x="544293" y="3459011"/>
            <a:ext cx="5122880" cy="2352374"/>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CREATE EXTERNAL TABLE dbo.ExternalStageProduct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ProductID NVARCHAR(10) NOT NULL,</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ProductName NVARCHAR(200) NOT NULL,</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WITH</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DATA_SOURCE = StagedFiles,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LOCATION = folder_name/*.parquet',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FILE_FORMAT = ParquetFormat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GO</a:t>
            </a:r>
            <a:endParaRPr lang="en-US" sz="1200" i="1" dirty="0">
              <a:solidFill>
                <a:schemeClr val="tx1"/>
              </a:solidFill>
              <a:latin typeface="Courier New" panose="02070309020205020404" pitchFamily="49" charset="0"/>
              <a:ea typeface="Segoe UI" pitchFamily="34" charset="0"/>
              <a:cs typeface="Courier New" panose="02070309020205020404" pitchFamily="49" charset="0"/>
            </a:endParaRPr>
          </a:p>
        </p:txBody>
      </p:sp>
      <p:sp>
        <p:nvSpPr>
          <p:cNvPr id="62" name="TextBox 61">
            <a:extLst>
              <a:ext uri="{FF2B5EF4-FFF2-40B4-BE49-F238E27FC236}">
                <a16:creationId xmlns:a16="http://schemas.microsoft.com/office/drawing/2014/main" id="{B384F954-8AEA-A969-5E4C-1C75393DB798}"/>
              </a:ext>
            </a:extLst>
          </p:cNvPr>
          <p:cNvSpPr txBox="1"/>
          <p:nvPr/>
        </p:nvSpPr>
        <p:spPr>
          <a:xfrm>
            <a:off x="5634202" y="1891820"/>
            <a:ext cx="657872" cy="627864"/>
          </a:xfrm>
          <a:prstGeom prst="rect">
            <a:avLst/>
          </a:prstGeom>
          <a:solidFill>
            <a:schemeClr val="bg1"/>
          </a:solid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or</a:t>
            </a:r>
          </a:p>
        </p:txBody>
      </p:sp>
      <p:sp>
        <p:nvSpPr>
          <p:cNvPr id="4" name="Text Placeholder 2">
            <a:extLst>
              <a:ext uri="{FF2B5EF4-FFF2-40B4-BE49-F238E27FC236}">
                <a16:creationId xmlns:a16="http://schemas.microsoft.com/office/drawing/2014/main" id="{E0FD3833-BCC1-0370-FB86-C026444A7CDD}"/>
              </a:ext>
            </a:extLst>
          </p:cNvPr>
          <p:cNvSpPr txBox="1">
            <a:spLocks/>
          </p:cNvSpPr>
          <p:nvPr/>
        </p:nvSpPr>
        <p:spPr>
          <a:xfrm>
            <a:off x="6219570" y="1251346"/>
            <a:ext cx="5661145" cy="40011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t>Use COPY to load data from files into the database</a:t>
            </a:r>
          </a:p>
        </p:txBody>
      </p:sp>
      <p:sp>
        <p:nvSpPr>
          <p:cNvPr id="64" name="TextBox 63">
            <a:extLst>
              <a:ext uri="{FF2B5EF4-FFF2-40B4-BE49-F238E27FC236}">
                <a16:creationId xmlns:a16="http://schemas.microsoft.com/office/drawing/2014/main" id="{7B979493-0F00-9DEE-87BC-72A898B6015B}"/>
              </a:ext>
            </a:extLst>
          </p:cNvPr>
          <p:cNvSpPr txBox="1"/>
          <p:nvPr/>
        </p:nvSpPr>
        <p:spPr>
          <a:xfrm>
            <a:off x="9268462" y="1711628"/>
            <a:ext cx="2594560" cy="1148007"/>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Staged data is loaded into database</a:t>
            </a:r>
          </a:p>
          <a:p>
            <a:pPr>
              <a:lnSpc>
                <a:spcPct val="90000"/>
              </a:lnSpc>
              <a:spcAft>
                <a:spcPts val="600"/>
              </a:spcAft>
            </a:pPr>
            <a:r>
              <a:rPr lang="en-US" sz="1400" dirty="0">
                <a:gradFill>
                  <a:gsLst>
                    <a:gs pos="2917">
                      <a:schemeClr val="tx1"/>
                    </a:gs>
                    <a:gs pos="30000">
                      <a:schemeClr val="tx1"/>
                    </a:gs>
                  </a:gsLst>
                  <a:lin ang="5400000" scaled="0"/>
                </a:gradFill>
              </a:rPr>
              <a:t>Best practice for optimal load performance</a:t>
            </a:r>
          </a:p>
        </p:txBody>
      </p:sp>
      <p:grpSp>
        <p:nvGrpSpPr>
          <p:cNvPr id="65" name="Group 64">
            <a:extLst>
              <a:ext uri="{FF2B5EF4-FFF2-40B4-BE49-F238E27FC236}">
                <a16:creationId xmlns:a16="http://schemas.microsoft.com/office/drawing/2014/main" id="{34B92055-C9CF-16E1-C387-A9DB300AF2F9}"/>
              </a:ext>
              <a:ext uri="{C183D7F6-B498-43B3-948B-1728B52AA6E4}">
                <adec:decorative xmlns:adec="http://schemas.microsoft.com/office/drawing/2017/decorative" val="1"/>
              </a:ext>
            </a:extLst>
          </p:cNvPr>
          <p:cNvGrpSpPr/>
          <p:nvPr/>
        </p:nvGrpSpPr>
        <p:grpSpPr>
          <a:xfrm>
            <a:off x="328978" y="1646486"/>
            <a:ext cx="2914524" cy="1197926"/>
            <a:chOff x="328978" y="1646486"/>
            <a:chExt cx="2914524" cy="1197926"/>
          </a:xfrm>
        </p:grpSpPr>
        <p:grpSp>
          <p:nvGrpSpPr>
            <p:cNvPr id="11" name="Group 10">
              <a:extLst>
                <a:ext uri="{FF2B5EF4-FFF2-40B4-BE49-F238E27FC236}">
                  <a16:creationId xmlns:a16="http://schemas.microsoft.com/office/drawing/2014/main" id="{23B6625A-207D-832E-3F6C-E0DF1C716B20}"/>
                </a:ext>
              </a:extLst>
            </p:cNvPr>
            <p:cNvGrpSpPr/>
            <p:nvPr/>
          </p:nvGrpSpPr>
          <p:grpSpPr>
            <a:xfrm>
              <a:off x="328978" y="1923662"/>
              <a:ext cx="914400" cy="914400"/>
              <a:chOff x="2720502" y="2874524"/>
              <a:chExt cx="914400" cy="914400"/>
            </a:xfrm>
            <a:solidFill>
              <a:schemeClr val="tx2"/>
            </a:solidFill>
          </p:grpSpPr>
          <p:pic>
            <p:nvPicPr>
              <p:cNvPr id="10" name="Graphic 9" descr="Paper with solid fill">
                <a:extLst>
                  <a:ext uri="{FF2B5EF4-FFF2-40B4-BE49-F238E27FC236}">
                    <a16:creationId xmlns:a16="http://schemas.microsoft.com/office/drawing/2014/main" id="{C5C26EA4-3045-992F-2F0A-88D54ABCFF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6195" y="2874524"/>
                <a:ext cx="586966" cy="586966"/>
              </a:xfrm>
              <a:prstGeom prst="rect">
                <a:avLst/>
              </a:prstGeom>
            </p:spPr>
          </p:pic>
          <p:pic>
            <p:nvPicPr>
              <p:cNvPr id="6" name="Graphic 5" descr="Folder with solid fill">
                <a:extLst>
                  <a:ext uri="{FF2B5EF4-FFF2-40B4-BE49-F238E27FC236}">
                    <a16:creationId xmlns:a16="http://schemas.microsoft.com/office/drawing/2014/main" id="{131E2B88-5344-055B-D064-8078394D19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0502" y="2874524"/>
                <a:ext cx="914400" cy="914400"/>
              </a:xfrm>
              <a:prstGeom prst="rect">
                <a:avLst/>
              </a:prstGeom>
            </p:spPr>
          </p:pic>
        </p:grpSp>
        <p:grpSp>
          <p:nvGrpSpPr>
            <p:cNvPr id="20" name="Group 19">
              <a:extLst>
                <a:ext uri="{FF2B5EF4-FFF2-40B4-BE49-F238E27FC236}">
                  <a16:creationId xmlns:a16="http://schemas.microsoft.com/office/drawing/2014/main" id="{39DC3E7F-530C-A3ED-A184-E5756292FB04}"/>
                </a:ext>
              </a:extLst>
            </p:cNvPr>
            <p:cNvGrpSpPr/>
            <p:nvPr/>
          </p:nvGrpSpPr>
          <p:grpSpPr>
            <a:xfrm>
              <a:off x="1871902" y="1646486"/>
              <a:ext cx="1371600" cy="1191576"/>
              <a:chOff x="2644367" y="2350883"/>
              <a:chExt cx="1371600" cy="1191576"/>
            </a:xfrm>
          </p:grpSpPr>
          <p:pic>
            <p:nvPicPr>
              <p:cNvPr id="8" name="Graphic 7" descr="Database with solid fill">
                <a:extLst>
                  <a:ext uri="{FF2B5EF4-FFF2-40B4-BE49-F238E27FC236}">
                    <a16:creationId xmlns:a16="http://schemas.microsoft.com/office/drawing/2014/main" id="{F09A1EB3-9D44-A83D-E2B2-EFEAEA71B7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44367" y="2350883"/>
                <a:ext cx="914400" cy="914400"/>
              </a:xfrm>
              <a:prstGeom prst="rect">
                <a:avLst/>
              </a:prstGeom>
            </p:spPr>
          </p:pic>
          <p:grpSp>
            <p:nvGrpSpPr>
              <p:cNvPr id="19" name="Group 18">
                <a:extLst>
                  <a:ext uri="{FF2B5EF4-FFF2-40B4-BE49-F238E27FC236}">
                    <a16:creationId xmlns:a16="http://schemas.microsoft.com/office/drawing/2014/main" id="{8F036579-E121-71EF-6F8A-37928AB99DBB}"/>
                  </a:ext>
                </a:extLst>
              </p:cNvPr>
              <p:cNvGrpSpPr/>
              <p:nvPr/>
            </p:nvGrpSpPr>
            <p:grpSpPr>
              <a:xfrm>
                <a:off x="3101567" y="2628059"/>
                <a:ext cx="914400" cy="914400"/>
                <a:chOff x="3351289" y="2595664"/>
                <a:chExt cx="914400" cy="914400"/>
              </a:xfrm>
            </p:grpSpPr>
            <p:sp>
              <p:nvSpPr>
                <p:cNvPr id="18" name="Rectangle 17">
                  <a:extLst>
                    <a:ext uri="{FF2B5EF4-FFF2-40B4-BE49-F238E27FC236}">
                      <a16:creationId xmlns:a16="http://schemas.microsoft.com/office/drawing/2014/main" id="{834F3BAE-9CE1-EC87-2156-3DF6B04BE7D1}"/>
                    </a:ext>
                  </a:extLst>
                </p:cNvPr>
                <p:cNvSpPr/>
                <p:nvPr/>
              </p:nvSpPr>
              <p:spPr bwMode="auto">
                <a:xfrm>
                  <a:off x="3456562" y="2808083"/>
                  <a:ext cx="719847" cy="457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descr="Table with solid fill">
                  <a:extLst>
                    <a:ext uri="{FF2B5EF4-FFF2-40B4-BE49-F238E27FC236}">
                      <a16:creationId xmlns:a16="http://schemas.microsoft.com/office/drawing/2014/main" id="{94720421-AE35-EB17-D653-F522D446586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51289" y="2595664"/>
                  <a:ext cx="914400" cy="914400"/>
                </a:xfrm>
                <a:prstGeom prst="rect">
                  <a:avLst/>
                </a:prstGeom>
              </p:spPr>
            </p:pic>
          </p:grpSp>
        </p:grpSp>
        <p:cxnSp>
          <p:nvCxnSpPr>
            <p:cNvPr id="27" name="Connector: Elbow 26">
              <a:extLst>
                <a:ext uri="{FF2B5EF4-FFF2-40B4-BE49-F238E27FC236}">
                  <a16:creationId xmlns:a16="http://schemas.microsoft.com/office/drawing/2014/main" id="{1887AC7E-34BD-2978-16A1-CA1602185073}"/>
                </a:ext>
              </a:extLst>
            </p:cNvPr>
            <p:cNvCxnSpPr>
              <a:cxnSpLocks/>
              <a:stCxn id="6" idx="2"/>
              <a:endCxn id="17" idx="2"/>
            </p:cNvCxnSpPr>
            <p:nvPr/>
          </p:nvCxnSpPr>
          <p:spPr>
            <a:xfrm rot="16200000" flipH="1">
              <a:off x="1786240" y="1838000"/>
              <a:ext cx="12700" cy="2000124"/>
            </a:xfrm>
            <a:prstGeom prst="bentConnector3">
              <a:avLst>
                <a:gd name="adj1" fmla="val 2412772"/>
              </a:avLst>
            </a:prstGeom>
            <a:ln w="38100">
              <a:solidFill>
                <a:schemeClr val="accent5"/>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759536A5-324D-B7F0-49FB-5CF0BA883F34}"/>
              </a:ext>
              <a:ext uri="{C183D7F6-B498-43B3-948B-1728B52AA6E4}">
                <adec:decorative xmlns:adec="http://schemas.microsoft.com/office/drawing/2017/decorative" val="1"/>
              </a:ext>
            </a:extLst>
          </p:cNvPr>
          <p:cNvGrpSpPr/>
          <p:nvPr/>
        </p:nvGrpSpPr>
        <p:grpSpPr>
          <a:xfrm>
            <a:off x="6340318" y="1646486"/>
            <a:ext cx="2914524" cy="1191576"/>
            <a:chOff x="6340318" y="1646486"/>
            <a:chExt cx="2914524" cy="1191576"/>
          </a:xfrm>
        </p:grpSpPr>
        <p:grpSp>
          <p:nvGrpSpPr>
            <p:cNvPr id="31" name="Group 30">
              <a:extLst>
                <a:ext uri="{FF2B5EF4-FFF2-40B4-BE49-F238E27FC236}">
                  <a16:creationId xmlns:a16="http://schemas.microsoft.com/office/drawing/2014/main" id="{E7064E73-A25D-CBE2-04F3-4854C819D0CA}"/>
                </a:ext>
              </a:extLst>
            </p:cNvPr>
            <p:cNvGrpSpPr/>
            <p:nvPr/>
          </p:nvGrpSpPr>
          <p:grpSpPr>
            <a:xfrm>
              <a:off x="6340318" y="1923662"/>
              <a:ext cx="914400" cy="914400"/>
              <a:chOff x="2720502" y="2874524"/>
              <a:chExt cx="914400" cy="914400"/>
            </a:xfrm>
            <a:solidFill>
              <a:schemeClr val="tx2"/>
            </a:solidFill>
          </p:grpSpPr>
          <p:pic>
            <p:nvPicPr>
              <p:cNvPr id="32" name="Graphic 31" descr="Paper with solid fill">
                <a:extLst>
                  <a:ext uri="{FF2B5EF4-FFF2-40B4-BE49-F238E27FC236}">
                    <a16:creationId xmlns:a16="http://schemas.microsoft.com/office/drawing/2014/main" id="{DFA80CBF-FF45-450D-CEC3-6B819BB044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6195" y="2874524"/>
                <a:ext cx="586966" cy="586966"/>
              </a:xfrm>
              <a:prstGeom prst="rect">
                <a:avLst/>
              </a:prstGeom>
            </p:spPr>
          </p:pic>
          <p:pic>
            <p:nvPicPr>
              <p:cNvPr id="33" name="Graphic 32" descr="Folder with solid fill">
                <a:extLst>
                  <a:ext uri="{FF2B5EF4-FFF2-40B4-BE49-F238E27FC236}">
                    <a16:creationId xmlns:a16="http://schemas.microsoft.com/office/drawing/2014/main" id="{825DD7A5-0245-8E24-5B3D-AAC9010B63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20502" y="2874524"/>
                <a:ext cx="914400" cy="914400"/>
              </a:xfrm>
              <a:prstGeom prst="rect">
                <a:avLst/>
              </a:prstGeom>
            </p:spPr>
          </p:pic>
        </p:grpSp>
        <p:grpSp>
          <p:nvGrpSpPr>
            <p:cNvPr id="34" name="Group 33">
              <a:extLst>
                <a:ext uri="{FF2B5EF4-FFF2-40B4-BE49-F238E27FC236}">
                  <a16:creationId xmlns:a16="http://schemas.microsoft.com/office/drawing/2014/main" id="{78CE8997-9353-0E4E-2081-440B8E002722}"/>
                </a:ext>
              </a:extLst>
            </p:cNvPr>
            <p:cNvGrpSpPr/>
            <p:nvPr/>
          </p:nvGrpSpPr>
          <p:grpSpPr>
            <a:xfrm>
              <a:off x="7883242" y="1646486"/>
              <a:ext cx="1371600" cy="1191576"/>
              <a:chOff x="2644367" y="2350883"/>
              <a:chExt cx="1371600" cy="1191576"/>
            </a:xfrm>
          </p:grpSpPr>
          <p:pic>
            <p:nvPicPr>
              <p:cNvPr id="35" name="Graphic 34" descr="Database with solid fill">
                <a:extLst>
                  <a:ext uri="{FF2B5EF4-FFF2-40B4-BE49-F238E27FC236}">
                    <a16:creationId xmlns:a16="http://schemas.microsoft.com/office/drawing/2014/main" id="{0E802ADE-B836-F21E-F6D6-FE078CBC0B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44367" y="2350883"/>
                <a:ext cx="914400" cy="914400"/>
              </a:xfrm>
              <a:prstGeom prst="rect">
                <a:avLst/>
              </a:prstGeom>
            </p:spPr>
          </p:pic>
          <p:grpSp>
            <p:nvGrpSpPr>
              <p:cNvPr id="36" name="Group 35">
                <a:extLst>
                  <a:ext uri="{FF2B5EF4-FFF2-40B4-BE49-F238E27FC236}">
                    <a16:creationId xmlns:a16="http://schemas.microsoft.com/office/drawing/2014/main" id="{FC02E58E-7C6D-2D94-EB19-C4606C7065B0}"/>
                  </a:ext>
                </a:extLst>
              </p:cNvPr>
              <p:cNvGrpSpPr/>
              <p:nvPr/>
            </p:nvGrpSpPr>
            <p:grpSpPr>
              <a:xfrm>
                <a:off x="3101567" y="2628059"/>
                <a:ext cx="914400" cy="914400"/>
                <a:chOff x="3351289" y="2595664"/>
                <a:chExt cx="914400" cy="914400"/>
              </a:xfrm>
            </p:grpSpPr>
            <p:sp>
              <p:nvSpPr>
                <p:cNvPr id="37" name="Rectangle 36">
                  <a:extLst>
                    <a:ext uri="{FF2B5EF4-FFF2-40B4-BE49-F238E27FC236}">
                      <a16:creationId xmlns:a16="http://schemas.microsoft.com/office/drawing/2014/main" id="{095A49B5-00DA-98FF-9998-BC57CEE9F60D}"/>
                    </a:ext>
                  </a:extLst>
                </p:cNvPr>
                <p:cNvSpPr/>
                <p:nvPr/>
              </p:nvSpPr>
              <p:spPr bwMode="auto">
                <a:xfrm>
                  <a:off x="3456562" y="2808083"/>
                  <a:ext cx="719847" cy="457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Graphic 37" descr="Table with solid fill">
                  <a:extLst>
                    <a:ext uri="{FF2B5EF4-FFF2-40B4-BE49-F238E27FC236}">
                      <a16:creationId xmlns:a16="http://schemas.microsoft.com/office/drawing/2014/main" id="{F3BA82CB-B728-E4A1-3946-FB222F4E5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51289" y="2595664"/>
                  <a:ext cx="914400" cy="914400"/>
                </a:xfrm>
                <a:prstGeom prst="rect">
                  <a:avLst/>
                </a:prstGeom>
              </p:spPr>
            </p:pic>
          </p:grpSp>
        </p:grpSp>
        <p:cxnSp>
          <p:nvCxnSpPr>
            <p:cNvPr id="39" name="Connector: Elbow 26">
              <a:extLst>
                <a:ext uri="{FF2B5EF4-FFF2-40B4-BE49-F238E27FC236}">
                  <a16:creationId xmlns:a16="http://schemas.microsoft.com/office/drawing/2014/main" id="{A0DE9D94-D267-DBB8-4778-02DCF0A1481F}"/>
                </a:ext>
              </a:extLst>
            </p:cNvPr>
            <p:cNvCxnSpPr>
              <a:cxnSpLocks/>
              <a:stCxn id="33" idx="3"/>
              <a:endCxn id="38" idx="1"/>
            </p:cNvCxnSpPr>
            <p:nvPr/>
          </p:nvCxnSpPr>
          <p:spPr>
            <a:xfrm>
              <a:off x="7254718" y="2380862"/>
              <a:ext cx="1085724" cy="0"/>
            </a:xfrm>
            <a:prstGeom prst="straightConnector1">
              <a:avLst/>
            </a:prstGeom>
            <a:ln w="38100">
              <a:solidFill>
                <a:schemeClr val="accent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2F0253B5-A396-4C6E-5608-3BDA00A12AE0}"/>
                </a:ext>
              </a:extLst>
            </p:cNvPr>
            <p:cNvGrpSpPr/>
            <p:nvPr/>
          </p:nvGrpSpPr>
          <p:grpSpPr>
            <a:xfrm>
              <a:off x="7472472" y="2136081"/>
              <a:ext cx="454419" cy="454419"/>
              <a:chOff x="4433039" y="4196062"/>
              <a:chExt cx="586966" cy="586966"/>
            </a:xfrm>
          </p:grpSpPr>
          <p:sp>
            <p:nvSpPr>
              <p:cNvPr id="51" name="Rectangle 50">
                <a:extLst>
                  <a:ext uri="{FF2B5EF4-FFF2-40B4-BE49-F238E27FC236}">
                    <a16:creationId xmlns:a16="http://schemas.microsoft.com/office/drawing/2014/main" id="{BEE35A78-021D-0591-5390-FAFA5B9C2EC0}"/>
                  </a:ext>
                </a:extLst>
              </p:cNvPr>
              <p:cNvSpPr/>
              <p:nvPr/>
            </p:nvSpPr>
            <p:spPr bwMode="auto">
              <a:xfrm>
                <a:off x="4552545" y="4254230"/>
                <a:ext cx="350195" cy="45395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48" descr="Paper with solid fill">
                <a:extLst>
                  <a:ext uri="{FF2B5EF4-FFF2-40B4-BE49-F238E27FC236}">
                    <a16:creationId xmlns:a16="http://schemas.microsoft.com/office/drawing/2014/main" id="{536D0B38-FFD6-3761-8AC0-5834F1E87A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3039" y="4196062"/>
                <a:ext cx="586966" cy="586966"/>
              </a:xfrm>
              <a:prstGeom prst="rect">
                <a:avLst/>
              </a:prstGeom>
            </p:spPr>
          </p:pic>
        </p:grpSp>
      </p:grpSp>
      <p:sp>
        <p:nvSpPr>
          <p:cNvPr id="56" name="Rectangle 55">
            <a:extLst>
              <a:ext uri="{FF2B5EF4-FFF2-40B4-BE49-F238E27FC236}">
                <a16:creationId xmlns:a16="http://schemas.microsoft.com/office/drawing/2014/main" id="{E91258CC-E27D-D4EE-F2B6-61372CE26ADF}"/>
              </a:ext>
            </a:extLst>
          </p:cNvPr>
          <p:cNvSpPr/>
          <p:nvPr/>
        </p:nvSpPr>
        <p:spPr bwMode="auto">
          <a:xfrm>
            <a:off x="6219571" y="3429000"/>
            <a:ext cx="5122880" cy="2352374"/>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COPY INTO dbo.StageProduct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(ProductID, ProductName,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'https://mydatalake…/data/products/*.parquet'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WITH</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FILE_TYPE = 'PARQUET',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MAXERRORS = 0,</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IDENTITY_INSERT = 'OFF'</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endParaRPr lang="en-US" sz="1200" i="1" dirty="0">
              <a:solidFill>
                <a:schemeClr val="tx1"/>
              </a:solidFill>
              <a:latin typeface="Courier New" panose="02070309020205020404" pitchFamily="49" charset="0"/>
              <a:ea typeface="Segoe UI" pitchFamily="34" charset="0"/>
              <a:cs typeface="Courier New" panose="02070309020205020404" pitchFamily="49" charset="0"/>
            </a:endParaRPr>
          </a:p>
        </p:txBody>
      </p:sp>
      <p:cxnSp>
        <p:nvCxnSpPr>
          <p:cNvPr id="58" name="Straight Connector 57">
            <a:extLst>
              <a:ext uri="{FF2B5EF4-FFF2-40B4-BE49-F238E27FC236}">
                <a16:creationId xmlns:a16="http://schemas.microsoft.com/office/drawing/2014/main" id="{197B0CDA-F3E3-3ED3-9EAB-FDFADF53E0C3}"/>
              </a:ext>
              <a:ext uri="{C183D7F6-B498-43B3-948B-1728B52AA6E4}">
                <adec:decorative xmlns:adec="http://schemas.microsoft.com/office/drawing/2017/decorative" val="1"/>
              </a:ext>
            </a:extLst>
          </p:cNvPr>
          <p:cNvCxnSpPr>
            <a:cxnSpLocks/>
          </p:cNvCxnSpPr>
          <p:nvPr/>
        </p:nvCxnSpPr>
        <p:spPr>
          <a:xfrm>
            <a:off x="5972783" y="1120690"/>
            <a:ext cx="0" cy="5059616"/>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9672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2194-62EF-905A-D25E-3E93E8BAA8E0}"/>
              </a:ext>
            </a:extLst>
          </p:cNvPr>
          <p:cNvSpPr>
            <a:spLocks noGrp="1"/>
          </p:cNvSpPr>
          <p:nvPr>
            <p:ph type="title"/>
          </p:nvPr>
        </p:nvSpPr>
        <p:spPr/>
        <p:txBody>
          <a:bodyPr/>
          <a:lstStyle/>
          <a:p>
            <a:r>
              <a:rPr lang="en-US" dirty="0"/>
              <a:t>Load dimension tables from staging tables</a:t>
            </a:r>
          </a:p>
        </p:txBody>
      </p:sp>
      <p:sp>
        <p:nvSpPr>
          <p:cNvPr id="4" name="Text Placeholder 2">
            <a:extLst>
              <a:ext uri="{FF2B5EF4-FFF2-40B4-BE49-F238E27FC236}">
                <a16:creationId xmlns:a16="http://schemas.microsoft.com/office/drawing/2014/main" id="{DB352D32-6CC7-7CD2-2523-5440CB81C487}"/>
              </a:ext>
            </a:extLst>
          </p:cNvPr>
          <p:cNvSpPr>
            <a:spLocks noGrp="1"/>
          </p:cNvSpPr>
          <p:nvPr>
            <p:ph type="body" sz="quarter" idx="10"/>
          </p:nvPr>
        </p:nvSpPr>
        <p:spPr>
          <a:xfrm>
            <a:off x="172080" y="1239375"/>
            <a:ext cx="5677358" cy="400110"/>
          </a:xfrm>
        </p:spPr>
        <p:txBody>
          <a:bodyPr/>
          <a:lstStyle/>
          <a:p>
            <a:r>
              <a:rPr lang="en-US" sz="2000" dirty="0"/>
              <a:t>Use CREATE TABLE AS to create a new table</a:t>
            </a:r>
          </a:p>
        </p:txBody>
      </p:sp>
      <p:sp>
        <p:nvSpPr>
          <p:cNvPr id="44" name="TextBox 43">
            <a:extLst>
              <a:ext uri="{FF2B5EF4-FFF2-40B4-BE49-F238E27FC236}">
                <a16:creationId xmlns:a16="http://schemas.microsoft.com/office/drawing/2014/main" id="{E616D879-9D81-86A3-627D-FC31005B83CA}"/>
              </a:ext>
            </a:extLst>
          </p:cNvPr>
          <p:cNvSpPr txBox="1"/>
          <p:nvPr/>
        </p:nvSpPr>
        <p:spPr>
          <a:xfrm>
            <a:off x="2543520" y="1626271"/>
            <a:ext cx="3320320" cy="1341906"/>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No support for IDENTITY surrogate key generation</a:t>
            </a:r>
          </a:p>
          <a:p>
            <a:pPr>
              <a:lnSpc>
                <a:spcPct val="90000"/>
              </a:lnSpc>
              <a:spcAft>
                <a:spcPts val="600"/>
              </a:spcAft>
            </a:pPr>
            <a:r>
              <a:rPr lang="en-US" sz="1400" dirty="0">
                <a:gradFill>
                  <a:gsLst>
                    <a:gs pos="2917">
                      <a:schemeClr val="tx1"/>
                    </a:gs>
                    <a:gs pos="30000">
                      <a:schemeClr val="tx1"/>
                    </a:gs>
                  </a:gsLst>
                  <a:lin ang="5400000" scaled="0"/>
                </a:gradFill>
              </a:rPr>
              <a:t>Use a UNION to combine staged and existing data, then rename tables to replace old table with new one</a:t>
            </a:r>
          </a:p>
        </p:txBody>
      </p:sp>
      <p:sp>
        <p:nvSpPr>
          <p:cNvPr id="27" name="Rectangle 26">
            <a:extLst>
              <a:ext uri="{FF2B5EF4-FFF2-40B4-BE49-F238E27FC236}">
                <a16:creationId xmlns:a16="http://schemas.microsoft.com/office/drawing/2014/main" id="{3DD28628-5514-8921-724D-B61FBBF0C5E9}"/>
              </a:ext>
            </a:extLst>
          </p:cNvPr>
          <p:cNvSpPr/>
          <p:nvPr/>
        </p:nvSpPr>
        <p:spPr bwMode="auto">
          <a:xfrm>
            <a:off x="544292" y="2976884"/>
            <a:ext cx="5300127" cy="2834501"/>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CREATE TABLE dbo.DimProduct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WITH</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DISTRIBUTION = REPLICATE,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CLUSTERED COLUMNSTORE INDEX</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SELECT ROW_NUMBER() OVER(ORDER BY ProdID) AS ProdKey,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ProdID AS ProdAltKey,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ProductName,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ProductCategory,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Color,</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Size,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ListPrice,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Discontinued</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dbo.StageProduct;</a:t>
            </a:r>
            <a:endParaRPr lang="en-US" sz="1200" i="1" dirty="0">
              <a:solidFill>
                <a:schemeClr val="tx1"/>
              </a:solidFill>
              <a:latin typeface="Courier New" panose="02070309020205020404" pitchFamily="49" charset="0"/>
              <a:ea typeface="Segoe UI" pitchFamily="34" charset="0"/>
              <a:cs typeface="Courier New" panose="02070309020205020404" pitchFamily="49" charset="0"/>
            </a:endParaRPr>
          </a:p>
        </p:txBody>
      </p:sp>
      <p:sp>
        <p:nvSpPr>
          <p:cNvPr id="43" name="TextBox 42">
            <a:extLst>
              <a:ext uri="{FF2B5EF4-FFF2-40B4-BE49-F238E27FC236}">
                <a16:creationId xmlns:a16="http://schemas.microsoft.com/office/drawing/2014/main" id="{6DA9130A-A44E-9B13-AC15-20530FE27CE4}"/>
              </a:ext>
            </a:extLst>
          </p:cNvPr>
          <p:cNvSpPr txBox="1"/>
          <p:nvPr/>
        </p:nvSpPr>
        <p:spPr>
          <a:xfrm>
            <a:off x="5634202" y="1891820"/>
            <a:ext cx="657872" cy="627864"/>
          </a:xfrm>
          <a:prstGeom prst="rect">
            <a:avLst/>
          </a:prstGeom>
          <a:solidFill>
            <a:schemeClr val="bg1"/>
          </a:solid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or</a:t>
            </a:r>
          </a:p>
        </p:txBody>
      </p:sp>
      <p:sp>
        <p:nvSpPr>
          <p:cNvPr id="5" name="Text Placeholder 2">
            <a:extLst>
              <a:ext uri="{FF2B5EF4-FFF2-40B4-BE49-F238E27FC236}">
                <a16:creationId xmlns:a16="http://schemas.microsoft.com/office/drawing/2014/main" id="{AF6D6335-3DD3-505F-D1EE-387E638E6AA5}"/>
              </a:ext>
            </a:extLst>
          </p:cNvPr>
          <p:cNvSpPr txBox="1">
            <a:spLocks/>
          </p:cNvSpPr>
          <p:nvPr/>
        </p:nvSpPr>
        <p:spPr>
          <a:xfrm>
            <a:off x="6219570" y="1251346"/>
            <a:ext cx="5661145" cy="40011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t>Use INSERT.. SELECT to load an existing table</a:t>
            </a:r>
          </a:p>
        </p:txBody>
      </p:sp>
      <p:sp>
        <p:nvSpPr>
          <p:cNvPr id="48" name="TextBox 47">
            <a:extLst>
              <a:ext uri="{FF2B5EF4-FFF2-40B4-BE49-F238E27FC236}">
                <a16:creationId xmlns:a16="http://schemas.microsoft.com/office/drawing/2014/main" id="{117CC4CC-913E-78B4-8F89-A5009FB1FB28}"/>
              </a:ext>
            </a:extLst>
          </p:cNvPr>
          <p:cNvSpPr txBox="1"/>
          <p:nvPr/>
        </p:nvSpPr>
        <p:spPr>
          <a:xfrm>
            <a:off x="8478744" y="1639485"/>
            <a:ext cx="3320320" cy="1148007"/>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Supports IDENTITY surrogate key in dimension table</a:t>
            </a:r>
          </a:p>
          <a:p>
            <a:pPr>
              <a:lnSpc>
                <a:spcPct val="90000"/>
              </a:lnSpc>
              <a:spcAft>
                <a:spcPts val="600"/>
              </a:spcAft>
            </a:pPr>
            <a:r>
              <a:rPr lang="en-US" sz="1400" dirty="0">
                <a:gradFill>
                  <a:gsLst>
                    <a:gs pos="2917">
                      <a:schemeClr val="tx1"/>
                    </a:gs>
                    <a:gs pos="30000">
                      <a:schemeClr val="tx1"/>
                    </a:gs>
                  </a:gsLst>
                  <a:lin ang="5400000" scaled="0"/>
                </a:gradFill>
              </a:rPr>
              <a:t>Easier to implement for repeated loads than CTAS</a:t>
            </a:r>
          </a:p>
        </p:txBody>
      </p:sp>
      <p:sp>
        <p:nvSpPr>
          <p:cNvPr id="28" name="Rectangle 27">
            <a:extLst>
              <a:ext uri="{FF2B5EF4-FFF2-40B4-BE49-F238E27FC236}">
                <a16:creationId xmlns:a16="http://schemas.microsoft.com/office/drawing/2014/main" id="{4ADF4FBB-982A-5315-FFF7-8253F1B6379C}"/>
              </a:ext>
            </a:extLst>
          </p:cNvPr>
          <p:cNvSpPr/>
          <p:nvPr/>
        </p:nvSpPr>
        <p:spPr bwMode="auto">
          <a:xfrm>
            <a:off x="6219571" y="2973438"/>
            <a:ext cx="5122880" cy="2807935"/>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INSERT INTO dbo.DimCustomer</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SELECT CustomerNo AS CustomerAltKey,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CustomerName,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EmailAddress,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Phone,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StreetAddress,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City,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PostalCode,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CountryRegion</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dbo.StageCustomers</a:t>
            </a:r>
            <a:endParaRPr lang="en-US" sz="1200" i="1" dirty="0">
              <a:solidFill>
                <a:schemeClr val="tx1"/>
              </a:solidFill>
              <a:latin typeface="Courier New" panose="02070309020205020404" pitchFamily="49" charset="0"/>
              <a:ea typeface="Segoe UI" pitchFamily="34" charset="0"/>
              <a:cs typeface="Courier New" panose="02070309020205020404" pitchFamily="49" charset="0"/>
            </a:endParaRPr>
          </a:p>
        </p:txBody>
      </p:sp>
      <p:cxnSp>
        <p:nvCxnSpPr>
          <p:cNvPr id="29" name="Straight Connector 28">
            <a:extLst>
              <a:ext uri="{FF2B5EF4-FFF2-40B4-BE49-F238E27FC236}">
                <a16:creationId xmlns:a16="http://schemas.microsoft.com/office/drawing/2014/main" id="{D995EA76-6564-5C69-09F6-CB1B980FF676}"/>
              </a:ext>
              <a:ext uri="{C183D7F6-B498-43B3-948B-1728B52AA6E4}">
                <adec:decorative xmlns:adec="http://schemas.microsoft.com/office/drawing/2017/decorative" val="1"/>
              </a:ext>
            </a:extLst>
          </p:cNvPr>
          <p:cNvCxnSpPr>
            <a:cxnSpLocks/>
          </p:cNvCxnSpPr>
          <p:nvPr/>
        </p:nvCxnSpPr>
        <p:spPr>
          <a:xfrm>
            <a:off x="5972783" y="1120690"/>
            <a:ext cx="0" cy="4839123"/>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9FE1BAA-7D61-243A-3314-8785051B3D81}"/>
              </a:ext>
              <a:ext uri="{C183D7F6-B498-43B3-948B-1728B52AA6E4}">
                <adec:decorative xmlns:adec="http://schemas.microsoft.com/office/drawing/2017/decorative" val="1"/>
              </a:ext>
            </a:extLst>
          </p:cNvPr>
          <p:cNvGrpSpPr/>
          <p:nvPr/>
        </p:nvGrpSpPr>
        <p:grpSpPr>
          <a:xfrm>
            <a:off x="504066" y="1800885"/>
            <a:ext cx="2187854" cy="1090204"/>
            <a:chOff x="504066" y="1800885"/>
            <a:chExt cx="2187854" cy="1090204"/>
          </a:xfrm>
        </p:grpSpPr>
        <p:pic>
          <p:nvPicPr>
            <p:cNvPr id="13" name="Graphic 12" descr="Table with solid fill">
              <a:extLst>
                <a:ext uri="{FF2B5EF4-FFF2-40B4-BE49-F238E27FC236}">
                  <a16:creationId xmlns:a16="http://schemas.microsoft.com/office/drawing/2014/main" id="{CBF25D24-2D3F-73CD-CC32-8FBD1E1ADA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066" y="1800885"/>
              <a:ext cx="914400" cy="914400"/>
            </a:xfrm>
            <a:prstGeom prst="rect">
              <a:avLst/>
            </a:prstGeom>
          </p:spPr>
        </p:pic>
        <p:pic>
          <p:nvPicPr>
            <p:cNvPr id="30" name="Graphic 29" descr="Table with solid fill">
              <a:extLst>
                <a:ext uri="{FF2B5EF4-FFF2-40B4-BE49-F238E27FC236}">
                  <a16:creationId xmlns:a16="http://schemas.microsoft.com/office/drawing/2014/main" id="{8E9D402E-93B3-7627-8AF4-23CEADDF81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77520" y="1800885"/>
              <a:ext cx="914400" cy="914400"/>
            </a:xfrm>
            <a:prstGeom prst="rect">
              <a:avLst/>
            </a:prstGeom>
          </p:spPr>
        </p:pic>
        <p:sp>
          <p:nvSpPr>
            <p:cNvPr id="31" name="Star: 7 Points 30">
              <a:extLst>
                <a:ext uri="{FF2B5EF4-FFF2-40B4-BE49-F238E27FC236}">
                  <a16:creationId xmlns:a16="http://schemas.microsoft.com/office/drawing/2014/main" id="{28011870-98DF-34A6-3C9D-B693267D3211}"/>
                </a:ext>
              </a:extLst>
            </p:cNvPr>
            <p:cNvSpPr/>
            <p:nvPr/>
          </p:nvSpPr>
          <p:spPr bwMode="auto">
            <a:xfrm>
              <a:off x="1740449" y="1835876"/>
              <a:ext cx="329514" cy="329514"/>
            </a:xfrm>
            <a:prstGeom prst="star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2" name="Connector: Elbow 26">
              <a:extLst>
                <a:ext uri="{FF2B5EF4-FFF2-40B4-BE49-F238E27FC236}">
                  <a16:creationId xmlns:a16="http://schemas.microsoft.com/office/drawing/2014/main" id="{EC64C094-283E-083C-4A10-D5AA6BD362D7}"/>
                </a:ext>
              </a:extLst>
            </p:cNvPr>
            <p:cNvCxnSpPr>
              <a:cxnSpLocks/>
              <a:stCxn id="13" idx="3"/>
              <a:endCxn id="30" idx="1"/>
            </p:cNvCxnSpPr>
            <p:nvPr/>
          </p:nvCxnSpPr>
          <p:spPr>
            <a:xfrm>
              <a:off x="1418466" y="2258085"/>
              <a:ext cx="359054" cy="0"/>
            </a:xfrm>
            <a:prstGeom prst="straightConnector1">
              <a:avLst/>
            </a:prstGeom>
            <a:ln w="38100">
              <a:solidFill>
                <a:schemeClr val="accent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E6BD4B5-707D-86A4-7A74-17D76A33BF10}"/>
                </a:ext>
              </a:extLst>
            </p:cNvPr>
            <p:cNvSpPr txBox="1"/>
            <p:nvPr/>
          </p:nvSpPr>
          <p:spPr>
            <a:xfrm>
              <a:off x="659113" y="2372581"/>
              <a:ext cx="64344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stg</a:t>
              </a:r>
            </a:p>
          </p:txBody>
        </p:sp>
        <p:sp>
          <p:nvSpPr>
            <p:cNvPr id="36" name="TextBox 35">
              <a:extLst>
                <a:ext uri="{FF2B5EF4-FFF2-40B4-BE49-F238E27FC236}">
                  <a16:creationId xmlns:a16="http://schemas.microsoft.com/office/drawing/2014/main" id="{B172D99D-C40B-B75B-D1EE-D5DCA30668D2}"/>
                </a:ext>
              </a:extLst>
            </p:cNvPr>
            <p:cNvSpPr txBox="1"/>
            <p:nvPr/>
          </p:nvSpPr>
          <p:spPr>
            <a:xfrm>
              <a:off x="1905206" y="2374024"/>
              <a:ext cx="715581"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dim</a:t>
              </a:r>
            </a:p>
          </p:txBody>
        </p:sp>
      </p:grpSp>
      <p:grpSp>
        <p:nvGrpSpPr>
          <p:cNvPr id="50" name="Group 49">
            <a:extLst>
              <a:ext uri="{FF2B5EF4-FFF2-40B4-BE49-F238E27FC236}">
                <a16:creationId xmlns:a16="http://schemas.microsoft.com/office/drawing/2014/main" id="{548DC318-B0F8-EFD1-B788-B6896C94ABF2}"/>
              </a:ext>
              <a:ext uri="{C183D7F6-B498-43B3-948B-1728B52AA6E4}">
                <adec:decorative xmlns:adec="http://schemas.microsoft.com/office/drawing/2017/decorative" val="1"/>
              </a:ext>
            </a:extLst>
          </p:cNvPr>
          <p:cNvGrpSpPr/>
          <p:nvPr/>
        </p:nvGrpSpPr>
        <p:grpSpPr>
          <a:xfrm>
            <a:off x="6328514" y="1795997"/>
            <a:ext cx="2184530" cy="1093649"/>
            <a:chOff x="6328514" y="1795997"/>
            <a:chExt cx="2184530" cy="1093649"/>
          </a:xfrm>
        </p:grpSpPr>
        <p:pic>
          <p:nvPicPr>
            <p:cNvPr id="37" name="Graphic 36" descr="Table with solid fill">
              <a:extLst>
                <a:ext uri="{FF2B5EF4-FFF2-40B4-BE49-F238E27FC236}">
                  <a16:creationId xmlns:a16="http://schemas.microsoft.com/office/drawing/2014/main" id="{AAFD6D31-0C14-F530-9599-CBCCC0B98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514" y="1799442"/>
              <a:ext cx="914400" cy="914400"/>
            </a:xfrm>
            <a:prstGeom prst="rect">
              <a:avLst/>
            </a:prstGeom>
          </p:spPr>
        </p:pic>
        <p:pic>
          <p:nvPicPr>
            <p:cNvPr id="38" name="Graphic 37" descr="Table with solid fill">
              <a:extLst>
                <a:ext uri="{FF2B5EF4-FFF2-40B4-BE49-F238E27FC236}">
                  <a16:creationId xmlns:a16="http://schemas.microsoft.com/office/drawing/2014/main" id="{00EB4CC3-8E16-5063-0592-FD7301FD2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8644" y="1795997"/>
              <a:ext cx="914400" cy="914400"/>
            </a:xfrm>
            <a:prstGeom prst="rect">
              <a:avLst/>
            </a:prstGeom>
          </p:spPr>
        </p:pic>
        <p:cxnSp>
          <p:nvCxnSpPr>
            <p:cNvPr id="40" name="Connector: Elbow 26">
              <a:extLst>
                <a:ext uri="{FF2B5EF4-FFF2-40B4-BE49-F238E27FC236}">
                  <a16:creationId xmlns:a16="http://schemas.microsoft.com/office/drawing/2014/main" id="{FAFEFD18-70D5-772B-1E2A-D3B5A1BC2AE3}"/>
                </a:ext>
              </a:extLst>
            </p:cNvPr>
            <p:cNvCxnSpPr>
              <a:cxnSpLocks/>
              <a:stCxn id="37" idx="3"/>
              <a:endCxn id="38" idx="1"/>
            </p:cNvCxnSpPr>
            <p:nvPr/>
          </p:nvCxnSpPr>
          <p:spPr>
            <a:xfrm flipV="1">
              <a:off x="7242914" y="2253197"/>
              <a:ext cx="355730" cy="3445"/>
            </a:xfrm>
            <a:prstGeom prst="straightConnector1">
              <a:avLst/>
            </a:prstGeom>
            <a:ln w="38100">
              <a:solidFill>
                <a:schemeClr val="accent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ADAF79D-C75E-41B8-8E80-2DC0B0031D0B}"/>
                </a:ext>
              </a:extLst>
            </p:cNvPr>
            <p:cNvSpPr txBox="1"/>
            <p:nvPr/>
          </p:nvSpPr>
          <p:spPr>
            <a:xfrm>
              <a:off x="6471106" y="2372581"/>
              <a:ext cx="64344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stg</a:t>
              </a:r>
            </a:p>
          </p:txBody>
        </p:sp>
        <p:sp>
          <p:nvSpPr>
            <p:cNvPr id="42" name="TextBox 41">
              <a:extLst>
                <a:ext uri="{FF2B5EF4-FFF2-40B4-BE49-F238E27FC236}">
                  <a16:creationId xmlns:a16="http://schemas.microsoft.com/office/drawing/2014/main" id="{C0BED181-E34B-721D-D55D-8A7E013E209C}"/>
                </a:ext>
              </a:extLst>
            </p:cNvPr>
            <p:cNvSpPr txBox="1"/>
            <p:nvPr/>
          </p:nvSpPr>
          <p:spPr>
            <a:xfrm>
              <a:off x="7726330" y="2369136"/>
              <a:ext cx="715581"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dim</a:t>
              </a:r>
            </a:p>
          </p:txBody>
        </p:sp>
      </p:grpSp>
    </p:spTree>
    <p:extLst>
      <p:ext uri="{BB962C8B-B14F-4D97-AF65-F5344CB8AC3E}">
        <p14:creationId xmlns:p14="http://schemas.microsoft.com/office/powerpoint/2010/main" val="13982832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8F49-F69B-0D88-41AD-E1B127183619}"/>
              </a:ext>
            </a:extLst>
          </p:cNvPr>
          <p:cNvSpPr>
            <a:spLocks noGrp="1"/>
          </p:cNvSpPr>
          <p:nvPr>
            <p:ph type="title"/>
          </p:nvPr>
        </p:nvSpPr>
        <p:spPr/>
        <p:txBody>
          <a:bodyPr/>
          <a:lstStyle/>
          <a:p>
            <a:r>
              <a:rPr lang="en-US" dirty="0"/>
              <a:t>Load time dimensions</a:t>
            </a:r>
          </a:p>
        </p:txBody>
      </p:sp>
      <p:sp>
        <p:nvSpPr>
          <p:cNvPr id="3" name="Text Placeholder 2">
            <a:extLst>
              <a:ext uri="{FF2B5EF4-FFF2-40B4-BE49-F238E27FC236}">
                <a16:creationId xmlns:a16="http://schemas.microsoft.com/office/drawing/2014/main" id="{3ED9AFCA-A8D5-8E58-54D8-E4D18DCC778A}"/>
              </a:ext>
            </a:extLst>
          </p:cNvPr>
          <p:cNvSpPr>
            <a:spLocks noGrp="1"/>
          </p:cNvSpPr>
          <p:nvPr>
            <p:ph type="body" sz="quarter" idx="10"/>
          </p:nvPr>
        </p:nvSpPr>
        <p:spPr>
          <a:xfrm>
            <a:off x="419100" y="1457326"/>
            <a:ext cx="4593887" cy="3586495"/>
          </a:xfrm>
        </p:spPr>
        <p:txBody>
          <a:bodyPr/>
          <a:lstStyle/>
          <a:p>
            <a:pPr marL="342900" lvl="1" indent="-342900">
              <a:buFont typeface="Arial" panose="020B0604020202020204" pitchFamily="34" charset="0"/>
              <a:buChar char="•"/>
            </a:pPr>
            <a:r>
              <a:rPr lang="en-US" dirty="0"/>
              <a:t>Initialize the table with the required timespan</a:t>
            </a:r>
          </a:p>
          <a:p>
            <a:pPr marL="342900" lvl="1" indent="-342900">
              <a:buFont typeface="Arial" panose="020B0604020202020204" pitchFamily="34" charset="0"/>
              <a:buChar char="•"/>
            </a:pPr>
            <a:r>
              <a:rPr lang="en-US" dirty="0"/>
              <a:t>Extend by adding new rows periodically as required</a:t>
            </a:r>
          </a:p>
          <a:p>
            <a:pPr marL="342900" indent="-342900">
              <a:buFont typeface="Arial" panose="020B0604020202020204" pitchFamily="34" charset="0"/>
              <a:buChar char="•"/>
            </a:pPr>
            <a:endParaRPr lang="en-US" dirty="0"/>
          </a:p>
          <a:p>
            <a:pPr marL="114300" lvl="2" indent="0">
              <a:buNone/>
            </a:pPr>
            <a:r>
              <a:rPr lang="en-US" sz="1600" dirty="0"/>
              <a:t>Scripting this in SQL may be time-consuming in a dedicated SQL pool – it may be more efficient to prepare the data in Microsoft Excel or an external script and import it using the COPY statement</a:t>
            </a:r>
          </a:p>
          <a:p>
            <a:endParaRPr lang="en-US" dirty="0"/>
          </a:p>
        </p:txBody>
      </p:sp>
      <p:sp>
        <p:nvSpPr>
          <p:cNvPr id="4" name="Rectangle 3">
            <a:extLst>
              <a:ext uri="{FF2B5EF4-FFF2-40B4-BE49-F238E27FC236}">
                <a16:creationId xmlns:a16="http://schemas.microsoft.com/office/drawing/2014/main" id="{D12F2EE5-1329-1D2D-411E-4367CCBE31B8}"/>
              </a:ext>
            </a:extLst>
          </p:cNvPr>
          <p:cNvSpPr/>
          <p:nvPr/>
        </p:nvSpPr>
        <p:spPr bwMode="auto">
          <a:xfrm>
            <a:off x="5233481" y="1120689"/>
            <a:ext cx="6835302" cy="4664025"/>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rgbClr val="006600"/>
                </a:solidFill>
                <a:latin typeface="Courier New" panose="02070309020205020404" pitchFamily="49" charset="0"/>
                <a:ea typeface="Segoe UI" pitchFamily="34" charset="0"/>
                <a:cs typeface="Courier New" panose="02070309020205020404" pitchFamily="49" charset="0"/>
              </a:rPr>
              <a:t>-- Create a temporary table for the dates we need</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CREATE TABLE #TmpStageDate (DateVal DATE NOT NULL)</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rgbClr val="006600"/>
                </a:solidFill>
                <a:latin typeface="Courier New" panose="02070309020205020404" pitchFamily="49" charset="0"/>
                <a:cs typeface="Courier New" panose="02070309020205020404" pitchFamily="49" charset="0"/>
              </a:rPr>
              <a:t>-- Populate the temp table with a range of dates</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DECLARE @StartDate DATE</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DECLARE @EndDate DATE</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SET @StartDate = '2019-01-01'</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SET @EndDate = '2022-12-31' </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DECLARE @LoopDate DATE</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SET @LoopDate = @StartDate</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WHILE @LoopDate &lt;= @EndDate</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BEGIN</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INSERT INTO #TmpStageDate VALUES</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@LoopDate</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 </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SET @LoopDate = DATEADD(dd, 1, @LoopDate)</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END</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rgbClr val="006600"/>
                </a:solidFill>
                <a:latin typeface="Courier New" panose="02070309020205020404" pitchFamily="49" charset="0"/>
                <a:ea typeface="Segoe UI" pitchFamily="34" charset="0"/>
                <a:cs typeface="Courier New" panose="02070309020205020404" pitchFamily="49" charset="0"/>
              </a:rPr>
              <a:t>-- Insert the dates and calculated attributes into the dimension table</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INSERT INTO dbo.DimDate </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SELECT  CAST(CONVERT(VARCHAR(8), DateVal, 112) AS int) , </a:t>
            </a:r>
            <a:r>
              <a:rPr lang="en-US" sz="1200" dirty="0">
                <a:solidFill>
                  <a:srgbClr val="006600"/>
                </a:solidFill>
                <a:latin typeface="Courier New" panose="02070309020205020404" pitchFamily="49" charset="0"/>
                <a:ea typeface="Segoe UI" pitchFamily="34" charset="0"/>
                <a:cs typeface="Courier New" panose="02070309020205020404" pitchFamily="49" charset="0"/>
              </a:rPr>
              <a:t>-- date key</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DateVal, </a:t>
            </a:r>
            <a:r>
              <a:rPr lang="en-US" sz="1200" dirty="0">
                <a:solidFill>
                  <a:srgbClr val="006600"/>
                </a:solidFill>
                <a:latin typeface="Courier New" panose="02070309020205020404" pitchFamily="49" charset="0"/>
                <a:cs typeface="Courier New" panose="02070309020205020404" pitchFamily="49" charset="0"/>
              </a:rPr>
              <a:t>-- date alt key</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        Day(DateVal</a:t>
            </a:r>
            <a:r>
              <a:rPr lang="en-US" sz="1200" dirty="0">
                <a:solidFill>
                  <a:srgbClr val="006600"/>
                </a:solidFill>
                <a:latin typeface="Courier New" panose="02070309020205020404" pitchFamily="49" charset="0"/>
                <a:ea typeface="Segoe UI" pitchFamily="34" charset="0"/>
                <a:cs typeface="Courier New" panose="02070309020205020404" pitchFamily="49" charset="0"/>
              </a:rPr>
              <a:t>)  </a:t>
            </a:r>
            <a:r>
              <a:rPr lang="en-US" sz="1200" dirty="0">
                <a:solidFill>
                  <a:srgbClr val="006600"/>
                </a:solidFill>
                <a:latin typeface="Courier New" panose="02070309020205020404" pitchFamily="49" charset="0"/>
                <a:cs typeface="Courier New" panose="02070309020205020404" pitchFamily="49" charset="0"/>
              </a:rPr>
              <a:t>-- day number of month</a:t>
            </a:r>
          </a:p>
          <a:p>
            <a:pPr defTabSz="932472" fontAlgn="base">
              <a:lnSpc>
                <a:spcPct val="90000"/>
              </a:lnSpc>
              <a:spcBef>
                <a:spcPct val="0"/>
              </a:spcBef>
              <a:spcAft>
                <a:spcPct val="0"/>
              </a:spcAft>
            </a:pPr>
            <a:r>
              <a:rPr lang="en-US" sz="1200" dirty="0">
                <a:solidFill>
                  <a:srgbClr val="006600"/>
                </a:solidFill>
                <a:latin typeface="Courier New" panose="02070309020205020404" pitchFamily="49" charset="0"/>
                <a:cs typeface="Courier New" panose="02070309020205020404" pitchFamily="49" charset="0"/>
              </a:rPr>
              <a:t>        -- ,other derived temporal fields as required</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FROM #TmpStageDate</a:t>
            </a:r>
          </a:p>
          <a:p>
            <a:pPr defTabSz="932472" fontAlgn="base">
              <a:lnSpc>
                <a:spcPct val="90000"/>
              </a:lnSpc>
              <a:spcBef>
                <a:spcPct val="0"/>
              </a:spcBef>
              <a:spcAft>
                <a:spcPct val="0"/>
              </a:spcAft>
            </a:pPr>
            <a:r>
              <a:rPr lang="en-US" sz="1200" dirty="0">
                <a:solidFill>
                  <a:schemeClr val="accent6">
                    <a:lumMod val="10000"/>
                  </a:schemeClr>
                </a:solidFill>
                <a:latin typeface="Courier New" panose="02070309020205020404" pitchFamily="49" charset="0"/>
                <a:ea typeface="Segoe UI" pitchFamily="34" charset="0"/>
                <a:cs typeface="Courier New" panose="02070309020205020404" pitchFamily="49" charset="0"/>
              </a:rPr>
              <a:t>GO</a:t>
            </a:r>
            <a:endParaRPr lang="en-US" sz="1200" i="1" dirty="0">
              <a:solidFill>
                <a:schemeClr val="accent6">
                  <a:lumMod val="10000"/>
                </a:schemeClr>
              </a:solidFill>
              <a:latin typeface="Courier New" panose="02070309020205020404" pitchFamily="49" charset="0"/>
              <a:ea typeface="Segoe UI" pitchFamily="34" charset="0"/>
              <a:cs typeface="Courier New" panose="02070309020205020404" pitchFamily="49" charset="0"/>
            </a:endParaRPr>
          </a:p>
        </p:txBody>
      </p:sp>
    </p:spTree>
    <p:extLst>
      <p:ext uri="{BB962C8B-B14F-4D97-AF65-F5344CB8AC3E}">
        <p14:creationId xmlns:p14="http://schemas.microsoft.com/office/powerpoint/2010/main" val="26063593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2194-62EF-905A-D25E-3E93E8BAA8E0}"/>
              </a:ext>
            </a:extLst>
          </p:cNvPr>
          <p:cNvSpPr>
            <a:spLocks noGrp="1"/>
          </p:cNvSpPr>
          <p:nvPr>
            <p:ph type="title"/>
          </p:nvPr>
        </p:nvSpPr>
        <p:spPr/>
        <p:txBody>
          <a:bodyPr/>
          <a:lstStyle/>
          <a:p>
            <a:r>
              <a:rPr lang="en-US" dirty="0"/>
              <a:t>Load slowly changing dimension tables</a:t>
            </a:r>
          </a:p>
        </p:txBody>
      </p:sp>
      <p:sp>
        <p:nvSpPr>
          <p:cNvPr id="7" name="Text Placeholder 6">
            <a:extLst>
              <a:ext uri="{FF2B5EF4-FFF2-40B4-BE49-F238E27FC236}">
                <a16:creationId xmlns:a16="http://schemas.microsoft.com/office/drawing/2014/main" id="{FFDBDDF1-35AF-B1C6-0FC0-2720AA41F419}"/>
              </a:ext>
            </a:extLst>
          </p:cNvPr>
          <p:cNvSpPr>
            <a:spLocks noGrp="1"/>
          </p:cNvSpPr>
          <p:nvPr>
            <p:ph type="body" sz="quarter" idx="10"/>
          </p:nvPr>
        </p:nvSpPr>
        <p:spPr>
          <a:xfrm>
            <a:off x="419100" y="1457326"/>
            <a:ext cx="11341100" cy="454420"/>
          </a:xfrm>
        </p:spPr>
        <p:txBody>
          <a:bodyPr/>
          <a:lstStyle/>
          <a:p>
            <a:r>
              <a:rPr lang="en-US" dirty="0"/>
              <a:t>Type 0: No changes allowed</a:t>
            </a:r>
          </a:p>
        </p:txBody>
      </p:sp>
      <p:graphicFrame>
        <p:nvGraphicFramePr>
          <p:cNvPr id="5" name="Table 5">
            <a:extLst>
              <a:ext uri="{FF2B5EF4-FFF2-40B4-BE49-F238E27FC236}">
                <a16:creationId xmlns:a16="http://schemas.microsoft.com/office/drawing/2014/main" id="{5A07535D-7ADF-F598-D62E-71C4FAB158B1}"/>
              </a:ext>
            </a:extLst>
          </p:cNvPr>
          <p:cNvGraphicFramePr>
            <a:graphicFrameLocks noGrp="1"/>
          </p:cNvGraphicFramePr>
          <p:nvPr>
            <p:extLst>
              <p:ext uri="{D42A27DB-BD31-4B8C-83A1-F6EECF244321}">
                <p14:modId xmlns:p14="http://schemas.microsoft.com/office/powerpoint/2010/main" val="923552670"/>
              </p:ext>
            </p:extLst>
          </p:nvPr>
        </p:nvGraphicFramePr>
        <p:xfrm>
          <a:off x="1915268" y="1913102"/>
          <a:ext cx="8128000" cy="6705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326493184"/>
                    </a:ext>
                  </a:extLst>
                </a:gridCol>
                <a:gridCol w="1625600">
                  <a:extLst>
                    <a:ext uri="{9D8B030D-6E8A-4147-A177-3AD203B41FA5}">
                      <a16:colId xmlns:a16="http://schemas.microsoft.com/office/drawing/2014/main" val="557119274"/>
                    </a:ext>
                  </a:extLst>
                </a:gridCol>
                <a:gridCol w="1625600">
                  <a:extLst>
                    <a:ext uri="{9D8B030D-6E8A-4147-A177-3AD203B41FA5}">
                      <a16:colId xmlns:a16="http://schemas.microsoft.com/office/drawing/2014/main" val="1073925347"/>
                    </a:ext>
                  </a:extLst>
                </a:gridCol>
                <a:gridCol w="1625600">
                  <a:extLst>
                    <a:ext uri="{9D8B030D-6E8A-4147-A177-3AD203B41FA5}">
                      <a16:colId xmlns:a16="http://schemas.microsoft.com/office/drawing/2014/main" val="2504982494"/>
                    </a:ext>
                  </a:extLst>
                </a:gridCol>
                <a:gridCol w="1625600">
                  <a:extLst>
                    <a:ext uri="{9D8B030D-6E8A-4147-A177-3AD203B41FA5}">
                      <a16:colId xmlns:a16="http://schemas.microsoft.com/office/drawing/2014/main" val="1879547480"/>
                    </a:ext>
                  </a:extLst>
                </a:gridCol>
              </a:tblGrid>
              <a:tr h="295653">
                <a:tc>
                  <a:txBody>
                    <a:bodyPr/>
                    <a:lstStyle/>
                    <a:p>
                      <a:r>
                        <a:rPr lang="en-US" sz="1600" dirty="0">
                          <a:solidFill>
                            <a:schemeClr val="bg1"/>
                          </a:solidFill>
                        </a:rPr>
                        <a:t>DateKey</a:t>
                      </a:r>
                    </a:p>
                  </a:txBody>
                  <a:tcPr/>
                </a:tc>
                <a:tc>
                  <a:txBody>
                    <a:bodyPr/>
                    <a:lstStyle/>
                    <a:p>
                      <a:r>
                        <a:rPr lang="en-US" sz="1600" dirty="0">
                          <a:solidFill>
                            <a:schemeClr val="bg1"/>
                          </a:solidFill>
                        </a:rPr>
                        <a:t>DateAltKey</a:t>
                      </a:r>
                    </a:p>
                  </a:txBody>
                  <a:tcPr/>
                </a:tc>
                <a:tc>
                  <a:txBody>
                    <a:bodyPr/>
                    <a:lstStyle/>
                    <a:p>
                      <a:r>
                        <a:rPr lang="en-US" sz="1600" dirty="0">
                          <a:solidFill>
                            <a:schemeClr val="bg1"/>
                          </a:solidFill>
                        </a:rPr>
                        <a:t>Day</a:t>
                      </a:r>
                    </a:p>
                  </a:txBody>
                  <a:tcPr/>
                </a:tc>
                <a:tc>
                  <a:txBody>
                    <a:bodyPr/>
                    <a:lstStyle/>
                    <a:p>
                      <a:r>
                        <a:rPr lang="en-US" sz="1600" dirty="0">
                          <a:solidFill>
                            <a:schemeClr val="bg1"/>
                          </a:solidFill>
                        </a:rPr>
                        <a:t>Month</a:t>
                      </a:r>
                    </a:p>
                  </a:txBody>
                  <a:tcPr/>
                </a:tc>
                <a:tc>
                  <a:txBody>
                    <a:bodyPr/>
                    <a:lstStyle/>
                    <a:p>
                      <a:r>
                        <a:rPr lang="en-US" sz="1600" dirty="0">
                          <a:solidFill>
                            <a:schemeClr val="bg1"/>
                          </a:solidFill>
                        </a:rPr>
                        <a:t>Year</a:t>
                      </a:r>
                    </a:p>
                  </a:txBody>
                  <a:tcPr/>
                </a:tc>
                <a:extLst>
                  <a:ext uri="{0D108BD9-81ED-4DB2-BD59-A6C34878D82A}">
                    <a16:rowId xmlns:a16="http://schemas.microsoft.com/office/drawing/2014/main" val="2299537693"/>
                  </a:ext>
                </a:extLst>
              </a:tr>
              <a:tr h="295653">
                <a:tc>
                  <a:txBody>
                    <a:bodyPr/>
                    <a:lstStyle/>
                    <a:p>
                      <a:r>
                        <a:rPr lang="en-US" sz="1600" dirty="0">
                          <a:solidFill>
                            <a:schemeClr val="tx1"/>
                          </a:solidFill>
                        </a:rPr>
                        <a:t>20230101</a:t>
                      </a:r>
                    </a:p>
                  </a:txBody>
                  <a:tcPr/>
                </a:tc>
                <a:tc>
                  <a:txBody>
                    <a:bodyPr/>
                    <a:lstStyle/>
                    <a:p>
                      <a:r>
                        <a:rPr lang="en-US" sz="1600" dirty="0">
                          <a:solidFill>
                            <a:schemeClr val="tx1"/>
                          </a:solidFill>
                        </a:rPr>
                        <a:t>01-01-2023</a:t>
                      </a:r>
                    </a:p>
                  </a:txBody>
                  <a:tcPr/>
                </a:tc>
                <a:tc>
                  <a:txBody>
                    <a:bodyPr/>
                    <a:lstStyle/>
                    <a:p>
                      <a:r>
                        <a:rPr lang="en-US" sz="1600" dirty="0">
                          <a:solidFill>
                            <a:schemeClr val="tx1"/>
                          </a:solidFill>
                        </a:rPr>
                        <a:t>Sunday</a:t>
                      </a:r>
                    </a:p>
                  </a:txBody>
                  <a:tcPr/>
                </a:tc>
                <a:tc>
                  <a:txBody>
                    <a:bodyPr/>
                    <a:lstStyle/>
                    <a:p>
                      <a:r>
                        <a:rPr lang="en-US" sz="1600" dirty="0">
                          <a:solidFill>
                            <a:schemeClr val="tx1"/>
                          </a:solidFill>
                        </a:rPr>
                        <a:t>January</a:t>
                      </a:r>
                    </a:p>
                  </a:txBody>
                  <a:tcPr/>
                </a:tc>
                <a:tc>
                  <a:txBody>
                    <a:bodyPr/>
                    <a:lstStyle/>
                    <a:p>
                      <a:r>
                        <a:rPr lang="en-US" sz="1600" dirty="0">
                          <a:solidFill>
                            <a:schemeClr val="tx1"/>
                          </a:solidFill>
                        </a:rPr>
                        <a:t>2023</a:t>
                      </a:r>
                    </a:p>
                  </a:txBody>
                  <a:tcPr/>
                </a:tc>
                <a:extLst>
                  <a:ext uri="{0D108BD9-81ED-4DB2-BD59-A6C34878D82A}">
                    <a16:rowId xmlns:a16="http://schemas.microsoft.com/office/drawing/2014/main" val="3383527"/>
                  </a:ext>
                </a:extLst>
              </a:tr>
            </a:tbl>
          </a:graphicData>
        </a:graphic>
      </p:graphicFrame>
      <p:sp>
        <p:nvSpPr>
          <p:cNvPr id="3" name="Text Placeholder 6">
            <a:extLst>
              <a:ext uri="{FF2B5EF4-FFF2-40B4-BE49-F238E27FC236}">
                <a16:creationId xmlns:a16="http://schemas.microsoft.com/office/drawing/2014/main" id="{C2142BA9-6ED3-FCE2-0311-A360A693A55C}"/>
              </a:ext>
            </a:extLst>
          </p:cNvPr>
          <p:cNvSpPr txBox="1">
            <a:spLocks/>
          </p:cNvSpPr>
          <p:nvPr/>
        </p:nvSpPr>
        <p:spPr>
          <a:xfrm>
            <a:off x="425450" y="2835411"/>
            <a:ext cx="11341100" cy="454420"/>
          </a:xfrm>
          <a:prstGeom prst="rect">
            <a:avLst/>
          </a:prstGeom>
        </p:spPr>
        <p:txBody>
          <a:bodyPr vert="horz"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Type 1: Changes made inline in dimension row</a:t>
            </a:r>
          </a:p>
        </p:txBody>
      </p:sp>
      <p:graphicFrame>
        <p:nvGraphicFramePr>
          <p:cNvPr id="6" name="Table 5">
            <a:extLst>
              <a:ext uri="{FF2B5EF4-FFF2-40B4-BE49-F238E27FC236}">
                <a16:creationId xmlns:a16="http://schemas.microsoft.com/office/drawing/2014/main" id="{3DD0987D-8130-DBF9-F08A-894461ACDA93}"/>
              </a:ext>
            </a:extLst>
          </p:cNvPr>
          <p:cNvGraphicFramePr>
            <a:graphicFrameLocks noGrp="1"/>
          </p:cNvGraphicFramePr>
          <p:nvPr>
            <p:extLst>
              <p:ext uri="{D42A27DB-BD31-4B8C-83A1-F6EECF244321}">
                <p14:modId xmlns:p14="http://schemas.microsoft.com/office/powerpoint/2010/main" val="54617562"/>
              </p:ext>
            </p:extLst>
          </p:nvPr>
        </p:nvGraphicFramePr>
        <p:xfrm>
          <a:off x="1915268" y="3289831"/>
          <a:ext cx="8143132" cy="6705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326493184"/>
                    </a:ext>
                  </a:extLst>
                </a:gridCol>
                <a:gridCol w="1625600">
                  <a:extLst>
                    <a:ext uri="{9D8B030D-6E8A-4147-A177-3AD203B41FA5}">
                      <a16:colId xmlns:a16="http://schemas.microsoft.com/office/drawing/2014/main" val="557119274"/>
                    </a:ext>
                  </a:extLst>
                </a:gridCol>
                <a:gridCol w="4891932">
                  <a:extLst>
                    <a:ext uri="{9D8B030D-6E8A-4147-A177-3AD203B41FA5}">
                      <a16:colId xmlns:a16="http://schemas.microsoft.com/office/drawing/2014/main" val="1073925347"/>
                    </a:ext>
                  </a:extLst>
                </a:gridCol>
              </a:tblGrid>
              <a:tr h="295653">
                <a:tc>
                  <a:txBody>
                    <a:bodyPr/>
                    <a:lstStyle/>
                    <a:p>
                      <a:r>
                        <a:rPr lang="en-US" sz="1600" dirty="0">
                          <a:solidFill>
                            <a:schemeClr val="bg1"/>
                          </a:solidFill>
                        </a:rPr>
                        <a:t>StoreKey</a:t>
                      </a:r>
                    </a:p>
                  </a:txBody>
                  <a:tcPr/>
                </a:tc>
                <a:tc>
                  <a:txBody>
                    <a:bodyPr/>
                    <a:lstStyle/>
                    <a:p>
                      <a:r>
                        <a:rPr lang="en-US" sz="1600" dirty="0">
                          <a:solidFill>
                            <a:schemeClr val="bg1"/>
                          </a:solidFill>
                        </a:rPr>
                        <a:t>StoreAltKey</a:t>
                      </a:r>
                    </a:p>
                  </a:txBody>
                  <a:tcPr/>
                </a:tc>
                <a:tc>
                  <a:txBody>
                    <a:bodyPr/>
                    <a:lstStyle/>
                    <a:p>
                      <a:r>
                        <a:rPr lang="en-US" sz="1600" dirty="0">
                          <a:solidFill>
                            <a:schemeClr val="bg1"/>
                          </a:solidFill>
                        </a:rPr>
                        <a:t>StoreName</a:t>
                      </a:r>
                    </a:p>
                  </a:txBody>
                  <a:tcPr/>
                </a:tc>
                <a:extLst>
                  <a:ext uri="{0D108BD9-81ED-4DB2-BD59-A6C34878D82A}">
                    <a16:rowId xmlns:a16="http://schemas.microsoft.com/office/drawing/2014/main" val="2299537693"/>
                  </a:ext>
                </a:extLst>
              </a:tr>
              <a:tr h="295653">
                <a:tc>
                  <a:txBody>
                    <a:bodyPr/>
                    <a:lstStyle/>
                    <a:p>
                      <a:r>
                        <a:rPr lang="en-US" sz="1600" dirty="0">
                          <a:solidFill>
                            <a:schemeClr val="tx1"/>
                          </a:solidFill>
                        </a:rPr>
                        <a:t>123</a:t>
                      </a:r>
                    </a:p>
                  </a:txBody>
                  <a:tcPr/>
                </a:tc>
                <a:tc>
                  <a:txBody>
                    <a:bodyPr/>
                    <a:lstStyle/>
                    <a:p>
                      <a:r>
                        <a:rPr lang="en-US" sz="1600" dirty="0">
                          <a:solidFill>
                            <a:schemeClr val="tx1"/>
                          </a:solidFill>
                        </a:rPr>
                        <a:t>EH199J</a:t>
                      </a:r>
                    </a:p>
                  </a:txBody>
                  <a:tcPr/>
                </a:tc>
                <a:tc>
                  <a:txBody>
                    <a:bodyPr/>
                    <a:lstStyle/>
                    <a:p>
                      <a:r>
                        <a:rPr lang="en-US" sz="1600" strike="sngStrike" dirty="0">
                          <a:solidFill>
                            <a:schemeClr val="tx1">
                              <a:lumMod val="75000"/>
                              <a:lumOff val="25000"/>
                            </a:schemeClr>
                          </a:solidFill>
                        </a:rPr>
                        <a:t>High Street Store</a:t>
                      </a:r>
                      <a:r>
                        <a:rPr lang="en-US" sz="1600" strike="noStrike" dirty="0">
                          <a:solidFill>
                            <a:schemeClr val="tx1">
                              <a:lumMod val="75000"/>
                              <a:lumOff val="25000"/>
                            </a:schemeClr>
                          </a:solidFill>
                        </a:rPr>
                        <a:t>  </a:t>
                      </a:r>
                      <a:r>
                        <a:rPr lang="en-US" sz="1600" dirty="0">
                          <a:solidFill>
                            <a:schemeClr val="tx1"/>
                          </a:solidFill>
                        </a:rPr>
                        <a:t>Town Central Store</a:t>
                      </a:r>
                    </a:p>
                  </a:txBody>
                  <a:tcPr/>
                </a:tc>
                <a:extLst>
                  <a:ext uri="{0D108BD9-81ED-4DB2-BD59-A6C34878D82A}">
                    <a16:rowId xmlns:a16="http://schemas.microsoft.com/office/drawing/2014/main" val="3383527"/>
                  </a:ext>
                </a:extLst>
              </a:tr>
            </a:tbl>
          </a:graphicData>
        </a:graphic>
      </p:graphicFrame>
      <p:sp>
        <p:nvSpPr>
          <p:cNvPr id="4" name="Text Placeholder 6">
            <a:extLst>
              <a:ext uri="{FF2B5EF4-FFF2-40B4-BE49-F238E27FC236}">
                <a16:creationId xmlns:a16="http://schemas.microsoft.com/office/drawing/2014/main" id="{CD6CF58E-52C4-831C-D622-E9FC1E9EED4A}"/>
              </a:ext>
            </a:extLst>
          </p:cNvPr>
          <p:cNvSpPr txBox="1">
            <a:spLocks/>
          </p:cNvSpPr>
          <p:nvPr/>
        </p:nvSpPr>
        <p:spPr>
          <a:xfrm>
            <a:off x="431800" y="4213496"/>
            <a:ext cx="11341100" cy="454420"/>
          </a:xfrm>
          <a:prstGeom prst="rect">
            <a:avLst/>
          </a:prstGeom>
        </p:spPr>
        <p:txBody>
          <a:bodyPr vert="horz"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Type 2: Changes result in a new version of the dimension entity (a new row)</a:t>
            </a:r>
          </a:p>
        </p:txBody>
      </p:sp>
      <p:graphicFrame>
        <p:nvGraphicFramePr>
          <p:cNvPr id="8" name="Table 5">
            <a:extLst>
              <a:ext uri="{FF2B5EF4-FFF2-40B4-BE49-F238E27FC236}">
                <a16:creationId xmlns:a16="http://schemas.microsoft.com/office/drawing/2014/main" id="{CB44E15E-4D41-1FD2-1CE3-EFA4D2837C7C}"/>
              </a:ext>
            </a:extLst>
          </p:cNvPr>
          <p:cNvGraphicFramePr>
            <a:graphicFrameLocks noGrp="1"/>
          </p:cNvGraphicFramePr>
          <p:nvPr>
            <p:extLst>
              <p:ext uri="{D42A27DB-BD31-4B8C-83A1-F6EECF244321}">
                <p14:modId xmlns:p14="http://schemas.microsoft.com/office/powerpoint/2010/main" val="3916479343"/>
              </p:ext>
            </p:extLst>
          </p:nvPr>
        </p:nvGraphicFramePr>
        <p:xfrm>
          <a:off x="739302" y="4667916"/>
          <a:ext cx="10298347" cy="1005840"/>
        </p:xfrm>
        <a:graphic>
          <a:graphicData uri="http://schemas.openxmlformats.org/drawingml/2006/table">
            <a:tbl>
              <a:tblPr firstRow="1" bandRow="1">
                <a:tableStyleId>{5C22544A-7EE6-4342-B048-85BDC9FD1C3A}</a:tableStyleId>
              </a:tblPr>
              <a:tblGrid>
                <a:gridCol w="1498240">
                  <a:extLst>
                    <a:ext uri="{9D8B030D-6E8A-4147-A177-3AD203B41FA5}">
                      <a16:colId xmlns:a16="http://schemas.microsoft.com/office/drawing/2014/main" val="1326493184"/>
                    </a:ext>
                  </a:extLst>
                </a:gridCol>
                <a:gridCol w="1776558">
                  <a:extLst>
                    <a:ext uri="{9D8B030D-6E8A-4147-A177-3AD203B41FA5}">
                      <a16:colId xmlns:a16="http://schemas.microsoft.com/office/drawing/2014/main" val="557119274"/>
                    </a:ext>
                  </a:extLst>
                </a:gridCol>
                <a:gridCol w="1120756">
                  <a:extLst>
                    <a:ext uri="{9D8B030D-6E8A-4147-A177-3AD203B41FA5}">
                      <a16:colId xmlns:a16="http://schemas.microsoft.com/office/drawing/2014/main" val="1073925347"/>
                    </a:ext>
                  </a:extLst>
                </a:gridCol>
                <a:gridCol w="1401207">
                  <a:extLst>
                    <a:ext uri="{9D8B030D-6E8A-4147-A177-3AD203B41FA5}">
                      <a16:colId xmlns:a16="http://schemas.microsoft.com/office/drawing/2014/main" val="2504982494"/>
                    </a:ext>
                  </a:extLst>
                </a:gridCol>
                <a:gridCol w="935407">
                  <a:extLst>
                    <a:ext uri="{9D8B030D-6E8A-4147-A177-3AD203B41FA5}">
                      <a16:colId xmlns:a16="http://schemas.microsoft.com/office/drawing/2014/main" val="1879547480"/>
                    </a:ext>
                  </a:extLst>
                </a:gridCol>
                <a:gridCol w="1399141">
                  <a:extLst>
                    <a:ext uri="{9D8B030D-6E8A-4147-A177-3AD203B41FA5}">
                      <a16:colId xmlns:a16="http://schemas.microsoft.com/office/drawing/2014/main" val="3124506902"/>
                    </a:ext>
                  </a:extLst>
                </a:gridCol>
                <a:gridCol w="1083519">
                  <a:extLst>
                    <a:ext uri="{9D8B030D-6E8A-4147-A177-3AD203B41FA5}">
                      <a16:colId xmlns:a16="http://schemas.microsoft.com/office/drawing/2014/main" val="3137466842"/>
                    </a:ext>
                  </a:extLst>
                </a:gridCol>
                <a:gridCol w="1083519">
                  <a:extLst>
                    <a:ext uri="{9D8B030D-6E8A-4147-A177-3AD203B41FA5}">
                      <a16:colId xmlns:a16="http://schemas.microsoft.com/office/drawing/2014/main" val="3781564992"/>
                    </a:ext>
                  </a:extLst>
                </a:gridCol>
              </a:tblGrid>
              <a:tr h="295653">
                <a:tc>
                  <a:txBody>
                    <a:bodyPr/>
                    <a:lstStyle/>
                    <a:p>
                      <a:r>
                        <a:rPr lang="en-US" sz="1600" dirty="0">
                          <a:solidFill>
                            <a:schemeClr val="bg1"/>
                          </a:solidFill>
                        </a:rPr>
                        <a:t>CustomerKey</a:t>
                      </a:r>
                    </a:p>
                  </a:txBody>
                  <a:tcPr/>
                </a:tc>
                <a:tc>
                  <a:txBody>
                    <a:bodyPr/>
                    <a:lstStyle/>
                    <a:p>
                      <a:r>
                        <a:rPr lang="en-US" sz="1600" dirty="0">
                          <a:solidFill>
                            <a:schemeClr val="bg1"/>
                          </a:solidFill>
                        </a:rPr>
                        <a:t>CustomerAltKey</a:t>
                      </a:r>
                    </a:p>
                  </a:txBody>
                  <a:tcPr/>
                </a:tc>
                <a:tc>
                  <a:txBody>
                    <a:bodyPr/>
                    <a:lstStyle/>
                    <a:p>
                      <a:r>
                        <a:rPr lang="en-US" sz="1600" dirty="0">
                          <a:solidFill>
                            <a:schemeClr val="bg1"/>
                          </a:solidFill>
                        </a:rPr>
                        <a:t>Name</a:t>
                      </a:r>
                    </a:p>
                  </a:txBody>
                  <a:tcPr/>
                </a:tc>
                <a:tc>
                  <a:txBody>
                    <a:bodyPr/>
                    <a:lstStyle/>
                    <a:p>
                      <a:r>
                        <a:rPr lang="en-US" sz="1600" dirty="0">
                          <a:solidFill>
                            <a:schemeClr val="bg1"/>
                          </a:solidFill>
                        </a:rPr>
                        <a:t>Address</a:t>
                      </a:r>
                    </a:p>
                  </a:txBody>
                  <a:tcPr/>
                </a:tc>
                <a:tc>
                  <a:txBody>
                    <a:bodyPr/>
                    <a:lstStyle/>
                    <a:p>
                      <a:r>
                        <a:rPr lang="en-US" sz="1600" dirty="0">
                          <a:solidFill>
                            <a:schemeClr val="bg1"/>
                          </a:solidFill>
                        </a:rPr>
                        <a:t>City</a:t>
                      </a:r>
                    </a:p>
                  </a:txBody>
                  <a:tcPr/>
                </a:tc>
                <a:tc>
                  <a:txBody>
                    <a:bodyPr/>
                    <a:lstStyle/>
                    <a:p>
                      <a:r>
                        <a:rPr lang="en-US" sz="1600" dirty="0">
                          <a:solidFill>
                            <a:schemeClr val="bg1"/>
                          </a:solidFill>
                        </a:rPr>
                        <a:t>DateFrom</a:t>
                      </a:r>
                    </a:p>
                  </a:txBody>
                  <a:tcPr/>
                </a:tc>
                <a:tc>
                  <a:txBody>
                    <a:bodyPr/>
                    <a:lstStyle/>
                    <a:p>
                      <a:r>
                        <a:rPr lang="en-US" sz="1600" dirty="0">
                          <a:solidFill>
                            <a:schemeClr val="bg1"/>
                          </a:solidFill>
                        </a:rPr>
                        <a:t>DateTo</a:t>
                      </a:r>
                    </a:p>
                  </a:txBody>
                  <a:tcPr/>
                </a:tc>
                <a:tc>
                  <a:txBody>
                    <a:bodyPr/>
                    <a:lstStyle/>
                    <a:p>
                      <a:r>
                        <a:rPr lang="en-US" sz="1600" dirty="0">
                          <a:solidFill>
                            <a:schemeClr val="bg1"/>
                          </a:solidFill>
                        </a:rPr>
                        <a:t>IsCurrent</a:t>
                      </a:r>
                    </a:p>
                  </a:txBody>
                  <a:tcPr/>
                </a:tc>
                <a:extLst>
                  <a:ext uri="{0D108BD9-81ED-4DB2-BD59-A6C34878D82A}">
                    <a16:rowId xmlns:a16="http://schemas.microsoft.com/office/drawing/2014/main" val="2299537693"/>
                  </a:ext>
                </a:extLst>
              </a:tr>
              <a:tr h="295653">
                <a:tc>
                  <a:txBody>
                    <a:bodyPr/>
                    <a:lstStyle/>
                    <a:p>
                      <a:r>
                        <a:rPr lang="en-US" sz="1600" dirty="0">
                          <a:solidFill>
                            <a:schemeClr val="tx1"/>
                          </a:solidFill>
                        </a:rPr>
                        <a:t>1211</a:t>
                      </a:r>
                    </a:p>
                  </a:txBody>
                  <a:tcPr/>
                </a:tc>
                <a:tc>
                  <a:txBody>
                    <a:bodyPr/>
                    <a:lstStyle/>
                    <a:p>
                      <a:r>
                        <a:rPr lang="en-US" sz="1600" dirty="0">
                          <a:solidFill>
                            <a:schemeClr val="tx1"/>
                          </a:solidFill>
                        </a:rPr>
                        <a:t>jo@contoso.com</a:t>
                      </a:r>
                    </a:p>
                  </a:txBody>
                  <a:tcPr/>
                </a:tc>
                <a:tc>
                  <a:txBody>
                    <a:bodyPr/>
                    <a:lstStyle/>
                    <a:p>
                      <a:r>
                        <a:rPr lang="en-US" sz="1600" dirty="0">
                          <a:solidFill>
                            <a:schemeClr val="tx1"/>
                          </a:solidFill>
                        </a:rPr>
                        <a:t>Jo Smith</a:t>
                      </a:r>
                    </a:p>
                  </a:txBody>
                  <a:tcPr/>
                </a:tc>
                <a:tc>
                  <a:txBody>
                    <a:bodyPr/>
                    <a:lstStyle/>
                    <a:p>
                      <a:r>
                        <a:rPr lang="en-US" sz="1600" dirty="0">
                          <a:solidFill>
                            <a:schemeClr val="tx1"/>
                          </a:solidFill>
                        </a:rPr>
                        <a:t>9999 Main St</a:t>
                      </a:r>
                    </a:p>
                  </a:txBody>
                  <a:tcPr/>
                </a:tc>
                <a:tc>
                  <a:txBody>
                    <a:bodyPr/>
                    <a:lstStyle/>
                    <a:p>
                      <a:r>
                        <a:rPr lang="en-US" sz="1600" dirty="0">
                          <a:solidFill>
                            <a:schemeClr val="tx1"/>
                          </a:solidFill>
                        </a:rPr>
                        <a:t>Seattle</a:t>
                      </a:r>
                    </a:p>
                  </a:txBody>
                  <a:tcPr/>
                </a:tc>
                <a:tc>
                  <a:txBody>
                    <a:bodyPr/>
                    <a:lstStyle/>
                    <a:p>
                      <a:r>
                        <a:rPr lang="en-US" sz="1600" dirty="0">
                          <a:solidFill>
                            <a:schemeClr val="tx1"/>
                          </a:solidFill>
                        </a:rPr>
                        <a:t>20190101</a:t>
                      </a:r>
                    </a:p>
                  </a:txBody>
                  <a:tcPr/>
                </a:tc>
                <a:tc>
                  <a:txBody>
                    <a:bodyPr/>
                    <a:lstStyle/>
                    <a:p>
                      <a:r>
                        <a:rPr lang="en-US" sz="1600" dirty="0">
                          <a:solidFill>
                            <a:schemeClr val="tx1"/>
                          </a:solidFill>
                        </a:rPr>
                        <a:t>20230105</a:t>
                      </a:r>
                    </a:p>
                  </a:txBody>
                  <a:tcPr/>
                </a:tc>
                <a:tc>
                  <a:txBody>
                    <a:bodyPr/>
                    <a:lstStyle/>
                    <a:p>
                      <a:r>
                        <a:rPr lang="en-US" sz="1600" dirty="0">
                          <a:solidFill>
                            <a:schemeClr val="tx1"/>
                          </a:solidFill>
                        </a:rPr>
                        <a:t>False</a:t>
                      </a:r>
                    </a:p>
                  </a:txBody>
                  <a:tcPr/>
                </a:tc>
                <a:extLst>
                  <a:ext uri="{0D108BD9-81ED-4DB2-BD59-A6C34878D82A}">
                    <a16:rowId xmlns:a16="http://schemas.microsoft.com/office/drawing/2014/main" val="3383527"/>
                  </a:ext>
                </a:extLst>
              </a:tr>
              <a:tr h="295653">
                <a:tc>
                  <a:txBody>
                    <a:bodyPr/>
                    <a:lstStyle/>
                    <a:p>
                      <a:r>
                        <a:rPr lang="en-US" sz="1600" dirty="0">
                          <a:solidFill>
                            <a:schemeClr val="tx1"/>
                          </a:solidFill>
                        </a:rPr>
                        <a:t>2996</a:t>
                      </a:r>
                    </a:p>
                  </a:txBody>
                  <a:tcPr/>
                </a:tc>
                <a:tc>
                  <a:txBody>
                    <a:bodyPr/>
                    <a:lstStyle/>
                    <a:p>
                      <a:r>
                        <a:rPr lang="en-US" sz="1600" dirty="0">
                          <a:solidFill>
                            <a:schemeClr val="tx1"/>
                          </a:solidFill>
                        </a:rPr>
                        <a:t>jo@contoso.com</a:t>
                      </a:r>
                    </a:p>
                  </a:txBody>
                  <a:tcPr/>
                </a:tc>
                <a:tc>
                  <a:txBody>
                    <a:bodyPr/>
                    <a:lstStyle/>
                    <a:p>
                      <a:r>
                        <a:rPr lang="en-US" sz="1600" dirty="0">
                          <a:solidFill>
                            <a:schemeClr val="tx1"/>
                          </a:solidFill>
                        </a:rPr>
                        <a:t>Jo Smith</a:t>
                      </a:r>
                    </a:p>
                  </a:txBody>
                  <a:tcPr/>
                </a:tc>
                <a:tc>
                  <a:txBody>
                    <a:bodyPr/>
                    <a:lstStyle/>
                    <a:p>
                      <a:r>
                        <a:rPr lang="en-US" sz="1600" dirty="0">
                          <a:solidFill>
                            <a:schemeClr val="tx1"/>
                          </a:solidFill>
                        </a:rPr>
                        <a:t>1234 9</a:t>
                      </a:r>
                      <a:r>
                        <a:rPr lang="en-US" sz="1600" baseline="30000" dirty="0">
                          <a:solidFill>
                            <a:schemeClr val="tx1"/>
                          </a:solidFill>
                        </a:rPr>
                        <a:t>th</a:t>
                      </a:r>
                      <a:r>
                        <a:rPr lang="en-US" sz="1600" dirty="0">
                          <a:solidFill>
                            <a:schemeClr val="tx1"/>
                          </a:solidFill>
                        </a:rPr>
                        <a:t> Ave</a:t>
                      </a:r>
                    </a:p>
                  </a:txBody>
                  <a:tcPr/>
                </a:tc>
                <a:tc>
                  <a:txBody>
                    <a:bodyPr/>
                    <a:lstStyle/>
                    <a:p>
                      <a:r>
                        <a:rPr lang="en-US" sz="1600" dirty="0">
                          <a:solidFill>
                            <a:schemeClr val="tx1"/>
                          </a:solidFill>
                        </a:rPr>
                        <a:t>Boston</a:t>
                      </a:r>
                    </a:p>
                  </a:txBody>
                  <a:tcPr/>
                </a:tc>
                <a:tc>
                  <a:txBody>
                    <a:bodyPr/>
                    <a:lstStyle/>
                    <a:p>
                      <a:r>
                        <a:rPr lang="en-US" sz="1600" dirty="0">
                          <a:solidFill>
                            <a:schemeClr val="tx1"/>
                          </a:solidFill>
                        </a:rPr>
                        <a:t>20230106</a:t>
                      </a:r>
                    </a:p>
                  </a:txBody>
                  <a:tcPr/>
                </a:tc>
                <a:tc>
                  <a:txBody>
                    <a:bodyPr/>
                    <a:lstStyle/>
                    <a:p>
                      <a:endParaRPr lang="en-US" sz="1600" dirty="0">
                        <a:solidFill>
                          <a:schemeClr val="tx1"/>
                        </a:solidFill>
                      </a:endParaRPr>
                    </a:p>
                  </a:txBody>
                  <a:tcPr/>
                </a:tc>
                <a:tc>
                  <a:txBody>
                    <a:bodyPr/>
                    <a:lstStyle/>
                    <a:p>
                      <a:r>
                        <a:rPr lang="en-US" sz="1600" dirty="0">
                          <a:solidFill>
                            <a:schemeClr val="tx1"/>
                          </a:solidFill>
                        </a:rPr>
                        <a:t>True</a:t>
                      </a:r>
                    </a:p>
                  </a:txBody>
                  <a:tcPr/>
                </a:tc>
                <a:extLst>
                  <a:ext uri="{0D108BD9-81ED-4DB2-BD59-A6C34878D82A}">
                    <a16:rowId xmlns:a16="http://schemas.microsoft.com/office/drawing/2014/main" val="2077362414"/>
                  </a:ext>
                </a:extLst>
              </a:tr>
            </a:tbl>
          </a:graphicData>
        </a:graphic>
      </p:graphicFrame>
      <p:sp>
        <p:nvSpPr>
          <p:cNvPr id="9" name="Text Placeholder 6">
            <a:extLst>
              <a:ext uri="{FF2B5EF4-FFF2-40B4-BE49-F238E27FC236}">
                <a16:creationId xmlns:a16="http://schemas.microsoft.com/office/drawing/2014/main" id="{88388506-7938-7809-6AD3-19845D964DC2}"/>
              </a:ext>
            </a:extLst>
          </p:cNvPr>
          <p:cNvSpPr txBox="1">
            <a:spLocks/>
          </p:cNvSpPr>
          <p:nvPr/>
        </p:nvSpPr>
        <p:spPr>
          <a:xfrm>
            <a:off x="418643" y="907262"/>
            <a:ext cx="11341100" cy="400110"/>
          </a:xfrm>
          <a:prstGeom prst="rect">
            <a:avLst/>
          </a:prstGeom>
        </p:spPr>
        <p:txBody>
          <a:bodyPr vert="horz"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solidFill>
              </a:rPr>
              <a:t>Types of slowly changing dimensions</a:t>
            </a:r>
          </a:p>
        </p:txBody>
      </p:sp>
    </p:spTree>
    <p:extLst>
      <p:ext uri="{BB962C8B-B14F-4D97-AF65-F5344CB8AC3E}">
        <p14:creationId xmlns:p14="http://schemas.microsoft.com/office/powerpoint/2010/main" val="39917527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2194-62EF-905A-D25E-3E93E8BAA8E0}"/>
              </a:ext>
            </a:extLst>
          </p:cNvPr>
          <p:cNvSpPr>
            <a:spLocks noGrp="1"/>
          </p:cNvSpPr>
          <p:nvPr>
            <p:ph type="title"/>
          </p:nvPr>
        </p:nvSpPr>
        <p:spPr/>
        <p:txBody>
          <a:bodyPr/>
          <a:lstStyle/>
          <a:p>
            <a:r>
              <a:rPr lang="en-US" dirty="0"/>
              <a:t>Load slowly changing dimension tables</a:t>
            </a:r>
          </a:p>
        </p:txBody>
      </p:sp>
      <p:sp>
        <p:nvSpPr>
          <p:cNvPr id="4" name="Text Placeholder 2">
            <a:extLst>
              <a:ext uri="{FF2B5EF4-FFF2-40B4-BE49-F238E27FC236}">
                <a16:creationId xmlns:a16="http://schemas.microsoft.com/office/drawing/2014/main" id="{DA771A9F-9DB5-DE87-F752-1A105B27E904}"/>
              </a:ext>
            </a:extLst>
          </p:cNvPr>
          <p:cNvSpPr txBox="1">
            <a:spLocks/>
          </p:cNvSpPr>
          <p:nvPr/>
        </p:nvSpPr>
        <p:spPr>
          <a:xfrm>
            <a:off x="172080" y="1347444"/>
            <a:ext cx="5677358" cy="400110"/>
          </a:xfrm>
          <a:prstGeom prst="rect">
            <a:avLst/>
          </a:prstGeom>
        </p:spPr>
        <p:txBody>
          <a:bodyPr vert="horz" wrap="square" lIns="0" tIns="45720" rIns="91440" bIns="45720" rtlCol="0">
            <a:spAutoFit/>
          </a:bodyPr>
          <a:lstStyle>
            <a:defPPr>
              <a:defRPr lang="en-US"/>
            </a:defPPr>
            <a:lvl1pPr marR="0" indent="0" fontAlgn="auto">
              <a:lnSpc>
                <a:spcPct val="100000"/>
              </a:lnSpc>
              <a:spcBef>
                <a:spcPts val="200"/>
              </a:spcBef>
              <a:spcAft>
                <a:spcPts val="400"/>
              </a:spcAft>
              <a:buClrTx/>
              <a:buSzPct val="90000"/>
              <a:buFont typeface="Wingdings" panose="05000000000000000000" pitchFamily="2" charset="2"/>
              <a:buNone/>
              <a:tabLst/>
              <a:defRPr sz="2000" spc="-49" baseline="0">
                <a:solidFill>
                  <a:srgbClr val="000000"/>
                </a:solidFill>
                <a:latin typeface="+mj-lt"/>
              </a:defRPr>
            </a:lvl1pPr>
            <a:lvl2pPr marL="0" marR="0" indent="0" fontAlgn="auto">
              <a:lnSpc>
                <a:spcPct val="100000"/>
              </a:lnSpc>
              <a:spcBef>
                <a:spcPts val="200"/>
              </a:spcBef>
              <a:spcAft>
                <a:spcPts val="400"/>
              </a:spcAft>
              <a:buClrTx/>
              <a:buSzPct val="90000"/>
              <a:buFontTx/>
              <a:buNone/>
              <a:tabLst/>
              <a:defRPr sz="2000" spc="0" baseline="0"/>
            </a:lvl2pPr>
            <a:lvl3pPr marL="342900" marR="0" indent="-228600" fontAlgn="auto">
              <a:lnSpc>
                <a:spcPct val="100000"/>
              </a:lnSpc>
              <a:spcBef>
                <a:spcPts val="200"/>
              </a:spcBef>
              <a:spcAft>
                <a:spcPts val="400"/>
              </a:spcAft>
              <a:buClrTx/>
              <a:buSzPct val="100000"/>
              <a:buFont typeface="Arial" panose="020B0604020202020204" pitchFamily="34" charset="0"/>
              <a:buChar char="•"/>
              <a:tabLst/>
              <a:defRPr sz="1800" spc="0" baseline="0"/>
            </a:lvl3pPr>
            <a:lvl4pPr marL="685800" marR="0" indent="-228600" fontAlgn="auto">
              <a:lnSpc>
                <a:spcPct val="100000"/>
              </a:lnSpc>
              <a:spcBef>
                <a:spcPts val="200"/>
              </a:spcBef>
              <a:spcAft>
                <a:spcPts val="400"/>
              </a:spcAft>
              <a:buClrTx/>
              <a:buSzPct val="100000"/>
              <a:buFont typeface="Arial" panose="020B0604020202020204" pitchFamily="34" charset="0"/>
              <a:buChar char="‒"/>
              <a:tabLst/>
              <a:defRPr sz="1800" spc="0" baseline="0"/>
            </a:lvl4pPr>
            <a:lvl5pPr marL="685800" marR="0" indent="0" fontAlgn="auto">
              <a:lnSpc>
                <a:spcPct val="100000"/>
              </a:lnSpc>
              <a:spcBef>
                <a:spcPts val="200"/>
              </a:spcBef>
              <a:spcAft>
                <a:spcPts val="400"/>
              </a:spcAft>
              <a:buClrTx/>
              <a:buSzPct val="100000"/>
              <a:buFont typeface="Arial" panose="020B0604020202020204" pitchFamily="34" charset="0"/>
              <a:buNone/>
              <a:tabLst/>
              <a:defRPr sz="1200" b="1" spc="0" baseline="0"/>
            </a:lvl5pPr>
            <a:lvl6pPr marL="2285916" indent="0">
              <a:spcBef>
                <a:spcPct val="20000"/>
              </a:spcBef>
              <a:buFont typeface="Arial" pitchFamily="34" charset="0"/>
              <a:buNone/>
              <a:defRPr sz="1961"/>
            </a:lvl6pPr>
            <a:lvl7pPr marL="0" indent="0">
              <a:lnSpc>
                <a:spcPct val="100000"/>
              </a:lnSpc>
              <a:spcBef>
                <a:spcPts val="392"/>
              </a:spcBef>
              <a:spcAft>
                <a:spcPts val="588"/>
              </a:spcAft>
              <a:buFont typeface="Arial" pitchFamily="34" charset="0"/>
              <a:buNone/>
              <a:defRPr sz="1200"/>
            </a:lvl7pPr>
            <a:lvl8pPr marL="3428877" indent="-228592">
              <a:spcBef>
                <a:spcPct val="20000"/>
              </a:spcBef>
              <a:buFont typeface="Arial" pitchFamily="34" charset="0"/>
              <a:buChar char="•"/>
              <a:defRPr sz="1961"/>
            </a:lvl8pPr>
            <a:lvl9pPr marL="3886061" indent="-228592">
              <a:spcBef>
                <a:spcPct val="20000"/>
              </a:spcBef>
              <a:buFont typeface="Arial" pitchFamily="34" charset="0"/>
              <a:buChar char="•"/>
              <a:defRPr sz="1961"/>
            </a:lvl9pPr>
          </a:lstStyle>
          <a:p>
            <a:r>
              <a:rPr lang="en-US" dirty="0"/>
              <a:t>Combine INSERT and UPDATE statements</a:t>
            </a:r>
          </a:p>
        </p:txBody>
      </p:sp>
      <p:sp>
        <p:nvSpPr>
          <p:cNvPr id="6" name="Rectangle 5">
            <a:extLst>
              <a:ext uri="{FF2B5EF4-FFF2-40B4-BE49-F238E27FC236}">
                <a16:creationId xmlns:a16="http://schemas.microsoft.com/office/drawing/2014/main" id="{FB5D01D3-6E50-0BFC-7BB5-86A3221B7AB3}"/>
              </a:ext>
            </a:extLst>
          </p:cNvPr>
          <p:cNvSpPr/>
          <p:nvPr/>
        </p:nvSpPr>
        <p:spPr bwMode="auto">
          <a:xfrm>
            <a:off x="544293" y="1795526"/>
            <a:ext cx="5109200" cy="4015860"/>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rgbClr val="006600"/>
                </a:solidFill>
                <a:latin typeface="Courier New" panose="02070309020205020404" pitchFamily="49" charset="0"/>
                <a:ea typeface="Segoe UI" pitchFamily="34" charset="0"/>
                <a:cs typeface="Courier New" panose="02070309020205020404" pitchFamily="49" charset="0"/>
              </a:rPr>
              <a:t>-- New customers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INSERT INTO dbo.DimCustomer</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SELECT stg.*</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dbo.StageCustomers AS stg</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WHERE NOT EXISTS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(SELECT * FROM dbo.DimCustomer AS dim</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WHERE dim.CustomerAltKey = stg.CustNo);</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rgbClr val="006600"/>
                </a:solidFill>
                <a:latin typeface="Courier New" panose="02070309020205020404" pitchFamily="49" charset="0"/>
                <a:ea typeface="Segoe UI" pitchFamily="34" charset="0"/>
                <a:cs typeface="Courier New" panose="02070309020205020404" pitchFamily="49" charset="0"/>
              </a:rPr>
              <a:t>-- Type 1 updates (name)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UPDATE dbo.DimCustomer</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SET CustomerName = stg.CustomerName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dbo.StageCustomers AS stg</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WHERE dbo.DimCustomer.CustomerAltKey = stg.CustNo;</a:t>
            </a:r>
          </a:p>
          <a:p>
            <a:pPr defTabSz="932472" fontAlgn="base">
              <a:lnSpc>
                <a:spcPct val="90000"/>
              </a:lnSpc>
              <a:spcBef>
                <a:spcPct val="0"/>
              </a:spcBef>
              <a:spcAft>
                <a:spcPct val="0"/>
              </a:spcAft>
            </a:pPr>
            <a:endParaRPr lang="en-US" sz="1200" dirty="0">
              <a:solidFill>
                <a:srgbClr val="006600"/>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rgbClr val="006600"/>
                </a:solidFill>
                <a:latin typeface="Courier New" panose="02070309020205020404" pitchFamily="49" charset="0"/>
                <a:ea typeface="Segoe UI" pitchFamily="34" charset="0"/>
                <a:cs typeface="Courier New" panose="02070309020205020404" pitchFamily="49" charset="0"/>
              </a:rPr>
              <a:t>-- Type 2 updates (StreetAddress)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INSERT INTO dbo.DimCustomer</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SELECT stg.*</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dbo.StageCustomers AS stg</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JOIN dbo.DimCustomer AS dim</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ON stg.CustNo = dim.CustomerAltKey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AND stg.StreetAddress &lt;&gt; dim.StreetAddress;</a:t>
            </a:r>
            <a:endParaRPr lang="en-US" sz="1200" i="1" dirty="0">
              <a:solidFill>
                <a:schemeClr val="tx1"/>
              </a:solidFill>
              <a:latin typeface="Courier New" panose="02070309020205020404" pitchFamily="49" charset="0"/>
              <a:ea typeface="Segoe UI" pitchFamily="34" charset="0"/>
              <a:cs typeface="Courier New" panose="02070309020205020404" pitchFamily="49" charset="0"/>
            </a:endParaRPr>
          </a:p>
        </p:txBody>
      </p:sp>
      <p:sp>
        <p:nvSpPr>
          <p:cNvPr id="23" name="TextBox 22">
            <a:extLst>
              <a:ext uri="{FF2B5EF4-FFF2-40B4-BE49-F238E27FC236}">
                <a16:creationId xmlns:a16="http://schemas.microsoft.com/office/drawing/2014/main" id="{3F13378F-CC79-2908-3B1F-7BFD0C0C5DEE}"/>
              </a:ext>
            </a:extLst>
          </p:cNvPr>
          <p:cNvSpPr txBox="1"/>
          <p:nvPr/>
        </p:nvSpPr>
        <p:spPr>
          <a:xfrm>
            <a:off x="5634202" y="1891820"/>
            <a:ext cx="657872" cy="627864"/>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or</a:t>
            </a:r>
          </a:p>
        </p:txBody>
      </p:sp>
      <p:sp>
        <p:nvSpPr>
          <p:cNvPr id="5" name="Text Placeholder 2">
            <a:extLst>
              <a:ext uri="{FF2B5EF4-FFF2-40B4-BE49-F238E27FC236}">
                <a16:creationId xmlns:a16="http://schemas.microsoft.com/office/drawing/2014/main" id="{5D7ADD63-471C-6C2A-3E9D-01AB281C9751}"/>
              </a:ext>
            </a:extLst>
          </p:cNvPr>
          <p:cNvSpPr txBox="1">
            <a:spLocks/>
          </p:cNvSpPr>
          <p:nvPr/>
        </p:nvSpPr>
        <p:spPr>
          <a:xfrm>
            <a:off x="6219570" y="1359415"/>
            <a:ext cx="5661145" cy="40011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t>Use the MERGE statement</a:t>
            </a:r>
          </a:p>
        </p:txBody>
      </p:sp>
      <p:sp>
        <p:nvSpPr>
          <p:cNvPr id="8" name="Rectangle 7">
            <a:extLst>
              <a:ext uri="{FF2B5EF4-FFF2-40B4-BE49-F238E27FC236}">
                <a16:creationId xmlns:a16="http://schemas.microsoft.com/office/drawing/2014/main" id="{05BBA7C0-3037-0A52-D047-F68DCE01AB6B}"/>
              </a:ext>
            </a:extLst>
          </p:cNvPr>
          <p:cNvSpPr/>
          <p:nvPr/>
        </p:nvSpPr>
        <p:spPr bwMode="auto">
          <a:xfrm>
            <a:off x="6219571" y="1795526"/>
            <a:ext cx="5122880" cy="3985847"/>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MERGE dbo.DimProduct AS tgt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USING (SELECT * FROM dbo.StageProducts) AS src</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ON src.ProductID = tgt.ProductBusinessKey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WHEN MATCHED THEN</a:t>
            </a:r>
          </a:p>
          <a:p>
            <a:pPr defTabSz="932472" fontAlgn="base">
              <a:lnSpc>
                <a:spcPct val="90000"/>
              </a:lnSpc>
              <a:spcBef>
                <a:spcPct val="0"/>
              </a:spcBef>
              <a:spcAft>
                <a:spcPct val="0"/>
              </a:spcAft>
            </a:pPr>
            <a:r>
              <a:rPr lang="en-US" sz="1200" dirty="0">
                <a:solidFill>
                  <a:srgbClr val="006600"/>
                </a:solidFill>
                <a:latin typeface="Courier New" panose="02070309020205020404" pitchFamily="49" charset="0"/>
                <a:ea typeface="Segoe UI" pitchFamily="34" charset="0"/>
                <a:cs typeface="Courier New" panose="02070309020205020404" pitchFamily="49" charset="0"/>
              </a:rPr>
              <a:t>    -- Type 1 updates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UPDATE SET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tgt.ProductName = src.ProductName,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tgt.ProductCategory = src.ProductCategory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tgt.Color = src.Color,</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tgt.Size = src.Size,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tgt.ListPrice = src.ListPrice,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tgt.Discontinued = src.Discontinued</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WHEN NOT MATCHED THEN</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a:t>
            </a:r>
            <a:r>
              <a:rPr lang="en-US" sz="1200" dirty="0">
                <a:solidFill>
                  <a:srgbClr val="006600"/>
                </a:solidFill>
                <a:latin typeface="Courier New" panose="02070309020205020404" pitchFamily="49" charset="0"/>
                <a:ea typeface="Segoe UI" pitchFamily="34" charset="0"/>
                <a:cs typeface="Courier New" panose="02070309020205020404" pitchFamily="49" charset="0"/>
              </a:rPr>
              <a:t>-- New products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INSERT VALUES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(src.ProductID,</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src.ProductName,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src.ProductCategory,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src.Color,</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src.Size,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src.ListPrice,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src.Discontinued);</a:t>
            </a:r>
            <a:endParaRPr lang="en-US" sz="1200" i="1" dirty="0">
              <a:solidFill>
                <a:schemeClr val="tx1"/>
              </a:solidFill>
              <a:latin typeface="Courier New" panose="02070309020205020404" pitchFamily="49" charset="0"/>
              <a:ea typeface="Segoe UI" pitchFamily="34" charset="0"/>
              <a:cs typeface="Courier New" panose="02070309020205020404" pitchFamily="49" charset="0"/>
            </a:endParaRPr>
          </a:p>
        </p:txBody>
      </p:sp>
      <p:cxnSp>
        <p:nvCxnSpPr>
          <p:cNvPr id="9" name="Straight Connector 8">
            <a:extLst>
              <a:ext uri="{FF2B5EF4-FFF2-40B4-BE49-F238E27FC236}">
                <a16:creationId xmlns:a16="http://schemas.microsoft.com/office/drawing/2014/main" id="{ABBF6B1C-5DEF-72A1-9104-C7FE8CAA783A}"/>
              </a:ext>
              <a:ext uri="{C183D7F6-B498-43B3-948B-1728B52AA6E4}">
                <adec:decorative xmlns:adec="http://schemas.microsoft.com/office/drawing/2017/decorative" val="1"/>
              </a:ext>
            </a:extLst>
          </p:cNvPr>
          <p:cNvCxnSpPr>
            <a:cxnSpLocks/>
          </p:cNvCxnSpPr>
          <p:nvPr/>
        </p:nvCxnSpPr>
        <p:spPr>
          <a:xfrm>
            <a:off x="5972783" y="1120690"/>
            <a:ext cx="0" cy="4839123"/>
          </a:xfrm>
          <a:prstGeom prst="lin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6">
            <a:extLst>
              <a:ext uri="{FF2B5EF4-FFF2-40B4-BE49-F238E27FC236}">
                <a16:creationId xmlns:a16="http://schemas.microsoft.com/office/drawing/2014/main" id="{1B40A842-48D8-6AA5-62FA-D69DB83D6A28}"/>
              </a:ext>
            </a:extLst>
          </p:cNvPr>
          <p:cNvSpPr txBox="1">
            <a:spLocks/>
          </p:cNvSpPr>
          <p:nvPr/>
        </p:nvSpPr>
        <p:spPr>
          <a:xfrm>
            <a:off x="418643" y="907262"/>
            <a:ext cx="11341100" cy="400110"/>
          </a:xfrm>
          <a:prstGeom prst="rect">
            <a:avLst/>
          </a:prstGeom>
        </p:spPr>
        <p:txBody>
          <a:bodyPr vert="horz"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solidFill>
              </a:rPr>
              <a:t>Loading techniques</a:t>
            </a:r>
          </a:p>
        </p:txBody>
      </p:sp>
    </p:spTree>
    <p:extLst>
      <p:ext uri="{BB962C8B-B14F-4D97-AF65-F5344CB8AC3E}">
        <p14:creationId xmlns:p14="http://schemas.microsoft.com/office/powerpoint/2010/main" val="3960324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F43F-5370-E4DF-AB44-5624A528A2A8}"/>
              </a:ext>
            </a:extLst>
          </p:cNvPr>
          <p:cNvSpPr>
            <a:spLocks noGrp="1"/>
          </p:cNvSpPr>
          <p:nvPr>
            <p:ph type="title"/>
          </p:nvPr>
        </p:nvSpPr>
        <p:spPr/>
        <p:txBody>
          <a:bodyPr/>
          <a:lstStyle/>
          <a:p>
            <a:r>
              <a:rPr lang="en-US" dirty="0"/>
              <a:t>Load fact tables</a:t>
            </a:r>
          </a:p>
        </p:txBody>
      </p:sp>
      <p:sp>
        <p:nvSpPr>
          <p:cNvPr id="3" name="Text Placeholder 2">
            <a:extLst>
              <a:ext uri="{FF2B5EF4-FFF2-40B4-BE49-F238E27FC236}">
                <a16:creationId xmlns:a16="http://schemas.microsoft.com/office/drawing/2014/main" id="{B3906D6E-927B-90F1-C10D-EFDB5CBC9BF0}"/>
              </a:ext>
            </a:extLst>
          </p:cNvPr>
          <p:cNvSpPr>
            <a:spLocks noGrp="1"/>
          </p:cNvSpPr>
          <p:nvPr>
            <p:ph type="body" sz="quarter" idx="10"/>
          </p:nvPr>
        </p:nvSpPr>
        <p:spPr>
          <a:xfrm>
            <a:off x="418643" y="1867711"/>
            <a:ext cx="4775470" cy="3508624"/>
          </a:xfrm>
        </p:spPr>
        <p:txBody>
          <a:bodyPr/>
          <a:lstStyle/>
          <a:p>
            <a:pPr marL="342900" indent="-342900">
              <a:buFont typeface="Arial" panose="020B0604020202020204" pitchFamily="34" charset="0"/>
              <a:buChar char="•"/>
            </a:pPr>
            <a:r>
              <a:rPr lang="en-US" dirty="0"/>
              <a:t>Use an INSERT statement</a:t>
            </a:r>
          </a:p>
          <a:p>
            <a:pPr marL="342900" indent="-342900">
              <a:buFont typeface="Arial" panose="020B0604020202020204" pitchFamily="34" charset="0"/>
              <a:buChar char="•"/>
            </a:pPr>
            <a:r>
              <a:rPr lang="en-US" dirty="0"/>
              <a:t>Look up surrogate keys in dimension tables based on alternate key:</a:t>
            </a:r>
          </a:p>
          <a:p>
            <a:pPr marL="685800" lvl="2" indent="-342900"/>
            <a:r>
              <a:rPr lang="en-US" dirty="0"/>
              <a:t>Simple case, get the most recently loaded dimension instance (maximum incrementing surrogate key)</a:t>
            </a:r>
          </a:p>
          <a:p>
            <a:pPr marL="685800" lvl="2" indent="-342900"/>
            <a:r>
              <a:rPr lang="en-US" dirty="0"/>
              <a:t>Or use an </a:t>
            </a:r>
            <a:r>
              <a:rPr lang="en-US" i="1" dirty="0"/>
              <a:t>IsCurrent</a:t>
            </a:r>
            <a:r>
              <a:rPr lang="en-US" dirty="0"/>
              <a:t> flag field</a:t>
            </a:r>
          </a:p>
          <a:p>
            <a:pPr marL="685800" lvl="2" indent="-342900"/>
            <a:r>
              <a:rPr lang="en-US" dirty="0"/>
              <a:t>Or use </a:t>
            </a:r>
            <a:r>
              <a:rPr lang="en-US" i="1" dirty="0"/>
              <a:t>start</a:t>
            </a:r>
            <a:r>
              <a:rPr lang="en-US" dirty="0"/>
              <a:t> and </a:t>
            </a:r>
            <a:r>
              <a:rPr lang="en-US" i="1" dirty="0"/>
              <a:t>end</a:t>
            </a:r>
            <a:r>
              <a:rPr lang="en-US" dirty="0"/>
              <a:t> dates to find the right instance for the fact time</a:t>
            </a:r>
          </a:p>
        </p:txBody>
      </p:sp>
      <p:sp>
        <p:nvSpPr>
          <p:cNvPr id="4" name="Rectangle 3">
            <a:extLst>
              <a:ext uri="{FF2B5EF4-FFF2-40B4-BE49-F238E27FC236}">
                <a16:creationId xmlns:a16="http://schemas.microsoft.com/office/drawing/2014/main" id="{2AC34843-3A51-AB32-32B9-06EE4F4AD1DF}"/>
              </a:ext>
            </a:extLst>
          </p:cNvPr>
          <p:cNvSpPr/>
          <p:nvPr/>
        </p:nvSpPr>
        <p:spPr bwMode="auto">
          <a:xfrm>
            <a:off x="5025956" y="1524000"/>
            <a:ext cx="6965005" cy="4014281"/>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INSERT INTO dbo.FactSales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SELECT  (SELECT MAX(DateKey)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FROM dbo.DimDate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WHERE FullDateAlternateKey = stg.OrderDate) AS OrderDateKey,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(SELECT MAX(CustomerKey)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FROM dbo.DimCustomer</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WHERE CustomerAlternateKey = stg.CustNo) AS CustomerKey,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(SELECT MAX(ProductKey)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FROM dbo.DimProduct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WHERE ProductAlternateKey = stg.ProductID) AS ProductKey,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(SELECT MAX(StoreKey)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FROM dbo.DimStore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WHERE StoreAlternateKey = stg.StoreID) AS StoreKey,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OrderNumber,</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OrderLineItem,</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OrderQuantity,</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UnitPrice,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Discount,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Tax,</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SalesAmount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FROM dbo.StageSales AS stg</a:t>
            </a:r>
            <a:endParaRPr lang="en-US" sz="1200" i="1" dirty="0">
              <a:solidFill>
                <a:schemeClr val="tx1"/>
              </a:solidFill>
              <a:latin typeface="Courier New" panose="02070309020205020404" pitchFamily="49" charset="0"/>
              <a:ea typeface="Segoe UI" pitchFamily="34" charset="0"/>
              <a:cs typeface="Courier New" panose="02070309020205020404" pitchFamily="49" charset="0"/>
            </a:endParaRPr>
          </a:p>
        </p:txBody>
      </p:sp>
    </p:spTree>
    <p:extLst>
      <p:ext uri="{BB962C8B-B14F-4D97-AF65-F5344CB8AC3E}">
        <p14:creationId xmlns:p14="http://schemas.microsoft.com/office/powerpoint/2010/main" val="308740428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D307-C4D1-D026-1197-A79B11EB773B}"/>
              </a:ext>
            </a:extLst>
          </p:cNvPr>
          <p:cNvSpPr>
            <a:spLocks noGrp="1"/>
          </p:cNvSpPr>
          <p:nvPr>
            <p:ph type="title"/>
          </p:nvPr>
        </p:nvSpPr>
        <p:spPr/>
        <p:txBody>
          <a:bodyPr/>
          <a:lstStyle/>
          <a:p>
            <a:r>
              <a:rPr lang="en-US" dirty="0"/>
              <a:t>Perform post-load optimization</a:t>
            </a:r>
          </a:p>
        </p:txBody>
      </p:sp>
      <p:sp>
        <p:nvSpPr>
          <p:cNvPr id="3" name="Text Placeholder 2">
            <a:extLst>
              <a:ext uri="{FF2B5EF4-FFF2-40B4-BE49-F238E27FC236}">
                <a16:creationId xmlns:a16="http://schemas.microsoft.com/office/drawing/2014/main" id="{9F98F6EE-A2E1-EA26-13A6-69FD39236C64}"/>
              </a:ext>
            </a:extLst>
          </p:cNvPr>
          <p:cNvSpPr>
            <a:spLocks noGrp="1"/>
          </p:cNvSpPr>
          <p:nvPr>
            <p:ph type="body" sz="quarter" idx="10"/>
          </p:nvPr>
        </p:nvSpPr>
        <p:spPr>
          <a:xfrm>
            <a:off x="1030675" y="1731262"/>
            <a:ext cx="10729068" cy="454420"/>
          </a:xfrm>
        </p:spPr>
        <p:txBody>
          <a:bodyPr/>
          <a:lstStyle/>
          <a:p>
            <a:r>
              <a:rPr lang="en-US" dirty="0"/>
              <a:t>Rebuild indexes</a:t>
            </a:r>
          </a:p>
        </p:txBody>
      </p:sp>
      <p:sp>
        <p:nvSpPr>
          <p:cNvPr id="5" name="Rectangle 4">
            <a:extLst>
              <a:ext uri="{FF2B5EF4-FFF2-40B4-BE49-F238E27FC236}">
                <a16:creationId xmlns:a16="http://schemas.microsoft.com/office/drawing/2014/main" id="{22D830F2-475F-F0A7-41DF-D2B5D63740EF}"/>
              </a:ext>
            </a:extLst>
          </p:cNvPr>
          <p:cNvSpPr/>
          <p:nvPr/>
        </p:nvSpPr>
        <p:spPr bwMode="auto">
          <a:xfrm>
            <a:off x="2470368" y="2458184"/>
            <a:ext cx="6835302" cy="454420"/>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ALTER INDEX ALL ON dbo.DimProduct REBUILD</a:t>
            </a:r>
          </a:p>
        </p:txBody>
      </p:sp>
      <p:sp>
        <p:nvSpPr>
          <p:cNvPr id="4" name="Text Placeholder 2">
            <a:extLst>
              <a:ext uri="{FF2B5EF4-FFF2-40B4-BE49-F238E27FC236}">
                <a16:creationId xmlns:a16="http://schemas.microsoft.com/office/drawing/2014/main" id="{58556326-41E2-44E9-4AAB-9B2379DDFD1B}"/>
              </a:ext>
            </a:extLst>
          </p:cNvPr>
          <p:cNvSpPr txBox="1">
            <a:spLocks/>
          </p:cNvSpPr>
          <p:nvPr/>
        </p:nvSpPr>
        <p:spPr>
          <a:xfrm>
            <a:off x="1030675" y="3626594"/>
            <a:ext cx="10729068" cy="45442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Update statistics</a:t>
            </a:r>
          </a:p>
        </p:txBody>
      </p:sp>
      <p:sp>
        <p:nvSpPr>
          <p:cNvPr id="6" name="Rectangle 5">
            <a:extLst>
              <a:ext uri="{FF2B5EF4-FFF2-40B4-BE49-F238E27FC236}">
                <a16:creationId xmlns:a16="http://schemas.microsoft.com/office/drawing/2014/main" id="{1E287598-544A-16BA-0388-45C1870BE202}"/>
              </a:ext>
            </a:extLst>
          </p:cNvPr>
          <p:cNvSpPr/>
          <p:nvPr/>
        </p:nvSpPr>
        <p:spPr bwMode="auto">
          <a:xfrm>
            <a:off x="2470825" y="4336776"/>
            <a:ext cx="6835302" cy="591906"/>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CREATE STATISTICS productcategory_stats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ON dbo.DimProduct (ProductCategory);</a:t>
            </a:r>
          </a:p>
        </p:txBody>
      </p:sp>
    </p:spTree>
    <p:extLst>
      <p:ext uri="{BB962C8B-B14F-4D97-AF65-F5344CB8AC3E}">
        <p14:creationId xmlns:p14="http://schemas.microsoft.com/office/powerpoint/2010/main" val="21335800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Load data into a  data warehouse</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5" y="2698410"/>
            <a:ext cx="5674559" cy="2310120"/>
          </a:xfrm>
        </p:spPr>
        <p:txBody>
          <a:bodyPr/>
          <a:lstStyle/>
          <a:p>
            <a:r>
              <a:rPr lang="en-US" dirty="0"/>
              <a:t>Use the hosted lab environment provided, or view the lab instructions at the link below:</a:t>
            </a:r>
          </a:p>
          <a:p>
            <a:endParaRPr lang="en-US" dirty="0"/>
          </a:p>
          <a:p>
            <a:r>
              <a:rPr lang="en-US" sz="2000" dirty="0">
                <a:solidFill>
                  <a:schemeClr val="bg1">
                    <a:lumMod val="50000"/>
                  </a:schemeClr>
                </a:solidFill>
              </a:rPr>
              <a:t>https://aka.ms/mslearn-load-data-into-warehouse</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5664254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078287" y="2221261"/>
            <a:ext cx="7695069" cy="1224436"/>
          </a:xfrm>
        </p:spPr>
        <p:txBody>
          <a:bodyPr/>
          <a:lstStyle/>
          <a:p>
            <a:pPr lvl="1"/>
            <a:r>
              <a:rPr lang="en-US" dirty="0"/>
              <a:t>Analyze data in a relational data warehouse</a:t>
            </a:r>
          </a:p>
        </p:txBody>
      </p:sp>
      <p:sp>
        <p:nvSpPr>
          <p:cNvPr id="3" name="Text Placeholder 2"/>
          <p:cNvSpPr>
            <a:spLocks noGrp="1"/>
          </p:cNvSpPr>
          <p:nvPr>
            <p:ph type="body" sz="quarter" idx="23"/>
          </p:nvPr>
        </p:nvSpPr>
        <p:spPr>
          <a:xfrm>
            <a:off x="4078287" y="3308368"/>
            <a:ext cx="7695069" cy="1224436"/>
          </a:xfrm>
        </p:spPr>
        <p:txBody>
          <a:bodyPr/>
          <a:lstStyle/>
          <a:p>
            <a:pPr lvl="1"/>
            <a:r>
              <a:rPr lang="en-US" dirty="0"/>
              <a:t>Load data into a relational data warehouse</a:t>
            </a:r>
          </a:p>
        </p:txBody>
      </p:sp>
      <p:pic>
        <p:nvPicPr>
          <p:cNvPr id="9" name="Graphic 8">
            <a:extLst>
              <a:ext uri="{FF2B5EF4-FFF2-40B4-BE49-F238E27FC236}">
                <a16:creationId xmlns:a16="http://schemas.microsoft.com/office/drawing/2014/main" id="{42DFCD3E-26A1-C652-6F16-E79208B6F14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6564" y="2490163"/>
            <a:ext cx="678294" cy="678294"/>
          </a:xfrm>
          <a:prstGeom prst="rect">
            <a:avLst/>
          </a:prstGeom>
        </p:spPr>
      </p:pic>
      <p:pic>
        <p:nvPicPr>
          <p:cNvPr id="11" name="Graphic 10">
            <a:extLst>
              <a:ext uri="{FF2B5EF4-FFF2-40B4-BE49-F238E27FC236}">
                <a16:creationId xmlns:a16="http://schemas.microsoft.com/office/drawing/2014/main" id="{EBF58A54-4977-ACE2-F855-EF9F198E31D9}"/>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13865" y="3613267"/>
            <a:ext cx="698643" cy="698643"/>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425575" y="1291030"/>
            <a:ext cx="10383899" cy="1557928"/>
          </a:xfrm>
        </p:spPr>
        <p:txBody>
          <a:bodyPr/>
          <a:lstStyle/>
          <a:p>
            <a:pPr>
              <a:defRPr/>
            </a:pPr>
            <a:r>
              <a:rPr kumimoji="0" lang="en-US" sz="1800" b="0" i="0" u="none" strike="noStrike" kern="1200" cap="none" spc="0" normalizeH="0" baseline="0" noProof="0" dirty="0">
                <a:ln>
                  <a:noFill/>
                </a:ln>
                <a:effectLst/>
                <a:uLnTx/>
                <a:uFillTx/>
                <a:latin typeface="+mj-lt"/>
                <a:ea typeface="+mn-ea"/>
                <a:cs typeface="+mn-cs"/>
              </a:rPr>
              <a:t>In which order should you load tables in the data warehouse?</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Staging tables, then dimension tables, then fact tables</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Staging tables, then fact tables, then dimension tables</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Dimension tables, then staging tables, then fact tables</a:t>
            </a:r>
            <a:endParaRPr lang="en-US" sz="1600" dirty="0"/>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425575" y="2985253"/>
            <a:ext cx="10383899"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command should you use to load a staging table with data from files in the data lake?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COPY</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LOAD</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INSERT</a:t>
            </a:r>
          </a:p>
        </p:txBody>
      </p: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425575" y="4756055"/>
            <a:ext cx="10383899" cy="1443714"/>
          </a:xfrm>
        </p:spPr>
        <p:txBody>
          <a:bodyPr/>
          <a:lstStyle/>
          <a:p>
            <a:pPr>
              <a:spcAft>
                <a:spcPts val="0"/>
              </a:spcAft>
              <a:defRPr/>
            </a:pPr>
            <a:r>
              <a:rPr kumimoji="0" lang="en-US" sz="1800" b="0" i="0" u="none" strike="noStrike" kern="1200" cap="none" spc="0" normalizeH="0" baseline="0" noProof="0" dirty="0">
                <a:ln>
                  <a:noFill/>
                </a:ln>
                <a:effectLst/>
                <a:uLnTx/>
                <a:uFillTx/>
                <a:latin typeface="+mj-lt"/>
                <a:ea typeface="+mn-ea"/>
                <a:cs typeface="+mn-cs"/>
              </a:rPr>
              <a:t>When a customer changes their phone number, the change should be made in the existing row for that customer in the dimension table. What type of slowly changing dimension is this?</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Type 0</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Type 1</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Type 2</a:t>
            </a:r>
            <a:endParaRPr lang="en-US" sz="1600" dirty="0"/>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475137" y="342343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4895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425574" y="563081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55509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425574" y="177432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82956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DB04C15-9EFD-8180-F513-449169C7812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51784" y="2381188"/>
            <a:ext cx="1166060" cy="1302352"/>
          </a:xfrm>
          <a:prstGeom prst="rect">
            <a:avLst/>
          </a:prstGeom>
        </p:spPr>
      </p:pic>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888243" y="2709199"/>
            <a:ext cx="6820753" cy="646331"/>
          </a:xfrm>
          <a:prstGeom prst="rect">
            <a:avLst/>
          </a:prstGeom>
          <a:noFill/>
        </p:spPr>
        <p:txBody>
          <a:bodyPr wrap="square">
            <a:spAutoFit/>
          </a:bodyPr>
          <a:lstStyle/>
          <a:p>
            <a:r>
              <a:rPr lang="en-US" sz="1800" dirty="0"/>
              <a:t>Work with Data Warehouses using Azure Synapse Analytics</a:t>
            </a:r>
          </a:p>
          <a:p>
            <a:r>
              <a:rPr lang="en-US" sz="1800" dirty="0">
                <a:solidFill>
                  <a:schemeClr val="tx2"/>
                </a:solidFill>
              </a:rPr>
              <a:t>https://aka.ms/mslearn-synapse-data-warehouse</a:t>
            </a:r>
          </a:p>
        </p:txBody>
      </p:sp>
    </p:spTree>
    <p:extLst>
      <p:ext uri="{BB962C8B-B14F-4D97-AF65-F5344CB8AC3E}">
        <p14:creationId xmlns:p14="http://schemas.microsoft.com/office/powerpoint/2010/main" val="3291859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Analyze data in a relational data warehouse</a:t>
            </a:r>
          </a:p>
        </p:txBody>
      </p:sp>
      <p:pic>
        <p:nvPicPr>
          <p:cNvPr id="3" name="Graphic 2">
            <a:extLst>
              <a:ext uri="{FF2B5EF4-FFF2-40B4-BE49-F238E27FC236}">
                <a16:creationId xmlns:a16="http://schemas.microsoft.com/office/drawing/2014/main" id="{1D2A8281-0909-2382-D40F-15F2E45B56B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18" y="2798774"/>
            <a:ext cx="1260452" cy="1260452"/>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descr="A diagram of relational tables in a snowflake schema.">
            <a:extLst>
              <a:ext uri="{FF2B5EF4-FFF2-40B4-BE49-F238E27FC236}">
                <a16:creationId xmlns:a16="http://schemas.microsoft.com/office/drawing/2014/main" id="{EBA9BED1-7127-A92E-4584-27602B205978}"/>
              </a:ext>
            </a:extLst>
          </p:cNvPr>
          <p:cNvGrpSpPr/>
          <p:nvPr/>
        </p:nvGrpSpPr>
        <p:grpSpPr>
          <a:xfrm>
            <a:off x="6647390" y="1994573"/>
            <a:ext cx="4839475" cy="3999308"/>
            <a:chOff x="2471551" y="878663"/>
            <a:chExt cx="5470895" cy="4521108"/>
          </a:xfrm>
        </p:grpSpPr>
        <p:pic>
          <p:nvPicPr>
            <p:cNvPr id="119" name="Graphic 118" descr="Snowflake with solid fill">
              <a:extLst>
                <a:ext uri="{FF2B5EF4-FFF2-40B4-BE49-F238E27FC236}">
                  <a16:creationId xmlns:a16="http://schemas.microsoft.com/office/drawing/2014/main" id="{A74748B9-DF6F-E6D2-9264-7D3154DC417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0034" b="8529"/>
            <a:stretch/>
          </p:blipFill>
          <p:spPr>
            <a:xfrm>
              <a:off x="2815803" y="1176669"/>
              <a:ext cx="5126643" cy="4174977"/>
            </a:xfrm>
            <a:prstGeom prst="rect">
              <a:avLst/>
            </a:prstGeom>
          </p:spPr>
        </p:pic>
        <p:grpSp>
          <p:nvGrpSpPr>
            <p:cNvPr id="120" name="Group 119">
              <a:extLst>
                <a:ext uri="{FF2B5EF4-FFF2-40B4-BE49-F238E27FC236}">
                  <a16:creationId xmlns:a16="http://schemas.microsoft.com/office/drawing/2014/main" id="{C0E771BB-43EA-45F6-7B62-5F01CDEFA3EA}"/>
                </a:ext>
              </a:extLst>
            </p:cNvPr>
            <p:cNvGrpSpPr/>
            <p:nvPr/>
          </p:nvGrpSpPr>
          <p:grpSpPr>
            <a:xfrm>
              <a:off x="4605655" y="2791625"/>
              <a:ext cx="1477600" cy="993191"/>
              <a:chOff x="5304722" y="2693872"/>
              <a:chExt cx="2187342" cy="1470255"/>
            </a:xfrm>
          </p:grpSpPr>
          <p:pic>
            <p:nvPicPr>
              <p:cNvPr id="163" name="Graphic 162" descr="Table outline">
                <a:extLst>
                  <a:ext uri="{FF2B5EF4-FFF2-40B4-BE49-F238E27FC236}">
                    <a16:creationId xmlns:a16="http://schemas.microsoft.com/office/drawing/2014/main" id="{CAB704D2-30AA-BFA9-6CA0-1AF0935434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164" name="Rectangle 163">
                <a:extLst>
                  <a:ext uri="{FF2B5EF4-FFF2-40B4-BE49-F238E27FC236}">
                    <a16:creationId xmlns:a16="http://schemas.microsoft.com/office/drawing/2014/main" id="{FBA7B53D-2C83-E638-DC7A-50C82470BD4D}"/>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panose="020F0502020204030204"/>
                    <a:ea typeface="+mn-ea"/>
                    <a:cs typeface="+mn-cs"/>
                  </a:rPr>
                  <a:t>FactSales</a:t>
                </a:r>
              </a:p>
            </p:txBody>
          </p:sp>
        </p:grpSp>
        <p:grpSp>
          <p:nvGrpSpPr>
            <p:cNvPr id="121" name="Group 120">
              <a:extLst>
                <a:ext uri="{FF2B5EF4-FFF2-40B4-BE49-F238E27FC236}">
                  <a16:creationId xmlns:a16="http://schemas.microsoft.com/office/drawing/2014/main" id="{F43BEDB5-8F9B-DD19-86F9-BC8876F1C01B}"/>
                </a:ext>
              </a:extLst>
            </p:cNvPr>
            <p:cNvGrpSpPr/>
            <p:nvPr/>
          </p:nvGrpSpPr>
          <p:grpSpPr>
            <a:xfrm>
              <a:off x="4604028" y="1176670"/>
              <a:ext cx="1477600" cy="993191"/>
              <a:chOff x="5304722" y="2693872"/>
              <a:chExt cx="2187342" cy="1470255"/>
            </a:xfrm>
          </p:grpSpPr>
          <p:pic>
            <p:nvPicPr>
              <p:cNvPr id="161" name="Graphic 160" descr="Table outline">
                <a:extLst>
                  <a:ext uri="{FF2B5EF4-FFF2-40B4-BE49-F238E27FC236}">
                    <a16:creationId xmlns:a16="http://schemas.microsoft.com/office/drawing/2014/main" id="{4CC6EA34-CB7C-AFA6-0CC0-C352CEDF22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162" name="Rectangle 161">
                <a:extLst>
                  <a:ext uri="{FF2B5EF4-FFF2-40B4-BE49-F238E27FC236}">
                    <a16:creationId xmlns:a16="http://schemas.microsoft.com/office/drawing/2014/main" id="{DFE18C8A-AF64-FBF9-D387-487F40B99A1C}"/>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panose="020F0502020204030204"/>
                    <a:ea typeface="+mn-ea"/>
                    <a:cs typeface="+mn-cs"/>
                  </a:rPr>
                  <a:t>DimProduct</a:t>
                </a:r>
              </a:p>
            </p:txBody>
          </p:sp>
        </p:grpSp>
        <p:grpSp>
          <p:nvGrpSpPr>
            <p:cNvPr id="122" name="Group 121">
              <a:extLst>
                <a:ext uri="{FF2B5EF4-FFF2-40B4-BE49-F238E27FC236}">
                  <a16:creationId xmlns:a16="http://schemas.microsoft.com/office/drawing/2014/main" id="{1CAE4237-404D-192F-0936-A4AA10406BF8}"/>
                </a:ext>
              </a:extLst>
            </p:cNvPr>
            <p:cNvGrpSpPr/>
            <p:nvPr/>
          </p:nvGrpSpPr>
          <p:grpSpPr>
            <a:xfrm>
              <a:off x="2789270" y="2432772"/>
              <a:ext cx="1477600" cy="993191"/>
              <a:chOff x="5304722" y="2693872"/>
              <a:chExt cx="2187342" cy="1470255"/>
            </a:xfrm>
          </p:grpSpPr>
          <p:pic>
            <p:nvPicPr>
              <p:cNvPr id="159" name="Graphic 158" descr="Table outline">
                <a:extLst>
                  <a:ext uri="{FF2B5EF4-FFF2-40B4-BE49-F238E27FC236}">
                    <a16:creationId xmlns:a16="http://schemas.microsoft.com/office/drawing/2014/main" id="{1D03EAD3-CDE8-BD7A-662F-91361E97B0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160" name="Rectangle 159">
                <a:extLst>
                  <a:ext uri="{FF2B5EF4-FFF2-40B4-BE49-F238E27FC236}">
                    <a16:creationId xmlns:a16="http://schemas.microsoft.com/office/drawing/2014/main" id="{D6F56E32-4C21-8CB1-5D6B-927BA1C35ADA}"/>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panose="020F0502020204030204"/>
                    <a:ea typeface="+mn-ea"/>
                    <a:cs typeface="+mn-cs"/>
                  </a:rPr>
                  <a:t>DimCustomer</a:t>
                </a:r>
              </a:p>
            </p:txBody>
          </p:sp>
        </p:grpSp>
        <p:grpSp>
          <p:nvGrpSpPr>
            <p:cNvPr id="123" name="Group 122">
              <a:extLst>
                <a:ext uri="{FF2B5EF4-FFF2-40B4-BE49-F238E27FC236}">
                  <a16:creationId xmlns:a16="http://schemas.microsoft.com/office/drawing/2014/main" id="{BDF377F4-14B5-D8AE-7833-2D176073FC07}"/>
                </a:ext>
              </a:extLst>
            </p:cNvPr>
            <p:cNvGrpSpPr/>
            <p:nvPr/>
          </p:nvGrpSpPr>
          <p:grpSpPr>
            <a:xfrm>
              <a:off x="6464846" y="2444538"/>
              <a:ext cx="1477600" cy="993191"/>
              <a:chOff x="5304722" y="2693872"/>
              <a:chExt cx="2187342" cy="1470255"/>
            </a:xfrm>
          </p:grpSpPr>
          <p:pic>
            <p:nvPicPr>
              <p:cNvPr id="157" name="Graphic 156" descr="Table outline">
                <a:extLst>
                  <a:ext uri="{FF2B5EF4-FFF2-40B4-BE49-F238E27FC236}">
                    <a16:creationId xmlns:a16="http://schemas.microsoft.com/office/drawing/2014/main" id="{A6B8FA60-76FC-4864-14E8-CE6957EB07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158" name="Rectangle 157">
                <a:extLst>
                  <a:ext uri="{FF2B5EF4-FFF2-40B4-BE49-F238E27FC236}">
                    <a16:creationId xmlns:a16="http://schemas.microsoft.com/office/drawing/2014/main" id="{719896C4-6E4E-3B9D-6805-BAA547344BFD}"/>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panose="020F0502020204030204"/>
                    <a:ea typeface="+mn-ea"/>
                    <a:cs typeface="+mn-cs"/>
                  </a:rPr>
                  <a:t>DimDate</a:t>
                </a:r>
              </a:p>
            </p:txBody>
          </p:sp>
        </p:grpSp>
        <p:grpSp>
          <p:nvGrpSpPr>
            <p:cNvPr id="124" name="Group 123">
              <a:extLst>
                <a:ext uri="{FF2B5EF4-FFF2-40B4-BE49-F238E27FC236}">
                  <a16:creationId xmlns:a16="http://schemas.microsoft.com/office/drawing/2014/main" id="{55260DF0-0F43-5165-EE05-AA82D4E1EA46}"/>
                </a:ext>
              </a:extLst>
            </p:cNvPr>
            <p:cNvGrpSpPr/>
            <p:nvPr/>
          </p:nvGrpSpPr>
          <p:grpSpPr>
            <a:xfrm>
              <a:off x="5615241" y="4406580"/>
              <a:ext cx="1477600" cy="993191"/>
              <a:chOff x="5304722" y="2693872"/>
              <a:chExt cx="2187342" cy="1470255"/>
            </a:xfrm>
          </p:grpSpPr>
          <p:pic>
            <p:nvPicPr>
              <p:cNvPr id="155" name="Graphic 154" descr="Table outline">
                <a:extLst>
                  <a:ext uri="{FF2B5EF4-FFF2-40B4-BE49-F238E27FC236}">
                    <a16:creationId xmlns:a16="http://schemas.microsoft.com/office/drawing/2014/main" id="{671E2571-77B1-A4AE-146F-F8560DD460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156" name="Rectangle 155">
                <a:extLst>
                  <a:ext uri="{FF2B5EF4-FFF2-40B4-BE49-F238E27FC236}">
                    <a16:creationId xmlns:a16="http://schemas.microsoft.com/office/drawing/2014/main" id="{E86B0E48-BDA3-F3CB-719B-D1CF77107BB1}"/>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panose="020F0502020204030204"/>
                    <a:ea typeface="+mn-ea"/>
                    <a:cs typeface="+mn-cs"/>
                  </a:rPr>
                  <a:t>DimEmployee</a:t>
                </a:r>
              </a:p>
            </p:txBody>
          </p:sp>
        </p:grpSp>
        <p:grpSp>
          <p:nvGrpSpPr>
            <p:cNvPr id="125" name="Group 124">
              <a:extLst>
                <a:ext uri="{FF2B5EF4-FFF2-40B4-BE49-F238E27FC236}">
                  <a16:creationId xmlns:a16="http://schemas.microsoft.com/office/drawing/2014/main" id="{C78431B5-8E66-CB31-15E7-27123B929B86}"/>
                </a:ext>
              </a:extLst>
            </p:cNvPr>
            <p:cNvGrpSpPr/>
            <p:nvPr/>
          </p:nvGrpSpPr>
          <p:grpSpPr>
            <a:xfrm>
              <a:off x="3642669" y="4406580"/>
              <a:ext cx="1477600" cy="993191"/>
              <a:chOff x="5304722" y="2693872"/>
              <a:chExt cx="2187342" cy="1470255"/>
            </a:xfrm>
          </p:grpSpPr>
          <p:pic>
            <p:nvPicPr>
              <p:cNvPr id="153" name="Graphic 152" descr="Table outline">
                <a:extLst>
                  <a:ext uri="{FF2B5EF4-FFF2-40B4-BE49-F238E27FC236}">
                    <a16:creationId xmlns:a16="http://schemas.microsoft.com/office/drawing/2014/main" id="{F91BA79D-2D7D-0C22-AC2F-70FB2CC9D3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154" name="Rectangle 153">
                <a:extLst>
                  <a:ext uri="{FF2B5EF4-FFF2-40B4-BE49-F238E27FC236}">
                    <a16:creationId xmlns:a16="http://schemas.microsoft.com/office/drawing/2014/main" id="{6C207105-08DB-16F5-1F67-C008D55D4FF4}"/>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panose="020F0502020204030204"/>
                    <a:ea typeface="+mn-ea"/>
                    <a:cs typeface="+mn-cs"/>
                  </a:rPr>
                  <a:t>DimStore</a:t>
                </a:r>
              </a:p>
            </p:txBody>
          </p:sp>
        </p:grpSp>
        <p:cxnSp>
          <p:nvCxnSpPr>
            <p:cNvPr id="126" name="Connector: Elbow 125">
              <a:extLst>
                <a:ext uri="{FF2B5EF4-FFF2-40B4-BE49-F238E27FC236}">
                  <a16:creationId xmlns:a16="http://schemas.microsoft.com/office/drawing/2014/main" id="{91A6C42D-BD16-2D2D-786D-15D28446B1EC}"/>
                </a:ext>
              </a:extLst>
            </p:cNvPr>
            <p:cNvCxnSpPr>
              <a:cxnSpLocks/>
              <a:stCxn id="128" idx="3"/>
              <a:endCxn id="131" idx="1"/>
            </p:cNvCxnSpPr>
            <p:nvPr/>
          </p:nvCxnSpPr>
          <p:spPr>
            <a:xfrm flipV="1">
              <a:off x="5925850" y="2856612"/>
              <a:ext cx="697484" cy="327575"/>
            </a:xfrm>
            <a:prstGeom prst="bentConnector3">
              <a:avLst/>
            </a:prstGeom>
            <a:noFill/>
            <a:ln w="57150" cap="flat" cmpd="sng" algn="ctr">
              <a:solidFill>
                <a:srgbClr val="ED7D31">
                  <a:lumMod val="75000"/>
                </a:srgbClr>
              </a:solidFill>
              <a:prstDash val="solid"/>
              <a:miter lim="800000"/>
            </a:ln>
            <a:effectLst/>
          </p:spPr>
        </p:cxnSp>
        <p:cxnSp>
          <p:nvCxnSpPr>
            <p:cNvPr id="127" name="Connector: Elbow 126">
              <a:extLst>
                <a:ext uri="{FF2B5EF4-FFF2-40B4-BE49-F238E27FC236}">
                  <a16:creationId xmlns:a16="http://schemas.microsoft.com/office/drawing/2014/main" id="{1391FA19-ACCE-8A10-D36F-ADDBC3F12DA2}"/>
                </a:ext>
              </a:extLst>
            </p:cNvPr>
            <p:cNvCxnSpPr>
              <a:cxnSpLocks/>
              <a:stCxn id="128" idx="1"/>
              <a:endCxn id="129" idx="3"/>
            </p:cNvCxnSpPr>
            <p:nvPr/>
          </p:nvCxnSpPr>
          <p:spPr>
            <a:xfrm rot="10800000">
              <a:off x="4111093" y="2830135"/>
              <a:ext cx="651424" cy="354052"/>
            </a:xfrm>
            <a:prstGeom prst="bentConnector3">
              <a:avLst/>
            </a:prstGeom>
            <a:noFill/>
            <a:ln w="57150" cap="flat" cmpd="sng" algn="ctr">
              <a:solidFill>
                <a:srgbClr val="ED7D31">
                  <a:lumMod val="75000"/>
                </a:srgbClr>
              </a:solidFill>
              <a:prstDash val="solid"/>
              <a:miter lim="800000"/>
            </a:ln>
            <a:effectLst/>
          </p:spPr>
        </p:cxnSp>
        <p:sp>
          <p:nvSpPr>
            <p:cNvPr id="128" name="Rectangle 127">
              <a:extLst>
                <a:ext uri="{FF2B5EF4-FFF2-40B4-BE49-F238E27FC236}">
                  <a16:creationId xmlns:a16="http://schemas.microsoft.com/office/drawing/2014/main" id="{CD3B6CF4-6282-D4EE-B2D6-18E0A53C7FD3}"/>
                </a:ext>
              </a:extLst>
            </p:cNvPr>
            <p:cNvSpPr/>
            <p:nvPr/>
          </p:nvSpPr>
          <p:spPr>
            <a:xfrm>
              <a:off x="4762516" y="2815194"/>
              <a:ext cx="1163334" cy="737986"/>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9" name="Rectangle 128">
              <a:extLst>
                <a:ext uri="{FF2B5EF4-FFF2-40B4-BE49-F238E27FC236}">
                  <a16:creationId xmlns:a16="http://schemas.microsoft.com/office/drawing/2014/main" id="{730B4EB9-3181-9B61-1A28-497F98C94FB5}"/>
                </a:ext>
              </a:extLst>
            </p:cNvPr>
            <p:cNvSpPr/>
            <p:nvPr/>
          </p:nvSpPr>
          <p:spPr>
            <a:xfrm>
              <a:off x="2947758" y="2461141"/>
              <a:ext cx="1163334" cy="737986"/>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ectangle 129">
              <a:extLst>
                <a:ext uri="{FF2B5EF4-FFF2-40B4-BE49-F238E27FC236}">
                  <a16:creationId xmlns:a16="http://schemas.microsoft.com/office/drawing/2014/main" id="{2207BFC8-594F-DE9E-B67D-6906B67DF10D}"/>
                </a:ext>
              </a:extLst>
            </p:cNvPr>
            <p:cNvSpPr/>
            <p:nvPr/>
          </p:nvSpPr>
          <p:spPr>
            <a:xfrm>
              <a:off x="4762516" y="1209374"/>
              <a:ext cx="1163334" cy="737986"/>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1" name="Rectangle 130">
              <a:extLst>
                <a:ext uri="{FF2B5EF4-FFF2-40B4-BE49-F238E27FC236}">
                  <a16:creationId xmlns:a16="http://schemas.microsoft.com/office/drawing/2014/main" id="{5E6C99AE-97C7-1D4E-2CB3-E766FF4D94E1}"/>
                </a:ext>
              </a:extLst>
            </p:cNvPr>
            <p:cNvSpPr/>
            <p:nvPr/>
          </p:nvSpPr>
          <p:spPr>
            <a:xfrm>
              <a:off x="6623334" y="2487618"/>
              <a:ext cx="1163334" cy="737986"/>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a:extLst>
                <a:ext uri="{FF2B5EF4-FFF2-40B4-BE49-F238E27FC236}">
                  <a16:creationId xmlns:a16="http://schemas.microsoft.com/office/drawing/2014/main" id="{5E032B0B-2547-5A1F-2A72-05BC01B32C5B}"/>
                </a:ext>
              </a:extLst>
            </p:cNvPr>
            <p:cNvSpPr/>
            <p:nvPr/>
          </p:nvSpPr>
          <p:spPr>
            <a:xfrm>
              <a:off x="5767765" y="4442686"/>
              <a:ext cx="1163334" cy="737986"/>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3" name="Rectangle 132">
              <a:extLst>
                <a:ext uri="{FF2B5EF4-FFF2-40B4-BE49-F238E27FC236}">
                  <a16:creationId xmlns:a16="http://schemas.microsoft.com/office/drawing/2014/main" id="{04D3BBC3-586A-0BEB-A0B1-261CA98F297D}"/>
                </a:ext>
              </a:extLst>
            </p:cNvPr>
            <p:cNvSpPr/>
            <p:nvPr/>
          </p:nvSpPr>
          <p:spPr>
            <a:xfrm>
              <a:off x="3793977" y="4442686"/>
              <a:ext cx="1163334" cy="737986"/>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34" name="Connector: Elbow 133">
              <a:extLst>
                <a:ext uri="{FF2B5EF4-FFF2-40B4-BE49-F238E27FC236}">
                  <a16:creationId xmlns:a16="http://schemas.microsoft.com/office/drawing/2014/main" id="{FADE15F7-1C4F-3E60-1859-21289169CC19}"/>
                </a:ext>
              </a:extLst>
            </p:cNvPr>
            <p:cNvCxnSpPr>
              <a:cxnSpLocks/>
              <a:stCxn id="128" idx="2"/>
              <a:endCxn id="155" idx="0"/>
            </p:cNvCxnSpPr>
            <p:nvPr/>
          </p:nvCxnSpPr>
          <p:spPr>
            <a:xfrm rot="16200000" flipH="1">
              <a:off x="5422411" y="3474951"/>
              <a:ext cx="853400" cy="1009857"/>
            </a:xfrm>
            <a:prstGeom prst="bentConnector3">
              <a:avLst>
                <a:gd name="adj1" fmla="val 50000"/>
              </a:avLst>
            </a:prstGeom>
            <a:noFill/>
            <a:ln w="57150" cap="flat" cmpd="sng" algn="ctr">
              <a:solidFill>
                <a:srgbClr val="ED7D31">
                  <a:lumMod val="75000"/>
                </a:srgbClr>
              </a:solidFill>
              <a:prstDash val="solid"/>
              <a:miter lim="800000"/>
            </a:ln>
            <a:effectLst/>
          </p:spPr>
        </p:cxnSp>
        <p:cxnSp>
          <p:nvCxnSpPr>
            <p:cNvPr id="135" name="Connector: Elbow 134">
              <a:extLst>
                <a:ext uri="{FF2B5EF4-FFF2-40B4-BE49-F238E27FC236}">
                  <a16:creationId xmlns:a16="http://schemas.microsoft.com/office/drawing/2014/main" id="{A6C4EE1B-3B45-87DD-0F37-B3ACAF059DCE}"/>
                </a:ext>
              </a:extLst>
            </p:cNvPr>
            <p:cNvCxnSpPr>
              <a:cxnSpLocks/>
              <a:stCxn id="128" idx="2"/>
              <a:endCxn id="154" idx="0"/>
            </p:cNvCxnSpPr>
            <p:nvPr/>
          </p:nvCxnSpPr>
          <p:spPr>
            <a:xfrm rot="5400000">
              <a:off x="4407274" y="3525749"/>
              <a:ext cx="909479" cy="964340"/>
            </a:xfrm>
            <a:prstGeom prst="bentConnector3">
              <a:avLst>
                <a:gd name="adj1" fmla="val 46783"/>
              </a:avLst>
            </a:prstGeom>
            <a:noFill/>
            <a:ln w="57150" cap="flat" cmpd="sng" algn="ctr">
              <a:solidFill>
                <a:srgbClr val="ED7D31">
                  <a:lumMod val="75000"/>
                </a:srgbClr>
              </a:solidFill>
              <a:prstDash val="solid"/>
              <a:miter lim="800000"/>
            </a:ln>
            <a:effectLst/>
          </p:spPr>
        </p:cxnSp>
        <p:cxnSp>
          <p:nvCxnSpPr>
            <p:cNvPr id="136" name="Connector: Elbow 64">
              <a:extLst>
                <a:ext uri="{FF2B5EF4-FFF2-40B4-BE49-F238E27FC236}">
                  <a16:creationId xmlns:a16="http://schemas.microsoft.com/office/drawing/2014/main" id="{15F6D31F-6F2D-89EC-D5F2-FEED502894A1}"/>
                </a:ext>
              </a:extLst>
            </p:cNvPr>
            <p:cNvCxnSpPr>
              <a:cxnSpLocks/>
              <a:endCxn id="128" idx="0"/>
            </p:cNvCxnSpPr>
            <p:nvPr/>
          </p:nvCxnSpPr>
          <p:spPr>
            <a:xfrm flipH="1">
              <a:off x="5344183" y="1949864"/>
              <a:ext cx="4290" cy="865330"/>
            </a:xfrm>
            <a:prstGeom prst="straightConnector1">
              <a:avLst/>
            </a:prstGeom>
            <a:noFill/>
            <a:ln w="57150" cap="flat" cmpd="sng" algn="ctr">
              <a:solidFill>
                <a:srgbClr val="ED7D31">
                  <a:lumMod val="75000"/>
                </a:srgbClr>
              </a:solidFill>
              <a:prstDash val="solid"/>
              <a:miter lim="800000"/>
            </a:ln>
            <a:effectLst/>
          </p:spPr>
        </p:cxnSp>
        <p:grpSp>
          <p:nvGrpSpPr>
            <p:cNvPr id="137" name="Group 136">
              <a:extLst>
                <a:ext uri="{FF2B5EF4-FFF2-40B4-BE49-F238E27FC236}">
                  <a16:creationId xmlns:a16="http://schemas.microsoft.com/office/drawing/2014/main" id="{38C3CB65-AFA4-3BF5-90D1-FA2A21E713A1}"/>
                </a:ext>
              </a:extLst>
            </p:cNvPr>
            <p:cNvGrpSpPr/>
            <p:nvPr/>
          </p:nvGrpSpPr>
          <p:grpSpPr>
            <a:xfrm>
              <a:off x="2471551" y="3456656"/>
              <a:ext cx="1477600" cy="993191"/>
              <a:chOff x="5304722" y="2693872"/>
              <a:chExt cx="2187342" cy="1470255"/>
            </a:xfrm>
          </p:grpSpPr>
          <p:pic>
            <p:nvPicPr>
              <p:cNvPr id="151" name="Graphic 150" descr="Table outline">
                <a:extLst>
                  <a:ext uri="{FF2B5EF4-FFF2-40B4-BE49-F238E27FC236}">
                    <a16:creationId xmlns:a16="http://schemas.microsoft.com/office/drawing/2014/main" id="{197CBE9E-1C88-3F73-D202-BED04CF86D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152" name="Rectangle 151">
                <a:extLst>
                  <a:ext uri="{FF2B5EF4-FFF2-40B4-BE49-F238E27FC236}">
                    <a16:creationId xmlns:a16="http://schemas.microsoft.com/office/drawing/2014/main" id="{6BEEC14C-403E-E75B-A990-BE7E69347479}"/>
                  </a:ext>
                </a:extLst>
              </p:cNvPr>
              <p:cNvSpPr/>
              <p:nvPr/>
            </p:nvSpPr>
            <p:spPr>
              <a:xfrm>
                <a:off x="5546462" y="2776888"/>
                <a:ext cx="1713297" cy="288759"/>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panose="020F0502020204030204"/>
                    <a:ea typeface="+mn-ea"/>
                    <a:cs typeface="+mn-cs"/>
                  </a:rPr>
                  <a:t>DimGeography</a:t>
                </a:r>
              </a:p>
            </p:txBody>
          </p:sp>
        </p:grpSp>
        <p:sp>
          <p:nvSpPr>
            <p:cNvPr id="138" name="Rectangle 137">
              <a:extLst>
                <a:ext uri="{FF2B5EF4-FFF2-40B4-BE49-F238E27FC236}">
                  <a16:creationId xmlns:a16="http://schemas.microsoft.com/office/drawing/2014/main" id="{FAE58D01-2C72-4703-6308-1CB514AA2BF7}"/>
                </a:ext>
              </a:extLst>
            </p:cNvPr>
            <p:cNvSpPr/>
            <p:nvPr/>
          </p:nvSpPr>
          <p:spPr>
            <a:xfrm>
              <a:off x="2618830" y="3483811"/>
              <a:ext cx="1163334" cy="737986"/>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39" name="Connector: Elbow 138">
              <a:extLst>
                <a:ext uri="{FF2B5EF4-FFF2-40B4-BE49-F238E27FC236}">
                  <a16:creationId xmlns:a16="http://schemas.microsoft.com/office/drawing/2014/main" id="{F8C6F818-AA0F-F38E-61A5-0EC097B32D4F}"/>
                </a:ext>
              </a:extLst>
            </p:cNvPr>
            <p:cNvCxnSpPr>
              <a:cxnSpLocks/>
              <a:stCxn id="151" idx="0"/>
              <a:endCxn id="129" idx="2"/>
            </p:cNvCxnSpPr>
            <p:nvPr/>
          </p:nvCxnSpPr>
          <p:spPr>
            <a:xfrm rot="5400000" flipH="1" flipV="1">
              <a:off x="3241124" y="3168355"/>
              <a:ext cx="257529" cy="319074"/>
            </a:xfrm>
            <a:prstGeom prst="bentConnector3">
              <a:avLst>
                <a:gd name="adj1" fmla="val 50000"/>
              </a:avLst>
            </a:prstGeom>
            <a:noFill/>
            <a:ln w="57150" cap="flat" cmpd="sng" algn="ctr">
              <a:solidFill>
                <a:srgbClr val="ED7D31">
                  <a:lumMod val="75000"/>
                </a:srgbClr>
              </a:solidFill>
              <a:prstDash val="solid"/>
              <a:miter lim="800000"/>
            </a:ln>
            <a:effectLst/>
          </p:spPr>
        </p:cxnSp>
        <p:grpSp>
          <p:nvGrpSpPr>
            <p:cNvPr id="140" name="Group 139">
              <a:extLst>
                <a:ext uri="{FF2B5EF4-FFF2-40B4-BE49-F238E27FC236}">
                  <a16:creationId xmlns:a16="http://schemas.microsoft.com/office/drawing/2014/main" id="{2A097982-95AE-1CE1-A6DA-12412127FC45}"/>
                </a:ext>
              </a:extLst>
            </p:cNvPr>
            <p:cNvGrpSpPr/>
            <p:nvPr/>
          </p:nvGrpSpPr>
          <p:grpSpPr>
            <a:xfrm>
              <a:off x="6132568" y="886521"/>
              <a:ext cx="1477600" cy="993191"/>
              <a:chOff x="5304722" y="2693872"/>
              <a:chExt cx="2187342" cy="1470255"/>
            </a:xfrm>
          </p:grpSpPr>
          <p:pic>
            <p:nvPicPr>
              <p:cNvPr id="149" name="Graphic 148" descr="Table outline">
                <a:extLst>
                  <a:ext uri="{FF2B5EF4-FFF2-40B4-BE49-F238E27FC236}">
                    <a16:creationId xmlns:a16="http://schemas.microsoft.com/office/drawing/2014/main" id="{2701B975-AA60-C197-6D93-DB2133C1E9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150" name="Rectangle 149">
                <a:extLst>
                  <a:ext uri="{FF2B5EF4-FFF2-40B4-BE49-F238E27FC236}">
                    <a16:creationId xmlns:a16="http://schemas.microsoft.com/office/drawing/2014/main" id="{9C0B4980-850B-7CA3-5B08-D68C65E4F872}"/>
                  </a:ext>
                </a:extLst>
              </p:cNvPr>
              <p:cNvSpPr/>
              <p:nvPr/>
            </p:nvSpPr>
            <p:spPr>
              <a:xfrm>
                <a:off x="5539337" y="2776889"/>
                <a:ext cx="1713297" cy="288759"/>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panose="020F0502020204030204"/>
                    <a:ea typeface="+mn-ea"/>
                    <a:cs typeface="+mn-cs"/>
                  </a:rPr>
                  <a:t>DimCategory</a:t>
                </a:r>
              </a:p>
            </p:txBody>
          </p:sp>
        </p:grpSp>
        <p:sp>
          <p:nvSpPr>
            <p:cNvPr id="141" name="Rectangle 140">
              <a:extLst>
                <a:ext uri="{FF2B5EF4-FFF2-40B4-BE49-F238E27FC236}">
                  <a16:creationId xmlns:a16="http://schemas.microsoft.com/office/drawing/2014/main" id="{55C87271-4AAE-B2B4-7D9B-A72489AD9EB8}"/>
                </a:ext>
              </a:extLst>
            </p:cNvPr>
            <p:cNvSpPr/>
            <p:nvPr/>
          </p:nvSpPr>
          <p:spPr>
            <a:xfrm>
              <a:off x="6281173" y="935866"/>
              <a:ext cx="1163334" cy="737986"/>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42" name="Connector: Elbow 141">
              <a:extLst>
                <a:ext uri="{FF2B5EF4-FFF2-40B4-BE49-F238E27FC236}">
                  <a16:creationId xmlns:a16="http://schemas.microsoft.com/office/drawing/2014/main" id="{6326F41F-0988-85AE-6E4E-DD027FFD4575}"/>
                </a:ext>
              </a:extLst>
            </p:cNvPr>
            <p:cNvCxnSpPr>
              <a:cxnSpLocks/>
              <a:stCxn id="141" idx="1"/>
              <a:endCxn id="130" idx="3"/>
            </p:cNvCxnSpPr>
            <p:nvPr/>
          </p:nvCxnSpPr>
          <p:spPr>
            <a:xfrm rot="10800000" flipV="1">
              <a:off x="5925851" y="1304859"/>
              <a:ext cx="355323" cy="273508"/>
            </a:xfrm>
            <a:prstGeom prst="bentConnector3">
              <a:avLst>
                <a:gd name="adj1" fmla="val 50000"/>
              </a:avLst>
            </a:prstGeom>
            <a:noFill/>
            <a:ln w="57150" cap="flat" cmpd="sng" algn="ctr">
              <a:solidFill>
                <a:srgbClr val="ED7D31">
                  <a:lumMod val="75000"/>
                </a:srgbClr>
              </a:solidFill>
              <a:prstDash val="solid"/>
              <a:miter lim="800000"/>
            </a:ln>
            <a:effectLst/>
          </p:spPr>
        </p:cxnSp>
        <p:grpSp>
          <p:nvGrpSpPr>
            <p:cNvPr id="143" name="Group 142">
              <a:extLst>
                <a:ext uri="{FF2B5EF4-FFF2-40B4-BE49-F238E27FC236}">
                  <a16:creationId xmlns:a16="http://schemas.microsoft.com/office/drawing/2014/main" id="{AD277B95-7B14-ECB0-545C-EE9C16074C0A}"/>
                </a:ext>
              </a:extLst>
            </p:cNvPr>
            <p:cNvGrpSpPr/>
            <p:nvPr/>
          </p:nvGrpSpPr>
          <p:grpSpPr>
            <a:xfrm>
              <a:off x="3035953" y="878663"/>
              <a:ext cx="1477600" cy="993191"/>
              <a:chOff x="5304722" y="2693872"/>
              <a:chExt cx="2187342" cy="1470255"/>
            </a:xfrm>
          </p:grpSpPr>
          <p:pic>
            <p:nvPicPr>
              <p:cNvPr id="147" name="Graphic 146" descr="Table outline">
                <a:extLst>
                  <a:ext uri="{FF2B5EF4-FFF2-40B4-BE49-F238E27FC236}">
                    <a16:creationId xmlns:a16="http://schemas.microsoft.com/office/drawing/2014/main" id="{62520BC6-F5C8-95A2-69D7-3B7D7B3883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148" name="Rectangle 147">
                <a:extLst>
                  <a:ext uri="{FF2B5EF4-FFF2-40B4-BE49-F238E27FC236}">
                    <a16:creationId xmlns:a16="http://schemas.microsoft.com/office/drawing/2014/main" id="{D9FF3A2F-7F95-4B27-6554-A54B0C904B38}"/>
                  </a:ext>
                </a:extLst>
              </p:cNvPr>
              <p:cNvSpPr/>
              <p:nvPr/>
            </p:nvSpPr>
            <p:spPr>
              <a:xfrm>
                <a:off x="5539337" y="2776889"/>
                <a:ext cx="1713297" cy="288759"/>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panose="020F0502020204030204"/>
                    <a:ea typeface="+mn-ea"/>
                    <a:cs typeface="+mn-cs"/>
                  </a:rPr>
                  <a:t>DimSupplier</a:t>
                </a:r>
              </a:p>
            </p:txBody>
          </p:sp>
        </p:grpSp>
        <p:sp>
          <p:nvSpPr>
            <p:cNvPr id="144" name="Rectangle 143">
              <a:extLst>
                <a:ext uri="{FF2B5EF4-FFF2-40B4-BE49-F238E27FC236}">
                  <a16:creationId xmlns:a16="http://schemas.microsoft.com/office/drawing/2014/main" id="{A2F82778-133A-5559-2E00-7336E55D0A52}"/>
                </a:ext>
              </a:extLst>
            </p:cNvPr>
            <p:cNvSpPr/>
            <p:nvPr/>
          </p:nvSpPr>
          <p:spPr>
            <a:xfrm>
              <a:off x="3184558" y="928008"/>
              <a:ext cx="1163334" cy="737986"/>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45" name="Connector: Elbow 144">
              <a:extLst>
                <a:ext uri="{FF2B5EF4-FFF2-40B4-BE49-F238E27FC236}">
                  <a16:creationId xmlns:a16="http://schemas.microsoft.com/office/drawing/2014/main" id="{078FF56B-EE3C-7DED-F5E1-1458F32D73E1}"/>
                </a:ext>
              </a:extLst>
            </p:cNvPr>
            <p:cNvCxnSpPr>
              <a:cxnSpLocks/>
            </p:cNvCxnSpPr>
            <p:nvPr/>
          </p:nvCxnSpPr>
          <p:spPr>
            <a:xfrm>
              <a:off x="4347892" y="1298596"/>
              <a:ext cx="410703" cy="293689"/>
            </a:xfrm>
            <a:prstGeom prst="bentConnector3">
              <a:avLst>
                <a:gd name="adj1" fmla="val 50000"/>
              </a:avLst>
            </a:prstGeom>
            <a:noFill/>
            <a:ln w="57150" cap="flat" cmpd="sng" algn="ctr">
              <a:solidFill>
                <a:srgbClr val="ED7D31">
                  <a:lumMod val="75000"/>
                </a:srgbClr>
              </a:solidFill>
              <a:prstDash val="solid"/>
              <a:miter lim="800000"/>
            </a:ln>
            <a:effectLst/>
          </p:spPr>
        </p:cxnSp>
        <p:cxnSp>
          <p:nvCxnSpPr>
            <p:cNvPr id="146" name="Connector: Elbow 145">
              <a:extLst>
                <a:ext uri="{FF2B5EF4-FFF2-40B4-BE49-F238E27FC236}">
                  <a16:creationId xmlns:a16="http://schemas.microsoft.com/office/drawing/2014/main" id="{4474CB14-530A-59CA-9EE8-3BB6C2273B2A}"/>
                </a:ext>
              </a:extLst>
            </p:cNvPr>
            <p:cNvCxnSpPr>
              <a:cxnSpLocks/>
              <a:stCxn id="138" idx="2"/>
              <a:endCxn id="133" idx="1"/>
            </p:cNvCxnSpPr>
            <p:nvPr/>
          </p:nvCxnSpPr>
          <p:spPr>
            <a:xfrm rot="16200000" flipH="1">
              <a:off x="3202296" y="4219998"/>
              <a:ext cx="589882" cy="593480"/>
            </a:xfrm>
            <a:prstGeom prst="bentConnector2">
              <a:avLst/>
            </a:prstGeom>
            <a:noFill/>
            <a:ln w="57150" cap="flat" cmpd="sng" algn="ctr">
              <a:solidFill>
                <a:srgbClr val="ED7D31">
                  <a:lumMod val="75000"/>
                </a:srgbClr>
              </a:solidFill>
              <a:prstDash val="solid"/>
              <a:miter lim="800000"/>
            </a:ln>
            <a:effectLst/>
          </p:spPr>
        </p:cxnSp>
      </p:grpSp>
      <p:grpSp>
        <p:nvGrpSpPr>
          <p:cNvPr id="37" name="Group 36" descr="A diagram of relational tables in a star schema.">
            <a:extLst>
              <a:ext uri="{FF2B5EF4-FFF2-40B4-BE49-F238E27FC236}">
                <a16:creationId xmlns:a16="http://schemas.microsoft.com/office/drawing/2014/main" id="{F5597D60-734A-6299-41D5-AD905F0ABE90}"/>
              </a:ext>
            </a:extLst>
          </p:cNvPr>
          <p:cNvGrpSpPr/>
          <p:nvPr/>
        </p:nvGrpSpPr>
        <p:grpSpPr>
          <a:xfrm>
            <a:off x="645442" y="2001524"/>
            <a:ext cx="4445894" cy="3670288"/>
            <a:chOff x="2615865" y="303198"/>
            <a:chExt cx="7628425" cy="6251604"/>
          </a:xfrm>
        </p:grpSpPr>
        <p:sp>
          <p:nvSpPr>
            <p:cNvPr id="39" name="Star: 5 Points 38">
              <a:extLst>
                <a:ext uri="{FF2B5EF4-FFF2-40B4-BE49-F238E27FC236}">
                  <a16:creationId xmlns:a16="http://schemas.microsoft.com/office/drawing/2014/main" id="{2FE975C7-8948-FE4C-31F3-F3F8FF7C7DC2}"/>
                </a:ext>
              </a:extLst>
            </p:cNvPr>
            <p:cNvSpPr/>
            <p:nvPr/>
          </p:nvSpPr>
          <p:spPr>
            <a:xfrm>
              <a:off x="3770697" y="692395"/>
              <a:ext cx="5318761" cy="5197642"/>
            </a:xfrm>
            <a:prstGeom prst="star5">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555CDBE8-66C7-36A3-9247-7B9ED1E975E1}"/>
                </a:ext>
              </a:extLst>
            </p:cNvPr>
            <p:cNvGrpSpPr/>
            <p:nvPr/>
          </p:nvGrpSpPr>
          <p:grpSpPr>
            <a:xfrm>
              <a:off x="5304722" y="2693872"/>
              <a:ext cx="2187342" cy="1470255"/>
              <a:chOff x="5304722" y="2693872"/>
              <a:chExt cx="2187342" cy="1470255"/>
            </a:xfrm>
          </p:grpSpPr>
          <p:pic>
            <p:nvPicPr>
              <p:cNvPr id="67" name="Graphic 66" descr="Table outline">
                <a:extLst>
                  <a:ext uri="{FF2B5EF4-FFF2-40B4-BE49-F238E27FC236}">
                    <a16:creationId xmlns:a16="http://schemas.microsoft.com/office/drawing/2014/main" id="{4A754406-1E01-442E-5337-8AF46AABBD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68" name="Rectangle 67">
                <a:extLst>
                  <a:ext uri="{FF2B5EF4-FFF2-40B4-BE49-F238E27FC236}">
                    <a16:creationId xmlns:a16="http://schemas.microsoft.com/office/drawing/2014/main" id="{1439C43C-9D21-1440-EFEF-23D3AC4D76BB}"/>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FactSales</a:t>
                </a:r>
              </a:p>
            </p:txBody>
          </p:sp>
        </p:grpSp>
        <p:grpSp>
          <p:nvGrpSpPr>
            <p:cNvPr id="41" name="Group 40">
              <a:extLst>
                <a:ext uri="{FF2B5EF4-FFF2-40B4-BE49-F238E27FC236}">
                  <a16:creationId xmlns:a16="http://schemas.microsoft.com/office/drawing/2014/main" id="{CB1C8963-0296-CB44-A3DC-A22BD770F52F}"/>
                </a:ext>
              </a:extLst>
            </p:cNvPr>
            <p:cNvGrpSpPr/>
            <p:nvPr/>
          </p:nvGrpSpPr>
          <p:grpSpPr>
            <a:xfrm>
              <a:off x="5302314" y="303198"/>
              <a:ext cx="2187342" cy="1470255"/>
              <a:chOff x="5304722" y="2693872"/>
              <a:chExt cx="2187342" cy="1470255"/>
            </a:xfrm>
          </p:grpSpPr>
          <p:pic>
            <p:nvPicPr>
              <p:cNvPr id="65" name="Graphic 64" descr="Table outline">
                <a:extLst>
                  <a:ext uri="{FF2B5EF4-FFF2-40B4-BE49-F238E27FC236}">
                    <a16:creationId xmlns:a16="http://schemas.microsoft.com/office/drawing/2014/main" id="{68CEEE42-259E-031B-4B2C-10DA5F8F5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66" name="Rectangle 65">
                <a:extLst>
                  <a:ext uri="{FF2B5EF4-FFF2-40B4-BE49-F238E27FC236}">
                    <a16:creationId xmlns:a16="http://schemas.microsoft.com/office/drawing/2014/main" id="{603EBD1E-809E-007D-5D1B-D68F34DCF8AE}"/>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DimProduct</a:t>
                </a:r>
              </a:p>
            </p:txBody>
          </p:sp>
        </p:grpSp>
        <p:grpSp>
          <p:nvGrpSpPr>
            <p:cNvPr id="42" name="Group 41">
              <a:extLst>
                <a:ext uri="{FF2B5EF4-FFF2-40B4-BE49-F238E27FC236}">
                  <a16:creationId xmlns:a16="http://schemas.microsoft.com/office/drawing/2014/main" id="{13A17C55-8095-C146-5FA3-41CBAFCDCC1D}"/>
                </a:ext>
              </a:extLst>
            </p:cNvPr>
            <p:cNvGrpSpPr/>
            <p:nvPr/>
          </p:nvGrpSpPr>
          <p:grpSpPr>
            <a:xfrm>
              <a:off x="2615865" y="2162650"/>
              <a:ext cx="2187342" cy="1470255"/>
              <a:chOff x="5304722" y="2693872"/>
              <a:chExt cx="2187342" cy="1470255"/>
            </a:xfrm>
          </p:grpSpPr>
          <p:pic>
            <p:nvPicPr>
              <p:cNvPr id="63" name="Graphic 62" descr="Table outline">
                <a:extLst>
                  <a:ext uri="{FF2B5EF4-FFF2-40B4-BE49-F238E27FC236}">
                    <a16:creationId xmlns:a16="http://schemas.microsoft.com/office/drawing/2014/main" id="{118A92BC-8AF4-8DD8-9219-5F24D025A7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64" name="Rectangle 63">
                <a:extLst>
                  <a:ext uri="{FF2B5EF4-FFF2-40B4-BE49-F238E27FC236}">
                    <a16:creationId xmlns:a16="http://schemas.microsoft.com/office/drawing/2014/main" id="{06958932-142D-F165-F9E1-3061DD68729B}"/>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DimCustomer</a:t>
                </a:r>
              </a:p>
            </p:txBody>
          </p:sp>
        </p:grpSp>
        <p:grpSp>
          <p:nvGrpSpPr>
            <p:cNvPr id="43" name="Group 42">
              <a:extLst>
                <a:ext uri="{FF2B5EF4-FFF2-40B4-BE49-F238E27FC236}">
                  <a16:creationId xmlns:a16="http://schemas.microsoft.com/office/drawing/2014/main" id="{7097FC46-C24F-8E67-E9BC-1F3EA127EACF}"/>
                </a:ext>
              </a:extLst>
            </p:cNvPr>
            <p:cNvGrpSpPr/>
            <p:nvPr/>
          </p:nvGrpSpPr>
          <p:grpSpPr>
            <a:xfrm>
              <a:off x="8056948" y="2180068"/>
              <a:ext cx="2187342" cy="1470255"/>
              <a:chOff x="5304722" y="2693872"/>
              <a:chExt cx="2187342" cy="1470255"/>
            </a:xfrm>
          </p:grpSpPr>
          <p:pic>
            <p:nvPicPr>
              <p:cNvPr id="61" name="Graphic 60" descr="Table outline">
                <a:extLst>
                  <a:ext uri="{FF2B5EF4-FFF2-40B4-BE49-F238E27FC236}">
                    <a16:creationId xmlns:a16="http://schemas.microsoft.com/office/drawing/2014/main" id="{8E23A496-E4A0-879E-D27F-590D6B8647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62" name="Rectangle 61">
                <a:extLst>
                  <a:ext uri="{FF2B5EF4-FFF2-40B4-BE49-F238E27FC236}">
                    <a16:creationId xmlns:a16="http://schemas.microsoft.com/office/drawing/2014/main" id="{C8EA478D-32AB-4392-C7B0-25E297ACCD59}"/>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DimDate</a:t>
                </a:r>
              </a:p>
            </p:txBody>
          </p:sp>
        </p:grpSp>
        <p:grpSp>
          <p:nvGrpSpPr>
            <p:cNvPr id="44" name="Group 43">
              <a:extLst>
                <a:ext uri="{FF2B5EF4-FFF2-40B4-BE49-F238E27FC236}">
                  <a16:creationId xmlns:a16="http://schemas.microsoft.com/office/drawing/2014/main" id="{47F47674-B9D8-7408-3E6D-48E2D94E3BE6}"/>
                </a:ext>
              </a:extLst>
            </p:cNvPr>
            <p:cNvGrpSpPr/>
            <p:nvPr/>
          </p:nvGrpSpPr>
          <p:grpSpPr>
            <a:xfrm>
              <a:off x="6799247" y="5084547"/>
              <a:ext cx="2187342" cy="1470255"/>
              <a:chOff x="5304722" y="2693872"/>
              <a:chExt cx="2187342" cy="1470255"/>
            </a:xfrm>
          </p:grpSpPr>
          <p:pic>
            <p:nvPicPr>
              <p:cNvPr id="59" name="Graphic 58" descr="Table outline">
                <a:extLst>
                  <a:ext uri="{FF2B5EF4-FFF2-40B4-BE49-F238E27FC236}">
                    <a16:creationId xmlns:a16="http://schemas.microsoft.com/office/drawing/2014/main" id="{37B78C21-940C-8884-D07F-13E4F1857C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60" name="Rectangle 59">
                <a:extLst>
                  <a:ext uri="{FF2B5EF4-FFF2-40B4-BE49-F238E27FC236}">
                    <a16:creationId xmlns:a16="http://schemas.microsoft.com/office/drawing/2014/main" id="{4AC5DC33-29CA-B281-C099-F1218C38B32A}"/>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DimEmployee</a:t>
                </a:r>
              </a:p>
            </p:txBody>
          </p:sp>
        </p:grpSp>
        <p:grpSp>
          <p:nvGrpSpPr>
            <p:cNvPr id="45" name="Group 44">
              <a:extLst>
                <a:ext uri="{FF2B5EF4-FFF2-40B4-BE49-F238E27FC236}">
                  <a16:creationId xmlns:a16="http://schemas.microsoft.com/office/drawing/2014/main" id="{73042BCE-E4D7-6B4C-A1A3-2319848D0282}"/>
                </a:ext>
              </a:extLst>
            </p:cNvPr>
            <p:cNvGrpSpPr/>
            <p:nvPr/>
          </p:nvGrpSpPr>
          <p:grpSpPr>
            <a:xfrm>
              <a:off x="3879181" y="5084546"/>
              <a:ext cx="2187342" cy="1470255"/>
              <a:chOff x="5304722" y="2693872"/>
              <a:chExt cx="2187342" cy="1470255"/>
            </a:xfrm>
          </p:grpSpPr>
          <p:pic>
            <p:nvPicPr>
              <p:cNvPr id="57" name="Graphic 56" descr="Table outline">
                <a:extLst>
                  <a:ext uri="{FF2B5EF4-FFF2-40B4-BE49-F238E27FC236}">
                    <a16:creationId xmlns:a16="http://schemas.microsoft.com/office/drawing/2014/main" id="{AE046662-4C75-1C77-8DDA-4D62248DDC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4722" y="2693872"/>
                <a:ext cx="2187342" cy="1470255"/>
              </a:xfrm>
              <a:prstGeom prst="rect">
                <a:avLst/>
              </a:prstGeom>
            </p:spPr>
          </p:pic>
          <p:sp>
            <p:nvSpPr>
              <p:cNvPr id="58" name="Rectangle 57">
                <a:extLst>
                  <a:ext uri="{FF2B5EF4-FFF2-40B4-BE49-F238E27FC236}">
                    <a16:creationId xmlns:a16="http://schemas.microsoft.com/office/drawing/2014/main" id="{FCB3F7BE-7854-9CE5-8F1F-0A04F425DA39}"/>
                  </a:ext>
                </a:extLst>
              </p:cNvPr>
              <p:cNvSpPr/>
              <p:nvPr/>
            </p:nvSpPr>
            <p:spPr>
              <a:xfrm>
                <a:off x="5539337" y="2776888"/>
                <a:ext cx="1713297" cy="288758"/>
              </a:xfrm>
              <a:prstGeom prst="rect">
                <a:avLst/>
              </a:prstGeom>
              <a:solidFill>
                <a:srgbClr val="4472C4">
                  <a:lumMod val="75000"/>
                </a:srgbClr>
              </a:solidFill>
              <a:ln w="28575" cap="flat" cmpd="sng" algn="ctr">
                <a:solidFill>
                  <a:srgbClr val="4472C4">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DimStore</a:t>
                </a:r>
              </a:p>
            </p:txBody>
          </p:sp>
        </p:grpSp>
        <p:cxnSp>
          <p:nvCxnSpPr>
            <p:cNvPr id="46" name="Connector: Elbow 45">
              <a:extLst>
                <a:ext uri="{FF2B5EF4-FFF2-40B4-BE49-F238E27FC236}">
                  <a16:creationId xmlns:a16="http://schemas.microsoft.com/office/drawing/2014/main" id="{85967ACA-756B-327F-E033-89A70D905C8A}"/>
                </a:ext>
              </a:extLst>
            </p:cNvPr>
            <p:cNvCxnSpPr>
              <a:cxnSpLocks/>
              <a:stCxn id="48" idx="3"/>
              <a:endCxn id="51" idx="1"/>
            </p:cNvCxnSpPr>
            <p:nvPr/>
          </p:nvCxnSpPr>
          <p:spPr>
            <a:xfrm flipV="1">
              <a:off x="7259053" y="2790075"/>
              <a:ext cx="1032510" cy="484921"/>
            </a:xfrm>
            <a:prstGeom prst="bentConnector3">
              <a:avLst/>
            </a:prstGeom>
            <a:noFill/>
            <a:ln w="57150" cap="flat" cmpd="sng" algn="ctr">
              <a:solidFill>
                <a:srgbClr val="ED7D31">
                  <a:lumMod val="75000"/>
                </a:srgbClr>
              </a:solidFill>
              <a:prstDash val="solid"/>
              <a:miter lim="800000"/>
            </a:ln>
            <a:effectLst/>
          </p:spPr>
        </p:cxnSp>
        <p:cxnSp>
          <p:nvCxnSpPr>
            <p:cNvPr id="47" name="Connector: Elbow 46">
              <a:extLst>
                <a:ext uri="{FF2B5EF4-FFF2-40B4-BE49-F238E27FC236}">
                  <a16:creationId xmlns:a16="http://schemas.microsoft.com/office/drawing/2014/main" id="{005B5AA5-3B1C-9F3C-0020-A9BFFAA138DC}"/>
                </a:ext>
              </a:extLst>
            </p:cNvPr>
            <p:cNvCxnSpPr>
              <a:cxnSpLocks/>
              <a:stCxn id="48" idx="1"/>
              <a:endCxn id="49" idx="3"/>
            </p:cNvCxnSpPr>
            <p:nvPr/>
          </p:nvCxnSpPr>
          <p:spPr>
            <a:xfrm rot="10800000">
              <a:off x="4572605" y="2750880"/>
              <a:ext cx="964325" cy="524116"/>
            </a:xfrm>
            <a:prstGeom prst="bentConnector3">
              <a:avLst/>
            </a:prstGeom>
            <a:noFill/>
            <a:ln w="57150" cap="flat" cmpd="sng" algn="ctr">
              <a:solidFill>
                <a:srgbClr val="ED7D31">
                  <a:lumMod val="75000"/>
                </a:srgbClr>
              </a:solidFill>
              <a:prstDash val="solid"/>
              <a:miter lim="800000"/>
            </a:ln>
            <a:effectLst/>
          </p:spPr>
        </p:cxnSp>
        <p:sp>
          <p:nvSpPr>
            <p:cNvPr id="48" name="Rectangle 47">
              <a:extLst>
                <a:ext uri="{FF2B5EF4-FFF2-40B4-BE49-F238E27FC236}">
                  <a16:creationId xmlns:a16="http://schemas.microsoft.com/office/drawing/2014/main" id="{FB295494-97C9-1D94-6CDF-CCE09B502444}"/>
                </a:ext>
              </a:extLst>
            </p:cNvPr>
            <p:cNvSpPr/>
            <p:nvPr/>
          </p:nvSpPr>
          <p:spPr>
            <a:xfrm>
              <a:off x="5536929" y="2728762"/>
              <a:ext cx="1722124" cy="109246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156799CE-859E-BD95-E6F8-21F5826AB5E0}"/>
                </a:ext>
              </a:extLst>
            </p:cNvPr>
            <p:cNvSpPr/>
            <p:nvPr/>
          </p:nvSpPr>
          <p:spPr>
            <a:xfrm>
              <a:off x="2850480" y="2204646"/>
              <a:ext cx="1722124" cy="109246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4F24677C-43C7-7D37-82E7-F7771360949E}"/>
                </a:ext>
              </a:extLst>
            </p:cNvPr>
            <p:cNvSpPr/>
            <p:nvPr/>
          </p:nvSpPr>
          <p:spPr>
            <a:xfrm>
              <a:off x="5536929" y="351611"/>
              <a:ext cx="1722124" cy="109246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FD658EA-E7CC-3FF6-51AE-D4074D1A18A0}"/>
                </a:ext>
              </a:extLst>
            </p:cNvPr>
            <p:cNvSpPr/>
            <p:nvPr/>
          </p:nvSpPr>
          <p:spPr>
            <a:xfrm>
              <a:off x="8291563" y="2243841"/>
              <a:ext cx="1722124" cy="109246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4B56A007-1760-DD23-FBED-8C5881DB23C7}"/>
                </a:ext>
              </a:extLst>
            </p:cNvPr>
            <p:cNvSpPr/>
            <p:nvPr/>
          </p:nvSpPr>
          <p:spPr>
            <a:xfrm>
              <a:off x="7025035" y="5137996"/>
              <a:ext cx="1722124" cy="109246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F26D3A0A-8BAA-80A9-973F-84398E9F4D76}"/>
                </a:ext>
              </a:extLst>
            </p:cNvPr>
            <p:cNvSpPr/>
            <p:nvPr/>
          </p:nvSpPr>
          <p:spPr>
            <a:xfrm>
              <a:off x="4103167" y="5137996"/>
              <a:ext cx="1722124" cy="109246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54" name="Connector: Elbow 53">
              <a:extLst>
                <a:ext uri="{FF2B5EF4-FFF2-40B4-BE49-F238E27FC236}">
                  <a16:creationId xmlns:a16="http://schemas.microsoft.com/office/drawing/2014/main" id="{7A849554-5180-F323-D739-DDE9D5CB29B7}"/>
                </a:ext>
              </a:extLst>
            </p:cNvPr>
            <p:cNvCxnSpPr>
              <a:cxnSpLocks/>
              <a:stCxn id="48" idx="2"/>
              <a:endCxn id="59" idx="0"/>
            </p:cNvCxnSpPr>
            <p:nvPr/>
          </p:nvCxnSpPr>
          <p:spPr>
            <a:xfrm rot="16200000" flipH="1">
              <a:off x="6513795" y="3705424"/>
              <a:ext cx="1263318" cy="1494927"/>
            </a:xfrm>
            <a:prstGeom prst="bentConnector3">
              <a:avLst>
                <a:gd name="adj1" fmla="val 50000"/>
              </a:avLst>
            </a:prstGeom>
            <a:noFill/>
            <a:ln w="57150" cap="flat" cmpd="sng" algn="ctr">
              <a:solidFill>
                <a:srgbClr val="ED7D31">
                  <a:lumMod val="75000"/>
                </a:srgbClr>
              </a:solidFill>
              <a:prstDash val="solid"/>
              <a:miter lim="800000"/>
            </a:ln>
            <a:effectLst/>
          </p:spPr>
        </p:cxnSp>
        <p:cxnSp>
          <p:nvCxnSpPr>
            <p:cNvPr id="55" name="Connector: Elbow 54">
              <a:extLst>
                <a:ext uri="{FF2B5EF4-FFF2-40B4-BE49-F238E27FC236}">
                  <a16:creationId xmlns:a16="http://schemas.microsoft.com/office/drawing/2014/main" id="{9B809078-C8D1-975C-2742-0BF4B723EFEF}"/>
                </a:ext>
              </a:extLst>
            </p:cNvPr>
            <p:cNvCxnSpPr>
              <a:cxnSpLocks/>
              <a:stCxn id="48" idx="2"/>
              <a:endCxn id="58" idx="0"/>
            </p:cNvCxnSpPr>
            <p:nvPr/>
          </p:nvCxnSpPr>
          <p:spPr>
            <a:xfrm rot="5400000">
              <a:off x="5011052" y="3780622"/>
              <a:ext cx="1346333" cy="1427546"/>
            </a:xfrm>
            <a:prstGeom prst="bentConnector3">
              <a:avLst>
                <a:gd name="adj1" fmla="val 46783"/>
              </a:avLst>
            </a:prstGeom>
            <a:noFill/>
            <a:ln w="57150" cap="flat" cmpd="sng" algn="ctr">
              <a:solidFill>
                <a:srgbClr val="ED7D31">
                  <a:lumMod val="75000"/>
                </a:srgbClr>
              </a:solidFill>
              <a:prstDash val="solid"/>
              <a:miter lim="800000"/>
            </a:ln>
            <a:effectLst/>
          </p:spPr>
        </p:cxnSp>
        <p:cxnSp>
          <p:nvCxnSpPr>
            <p:cNvPr id="56" name="Connector: Elbow 64">
              <a:extLst>
                <a:ext uri="{FF2B5EF4-FFF2-40B4-BE49-F238E27FC236}">
                  <a16:creationId xmlns:a16="http://schemas.microsoft.com/office/drawing/2014/main" id="{5ABF5123-7F1E-0DCD-0921-0937205C7C61}"/>
                </a:ext>
              </a:extLst>
            </p:cNvPr>
            <p:cNvCxnSpPr>
              <a:cxnSpLocks/>
              <a:endCxn id="48" idx="0"/>
            </p:cNvCxnSpPr>
            <p:nvPr/>
          </p:nvCxnSpPr>
          <p:spPr>
            <a:xfrm flipH="1">
              <a:off x="6397991" y="1447784"/>
              <a:ext cx="6351" cy="1280978"/>
            </a:xfrm>
            <a:prstGeom prst="straightConnector1">
              <a:avLst/>
            </a:prstGeom>
            <a:noFill/>
            <a:ln w="57150" cap="flat" cmpd="sng" algn="ctr">
              <a:solidFill>
                <a:srgbClr val="ED7D31">
                  <a:lumMod val="75000"/>
                </a:srgbClr>
              </a:solidFill>
              <a:prstDash val="solid"/>
              <a:miter lim="800000"/>
            </a:ln>
            <a:effectLst/>
          </p:spPr>
        </p:cxnSp>
      </p:grpSp>
      <p:sp>
        <p:nvSpPr>
          <p:cNvPr id="4" name="Title 3">
            <a:extLst>
              <a:ext uri="{FF2B5EF4-FFF2-40B4-BE49-F238E27FC236}">
                <a16:creationId xmlns:a16="http://schemas.microsoft.com/office/drawing/2014/main" id="{65C896B1-E765-297D-23A8-69A6578B6FA3}"/>
              </a:ext>
            </a:extLst>
          </p:cNvPr>
          <p:cNvSpPr>
            <a:spLocks noGrp="1"/>
          </p:cNvSpPr>
          <p:nvPr>
            <p:ph type="title"/>
          </p:nvPr>
        </p:nvSpPr>
        <p:spPr/>
        <p:txBody>
          <a:bodyPr/>
          <a:lstStyle/>
          <a:p>
            <a:r>
              <a:rPr lang="en-US" dirty="0"/>
              <a:t>Design a data warehouse schema</a:t>
            </a:r>
          </a:p>
        </p:txBody>
      </p:sp>
      <p:sp>
        <p:nvSpPr>
          <p:cNvPr id="165" name="TextBox 164">
            <a:extLst>
              <a:ext uri="{FF2B5EF4-FFF2-40B4-BE49-F238E27FC236}">
                <a16:creationId xmlns:a16="http://schemas.microsoft.com/office/drawing/2014/main" id="{EC7CC62D-E888-253B-D02E-6DC8CBE4D2AD}"/>
              </a:ext>
            </a:extLst>
          </p:cNvPr>
          <p:cNvSpPr txBox="1"/>
          <p:nvPr/>
        </p:nvSpPr>
        <p:spPr>
          <a:xfrm>
            <a:off x="1865549" y="1279312"/>
            <a:ext cx="200567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Star schema</a:t>
            </a:r>
          </a:p>
        </p:txBody>
      </p:sp>
      <p:sp>
        <p:nvSpPr>
          <p:cNvPr id="167" name="Speech Bubble: Rectangle 166">
            <a:extLst>
              <a:ext uri="{FF2B5EF4-FFF2-40B4-BE49-F238E27FC236}">
                <a16:creationId xmlns:a16="http://schemas.microsoft.com/office/drawing/2014/main" id="{B78DD93B-0A52-46E0-5A75-7AAC9AE74B37}"/>
              </a:ext>
            </a:extLst>
          </p:cNvPr>
          <p:cNvSpPr/>
          <p:nvPr/>
        </p:nvSpPr>
        <p:spPr bwMode="auto">
          <a:xfrm>
            <a:off x="119556" y="1864395"/>
            <a:ext cx="2046504" cy="1183872"/>
          </a:xfrm>
          <a:prstGeom prst="wedgeRectCallout">
            <a:avLst>
              <a:gd name="adj1" fmla="val 68228"/>
              <a:gd name="adj2" fmla="val 90189"/>
            </a:avLst>
          </a:pr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i="1" dirty="0">
                <a:solidFill>
                  <a:schemeClr val="tx1"/>
                </a:solidFill>
                <a:ea typeface="Segoe UI" pitchFamily="34" charset="0"/>
                <a:cs typeface="Segoe UI" pitchFamily="34" charset="0"/>
              </a:rPr>
              <a:t>Fact</a:t>
            </a:r>
            <a:r>
              <a:rPr lang="en-US" sz="1400" dirty="0">
                <a:solidFill>
                  <a:schemeClr val="tx1"/>
                </a:solidFill>
                <a:ea typeface="Segoe UI" pitchFamily="34" charset="0"/>
                <a:cs typeface="Segoe UI" pitchFamily="34" charset="0"/>
              </a:rPr>
              <a:t> tables contain numeric measures you want to aggregate</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e.g. </a:t>
            </a:r>
            <a:r>
              <a:rPr lang="en-US" sz="1200" i="1" dirty="0">
                <a:solidFill>
                  <a:schemeClr val="tx1"/>
                </a:solidFill>
                <a:ea typeface="Segoe UI" pitchFamily="34" charset="0"/>
                <a:cs typeface="Segoe UI" pitchFamily="34" charset="0"/>
              </a:rPr>
              <a:t>revenue</a:t>
            </a:r>
            <a:r>
              <a:rPr lang="en-US" sz="1200" dirty="0">
                <a:solidFill>
                  <a:schemeClr val="tx1"/>
                </a:solidFill>
                <a:ea typeface="Segoe UI" pitchFamily="34" charset="0"/>
                <a:cs typeface="Segoe UI" pitchFamily="34" charset="0"/>
              </a:rPr>
              <a:t>, </a:t>
            </a:r>
            <a:r>
              <a:rPr lang="en-US" sz="1200" i="1" dirty="0">
                <a:solidFill>
                  <a:schemeClr val="tx1"/>
                </a:solidFill>
                <a:ea typeface="Segoe UI" pitchFamily="34" charset="0"/>
                <a:cs typeface="Segoe UI" pitchFamily="34" charset="0"/>
              </a:rPr>
              <a:t>quantity</a:t>
            </a:r>
            <a:endParaRPr lang="en-US" sz="1100" i="1" dirty="0">
              <a:solidFill>
                <a:schemeClr val="tx1"/>
              </a:solidFill>
              <a:ea typeface="Segoe UI" pitchFamily="34" charset="0"/>
              <a:cs typeface="Segoe UI" pitchFamily="34" charset="0"/>
            </a:endParaRPr>
          </a:p>
        </p:txBody>
      </p:sp>
      <p:sp>
        <p:nvSpPr>
          <p:cNvPr id="169" name="Speech Bubble: Rectangle 168">
            <a:extLst>
              <a:ext uri="{FF2B5EF4-FFF2-40B4-BE49-F238E27FC236}">
                <a16:creationId xmlns:a16="http://schemas.microsoft.com/office/drawing/2014/main" id="{F4A34C7A-B7D1-BF6B-977E-889FF7A6C598}"/>
              </a:ext>
            </a:extLst>
          </p:cNvPr>
          <p:cNvSpPr/>
          <p:nvPr/>
        </p:nvSpPr>
        <p:spPr bwMode="auto">
          <a:xfrm>
            <a:off x="69717" y="3911611"/>
            <a:ext cx="1674578" cy="761413"/>
          </a:xfrm>
          <a:prstGeom prst="wedgeRectCallout">
            <a:avLst>
              <a:gd name="adj1" fmla="val 78880"/>
              <a:gd name="adj2" fmla="val -73241"/>
            </a:avLst>
          </a:pr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Facts are related to dimensions using </a:t>
            </a:r>
            <a:r>
              <a:rPr lang="en-US" sz="1400" i="1" dirty="0">
                <a:solidFill>
                  <a:schemeClr val="tx1"/>
                </a:solidFill>
                <a:ea typeface="Segoe UI" pitchFamily="34" charset="0"/>
                <a:cs typeface="Segoe UI" pitchFamily="34" charset="0"/>
              </a:rPr>
              <a:t>keys</a:t>
            </a:r>
          </a:p>
        </p:txBody>
      </p:sp>
      <p:sp>
        <p:nvSpPr>
          <p:cNvPr id="168" name="Speech Bubble: Rectangle 167">
            <a:extLst>
              <a:ext uri="{FF2B5EF4-FFF2-40B4-BE49-F238E27FC236}">
                <a16:creationId xmlns:a16="http://schemas.microsoft.com/office/drawing/2014/main" id="{5314E539-A95F-E56A-096E-DFF8B4D3D876}"/>
              </a:ext>
            </a:extLst>
          </p:cNvPr>
          <p:cNvSpPr/>
          <p:nvPr/>
        </p:nvSpPr>
        <p:spPr bwMode="auto">
          <a:xfrm>
            <a:off x="3809234" y="1686777"/>
            <a:ext cx="2704890" cy="962088"/>
          </a:xfrm>
          <a:prstGeom prst="wedgeRectCallout">
            <a:avLst>
              <a:gd name="adj1" fmla="val -70115"/>
              <a:gd name="adj2" fmla="val -3237"/>
            </a:avLst>
          </a:pr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i="1" dirty="0">
                <a:solidFill>
                  <a:schemeClr val="tx1"/>
                </a:solidFill>
                <a:ea typeface="Segoe UI" pitchFamily="34" charset="0"/>
                <a:cs typeface="Segoe UI" pitchFamily="34" charset="0"/>
              </a:rPr>
              <a:t>Dimension</a:t>
            </a:r>
            <a:r>
              <a:rPr lang="en-US" sz="1400" dirty="0">
                <a:solidFill>
                  <a:schemeClr val="tx1"/>
                </a:solidFill>
                <a:ea typeface="Segoe UI" pitchFamily="34" charset="0"/>
                <a:cs typeface="Segoe UI" pitchFamily="34" charset="0"/>
              </a:rPr>
              <a:t> tables contain entity attributes by which measures are aggregated</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e.g. revenue by </a:t>
            </a:r>
            <a:r>
              <a:rPr lang="en-US" sz="1200" i="1" dirty="0">
                <a:solidFill>
                  <a:schemeClr val="tx1"/>
                </a:solidFill>
                <a:ea typeface="Segoe UI" pitchFamily="34" charset="0"/>
                <a:cs typeface="Segoe UI" pitchFamily="34" charset="0"/>
              </a:rPr>
              <a:t>product category</a:t>
            </a:r>
          </a:p>
        </p:txBody>
      </p:sp>
      <p:sp>
        <p:nvSpPr>
          <p:cNvPr id="170" name="Speech Bubble: Rectangle 169">
            <a:extLst>
              <a:ext uri="{FF2B5EF4-FFF2-40B4-BE49-F238E27FC236}">
                <a16:creationId xmlns:a16="http://schemas.microsoft.com/office/drawing/2014/main" id="{0DDD6AB0-92F3-A963-FD56-39BA8812DF97}"/>
              </a:ext>
            </a:extLst>
          </p:cNvPr>
          <p:cNvSpPr/>
          <p:nvPr/>
        </p:nvSpPr>
        <p:spPr bwMode="auto">
          <a:xfrm>
            <a:off x="4349081" y="3913473"/>
            <a:ext cx="1968008" cy="1113425"/>
          </a:xfrm>
          <a:prstGeom prst="wedgeRectCallout">
            <a:avLst>
              <a:gd name="adj1" fmla="val -30858"/>
              <a:gd name="adj2" fmla="val -112105"/>
            </a:avLst>
          </a:pr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i="1" dirty="0">
                <a:solidFill>
                  <a:schemeClr val="tx1"/>
                </a:solidFill>
                <a:ea typeface="Segoe UI" pitchFamily="34" charset="0"/>
                <a:cs typeface="Segoe UI" pitchFamily="34" charset="0"/>
              </a:rPr>
              <a:t>Time</a:t>
            </a:r>
            <a:r>
              <a:rPr lang="en-US" sz="1400" dirty="0">
                <a:solidFill>
                  <a:schemeClr val="tx1"/>
                </a:solidFill>
                <a:ea typeface="Segoe UI" pitchFamily="34" charset="0"/>
                <a:cs typeface="Segoe UI" pitchFamily="34" charset="0"/>
              </a:rPr>
              <a:t> dimensions enable aggregation over temporal periods</a:t>
            </a:r>
          </a:p>
          <a:p>
            <a:pPr algn="ctr" defTabSz="932472" fontAlgn="base">
              <a:lnSpc>
                <a:spcPct val="90000"/>
              </a:lnSpc>
              <a:spcBef>
                <a:spcPct val="0"/>
              </a:spcBef>
              <a:spcAft>
                <a:spcPct val="0"/>
              </a:spcAft>
            </a:pPr>
            <a:r>
              <a:rPr lang="en-US" sz="1200" i="1" dirty="0">
                <a:solidFill>
                  <a:schemeClr val="tx1"/>
                </a:solidFill>
                <a:ea typeface="Segoe UI" pitchFamily="34" charset="0"/>
                <a:cs typeface="Segoe UI" pitchFamily="34" charset="0"/>
              </a:rPr>
              <a:t>e.g. revenue by month</a:t>
            </a:r>
          </a:p>
        </p:txBody>
      </p:sp>
      <p:sp>
        <p:nvSpPr>
          <p:cNvPr id="166" name="TextBox 165">
            <a:extLst>
              <a:ext uri="{FF2B5EF4-FFF2-40B4-BE49-F238E27FC236}">
                <a16:creationId xmlns:a16="http://schemas.microsoft.com/office/drawing/2014/main" id="{A9406134-FFF2-CC82-FD82-1D2ACCB20FC1}"/>
              </a:ext>
            </a:extLst>
          </p:cNvPr>
          <p:cNvSpPr txBox="1"/>
          <p:nvPr/>
        </p:nvSpPr>
        <p:spPr>
          <a:xfrm>
            <a:off x="7954454" y="1281449"/>
            <a:ext cx="286065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Snowflake schema</a:t>
            </a:r>
          </a:p>
        </p:txBody>
      </p:sp>
      <p:sp>
        <p:nvSpPr>
          <p:cNvPr id="171" name="Speech Bubble: Rectangle 170">
            <a:extLst>
              <a:ext uri="{FF2B5EF4-FFF2-40B4-BE49-F238E27FC236}">
                <a16:creationId xmlns:a16="http://schemas.microsoft.com/office/drawing/2014/main" id="{CD89AABF-09AB-1C34-F8EB-08B41509A532}"/>
              </a:ext>
            </a:extLst>
          </p:cNvPr>
          <p:cNvSpPr/>
          <p:nvPr/>
        </p:nvSpPr>
        <p:spPr bwMode="auto">
          <a:xfrm>
            <a:off x="5404627" y="2720692"/>
            <a:ext cx="2508181" cy="627864"/>
          </a:xfrm>
          <a:prstGeom prst="wedgeRectCallout">
            <a:avLst>
              <a:gd name="adj1" fmla="val 72953"/>
              <a:gd name="adj2" fmla="val -64314"/>
            </a:avLst>
          </a:pr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Snowflake schema include </a:t>
            </a:r>
            <a:r>
              <a:rPr lang="en-US" sz="1400" i="1" dirty="0">
                <a:solidFill>
                  <a:schemeClr val="tx1"/>
                </a:solidFill>
                <a:ea typeface="Segoe UI" pitchFamily="34" charset="0"/>
                <a:cs typeface="Segoe UI" pitchFamily="34" charset="0"/>
              </a:rPr>
              <a:t>normalized</a:t>
            </a:r>
            <a:r>
              <a:rPr lang="en-US" sz="1400" dirty="0">
                <a:solidFill>
                  <a:schemeClr val="tx1"/>
                </a:solidFill>
                <a:ea typeface="Segoe UI" pitchFamily="34" charset="0"/>
                <a:cs typeface="Segoe UI" pitchFamily="34" charset="0"/>
              </a:rPr>
              <a:t> dimensions</a:t>
            </a:r>
            <a:endParaRPr lang="en-US" sz="1400" i="1"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8667713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C57E-CF17-C0A0-202E-F3701C1D9AEB}"/>
              </a:ext>
            </a:extLst>
          </p:cNvPr>
          <p:cNvSpPr>
            <a:spLocks noGrp="1"/>
          </p:cNvSpPr>
          <p:nvPr>
            <p:ph type="title"/>
          </p:nvPr>
        </p:nvSpPr>
        <p:spPr/>
        <p:txBody>
          <a:bodyPr/>
          <a:lstStyle/>
          <a:p>
            <a:r>
              <a:rPr lang="en-US" dirty="0"/>
              <a:t>Dimension keys</a:t>
            </a:r>
          </a:p>
        </p:txBody>
      </p:sp>
      <p:graphicFrame>
        <p:nvGraphicFramePr>
          <p:cNvPr id="9" name="Table 8">
            <a:extLst>
              <a:ext uri="{FF2B5EF4-FFF2-40B4-BE49-F238E27FC236}">
                <a16:creationId xmlns:a16="http://schemas.microsoft.com/office/drawing/2014/main" id="{A81AF419-DEEC-30ED-2BB6-3EF15BDD9436}"/>
              </a:ext>
            </a:extLst>
          </p:cNvPr>
          <p:cNvGraphicFramePr>
            <a:graphicFrameLocks noGrp="1"/>
          </p:cNvGraphicFramePr>
          <p:nvPr>
            <p:extLst>
              <p:ext uri="{D42A27DB-BD31-4B8C-83A1-F6EECF244321}">
                <p14:modId xmlns:p14="http://schemas.microsoft.com/office/powerpoint/2010/main" val="2215555374"/>
              </p:ext>
            </p:extLst>
          </p:nvPr>
        </p:nvGraphicFramePr>
        <p:xfrm>
          <a:off x="359454" y="3336575"/>
          <a:ext cx="11400455" cy="1897322"/>
        </p:xfrm>
        <a:graphic>
          <a:graphicData uri="http://schemas.openxmlformats.org/drawingml/2006/table">
            <a:tbl>
              <a:tblPr firstRow="1">
                <a:tableStyleId>{08FB837D-C827-4EFA-A057-4D05807E0F7C}</a:tableStyleId>
              </a:tblPr>
              <a:tblGrid>
                <a:gridCol w="1409101">
                  <a:extLst>
                    <a:ext uri="{9D8B030D-6E8A-4147-A177-3AD203B41FA5}">
                      <a16:colId xmlns:a16="http://schemas.microsoft.com/office/drawing/2014/main" val="1874513522"/>
                    </a:ext>
                  </a:extLst>
                </a:gridCol>
                <a:gridCol w="1409101">
                  <a:extLst>
                    <a:ext uri="{9D8B030D-6E8A-4147-A177-3AD203B41FA5}">
                      <a16:colId xmlns:a16="http://schemas.microsoft.com/office/drawing/2014/main" val="2320920541"/>
                    </a:ext>
                  </a:extLst>
                </a:gridCol>
                <a:gridCol w="1409101">
                  <a:extLst>
                    <a:ext uri="{9D8B030D-6E8A-4147-A177-3AD203B41FA5}">
                      <a16:colId xmlns:a16="http://schemas.microsoft.com/office/drawing/2014/main" val="3211799287"/>
                    </a:ext>
                  </a:extLst>
                </a:gridCol>
                <a:gridCol w="1536748">
                  <a:extLst>
                    <a:ext uri="{9D8B030D-6E8A-4147-A177-3AD203B41FA5}">
                      <a16:colId xmlns:a16="http://schemas.microsoft.com/office/drawing/2014/main" val="3977270004"/>
                    </a:ext>
                  </a:extLst>
                </a:gridCol>
                <a:gridCol w="1409101">
                  <a:extLst>
                    <a:ext uri="{9D8B030D-6E8A-4147-A177-3AD203B41FA5}">
                      <a16:colId xmlns:a16="http://schemas.microsoft.com/office/drawing/2014/main" val="2304523054"/>
                    </a:ext>
                  </a:extLst>
                </a:gridCol>
                <a:gridCol w="1409101">
                  <a:extLst>
                    <a:ext uri="{9D8B030D-6E8A-4147-A177-3AD203B41FA5}">
                      <a16:colId xmlns:a16="http://schemas.microsoft.com/office/drawing/2014/main" val="3883985706"/>
                    </a:ext>
                  </a:extLst>
                </a:gridCol>
                <a:gridCol w="1409101">
                  <a:extLst>
                    <a:ext uri="{9D8B030D-6E8A-4147-A177-3AD203B41FA5}">
                      <a16:colId xmlns:a16="http://schemas.microsoft.com/office/drawing/2014/main" val="653623635"/>
                    </a:ext>
                  </a:extLst>
                </a:gridCol>
                <a:gridCol w="1409101">
                  <a:extLst>
                    <a:ext uri="{9D8B030D-6E8A-4147-A177-3AD203B41FA5}">
                      <a16:colId xmlns:a16="http://schemas.microsoft.com/office/drawing/2014/main" val="2516332742"/>
                    </a:ext>
                  </a:extLst>
                </a:gridCol>
              </a:tblGrid>
              <a:tr h="262120">
                <a:tc>
                  <a:txBody>
                    <a:bodyPr/>
                    <a:lstStyle/>
                    <a:p>
                      <a:pPr algn="l" fontAlgn="t"/>
                      <a:r>
                        <a:rPr lang="en-US" sz="1100" b="1" dirty="0">
                          <a:solidFill>
                            <a:schemeClr val="bg1"/>
                          </a:solidFill>
                          <a:effectLst/>
                        </a:rPr>
                        <a:t>CustomerKey</a:t>
                      </a:r>
                    </a:p>
                  </a:txBody>
                  <a:tcPr marL="26679" marR="26679" marT="13339" marB="133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en-US" sz="1100" b="1" dirty="0">
                          <a:solidFill>
                            <a:schemeClr val="bg1"/>
                          </a:solidFill>
                          <a:effectLst/>
                        </a:rPr>
                        <a:t>CustomerAltKey</a:t>
                      </a:r>
                    </a:p>
                  </a:txBody>
                  <a:tcPr marL="26679" marR="26679" marT="13339" marB="1333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en-US" sz="1100" b="1" dirty="0">
                          <a:solidFill>
                            <a:schemeClr val="bg1"/>
                          </a:solidFill>
                          <a:effectLst/>
                        </a:rPr>
                        <a:t>Name</a:t>
                      </a:r>
                    </a:p>
                  </a:txBody>
                  <a:tcPr marL="26679" marR="26679" marT="13339" marB="1333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en-US" sz="1100" b="1" dirty="0">
                          <a:solidFill>
                            <a:schemeClr val="bg1"/>
                          </a:solidFill>
                          <a:effectLst/>
                        </a:rPr>
                        <a:t>Email</a:t>
                      </a:r>
                    </a:p>
                  </a:txBody>
                  <a:tcPr marL="26679" marR="26679" marT="13339" marB="1333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en-US" sz="1100" b="1" dirty="0">
                          <a:solidFill>
                            <a:schemeClr val="bg1"/>
                          </a:solidFill>
                          <a:effectLst/>
                        </a:rPr>
                        <a:t>Street</a:t>
                      </a:r>
                    </a:p>
                  </a:txBody>
                  <a:tcPr marL="26679" marR="26679" marT="13339" marB="1333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en-US" sz="1100" b="1" dirty="0">
                          <a:solidFill>
                            <a:schemeClr val="bg1"/>
                          </a:solidFill>
                          <a:effectLst/>
                        </a:rPr>
                        <a:t>City</a:t>
                      </a:r>
                    </a:p>
                  </a:txBody>
                  <a:tcPr marL="26679" marR="26679" marT="13339" marB="1333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en-US" sz="1100" b="1" dirty="0">
                          <a:solidFill>
                            <a:schemeClr val="bg1"/>
                          </a:solidFill>
                          <a:effectLst/>
                        </a:rPr>
                        <a:t>PostalCode</a:t>
                      </a:r>
                    </a:p>
                  </a:txBody>
                  <a:tcPr marL="26679" marR="26679" marT="13339" marB="13339">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fontAlgn="t"/>
                      <a:r>
                        <a:rPr lang="en-US" sz="1100" b="1" dirty="0">
                          <a:solidFill>
                            <a:schemeClr val="bg1"/>
                          </a:solidFill>
                          <a:effectLst/>
                        </a:rPr>
                        <a:t>CountryRegion</a:t>
                      </a:r>
                    </a:p>
                  </a:txBody>
                  <a:tcPr marL="26679" marR="26679" marT="13339" marB="133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990741867"/>
                  </a:ext>
                </a:extLst>
              </a:tr>
              <a:tr h="340601">
                <a:tc>
                  <a:txBody>
                    <a:bodyPr/>
                    <a:lstStyle/>
                    <a:p>
                      <a:pPr algn="l" fontAlgn="t"/>
                      <a:r>
                        <a:rPr lang="en-US" sz="1100" dirty="0">
                          <a:effectLst/>
                        </a:rPr>
                        <a:t>123</a:t>
                      </a:r>
                    </a:p>
                  </a:txBody>
                  <a:tcPr marL="26679" marR="26679" marT="13339" marB="133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100" dirty="0">
                          <a:effectLst/>
                        </a:rPr>
                        <a:t>I-543</a:t>
                      </a:r>
                      <a:r>
                        <a:rPr lang="en-US" sz="1100" dirty="0">
                          <a:solidFill>
                            <a:srgbClr val="FF0000"/>
                          </a:solidFill>
                          <a:effectLst/>
                        </a:rPr>
                        <a:t>*</a:t>
                      </a:r>
                    </a:p>
                  </a:txBody>
                  <a:tcPr marL="26679" marR="26679" marT="13339" marB="13339">
                    <a:lnT w="12700" cap="flat" cmpd="sng" algn="ctr">
                      <a:solidFill>
                        <a:schemeClr val="tx1"/>
                      </a:solidFill>
                      <a:prstDash val="solid"/>
                      <a:round/>
                      <a:headEnd type="none" w="med" len="med"/>
                      <a:tailEnd type="none" w="med" len="med"/>
                    </a:lnT>
                  </a:tcPr>
                </a:tc>
                <a:tc>
                  <a:txBody>
                    <a:bodyPr/>
                    <a:lstStyle/>
                    <a:p>
                      <a:pPr algn="l" fontAlgn="t"/>
                      <a:r>
                        <a:rPr lang="en-US" sz="1100" dirty="0">
                          <a:effectLst/>
                        </a:rPr>
                        <a:t>Navin Jones</a:t>
                      </a:r>
                    </a:p>
                  </a:txBody>
                  <a:tcPr marL="26679" marR="26679" marT="13339" marB="13339">
                    <a:lnT w="12700" cap="flat" cmpd="sng" algn="ctr">
                      <a:solidFill>
                        <a:schemeClr val="tx1"/>
                      </a:solidFill>
                      <a:prstDash val="solid"/>
                      <a:round/>
                      <a:headEnd type="none" w="med" len="med"/>
                      <a:tailEnd type="none" w="med" len="med"/>
                    </a:lnT>
                  </a:tcPr>
                </a:tc>
                <a:tc>
                  <a:txBody>
                    <a:bodyPr/>
                    <a:lstStyle/>
                    <a:p>
                      <a:pPr algn="l" fontAlgn="t"/>
                      <a:r>
                        <a:rPr lang="en-US" sz="1100" dirty="0">
                          <a:effectLst/>
                        </a:rPr>
                        <a:t>navin1@contoso.com</a:t>
                      </a:r>
                    </a:p>
                  </a:txBody>
                  <a:tcPr marL="26679" marR="26679" marT="13339" marB="13339">
                    <a:lnT w="12700" cap="flat" cmpd="sng" algn="ctr">
                      <a:solidFill>
                        <a:schemeClr val="tx1"/>
                      </a:solidFill>
                      <a:prstDash val="solid"/>
                      <a:round/>
                      <a:headEnd type="none" w="med" len="med"/>
                      <a:tailEnd type="none" w="med" len="med"/>
                    </a:lnT>
                  </a:tcPr>
                </a:tc>
                <a:tc>
                  <a:txBody>
                    <a:bodyPr/>
                    <a:lstStyle/>
                    <a:p>
                      <a:pPr algn="l" fontAlgn="t"/>
                      <a:r>
                        <a:rPr lang="en-US" sz="1100" dirty="0">
                          <a:effectLst/>
                        </a:rPr>
                        <a:t>1 Main St.</a:t>
                      </a:r>
                    </a:p>
                  </a:txBody>
                  <a:tcPr marL="26679" marR="26679" marT="13339" marB="13339">
                    <a:lnT w="12700" cap="flat" cmpd="sng" algn="ctr">
                      <a:solidFill>
                        <a:schemeClr val="tx1"/>
                      </a:solidFill>
                      <a:prstDash val="solid"/>
                      <a:round/>
                      <a:headEnd type="none" w="med" len="med"/>
                      <a:tailEnd type="none" w="med" len="med"/>
                    </a:lnT>
                  </a:tcPr>
                </a:tc>
                <a:tc>
                  <a:txBody>
                    <a:bodyPr/>
                    <a:lstStyle/>
                    <a:p>
                      <a:pPr algn="l" fontAlgn="t"/>
                      <a:r>
                        <a:rPr lang="en-US" sz="1100" dirty="0">
                          <a:effectLst/>
                        </a:rPr>
                        <a:t>Seattle</a:t>
                      </a:r>
                    </a:p>
                  </a:txBody>
                  <a:tcPr marL="26679" marR="26679" marT="13339" marB="13339">
                    <a:lnT w="12700" cap="flat" cmpd="sng" algn="ctr">
                      <a:solidFill>
                        <a:schemeClr val="tx1"/>
                      </a:solidFill>
                      <a:prstDash val="solid"/>
                      <a:round/>
                      <a:headEnd type="none" w="med" len="med"/>
                      <a:tailEnd type="none" w="med" len="med"/>
                    </a:lnT>
                  </a:tcPr>
                </a:tc>
                <a:tc>
                  <a:txBody>
                    <a:bodyPr/>
                    <a:lstStyle/>
                    <a:p>
                      <a:pPr algn="l" fontAlgn="t"/>
                      <a:r>
                        <a:rPr lang="en-US" sz="1100" dirty="0">
                          <a:effectLst/>
                        </a:rPr>
                        <a:t>90000</a:t>
                      </a:r>
                    </a:p>
                  </a:txBody>
                  <a:tcPr marL="26679" marR="26679" marT="13339" marB="13339">
                    <a:lnT w="12700" cap="flat" cmpd="sng" algn="ctr">
                      <a:solidFill>
                        <a:schemeClr val="tx1"/>
                      </a:solidFill>
                      <a:prstDash val="solid"/>
                      <a:round/>
                      <a:headEnd type="none" w="med" len="med"/>
                      <a:tailEnd type="none" w="med" len="med"/>
                    </a:lnT>
                  </a:tcPr>
                </a:tc>
                <a:tc>
                  <a:txBody>
                    <a:bodyPr/>
                    <a:lstStyle/>
                    <a:p>
                      <a:pPr algn="l" fontAlgn="t"/>
                      <a:r>
                        <a:rPr lang="en-US" sz="1100" dirty="0">
                          <a:effectLst/>
                        </a:rPr>
                        <a:t>United States</a:t>
                      </a:r>
                    </a:p>
                  </a:txBody>
                  <a:tcPr marL="26679" marR="26679" marT="13339" marB="133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72223412"/>
                  </a:ext>
                </a:extLst>
              </a:tr>
              <a:tr h="340601">
                <a:tc>
                  <a:txBody>
                    <a:bodyPr/>
                    <a:lstStyle/>
                    <a:p>
                      <a:pPr algn="l" fontAlgn="t"/>
                      <a:r>
                        <a:rPr lang="en-US" sz="1100" dirty="0">
                          <a:effectLst/>
                        </a:rPr>
                        <a:t>124</a:t>
                      </a:r>
                    </a:p>
                  </a:txBody>
                  <a:tcPr marL="26679" marR="26679" marT="13339" marB="13339">
                    <a:lnL w="12700" cap="flat" cmpd="sng" algn="ctr">
                      <a:solidFill>
                        <a:schemeClr val="tx1"/>
                      </a:solidFill>
                      <a:prstDash val="solid"/>
                      <a:round/>
                      <a:headEnd type="none" w="med" len="med"/>
                      <a:tailEnd type="none" w="med" len="med"/>
                    </a:lnL>
                  </a:tcPr>
                </a:tc>
                <a:tc>
                  <a:txBody>
                    <a:bodyPr/>
                    <a:lstStyle/>
                    <a:p>
                      <a:pPr algn="l" fontAlgn="t"/>
                      <a:r>
                        <a:rPr lang="en-US" sz="1100" dirty="0">
                          <a:effectLst/>
                        </a:rPr>
                        <a:t>R-589</a:t>
                      </a:r>
                    </a:p>
                  </a:txBody>
                  <a:tcPr marL="26679" marR="26679" marT="13339" marB="13339"/>
                </a:tc>
                <a:tc>
                  <a:txBody>
                    <a:bodyPr/>
                    <a:lstStyle/>
                    <a:p>
                      <a:pPr algn="l" fontAlgn="t"/>
                      <a:r>
                        <a:rPr lang="en-US" sz="1100" dirty="0">
                          <a:effectLst/>
                        </a:rPr>
                        <a:t>Mary Smith</a:t>
                      </a:r>
                    </a:p>
                  </a:txBody>
                  <a:tcPr marL="26679" marR="26679" marT="13339" marB="13339"/>
                </a:tc>
                <a:tc>
                  <a:txBody>
                    <a:bodyPr/>
                    <a:lstStyle/>
                    <a:p>
                      <a:pPr algn="l" fontAlgn="t"/>
                      <a:r>
                        <a:rPr lang="en-US" sz="1100" dirty="0">
                          <a:effectLst/>
                        </a:rPr>
                        <a:t>mary2@contoso.com</a:t>
                      </a:r>
                    </a:p>
                  </a:txBody>
                  <a:tcPr marL="26679" marR="26679" marT="13339" marB="13339"/>
                </a:tc>
                <a:tc>
                  <a:txBody>
                    <a:bodyPr/>
                    <a:lstStyle/>
                    <a:p>
                      <a:pPr algn="l" fontAlgn="t"/>
                      <a:r>
                        <a:rPr lang="en-US" sz="1100" dirty="0">
                          <a:effectLst/>
                        </a:rPr>
                        <a:t>234 190th Ave</a:t>
                      </a:r>
                    </a:p>
                  </a:txBody>
                  <a:tcPr marL="26679" marR="26679" marT="13339" marB="13339"/>
                </a:tc>
                <a:tc>
                  <a:txBody>
                    <a:bodyPr/>
                    <a:lstStyle/>
                    <a:p>
                      <a:pPr algn="l" fontAlgn="t"/>
                      <a:r>
                        <a:rPr lang="en-US" sz="1100" dirty="0">
                          <a:effectLst/>
                        </a:rPr>
                        <a:t>Buffalo</a:t>
                      </a:r>
                    </a:p>
                  </a:txBody>
                  <a:tcPr marL="26679" marR="26679" marT="13339" marB="13339"/>
                </a:tc>
                <a:tc>
                  <a:txBody>
                    <a:bodyPr/>
                    <a:lstStyle/>
                    <a:p>
                      <a:pPr algn="l" fontAlgn="t"/>
                      <a:r>
                        <a:rPr lang="en-US" sz="1100" dirty="0">
                          <a:effectLst/>
                        </a:rPr>
                        <a:t>50001</a:t>
                      </a:r>
                    </a:p>
                  </a:txBody>
                  <a:tcPr marL="26679" marR="26679" marT="13339" marB="13339"/>
                </a:tc>
                <a:tc>
                  <a:txBody>
                    <a:bodyPr/>
                    <a:lstStyle/>
                    <a:p>
                      <a:pPr algn="l" fontAlgn="t"/>
                      <a:r>
                        <a:rPr lang="en-US" sz="1100" dirty="0">
                          <a:effectLst/>
                        </a:rPr>
                        <a:t>United States</a:t>
                      </a:r>
                    </a:p>
                  </a:txBody>
                  <a:tcPr marL="26679" marR="26679" marT="13339" marB="133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4572176"/>
                  </a:ext>
                </a:extLst>
              </a:tr>
              <a:tr h="419081">
                <a:tc>
                  <a:txBody>
                    <a:bodyPr/>
                    <a:lstStyle/>
                    <a:p>
                      <a:pPr algn="l" fontAlgn="t"/>
                      <a:r>
                        <a:rPr lang="en-US" sz="1100" dirty="0">
                          <a:effectLst/>
                        </a:rPr>
                        <a:t>125</a:t>
                      </a:r>
                    </a:p>
                  </a:txBody>
                  <a:tcPr marL="26679" marR="26679" marT="13339" marB="13339">
                    <a:lnL w="12700" cap="flat" cmpd="sng" algn="ctr">
                      <a:solidFill>
                        <a:schemeClr val="tx1"/>
                      </a:solidFill>
                      <a:prstDash val="solid"/>
                      <a:round/>
                      <a:headEnd type="none" w="med" len="med"/>
                      <a:tailEnd type="none" w="med" len="med"/>
                    </a:lnL>
                  </a:tcPr>
                </a:tc>
                <a:tc>
                  <a:txBody>
                    <a:bodyPr/>
                    <a:lstStyle/>
                    <a:p>
                      <a:pPr algn="l" fontAlgn="t"/>
                      <a:r>
                        <a:rPr lang="en-US" sz="1100" dirty="0">
                          <a:effectLst/>
                        </a:rPr>
                        <a:t>I-321</a:t>
                      </a:r>
                    </a:p>
                  </a:txBody>
                  <a:tcPr marL="26679" marR="26679" marT="13339" marB="13339"/>
                </a:tc>
                <a:tc>
                  <a:txBody>
                    <a:bodyPr/>
                    <a:lstStyle/>
                    <a:p>
                      <a:pPr algn="l" fontAlgn="t"/>
                      <a:r>
                        <a:rPr lang="en-US" sz="1100" dirty="0">
                          <a:effectLst/>
                        </a:rPr>
                        <a:t>Antoine Dubois</a:t>
                      </a:r>
                    </a:p>
                  </a:txBody>
                  <a:tcPr marL="26679" marR="26679" marT="13339" marB="13339"/>
                </a:tc>
                <a:tc>
                  <a:txBody>
                    <a:bodyPr/>
                    <a:lstStyle/>
                    <a:p>
                      <a:pPr algn="l" fontAlgn="t"/>
                      <a:r>
                        <a:rPr lang="en-US" sz="1100" dirty="0">
                          <a:effectLst/>
                        </a:rPr>
                        <a:t>antoine1@contoso.com</a:t>
                      </a:r>
                    </a:p>
                  </a:txBody>
                  <a:tcPr marL="26679" marR="26679" marT="13339" marB="13339"/>
                </a:tc>
                <a:tc>
                  <a:txBody>
                    <a:bodyPr/>
                    <a:lstStyle/>
                    <a:p>
                      <a:pPr algn="l" fontAlgn="t"/>
                      <a:r>
                        <a:rPr lang="en-US" sz="1100" dirty="0">
                          <a:effectLst/>
                        </a:rPr>
                        <a:t>2 Rue Jolie</a:t>
                      </a:r>
                    </a:p>
                  </a:txBody>
                  <a:tcPr marL="26679" marR="26679" marT="13339" marB="13339"/>
                </a:tc>
                <a:tc>
                  <a:txBody>
                    <a:bodyPr/>
                    <a:lstStyle/>
                    <a:p>
                      <a:pPr algn="l" fontAlgn="t"/>
                      <a:r>
                        <a:rPr lang="en-US" sz="1100" dirty="0">
                          <a:effectLst/>
                        </a:rPr>
                        <a:t>Paris</a:t>
                      </a:r>
                    </a:p>
                  </a:txBody>
                  <a:tcPr marL="26679" marR="26679" marT="13339" marB="13339"/>
                </a:tc>
                <a:tc>
                  <a:txBody>
                    <a:bodyPr/>
                    <a:lstStyle/>
                    <a:p>
                      <a:pPr algn="l" fontAlgn="t"/>
                      <a:r>
                        <a:rPr lang="en-US" sz="1100" dirty="0">
                          <a:effectLst/>
                        </a:rPr>
                        <a:t>20098</a:t>
                      </a:r>
                    </a:p>
                  </a:txBody>
                  <a:tcPr marL="26679" marR="26679" marT="13339" marB="13339"/>
                </a:tc>
                <a:tc>
                  <a:txBody>
                    <a:bodyPr/>
                    <a:lstStyle/>
                    <a:p>
                      <a:pPr algn="l" fontAlgn="t"/>
                      <a:r>
                        <a:rPr lang="en-US" sz="1100" dirty="0">
                          <a:effectLst/>
                        </a:rPr>
                        <a:t>France</a:t>
                      </a:r>
                    </a:p>
                  </a:txBody>
                  <a:tcPr marL="26679" marR="26679" marT="13339" marB="133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15033862"/>
                  </a:ext>
                </a:extLst>
              </a:tr>
              <a:tr h="340601">
                <a:tc>
                  <a:txBody>
                    <a:bodyPr/>
                    <a:lstStyle/>
                    <a:p>
                      <a:pPr algn="l" fontAlgn="t"/>
                      <a:r>
                        <a:rPr lang="en-US" sz="1100" dirty="0">
                          <a:effectLst/>
                        </a:rPr>
                        <a:t>126</a:t>
                      </a:r>
                    </a:p>
                  </a:txBody>
                  <a:tcPr marL="26679" marR="26679" marT="13339" marB="13339">
                    <a:lnL w="12700" cap="flat" cmpd="sng" algn="ctr">
                      <a:solidFill>
                        <a:schemeClr val="tx1"/>
                      </a:solidFill>
                      <a:prstDash val="solid"/>
                      <a:round/>
                      <a:headEnd type="none" w="med" len="med"/>
                      <a:tailEnd type="none" w="med" len="med"/>
                    </a:lnL>
                  </a:tcPr>
                </a:tc>
                <a:tc>
                  <a:txBody>
                    <a:bodyPr/>
                    <a:lstStyle/>
                    <a:p>
                      <a:pPr algn="l" fontAlgn="t"/>
                      <a:r>
                        <a:rPr lang="en-US" sz="1100" dirty="0">
                          <a:effectLst/>
                        </a:rPr>
                        <a:t>I-543</a:t>
                      </a:r>
                      <a:r>
                        <a:rPr lang="en-US" sz="1100" dirty="0">
                          <a:solidFill>
                            <a:srgbClr val="FF0000"/>
                          </a:solidFill>
                          <a:effectLst/>
                        </a:rPr>
                        <a:t>*</a:t>
                      </a:r>
                    </a:p>
                  </a:txBody>
                  <a:tcPr marL="26679" marR="26679" marT="13339" marB="13339"/>
                </a:tc>
                <a:tc>
                  <a:txBody>
                    <a:bodyPr/>
                    <a:lstStyle/>
                    <a:p>
                      <a:pPr algn="l" fontAlgn="t"/>
                      <a:r>
                        <a:rPr lang="en-US" sz="1100" dirty="0">
                          <a:effectLst/>
                        </a:rPr>
                        <a:t>Navin Jones</a:t>
                      </a:r>
                    </a:p>
                  </a:txBody>
                  <a:tcPr marL="26679" marR="26679" marT="13339" marB="13339"/>
                </a:tc>
                <a:tc>
                  <a:txBody>
                    <a:bodyPr/>
                    <a:lstStyle/>
                    <a:p>
                      <a:pPr algn="l" fontAlgn="t"/>
                      <a:r>
                        <a:rPr lang="en-US" sz="1100" dirty="0">
                          <a:effectLst/>
                        </a:rPr>
                        <a:t>navin1@contoso.com</a:t>
                      </a:r>
                    </a:p>
                  </a:txBody>
                  <a:tcPr marL="26679" marR="26679" marT="13339" marB="13339"/>
                </a:tc>
                <a:tc>
                  <a:txBody>
                    <a:bodyPr/>
                    <a:lstStyle/>
                    <a:p>
                      <a:pPr algn="l" fontAlgn="t"/>
                      <a:r>
                        <a:rPr lang="en-US" sz="1100" dirty="0">
                          <a:effectLst/>
                        </a:rPr>
                        <a:t>24 125th Ave.</a:t>
                      </a:r>
                    </a:p>
                  </a:txBody>
                  <a:tcPr marL="26679" marR="26679" marT="13339" marB="13339"/>
                </a:tc>
                <a:tc>
                  <a:txBody>
                    <a:bodyPr/>
                    <a:lstStyle/>
                    <a:p>
                      <a:pPr algn="l" fontAlgn="t"/>
                      <a:r>
                        <a:rPr lang="en-US" sz="1100" dirty="0">
                          <a:effectLst/>
                        </a:rPr>
                        <a:t>New York</a:t>
                      </a:r>
                    </a:p>
                  </a:txBody>
                  <a:tcPr marL="26679" marR="26679" marT="13339" marB="13339"/>
                </a:tc>
                <a:tc>
                  <a:txBody>
                    <a:bodyPr/>
                    <a:lstStyle/>
                    <a:p>
                      <a:pPr algn="l" fontAlgn="t"/>
                      <a:r>
                        <a:rPr lang="en-US" sz="1100" dirty="0">
                          <a:effectLst/>
                        </a:rPr>
                        <a:t>50000</a:t>
                      </a:r>
                    </a:p>
                  </a:txBody>
                  <a:tcPr marL="26679" marR="26679" marT="13339" marB="13339"/>
                </a:tc>
                <a:tc>
                  <a:txBody>
                    <a:bodyPr/>
                    <a:lstStyle/>
                    <a:p>
                      <a:pPr algn="l" fontAlgn="t"/>
                      <a:r>
                        <a:rPr lang="en-US" sz="1100" dirty="0">
                          <a:effectLst/>
                        </a:rPr>
                        <a:t>United States</a:t>
                      </a:r>
                    </a:p>
                  </a:txBody>
                  <a:tcPr marL="26679" marR="26679" marT="13339" marB="133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78632120"/>
                  </a:ext>
                </a:extLst>
              </a:tr>
              <a:tr h="105159">
                <a:tc>
                  <a:txBody>
                    <a:bodyPr/>
                    <a:lstStyle/>
                    <a:p>
                      <a:pPr algn="l" fontAlgn="t"/>
                      <a:r>
                        <a:rPr lang="en-US" sz="1100" dirty="0">
                          <a:effectLst/>
                        </a:rPr>
                        <a:t>...</a:t>
                      </a:r>
                    </a:p>
                  </a:txBody>
                  <a:tcPr marL="26679" marR="26679" marT="13339" marB="13339">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100" dirty="0">
                          <a:effectLst/>
                        </a:rPr>
                        <a:t>...</a:t>
                      </a:r>
                    </a:p>
                  </a:txBody>
                  <a:tcPr marL="26679" marR="26679" marT="13339" marB="13339">
                    <a:lnB w="12700" cap="flat" cmpd="sng" algn="ctr">
                      <a:solidFill>
                        <a:schemeClr val="tx1"/>
                      </a:solidFill>
                      <a:prstDash val="solid"/>
                      <a:round/>
                      <a:headEnd type="none" w="med" len="med"/>
                      <a:tailEnd type="none" w="med" len="med"/>
                    </a:lnB>
                  </a:tcPr>
                </a:tc>
                <a:tc>
                  <a:txBody>
                    <a:bodyPr/>
                    <a:lstStyle/>
                    <a:p>
                      <a:pPr algn="l" fontAlgn="t"/>
                      <a:r>
                        <a:rPr lang="en-US" sz="1100" dirty="0">
                          <a:effectLst/>
                        </a:rPr>
                        <a:t>...</a:t>
                      </a:r>
                    </a:p>
                  </a:txBody>
                  <a:tcPr marL="26679" marR="26679" marT="13339" marB="13339">
                    <a:lnB w="12700" cap="flat" cmpd="sng" algn="ctr">
                      <a:solidFill>
                        <a:schemeClr val="tx1"/>
                      </a:solidFill>
                      <a:prstDash val="solid"/>
                      <a:round/>
                      <a:headEnd type="none" w="med" len="med"/>
                      <a:tailEnd type="none" w="med" len="med"/>
                    </a:lnB>
                  </a:tcPr>
                </a:tc>
                <a:tc>
                  <a:txBody>
                    <a:bodyPr/>
                    <a:lstStyle/>
                    <a:p>
                      <a:pPr algn="l" fontAlgn="t"/>
                      <a:r>
                        <a:rPr lang="en-US" sz="1100" dirty="0">
                          <a:effectLst/>
                        </a:rPr>
                        <a:t>...</a:t>
                      </a:r>
                    </a:p>
                  </a:txBody>
                  <a:tcPr marL="26679" marR="26679" marT="13339" marB="13339">
                    <a:lnB w="12700" cap="flat" cmpd="sng" algn="ctr">
                      <a:solidFill>
                        <a:schemeClr val="tx1"/>
                      </a:solidFill>
                      <a:prstDash val="solid"/>
                      <a:round/>
                      <a:headEnd type="none" w="med" len="med"/>
                      <a:tailEnd type="none" w="med" len="med"/>
                    </a:lnB>
                  </a:tcPr>
                </a:tc>
                <a:tc>
                  <a:txBody>
                    <a:bodyPr/>
                    <a:lstStyle/>
                    <a:p>
                      <a:pPr algn="l" fontAlgn="t"/>
                      <a:r>
                        <a:rPr lang="en-US" sz="1100" dirty="0">
                          <a:effectLst/>
                        </a:rPr>
                        <a:t>...</a:t>
                      </a:r>
                    </a:p>
                  </a:txBody>
                  <a:tcPr marL="26679" marR="26679" marT="13339" marB="13339">
                    <a:lnB w="12700" cap="flat" cmpd="sng" algn="ctr">
                      <a:solidFill>
                        <a:schemeClr val="tx1"/>
                      </a:solidFill>
                      <a:prstDash val="solid"/>
                      <a:round/>
                      <a:headEnd type="none" w="med" len="med"/>
                      <a:tailEnd type="none" w="med" len="med"/>
                    </a:lnB>
                  </a:tcPr>
                </a:tc>
                <a:tc>
                  <a:txBody>
                    <a:bodyPr/>
                    <a:lstStyle/>
                    <a:p>
                      <a:pPr algn="l" fontAlgn="t"/>
                      <a:r>
                        <a:rPr lang="en-US" sz="1100" dirty="0">
                          <a:effectLst/>
                        </a:rPr>
                        <a:t>...</a:t>
                      </a:r>
                    </a:p>
                  </a:txBody>
                  <a:tcPr marL="26679" marR="26679" marT="13339" marB="13339">
                    <a:lnB w="12700" cap="flat" cmpd="sng" algn="ctr">
                      <a:solidFill>
                        <a:schemeClr val="tx1"/>
                      </a:solidFill>
                      <a:prstDash val="solid"/>
                      <a:round/>
                      <a:headEnd type="none" w="med" len="med"/>
                      <a:tailEnd type="none" w="med" len="med"/>
                    </a:lnB>
                  </a:tcPr>
                </a:tc>
                <a:tc>
                  <a:txBody>
                    <a:bodyPr/>
                    <a:lstStyle/>
                    <a:p>
                      <a:pPr algn="l" fontAlgn="t"/>
                      <a:r>
                        <a:rPr lang="en-US" sz="1100" dirty="0">
                          <a:effectLst/>
                        </a:rPr>
                        <a:t>...</a:t>
                      </a:r>
                    </a:p>
                  </a:txBody>
                  <a:tcPr marL="26679" marR="26679" marT="13339" marB="13339">
                    <a:lnB w="12700" cap="flat" cmpd="sng" algn="ctr">
                      <a:solidFill>
                        <a:schemeClr val="tx1"/>
                      </a:solidFill>
                      <a:prstDash val="solid"/>
                      <a:round/>
                      <a:headEnd type="none" w="med" len="med"/>
                      <a:tailEnd type="none" w="med" len="med"/>
                    </a:lnB>
                  </a:tcPr>
                </a:tc>
                <a:tc>
                  <a:txBody>
                    <a:bodyPr/>
                    <a:lstStyle/>
                    <a:p>
                      <a:pPr algn="l" fontAlgn="t"/>
                      <a:r>
                        <a:rPr lang="en-US" sz="1100" dirty="0">
                          <a:effectLst/>
                        </a:rPr>
                        <a:t>...</a:t>
                      </a:r>
                    </a:p>
                  </a:txBody>
                  <a:tcPr marL="26679" marR="26679" marT="13339" marB="1333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882661"/>
                  </a:ext>
                </a:extLst>
              </a:tr>
            </a:tbl>
          </a:graphicData>
        </a:graphic>
      </p:graphicFrame>
      <p:sp>
        <p:nvSpPr>
          <p:cNvPr id="6" name="Speech Bubble: Rectangle 5">
            <a:extLst>
              <a:ext uri="{FF2B5EF4-FFF2-40B4-BE49-F238E27FC236}">
                <a16:creationId xmlns:a16="http://schemas.microsoft.com/office/drawing/2014/main" id="{1E1E2CED-5A84-3027-2A33-EBF101DA5E3C}"/>
              </a:ext>
            </a:extLst>
          </p:cNvPr>
          <p:cNvSpPr/>
          <p:nvPr/>
        </p:nvSpPr>
        <p:spPr bwMode="auto">
          <a:xfrm>
            <a:off x="359454" y="1363477"/>
            <a:ext cx="3663906" cy="1444121"/>
          </a:xfrm>
          <a:prstGeom prst="wedgeRectCallout">
            <a:avLst>
              <a:gd name="adj1" fmla="val -37700"/>
              <a:gd name="adj2" fmla="val 88264"/>
            </a:avLst>
          </a:pr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b="1" dirty="0">
                <a:solidFill>
                  <a:schemeClr val="tx1"/>
                </a:solidFill>
              </a:rPr>
              <a:t>Surrogate key</a:t>
            </a:r>
          </a:p>
          <a:p>
            <a:pPr marL="630238" lvl="1" indent="-342900">
              <a:buFont typeface="Arial" panose="020B0604020202020204" pitchFamily="34" charset="0"/>
              <a:buChar char="•"/>
            </a:pPr>
            <a:r>
              <a:rPr lang="en-US" sz="1400" dirty="0">
                <a:solidFill>
                  <a:schemeClr val="tx1"/>
                </a:solidFill>
              </a:rPr>
              <a:t>Uniquely identifies an instance of a dimension entity (i.e. a row)</a:t>
            </a:r>
          </a:p>
          <a:p>
            <a:pPr marL="630238" lvl="1" indent="-342900">
              <a:buFont typeface="Arial" panose="020B0604020202020204" pitchFamily="34" charset="0"/>
              <a:buChar char="•"/>
            </a:pPr>
            <a:r>
              <a:rPr lang="en-US" sz="1400" dirty="0">
                <a:solidFill>
                  <a:schemeClr val="tx1"/>
                </a:solidFill>
              </a:rPr>
              <a:t>Usually a simple integer value</a:t>
            </a:r>
          </a:p>
          <a:p>
            <a:pPr marL="630238" lvl="1" indent="-342900">
              <a:buFont typeface="Arial" panose="020B0604020202020204" pitchFamily="34" charset="0"/>
              <a:buChar char="•"/>
            </a:pPr>
            <a:r>
              <a:rPr lang="en-US" sz="1400" dirty="0">
                <a:solidFill>
                  <a:schemeClr val="tx1"/>
                </a:solidFill>
              </a:rPr>
              <a:t>Must be unique in the dimension table</a:t>
            </a:r>
          </a:p>
          <a:p>
            <a:pPr algn="ctr" defTabSz="932472"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sp>
        <p:nvSpPr>
          <p:cNvPr id="7" name="Speech Bubble: Rectangle 6">
            <a:extLst>
              <a:ext uri="{FF2B5EF4-FFF2-40B4-BE49-F238E27FC236}">
                <a16:creationId xmlns:a16="http://schemas.microsoft.com/office/drawing/2014/main" id="{5B6A9223-BD99-D35E-F25B-E08D8C8635EE}"/>
              </a:ext>
            </a:extLst>
          </p:cNvPr>
          <p:cNvSpPr/>
          <p:nvPr/>
        </p:nvSpPr>
        <p:spPr bwMode="auto">
          <a:xfrm>
            <a:off x="4503682" y="1363476"/>
            <a:ext cx="6109664" cy="1444121"/>
          </a:xfrm>
          <a:prstGeom prst="wedgeRectCallout">
            <a:avLst>
              <a:gd name="adj1" fmla="val -77086"/>
              <a:gd name="adj2" fmla="val 89574"/>
            </a:avLst>
          </a:pr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b="1" dirty="0"/>
              <a:t>Alternate key</a:t>
            </a:r>
          </a:p>
          <a:p>
            <a:pPr marL="630238" lvl="1" indent="-342900">
              <a:buFont typeface="Arial" panose="020B0604020202020204" pitchFamily="34" charset="0"/>
              <a:buChar char="•"/>
            </a:pPr>
            <a:r>
              <a:rPr lang="en-US" sz="1400" dirty="0"/>
              <a:t>Identifies an entity in the operational source system</a:t>
            </a:r>
          </a:p>
          <a:p>
            <a:pPr marL="630238" lvl="1" indent="-342900">
              <a:buFont typeface="Arial" panose="020B0604020202020204" pitchFamily="34" charset="0"/>
              <a:buChar char="•"/>
            </a:pPr>
            <a:r>
              <a:rPr lang="en-US" sz="1400" dirty="0"/>
              <a:t>Often a </a:t>
            </a:r>
            <a:r>
              <a:rPr lang="en-US" sz="1400" i="1" dirty="0"/>
              <a:t>business</a:t>
            </a:r>
            <a:r>
              <a:rPr lang="en-US" sz="1400" dirty="0"/>
              <a:t> key (e.g. a product code or customer ID) or a </a:t>
            </a:r>
            <a:r>
              <a:rPr lang="en-US" sz="1400" i="1" dirty="0"/>
              <a:t>natural</a:t>
            </a:r>
            <a:r>
              <a:rPr lang="en-US" sz="1400" dirty="0"/>
              <a:t> key (e.g. a datetime value in a time dimension)</a:t>
            </a:r>
          </a:p>
          <a:p>
            <a:pPr marL="630238" lvl="1" indent="-342900">
              <a:buFont typeface="Arial" panose="020B0604020202020204" pitchFamily="34" charset="0"/>
              <a:buChar char="•"/>
            </a:pPr>
            <a:r>
              <a:rPr lang="en-US" sz="1400" dirty="0"/>
              <a:t>Can be duplicated in the dimension table to represent the same entity at different points in time</a:t>
            </a:r>
          </a:p>
          <a:p>
            <a:pPr algn="ctr" defTabSz="932472" fontAlgn="base">
              <a:lnSpc>
                <a:spcPct val="90000"/>
              </a:lnSpc>
              <a:spcBef>
                <a:spcPct val="0"/>
              </a:spcBef>
              <a:spcAft>
                <a:spcPct val="0"/>
              </a:spcAft>
            </a:pPr>
            <a:endParaRPr lang="en-US" sz="1400" dirty="0">
              <a:solidFill>
                <a:schemeClr val="tx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5CE5367B-FB12-48F3-C586-E59CBD38806C}"/>
              </a:ext>
            </a:extLst>
          </p:cNvPr>
          <p:cNvSpPr txBox="1"/>
          <p:nvPr/>
        </p:nvSpPr>
        <p:spPr>
          <a:xfrm>
            <a:off x="214410" y="5164783"/>
            <a:ext cx="8485336" cy="447815"/>
          </a:xfrm>
          <a:prstGeom prst="rect">
            <a:avLst/>
          </a:prstGeom>
          <a:noFill/>
        </p:spPr>
        <p:txBody>
          <a:bodyPr wrap="none" lIns="182880" tIns="146304" rIns="182880" bIns="146304" rtlCol="0">
            <a:spAutoFit/>
          </a:bodyPr>
          <a:lstStyle/>
          <a:p>
            <a:pPr>
              <a:lnSpc>
                <a:spcPct val="90000"/>
              </a:lnSpc>
              <a:spcAft>
                <a:spcPts val="600"/>
              </a:spcAft>
            </a:pPr>
            <a:r>
              <a:rPr lang="en-US" sz="1100" i="1" dirty="0">
                <a:solidFill>
                  <a:srgbClr val="FF0000"/>
                </a:solidFill>
              </a:rPr>
              <a:t>*</a:t>
            </a:r>
            <a:r>
              <a:rPr lang="en-US" sz="1100" i="1" dirty="0">
                <a:gradFill>
                  <a:gsLst>
                    <a:gs pos="2917">
                      <a:schemeClr val="tx1"/>
                    </a:gs>
                    <a:gs pos="30000">
                      <a:schemeClr val="tx1"/>
                    </a:gs>
                  </a:gsLst>
                  <a:lin ang="5400000" scaled="0"/>
                </a:gradFill>
              </a:rPr>
              <a:t> This customer moved from Seattle to New York, so a new record with the same alternate key but a new surrogate key was added.</a:t>
            </a:r>
          </a:p>
        </p:txBody>
      </p:sp>
    </p:spTree>
    <p:extLst>
      <p:ext uri="{BB962C8B-B14F-4D97-AF65-F5344CB8AC3E}">
        <p14:creationId xmlns:p14="http://schemas.microsoft.com/office/powerpoint/2010/main" val="40131824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439C-A1FA-5CE0-C41C-97A60E5EE185}"/>
              </a:ext>
            </a:extLst>
          </p:cNvPr>
          <p:cNvSpPr>
            <a:spLocks noGrp="1"/>
          </p:cNvSpPr>
          <p:nvPr>
            <p:ph type="title"/>
          </p:nvPr>
        </p:nvSpPr>
        <p:spPr/>
        <p:txBody>
          <a:bodyPr/>
          <a:lstStyle/>
          <a:p>
            <a:r>
              <a:rPr lang="en-US" dirty="0"/>
              <a:t>Create a relational data warehouse in Azure Synapse Analytics</a:t>
            </a:r>
          </a:p>
        </p:txBody>
      </p:sp>
      <p:sp>
        <p:nvSpPr>
          <p:cNvPr id="10" name="Text Placeholder 14">
            <a:extLst>
              <a:ext uri="{FF2B5EF4-FFF2-40B4-BE49-F238E27FC236}">
                <a16:creationId xmlns:a16="http://schemas.microsoft.com/office/drawing/2014/main" id="{4E07C66B-B427-6A5C-3347-A13139436C74}"/>
              </a:ext>
            </a:extLst>
          </p:cNvPr>
          <p:cNvSpPr txBox="1">
            <a:spLocks/>
          </p:cNvSpPr>
          <p:nvPr/>
        </p:nvSpPr>
        <p:spPr>
          <a:xfrm>
            <a:off x="875731" y="1694604"/>
            <a:ext cx="4206240"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Create a </a:t>
            </a:r>
            <a:r>
              <a:rPr lang="en-US" i="1" dirty="0"/>
              <a:t>dedicated</a:t>
            </a:r>
            <a:r>
              <a:rPr lang="en-US" dirty="0"/>
              <a:t> SQL pool</a:t>
            </a:r>
          </a:p>
          <a:p>
            <a:pPr marL="630238" lvl="1" indent="-342900">
              <a:buFont typeface="Arial" panose="020B0604020202020204" pitchFamily="34" charset="0"/>
              <a:buChar char="•"/>
            </a:pPr>
            <a:r>
              <a:rPr lang="en-US" dirty="0"/>
              <a:t>Specify name and size</a:t>
            </a:r>
          </a:p>
          <a:p>
            <a:pPr marL="630238" lvl="1" indent="-342900">
              <a:buFont typeface="Arial" panose="020B0604020202020204" pitchFamily="34" charset="0"/>
              <a:buChar char="•"/>
            </a:pPr>
            <a:r>
              <a:rPr lang="en-US" dirty="0"/>
              <a:t>Pause and resume pool as needed</a:t>
            </a:r>
          </a:p>
          <a:p>
            <a:pPr marL="630238" lvl="1" indent="-342900">
              <a:buFont typeface="Arial" panose="020B0604020202020204" pitchFamily="34" charset="0"/>
              <a:buChar char="•"/>
            </a:pPr>
            <a:r>
              <a:rPr lang="en-US" dirty="0"/>
              <a:t>The pool provides a relational database instance in which you can create, load, and query tables</a:t>
            </a:r>
          </a:p>
        </p:txBody>
      </p:sp>
      <p:pic>
        <p:nvPicPr>
          <p:cNvPr id="5" name="Picture 4" descr="A screenshot of the SQL pools tab in the Manage page of Synapse Studio.">
            <a:extLst>
              <a:ext uri="{FF2B5EF4-FFF2-40B4-BE49-F238E27FC236}">
                <a16:creationId xmlns:a16="http://schemas.microsoft.com/office/drawing/2014/main" id="{58352B0A-8FB7-BE98-CB78-BD0EA3721F04}"/>
              </a:ext>
            </a:extLst>
          </p:cNvPr>
          <p:cNvPicPr>
            <a:picLocks noChangeAspect="1"/>
          </p:cNvPicPr>
          <p:nvPr/>
        </p:nvPicPr>
        <p:blipFill>
          <a:blip r:embed="rId3"/>
          <a:stretch>
            <a:fillRect/>
          </a:stretch>
        </p:blipFill>
        <p:spPr>
          <a:xfrm>
            <a:off x="5669280" y="1327837"/>
            <a:ext cx="5785725" cy="452733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956663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439C-A1FA-5CE0-C41C-97A60E5EE185}"/>
              </a:ext>
            </a:extLst>
          </p:cNvPr>
          <p:cNvSpPr>
            <a:spLocks noGrp="1"/>
          </p:cNvSpPr>
          <p:nvPr>
            <p:ph type="title"/>
          </p:nvPr>
        </p:nvSpPr>
        <p:spPr/>
        <p:txBody>
          <a:bodyPr/>
          <a:lstStyle/>
          <a:p>
            <a:r>
              <a:rPr lang="en-US" dirty="0"/>
              <a:t>Considerations for creating data warehouse tables</a:t>
            </a:r>
          </a:p>
        </p:txBody>
      </p:sp>
      <p:sp>
        <p:nvSpPr>
          <p:cNvPr id="5" name="Text Placeholder 14">
            <a:extLst>
              <a:ext uri="{FF2B5EF4-FFF2-40B4-BE49-F238E27FC236}">
                <a16:creationId xmlns:a16="http://schemas.microsoft.com/office/drawing/2014/main" id="{2B06DE05-1D44-532B-C8E5-F544A5F399BF}"/>
              </a:ext>
            </a:extLst>
          </p:cNvPr>
          <p:cNvSpPr txBox="1">
            <a:spLocks/>
          </p:cNvSpPr>
          <p:nvPr/>
        </p:nvSpPr>
        <p:spPr>
          <a:xfrm>
            <a:off x="346843" y="1291007"/>
            <a:ext cx="6806230"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dirty="0"/>
              <a:t>Data integrity constraints</a:t>
            </a:r>
          </a:p>
          <a:p>
            <a:pPr marL="460375" lvl="1" indent="-173038">
              <a:buFont typeface="Arial" panose="020B0604020202020204" pitchFamily="34" charset="0"/>
              <a:buChar char="•"/>
            </a:pPr>
            <a:r>
              <a:rPr lang="en-US" sz="1600" dirty="0"/>
              <a:t>Foreign key and unique constraints are not supported</a:t>
            </a:r>
          </a:p>
          <a:p>
            <a:pPr marL="460375" lvl="1" indent="-173038">
              <a:buFont typeface="Arial" panose="020B0604020202020204" pitchFamily="34" charset="0"/>
              <a:buChar char="•"/>
            </a:pPr>
            <a:r>
              <a:rPr lang="en-US" sz="1600" dirty="0"/>
              <a:t>You must implement logic to ensure referential integrity between facts and dimensions</a:t>
            </a:r>
          </a:p>
          <a:p>
            <a:r>
              <a:rPr lang="en-US" sz="1800" dirty="0"/>
              <a:t>Indexes</a:t>
            </a:r>
          </a:p>
          <a:p>
            <a:pPr marL="460375" lvl="1" indent="-173038">
              <a:buFont typeface="Arial" panose="020B0604020202020204" pitchFamily="34" charset="0"/>
              <a:buChar char="•"/>
            </a:pPr>
            <a:r>
              <a:rPr lang="en-US" sz="1600" dirty="0"/>
              <a:t>The default index type is CLUSTERED COLUMNSTORE – use this in most cases</a:t>
            </a:r>
          </a:p>
          <a:p>
            <a:pPr marL="460375" lvl="1" indent="-173038">
              <a:buFont typeface="Arial" panose="020B0604020202020204" pitchFamily="34" charset="0"/>
              <a:buChar char="•"/>
            </a:pPr>
            <a:r>
              <a:rPr lang="en-US" sz="1600" dirty="0"/>
              <a:t>For field types not supported in COLUMNSTORE indexes, use a CLUSTERED index on appropriate columns</a:t>
            </a:r>
          </a:p>
          <a:p>
            <a:r>
              <a:rPr lang="en-US" sz="1800" dirty="0"/>
              <a:t>Data distribution</a:t>
            </a:r>
          </a:p>
          <a:p>
            <a:pPr marL="460375" lvl="1" indent="-173038">
              <a:buFont typeface="Arial" panose="020B0604020202020204" pitchFamily="34" charset="0"/>
              <a:buChar char="•"/>
            </a:pPr>
            <a:r>
              <a:rPr lang="en-US" sz="1600" dirty="0"/>
              <a:t>Use </a:t>
            </a:r>
            <a:r>
              <a:rPr lang="en-US" sz="1600" b="1" dirty="0"/>
              <a:t>hash</a:t>
            </a:r>
            <a:r>
              <a:rPr lang="en-US" sz="1600" dirty="0"/>
              <a:t> distribution to distribute fact tables across compute nodes</a:t>
            </a:r>
          </a:p>
          <a:p>
            <a:pPr marL="460375" lvl="1" indent="-173038">
              <a:buFont typeface="Arial" panose="020B0604020202020204" pitchFamily="34" charset="0"/>
              <a:buChar char="•"/>
            </a:pPr>
            <a:r>
              <a:rPr lang="en-US" sz="1600" dirty="0"/>
              <a:t>Use </a:t>
            </a:r>
            <a:r>
              <a:rPr lang="en-US" sz="1600" b="1" dirty="0"/>
              <a:t>replicated</a:t>
            </a:r>
            <a:r>
              <a:rPr lang="en-US" sz="1600" dirty="0"/>
              <a:t> distribution for small dimension tables to avoid data shuffling; but for dimension tables too large to store on each compute node, use </a:t>
            </a:r>
            <a:r>
              <a:rPr lang="en-US" sz="1600" b="1" dirty="0"/>
              <a:t>hash</a:t>
            </a:r>
            <a:r>
              <a:rPr lang="en-US" sz="1600" dirty="0"/>
              <a:t> distribution</a:t>
            </a:r>
          </a:p>
          <a:p>
            <a:pPr marL="460375" lvl="1" indent="-173038">
              <a:buFont typeface="Arial" panose="020B0604020202020204" pitchFamily="34" charset="0"/>
              <a:buChar char="•"/>
            </a:pPr>
            <a:r>
              <a:rPr lang="en-US" sz="1600" dirty="0"/>
              <a:t>Use </a:t>
            </a:r>
            <a:r>
              <a:rPr lang="en-US" sz="1600" b="1" dirty="0"/>
              <a:t>round-robin</a:t>
            </a:r>
            <a:r>
              <a:rPr lang="en-US" sz="1600" dirty="0"/>
              <a:t> distribution for staging tables to evenly distribute data across compute nodes</a:t>
            </a:r>
          </a:p>
          <a:p>
            <a:pPr marL="630238" lvl="1" indent="-342900">
              <a:buFont typeface="Arial" panose="020B0604020202020204" pitchFamily="34" charset="0"/>
              <a:buChar char="•"/>
            </a:pPr>
            <a:endParaRPr lang="en-US" sz="1600" dirty="0"/>
          </a:p>
        </p:txBody>
      </p:sp>
      <p:sp>
        <p:nvSpPr>
          <p:cNvPr id="9" name="Rectangle 8">
            <a:extLst>
              <a:ext uri="{FF2B5EF4-FFF2-40B4-BE49-F238E27FC236}">
                <a16:creationId xmlns:a16="http://schemas.microsoft.com/office/drawing/2014/main" id="{E9AEB6A1-4B8A-59D7-F382-FE5365F02FFD}"/>
              </a:ext>
            </a:extLst>
          </p:cNvPr>
          <p:cNvSpPr/>
          <p:nvPr/>
        </p:nvSpPr>
        <p:spPr bwMode="auto">
          <a:xfrm>
            <a:off x="7296460" y="2329163"/>
            <a:ext cx="4717044" cy="2632422"/>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CREATE TABLE </a:t>
            </a:r>
            <a:r>
              <a:rPr lang="en-US" sz="1400" i="1" dirty="0">
                <a:solidFill>
                  <a:schemeClr val="tx1"/>
                </a:solidFill>
                <a:latin typeface="Courier New" panose="02070309020205020404" pitchFamily="49" charset="0"/>
                <a:ea typeface="Segoe UI" pitchFamily="34" charset="0"/>
                <a:cs typeface="Courier New" panose="02070309020205020404" pitchFamily="49" charset="0"/>
              </a:rPr>
              <a:t>schema.table_name</a:t>
            </a: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a:t>
            </a:r>
            <a:r>
              <a:rPr lang="en-US" sz="1400" i="1" dirty="0">
                <a:solidFill>
                  <a:schemeClr val="tx1"/>
                </a:solidFill>
                <a:latin typeface="Courier New" panose="02070309020205020404" pitchFamily="49" charset="0"/>
                <a:ea typeface="Segoe UI" pitchFamily="34" charset="0"/>
                <a:cs typeface="Courier New" panose="02070309020205020404" pitchFamily="49" charset="0"/>
              </a:rPr>
              <a:t>column_name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a:t>
            </a:r>
            <a:r>
              <a:rPr lang="en-US" sz="1400" i="1" dirty="0">
                <a:solidFill>
                  <a:schemeClr val="tx1"/>
                </a:solidFill>
                <a:latin typeface="Courier New" panose="02070309020205020404" pitchFamily="49" charset="0"/>
                <a:ea typeface="Segoe UI" pitchFamily="34" charset="0"/>
                <a:cs typeface="Courier New" panose="02070309020205020404" pitchFamily="49" charset="0"/>
              </a:rPr>
              <a:t>DATA_TYPE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a:t>
            </a:r>
            <a:r>
              <a:rPr lang="en-US" sz="1400" i="1" dirty="0">
                <a:solidFill>
                  <a:schemeClr val="tx1"/>
                </a:solidFill>
                <a:latin typeface="Courier New" panose="02070309020205020404" pitchFamily="49" charset="0"/>
                <a:ea typeface="Segoe UI" pitchFamily="34" charset="0"/>
                <a:cs typeface="Courier New" panose="02070309020205020404" pitchFamily="49" charset="0"/>
              </a:rPr>
              <a:t>NULLABILITY</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WITH</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DISTRIBUTION = HASH(</a:t>
            </a:r>
            <a:r>
              <a:rPr lang="en-US" sz="1400" i="1" dirty="0">
                <a:solidFill>
                  <a:schemeClr val="tx1"/>
                </a:solidFill>
                <a:latin typeface="Courier New" panose="02070309020205020404" pitchFamily="49" charset="0"/>
                <a:ea typeface="Segoe UI" pitchFamily="34" charset="0"/>
                <a:cs typeface="Courier New" panose="02070309020205020404" pitchFamily="49" charset="0"/>
              </a:rPr>
              <a:t>column_name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 REPLICATE</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 ROUND_ROBIN,</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a:t>
            </a:r>
            <a:r>
              <a:rPr lang="en-US" sz="1400" i="1" dirty="0">
                <a:solidFill>
                  <a:schemeClr val="tx1"/>
                </a:solidFill>
                <a:latin typeface="Courier New" panose="02070309020205020404" pitchFamily="49" charset="0"/>
                <a:ea typeface="Segoe UI" pitchFamily="34" charset="0"/>
                <a:cs typeface="Courier New" panose="02070309020205020404" pitchFamily="49" charset="0"/>
              </a:rPr>
              <a:t>INDEX_TYPE</a:t>
            </a:r>
          </a:p>
          <a:p>
            <a:pPr defTabSz="932472" fontAlgn="base">
              <a:lnSpc>
                <a:spcPct val="90000"/>
              </a:lnSpc>
              <a:spcBef>
                <a:spcPct val="0"/>
              </a:spcBef>
              <a:spcAft>
                <a:spcPct val="0"/>
              </a:spcAft>
            </a:pPr>
            <a:r>
              <a:rPr lang="en-US" sz="1400" i="1" dirty="0">
                <a:solidFill>
                  <a:schemeClr val="tx1"/>
                </a:solidFill>
                <a:latin typeface="Courier New" panose="02070309020205020404" pitchFamily="49" charset="0"/>
                <a:ea typeface="Segoe UI" pitchFamily="34" charset="0"/>
                <a:cs typeface="Courier New" panose="02070309020205020404" pitchFamily="49" charset="0"/>
              </a:rPr>
              <a:t>)</a:t>
            </a:r>
          </a:p>
        </p:txBody>
      </p:sp>
    </p:spTree>
    <p:extLst>
      <p:ext uri="{BB962C8B-B14F-4D97-AF65-F5344CB8AC3E}">
        <p14:creationId xmlns:p14="http://schemas.microsoft.com/office/powerpoint/2010/main" val="42917816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5D4C-3A03-3E8A-7407-082FDFD4C55F}"/>
              </a:ext>
            </a:extLst>
          </p:cNvPr>
          <p:cNvSpPr>
            <a:spLocks noGrp="1"/>
          </p:cNvSpPr>
          <p:nvPr>
            <p:ph type="title"/>
          </p:nvPr>
        </p:nvSpPr>
        <p:spPr/>
        <p:txBody>
          <a:bodyPr/>
          <a:lstStyle/>
          <a:p>
            <a:r>
              <a:rPr lang="en-US" dirty="0"/>
              <a:t>External tables</a:t>
            </a:r>
          </a:p>
        </p:txBody>
      </p:sp>
      <p:sp>
        <p:nvSpPr>
          <p:cNvPr id="3" name="Text Placeholder 14">
            <a:extLst>
              <a:ext uri="{FF2B5EF4-FFF2-40B4-BE49-F238E27FC236}">
                <a16:creationId xmlns:a16="http://schemas.microsoft.com/office/drawing/2014/main" id="{01AFC1B3-292D-8442-542F-182F9CB2C0B3}"/>
              </a:ext>
            </a:extLst>
          </p:cNvPr>
          <p:cNvSpPr txBox="1">
            <a:spLocks/>
          </p:cNvSpPr>
          <p:nvPr/>
        </p:nvSpPr>
        <p:spPr>
          <a:xfrm>
            <a:off x="875731" y="1694604"/>
            <a:ext cx="5051656"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Use external tables to define table metadata for files in a data lake</a:t>
            </a:r>
          </a:p>
          <a:p>
            <a:pPr marL="630238" lvl="1" indent="-342900">
              <a:buFont typeface="Arial" panose="020B0604020202020204" pitchFamily="34" charset="0"/>
              <a:buChar char="•"/>
            </a:pPr>
            <a:r>
              <a:rPr lang="en-US" dirty="0"/>
              <a:t>Data is managed independently from the table </a:t>
            </a:r>
          </a:p>
          <a:p>
            <a:pPr marL="630238" lvl="1" indent="-342900">
              <a:buFont typeface="Arial" panose="020B0604020202020204" pitchFamily="34" charset="0"/>
              <a:buChar char="•"/>
            </a:pPr>
            <a:r>
              <a:rPr lang="en-US" dirty="0"/>
              <a:t>Useful for reading data into staging tables directly from the data lake</a:t>
            </a:r>
          </a:p>
        </p:txBody>
      </p:sp>
      <p:sp>
        <p:nvSpPr>
          <p:cNvPr id="4" name="Rectangle 3">
            <a:extLst>
              <a:ext uri="{FF2B5EF4-FFF2-40B4-BE49-F238E27FC236}">
                <a16:creationId xmlns:a16="http://schemas.microsoft.com/office/drawing/2014/main" id="{A9A061D8-AE36-7AE2-00B0-9CEF16719523}"/>
              </a:ext>
            </a:extLst>
          </p:cNvPr>
          <p:cNvSpPr/>
          <p:nvPr/>
        </p:nvSpPr>
        <p:spPr bwMode="auto">
          <a:xfrm>
            <a:off x="6186791" y="1208220"/>
            <a:ext cx="5680241" cy="4758077"/>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CREATE EXTERNAL DATA SOURCE StagedFiles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WITH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LOCATION = 'https://…/file/location'</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GO</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CREATE EXTERNAL FILE FORMAT ParquetFormat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WITH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FORMAT_TYPE = PARQUET,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DATA_COMPRESSION =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'org.apache.hadoop.io.compress.SnappyCodec'</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GO</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CREATE EXTERNAL TABLE dbo.ExternalStageProduct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ProductID NVARCHAR(10) NOT NULL,</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ProductName NVARCHAR(200) NOT NULL,</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WITH</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DATA_SOURCE = StagedFiles,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LOCATION = folder_name/*.parquet',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FILE_FORMAT = ParquetFormat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GO</a:t>
            </a:r>
            <a:endParaRPr lang="en-US" sz="1200" i="1" dirty="0">
              <a:solidFill>
                <a:schemeClr val="tx1"/>
              </a:solidFill>
              <a:latin typeface="Courier New" panose="02070309020205020404" pitchFamily="49" charset="0"/>
              <a:ea typeface="Segoe UI" pitchFamily="34" charset="0"/>
              <a:cs typeface="Courier New" panose="02070309020205020404" pitchFamily="49" charset="0"/>
            </a:endParaRPr>
          </a:p>
        </p:txBody>
      </p:sp>
    </p:spTree>
    <p:extLst>
      <p:ext uri="{BB962C8B-B14F-4D97-AF65-F5344CB8AC3E}">
        <p14:creationId xmlns:p14="http://schemas.microsoft.com/office/powerpoint/2010/main" val="35421362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38099" y="1385455"/>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a:xfrm>
            <a:off x="121490" y="440494"/>
            <a:ext cx="12127263" cy="680196"/>
          </a:xfrm>
        </p:spPr>
        <p:txBody>
          <a:bodyPr/>
          <a:lstStyle/>
          <a:p>
            <a:r>
              <a:rPr lang="en-US" dirty="0"/>
              <a:t>Demo: Explore a data warehouse</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936554" cy="2002343"/>
          </a:xfrm>
        </p:spPr>
        <p:txBody>
          <a:bodyPr/>
          <a:lstStyle/>
          <a:p>
            <a:r>
              <a:rPr lang="en-US" dirty="0"/>
              <a:t>You can try this for yourself later by following the instructions at the link below:</a:t>
            </a:r>
          </a:p>
          <a:p>
            <a:endParaRPr lang="en-US" dirty="0"/>
          </a:p>
          <a:p>
            <a:r>
              <a:rPr lang="en-US" sz="2000" dirty="0">
                <a:solidFill>
                  <a:schemeClr val="bg1">
                    <a:lumMod val="50000"/>
                  </a:schemeClr>
                </a:solidFill>
              </a:rPr>
              <a:t>https://aka.ms/mslearn-synapse-dw</a:t>
            </a:r>
          </a:p>
        </p:txBody>
      </p:sp>
      <p:pic>
        <p:nvPicPr>
          <p:cNvPr id="3" name="Graphic 2">
            <a:extLst>
              <a:ext uri="{FF2B5EF4-FFF2-40B4-BE49-F238E27FC236}">
                <a16:creationId xmlns:a16="http://schemas.microsoft.com/office/drawing/2014/main" id="{DE6DD0B4-D2DB-0643-3985-00E6E56A3E2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0865" y="2383403"/>
            <a:ext cx="2709167" cy="2709167"/>
          </a:xfrm>
          <a:prstGeom prst="rect">
            <a:avLst/>
          </a:prstGeom>
        </p:spPr>
      </p:pic>
    </p:spTree>
    <p:extLst>
      <p:ext uri="{BB962C8B-B14F-4D97-AF65-F5344CB8AC3E}">
        <p14:creationId xmlns:p14="http://schemas.microsoft.com/office/powerpoint/2010/main" val="192413205"/>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4339</Words>
  <Application>Microsoft Office PowerPoint</Application>
  <PresentationFormat>Widescreen</PresentationFormat>
  <Paragraphs>498</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Consolas</vt:lpstr>
      <vt:lpstr>Courier New</vt:lpstr>
      <vt:lpstr>Segoe UI</vt:lpstr>
      <vt:lpstr>Segoe UI Light</vt:lpstr>
      <vt:lpstr>Segoe UI Semibold</vt:lpstr>
      <vt:lpstr>Wingdings</vt:lpstr>
      <vt:lpstr>Microsoft Azure Template</vt:lpstr>
      <vt:lpstr>Work with data warehouses using Azure Synapse Analytics</vt:lpstr>
      <vt:lpstr>Agenda</vt:lpstr>
      <vt:lpstr>Analyze data in a relational data warehouse</vt:lpstr>
      <vt:lpstr>Design a data warehouse schema</vt:lpstr>
      <vt:lpstr>Dimension keys</vt:lpstr>
      <vt:lpstr>Create a relational data warehouse in Azure Synapse Analytics</vt:lpstr>
      <vt:lpstr>Considerations for creating data warehouse tables</vt:lpstr>
      <vt:lpstr>External tables</vt:lpstr>
      <vt:lpstr>Demo: Explore a data warehouse</vt:lpstr>
      <vt:lpstr>Knowledge check</vt:lpstr>
      <vt:lpstr>Load data into a relational data warehouse</vt:lpstr>
      <vt:lpstr>Load staging tables</vt:lpstr>
      <vt:lpstr>Load dimension tables from staging tables</vt:lpstr>
      <vt:lpstr>Load time dimensions</vt:lpstr>
      <vt:lpstr>Load slowly changing dimension tables</vt:lpstr>
      <vt:lpstr>Load slowly changing dimension tables</vt:lpstr>
      <vt:lpstr>Load fact tables</vt:lpstr>
      <vt:lpstr>Perform post-load optimization</vt:lpstr>
      <vt:lpstr>Exercise: Load data into a  data warehouse</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2023-01-25T21:48:04Z</dcterms:created>
  <dcterms:modified xsi:type="dcterms:W3CDTF">2023-02-01T20:46:43Z</dcterms:modified>
</cp:coreProperties>
</file>