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2134805584" r:id="rId8"/>
    <p:sldId id="2134805618" r:id="rId9"/>
    <p:sldId id="2134805644" r:id="rId10"/>
    <p:sldId id="2134805645" r:id="rId11"/>
    <p:sldId id="2134805637" r:id="rId12"/>
    <p:sldId id="2134805641" r:id="rId13"/>
    <p:sldId id="2134805643" r:id="rId14"/>
    <p:sldId id="2134805619" r:id="rId15"/>
    <p:sldId id="2134805621" r:id="rId16"/>
    <p:sldId id="2134805622" r:id="rId17"/>
    <p:sldId id="2134805640" r:id="rId18"/>
    <p:sldId id="2134805638" r:id="rId19"/>
    <p:sldId id="2134805601"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39933"/>
    <a:srgbClr val="59B4D9"/>
    <a:srgbClr val="3C3C41"/>
    <a:srgbClr val="4BCBEE"/>
    <a:srgbClr val="1392B4"/>
    <a:srgbClr val="0B556A"/>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69926" autoAdjust="0"/>
  </p:normalViewPr>
  <p:slideViewPr>
    <p:cSldViewPr snapToGrid="0">
      <p:cViewPr varScale="1">
        <p:scale>
          <a:sx n="62" d="100"/>
          <a:sy n="62" d="100"/>
        </p:scale>
        <p:origin x="1459" y="53"/>
      </p:cViewPr>
      <p:guideLst/>
    </p:cSldViewPr>
  </p:slideViewPr>
  <p:outlineViewPr>
    <p:cViewPr>
      <p:scale>
        <a:sx n="33" d="100"/>
        <a:sy n="33" d="100"/>
      </p:scale>
      <p:origin x="0" y="-1128"/>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4/16/2023 9:24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4/16/2023 9:24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delivering this presentation, review the associated modules on Microsoft Learn (</a:t>
            </a:r>
            <a:r>
              <a:rPr lang="en-US" sz="900" i="1" dirty="0">
                <a:solidFill>
                  <a:schemeClr val="tx2"/>
                </a:solidFill>
              </a:rPr>
              <a:t>https://aka.ms/mslearn-synapse-pipelines)</a:t>
            </a:r>
            <a:r>
              <a:rPr lang="en-US" i="1" dirty="0"/>
              <a:t> and complete the exercises.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97875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lots of external processes that you can include in a pipeline, but Spark notebooks are one of the most common. Often, you’ll use Spark code in a notebook to prepare data for exploration or loading into a data warehouse, and then incorporate the notebooks into a pipeline to automate the process with new data as it arrives.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17296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For more details about the Synapse notebook activity, see https://learn.microsoft.com/azure/synapse-analytics/synapse-notebook-activity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579815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Toggling the </a:t>
            </a:r>
            <a:r>
              <a:rPr lang="en-US" b="1" i="1" dirty="0"/>
              <a:t>Parameter</a:t>
            </a:r>
            <a:r>
              <a:rPr lang="en-US" b="0" i="1" dirty="0"/>
              <a:t> setting for a code cell in a notebook makes any variables that are declared in the cell available as parameters. If you do not pass values for these parameters when running the Synapse notebook activity, the values assigned in the variable declaration are used.</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671129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30 minutes to complete, including 5-10 minutes at the start to set up the environment.</a:t>
            </a:r>
          </a:p>
          <a:p>
            <a:r>
              <a:rPr lang="en-US" i="1" dirty="0"/>
              <a:t>Not all students work at the same pace, so you should allow 45 minutes or more as necessary for your class.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5498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a:p>
            <a:endParaRPr lang="en-US" dirty="0"/>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9747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4/16/2023 9:24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Use the diagram on the slide to show the conceptual architecture:</a:t>
            </a:r>
          </a:p>
          <a:p>
            <a:pPr marL="171450" indent="-171450">
              <a:buFont typeface="Arial" panose="020B0604020202020204" pitchFamily="34" charset="0"/>
              <a:buChar char="•"/>
            </a:pPr>
            <a:r>
              <a:rPr lang="en-US" b="1" i="1" dirty="0"/>
              <a:t>Pipelines</a:t>
            </a:r>
            <a:r>
              <a:rPr lang="en-US" i="1" dirty="0"/>
              <a:t> consist of </a:t>
            </a:r>
            <a:r>
              <a:rPr lang="en-US" b="0" i="1" dirty="0"/>
              <a:t>activities. They’re listed in the </a:t>
            </a:r>
            <a:r>
              <a:rPr lang="en-US" b="1" i="1" dirty="0"/>
              <a:t>Integrate</a:t>
            </a:r>
            <a:r>
              <a:rPr lang="en-US" b="0" i="1" dirty="0"/>
              <a:t> page in Azure Synapse Studio.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1" dirty="0"/>
              <a:t>The overall pipeline, including control flow, data flow, and orchestration of activities on linked services is managed in an </a:t>
            </a:r>
            <a:r>
              <a:rPr lang="en-US" b="1" i="1" dirty="0"/>
              <a:t>integration runtime</a:t>
            </a:r>
            <a:r>
              <a:rPr lang="en-US" b="0" i="1" dirty="0"/>
              <a:t>.</a:t>
            </a:r>
          </a:p>
          <a:p>
            <a:pPr marL="171450" indent="-171450">
              <a:buFont typeface="Arial" panose="020B0604020202020204" pitchFamily="34" charset="0"/>
              <a:buChar char="•"/>
            </a:pPr>
            <a:r>
              <a:rPr lang="en-US" b="1" i="1" dirty="0"/>
              <a:t>Activities</a:t>
            </a:r>
            <a:r>
              <a:rPr lang="en-US" b="0" i="1" dirty="0"/>
              <a:t> can encapsulate data flows (copying and transforming data), call external services, or they can implement control flow logic (loops, branches, variable assignment, and so on)</a:t>
            </a:r>
          </a:p>
          <a:p>
            <a:pPr marL="171450" indent="-171450">
              <a:buFont typeface="Arial" panose="020B0604020202020204" pitchFamily="34" charset="0"/>
              <a:buChar char="•"/>
            </a:pPr>
            <a:r>
              <a:rPr lang="en-US" b="1" i="1" dirty="0"/>
              <a:t>Linked services</a:t>
            </a:r>
            <a:r>
              <a:rPr lang="en-US" b="0" i="1" dirty="0"/>
              <a:t> are connections to compute resources on which activities can run or datasets can be read/written</a:t>
            </a:r>
          </a:p>
          <a:p>
            <a:pPr marL="171450" indent="-171450">
              <a:buFont typeface="Arial" panose="020B0604020202020204" pitchFamily="34" charset="0"/>
              <a:buChar char="•"/>
            </a:pPr>
            <a:r>
              <a:rPr lang="en-US" b="1" i="1" dirty="0"/>
              <a:t>Datasets</a:t>
            </a:r>
            <a:r>
              <a:rPr lang="en-US" b="0" i="1" dirty="0"/>
              <a:t> encapsulate data that is passed through the pipeline and can serve as inputs and outputs for activities..</a:t>
            </a:r>
          </a:p>
          <a:p>
            <a:pPr marL="171450" indent="-171450">
              <a:buFont typeface="Arial" panose="020B0604020202020204" pitchFamily="34" charset="0"/>
              <a:buChar char="•"/>
            </a:pPr>
            <a:r>
              <a:rPr lang="en-US" b="0" i="1" dirty="0"/>
              <a:t>Datasets and linked services can be reused by multiple pipelines. They’re listed in the </a:t>
            </a:r>
            <a:r>
              <a:rPr lang="en-US" b="1" i="1" dirty="0"/>
              <a:t>Data</a:t>
            </a:r>
            <a:r>
              <a:rPr lang="en-US" b="0" i="1" dirty="0"/>
              <a:t> and </a:t>
            </a:r>
            <a:r>
              <a:rPr lang="en-US" b="1" i="1" dirty="0"/>
              <a:t>Manage </a:t>
            </a:r>
            <a:r>
              <a:rPr lang="en-US" b="0" i="1" dirty="0"/>
              <a:t> pages in Azure Synapse Studio.</a:t>
            </a:r>
          </a:p>
          <a:p>
            <a:pPr marL="171450" indent="-171450">
              <a:buFont typeface="Arial" panose="020B0604020202020204" pitchFamily="34" charset="0"/>
              <a:buChar char="•"/>
            </a:pPr>
            <a:endParaRPr lang="en-US" b="0" i="1" dirty="0"/>
          </a:p>
          <a:p>
            <a:pPr marL="0" indent="0">
              <a:buFont typeface="Arial" panose="020B0604020202020204" pitchFamily="34" charset="0"/>
              <a:buNone/>
            </a:pPr>
            <a:r>
              <a:rPr lang="en-US" b="0" i="1" dirty="0"/>
              <a:t>Pipelines in Azure Synapse Analytics are based on the same technology and user experience as Azure Data Factory. For details of differences between thee two services, see </a:t>
            </a:r>
            <a:r>
              <a:rPr lang="en-US" b="1" i="1" dirty="0"/>
              <a:t>https://learn.microsoft.com/azure/synapse-analytics/data-integration/concepts-data-factory-differences</a:t>
            </a:r>
            <a:r>
              <a:rPr lang="en-US" b="0" i="1"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0805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You can create pipelines from the home page in Synapse Studio by using the Copy Data wizard; which creates a pipeline with a single Copy Data activity. In some cases, this may be all you need.</a:t>
            </a:r>
          </a:p>
          <a:p>
            <a:r>
              <a:rPr lang="en-US" i="1" dirty="0"/>
              <a:t>However, for more complex data ingestion and ETL processes, you define the pipeline in the </a:t>
            </a:r>
            <a:r>
              <a:rPr lang="en-US" b="1" i="1" dirty="0"/>
              <a:t>Integrate</a:t>
            </a:r>
            <a:r>
              <a:rPr lang="en-US" b="0" i="1" dirty="0"/>
              <a:t> page and use the graphical designer there to define the flow of activities.</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4309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t>For activities that encapsulate data flows, a separate graphical designer enables you to define data sources, transformation operations, and sinks. An important part of creating a data flow is to define mappings for the columns as the data flows through the various stages, ensuring column names and data types are defined appropriately.</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1554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While developing a pipeline, you can enable debugging and observe the control and data flow with a subset of the source data to ensure it works as expected.</a:t>
            </a:r>
          </a:p>
          <a:p>
            <a:endParaRPr lang="en-US" i="1" dirty="0"/>
          </a:p>
          <a:p>
            <a:r>
              <a:rPr lang="en-US" i="1" dirty="0"/>
              <a:t>When you’re ready, you can publish the pipeline and use a trigger to run it. You can then monitor each individual run of the pipeline in the </a:t>
            </a:r>
            <a:r>
              <a:rPr lang="en-US" b="1" i="1" dirty="0"/>
              <a:t>Monitor</a:t>
            </a:r>
            <a:r>
              <a:rPr lang="en-US" b="0" i="1" dirty="0"/>
              <a:t> page in Azure Synapse Studio.</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0863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45 minutes to complete, including 5-10 minutes at the start to set up the environment.</a:t>
            </a:r>
          </a:p>
          <a:p>
            <a:r>
              <a:rPr lang="en-US" i="1" dirty="0"/>
              <a:t>Not all students work at the same pace, so you should allow an hour or more as necessary for your class.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8503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06527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45.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46.sv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2.sv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2.xml"/><Relationship Id="rId4" Type="http://schemas.openxmlformats.org/officeDocument/2006/relationships/image" Target="../media/image44.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20.png"/><Relationship Id="rId7" Type="http://schemas.openxmlformats.org/officeDocument/2006/relationships/image" Target="../media/image24.emf"/><Relationship Id="rId12" Type="http://schemas.openxmlformats.org/officeDocument/2006/relationships/image" Target="../media/image29.svg"/><Relationship Id="rId17"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9.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emf"/><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svg"/><Relationship Id="rId14" Type="http://schemas.openxmlformats.org/officeDocument/2006/relationships/image" Target="../media/image31.svg"/></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2.sv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5915752" cy="1726062"/>
          </a:xfrm>
        </p:spPr>
        <p:txBody>
          <a:bodyPr/>
          <a:lstStyle/>
          <a:p>
            <a:r>
              <a:rPr lang="en-US" sz="3600" dirty="0">
                <a:solidFill>
                  <a:schemeClr val="tx1"/>
                </a:solidFill>
              </a:rPr>
              <a:t>Transfer and transform data with Azure Synapse Analytics Pipelines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20947" cy="1784048"/>
          </a:xfrm>
        </p:spPr>
        <p:txBody>
          <a:bodyPr/>
          <a:lstStyle/>
          <a:p>
            <a:r>
              <a:rPr lang="en-US" dirty="0"/>
              <a:t>Use Spark Notebooks in an Azure Synapse Pipeline</a:t>
            </a:r>
          </a:p>
        </p:txBody>
      </p:sp>
      <p:grpSp>
        <p:nvGrpSpPr>
          <p:cNvPr id="2" name="Group 1">
            <a:extLst>
              <a:ext uri="{FF2B5EF4-FFF2-40B4-BE49-F238E27FC236}">
                <a16:creationId xmlns:a16="http://schemas.microsoft.com/office/drawing/2014/main" id="{BF4F23FE-1DBD-44BD-5B40-264DC189AFED}"/>
              </a:ext>
              <a:ext uri="{C183D7F6-B498-43B3-948B-1728B52AA6E4}">
                <adec:decorative xmlns:adec="http://schemas.microsoft.com/office/drawing/2017/decorative" val="1"/>
              </a:ext>
            </a:extLst>
          </p:cNvPr>
          <p:cNvGrpSpPr/>
          <p:nvPr/>
        </p:nvGrpSpPr>
        <p:grpSpPr>
          <a:xfrm>
            <a:off x="10182953" y="2841302"/>
            <a:ext cx="1147038" cy="1147038"/>
            <a:chOff x="3090424" y="3569470"/>
            <a:chExt cx="702232" cy="702232"/>
          </a:xfrm>
        </p:grpSpPr>
        <p:sp>
          <p:nvSpPr>
            <p:cNvPr id="3" name="Oval 2">
              <a:extLst>
                <a:ext uri="{FF2B5EF4-FFF2-40B4-BE49-F238E27FC236}">
                  <a16:creationId xmlns:a16="http://schemas.microsoft.com/office/drawing/2014/main" id="{ADC34ABA-5336-2CBB-6EB7-BFFDDB9E9762}"/>
                </a:ext>
              </a:extLst>
            </p:cNvPr>
            <p:cNvSpPr/>
            <p:nvPr/>
          </p:nvSpPr>
          <p:spPr bwMode="auto">
            <a:xfrm>
              <a:off x="3090424" y="3569470"/>
              <a:ext cx="702232" cy="702232"/>
            </a:xfrm>
            <a:prstGeom prst="ellipse">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descr="Single gear with solid fill">
              <a:extLst>
                <a:ext uri="{FF2B5EF4-FFF2-40B4-BE49-F238E27FC236}">
                  <a16:creationId xmlns:a16="http://schemas.microsoft.com/office/drawing/2014/main" id="{A1271308-29A4-0008-6061-0A77E38DBE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0802" y="3918382"/>
              <a:ext cx="315895" cy="315895"/>
            </a:xfrm>
            <a:prstGeom prst="rect">
              <a:avLst/>
            </a:prstGeom>
          </p:spPr>
        </p:pic>
        <p:grpSp>
          <p:nvGrpSpPr>
            <p:cNvPr id="6" name="Group 5">
              <a:extLst>
                <a:ext uri="{FF2B5EF4-FFF2-40B4-BE49-F238E27FC236}">
                  <a16:creationId xmlns:a16="http://schemas.microsoft.com/office/drawing/2014/main" id="{85B313FD-17DF-B075-C4AD-8133ABC3C17F}"/>
                </a:ext>
              </a:extLst>
            </p:cNvPr>
            <p:cNvGrpSpPr/>
            <p:nvPr/>
          </p:nvGrpSpPr>
          <p:grpSpPr>
            <a:xfrm>
              <a:off x="3140118" y="3621790"/>
              <a:ext cx="402220" cy="402220"/>
              <a:chOff x="5312147" y="982318"/>
              <a:chExt cx="871089" cy="871089"/>
            </a:xfrm>
          </p:grpSpPr>
          <p:sp>
            <p:nvSpPr>
              <p:cNvPr id="8" name="Hexagon 7">
                <a:extLst>
                  <a:ext uri="{FF2B5EF4-FFF2-40B4-BE49-F238E27FC236}">
                    <a16:creationId xmlns:a16="http://schemas.microsoft.com/office/drawing/2014/main" id="{63F1CCF8-0B88-5E47-751C-F3483EAC0E47}"/>
                  </a:ext>
                </a:extLst>
              </p:cNvPr>
              <p:cNvSpPr/>
              <p:nvPr/>
            </p:nvSpPr>
            <p:spPr>
              <a:xfrm rot="1701610">
                <a:off x="5335322" y="1064392"/>
                <a:ext cx="824740" cy="706942"/>
              </a:xfrm>
              <a:prstGeom prst="hexagon">
                <a:avLst>
                  <a:gd name="adj" fmla="val 2941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0E9D9D92-7516-0FE1-3B6A-462A50F4D5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2147" y="982318"/>
                <a:ext cx="871089" cy="871089"/>
              </a:xfrm>
              <a:prstGeom prst="rect">
                <a:avLst/>
              </a:prstGeom>
            </p:spPr>
          </p:pic>
        </p:grpSp>
        <p:sp>
          <p:nvSpPr>
            <p:cNvPr id="7" name="Star: 5 Points 6">
              <a:extLst>
                <a:ext uri="{FF2B5EF4-FFF2-40B4-BE49-F238E27FC236}">
                  <a16:creationId xmlns:a16="http://schemas.microsoft.com/office/drawing/2014/main" id="{D895F588-69D7-A4D2-5CD9-FEB6D6018A29}"/>
                </a:ext>
              </a:extLst>
            </p:cNvPr>
            <p:cNvSpPr/>
            <p:nvPr/>
          </p:nvSpPr>
          <p:spPr bwMode="auto">
            <a:xfrm rot="900000">
              <a:off x="3542331" y="3771027"/>
              <a:ext cx="223926" cy="223926"/>
            </a:xfrm>
            <a:prstGeom prst="star5">
              <a:avLst/>
            </a:prstGeom>
            <a:solidFill>
              <a:schemeClr val="bg1"/>
            </a:solidFill>
            <a:ln w="19050">
              <a:solidFill>
                <a:srgbClr val="FF6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109508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99DFE-67CE-A102-1F5C-B45DDE09DEC3}"/>
              </a:ext>
            </a:extLst>
          </p:cNvPr>
          <p:cNvSpPr>
            <a:spLocks noGrp="1"/>
          </p:cNvSpPr>
          <p:nvPr>
            <p:ph type="title"/>
          </p:nvPr>
        </p:nvSpPr>
        <p:spPr/>
        <p:txBody>
          <a:bodyPr/>
          <a:lstStyle/>
          <a:p>
            <a:r>
              <a:rPr lang="en-US" dirty="0"/>
              <a:t>Synapse notebooks and pipelines</a:t>
            </a:r>
          </a:p>
        </p:txBody>
      </p:sp>
      <p:sp>
        <p:nvSpPr>
          <p:cNvPr id="23" name="TextBox 22">
            <a:extLst>
              <a:ext uri="{FF2B5EF4-FFF2-40B4-BE49-F238E27FC236}">
                <a16:creationId xmlns:a16="http://schemas.microsoft.com/office/drawing/2014/main" id="{77331FAE-B2D8-3773-E136-4C75FDEC4850}"/>
              </a:ext>
            </a:extLst>
          </p:cNvPr>
          <p:cNvSpPr txBox="1"/>
          <p:nvPr/>
        </p:nvSpPr>
        <p:spPr>
          <a:xfrm>
            <a:off x="552744" y="1720840"/>
            <a:ext cx="6357678" cy="3416320"/>
          </a:xfrm>
          <a:prstGeom prst="rect">
            <a:avLst/>
          </a:prstGeom>
          <a:noFill/>
        </p:spPr>
        <p:txBody>
          <a:bodyPr wrap="square">
            <a:spAutoFit/>
          </a:bodyPr>
          <a:lstStyle/>
          <a:p>
            <a:pPr marL="342900" indent="-342900">
              <a:buFont typeface="Arial" panose="020B0604020202020204" pitchFamily="34" charset="0"/>
              <a:buChar char="•"/>
            </a:pPr>
            <a:r>
              <a:rPr lang="en-US" sz="2400" dirty="0"/>
              <a:t>Use Synapse notebooks to develop and test data transformation code on Apache Spark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Incorporate notebooks into data ingestion and transformation pipelines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Notebooks run in the specified Spark pool in the Synapse workspace</a:t>
            </a:r>
          </a:p>
        </p:txBody>
      </p:sp>
      <p:grpSp>
        <p:nvGrpSpPr>
          <p:cNvPr id="33" name="Group 32" descr="A diagram of a Spark notebook being referenced by a pipeline activity.">
            <a:extLst>
              <a:ext uri="{FF2B5EF4-FFF2-40B4-BE49-F238E27FC236}">
                <a16:creationId xmlns:a16="http://schemas.microsoft.com/office/drawing/2014/main" id="{E74D0365-71C4-C221-2B97-48376AE3AD1E}"/>
              </a:ext>
            </a:extLst>
          </p:cNvPr>
          <p:cNvGrpSpPr/>
          <p:nvPr/>
        </p:nvGrpSpPr>
        <p:grpSpPr>
          <a:xfrm>
            <a:off x="6934299" y="1495974"/>
            <a:ext cx="4057955" cy="4100673"/>
            <a:chOff x="6934299" y="1495974"/>
            <a:chExt cx="4057955" cy="4100673"/>
          </a:xfrm>
        </p:grpSpPr>
        <p:sp>
          <p:nvSpPr>
            <p:cNvPr id="19" name="Arrow: Right 18">
              <a:extLst>
                <a:ext uri="{FF2B5EF4-FFF2-40B4-BE49-F238E27FC236}">
                  <a16:creationId xmlns:a16="http://schemas.microsoft.com/office/drawing/2014/main" id="{E375140C-A9DD-3FAE-A5FE-44AD9E5817CB}"/>
                </a:ext>
                <a:ext uri="{C183D7F6-B498-43B3-948B-1728B52AA6E4}">
                  <adec:decorative xmlns:adec="http://schemas.microsoft.com/office/drawing/2017/decorative" val="1"/>
                </a:ext>
              </a:extLst>
            </p:cNvPr>
            <p:cNvSpPr/>
            <p:nvPr/>
          </p:nvSpPr>
          <p:spPr>
            <a:xfrm>
              <a:off x="7632667" y="4549440"/>
              <a:ext cx="3214838" cy="96162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B907B6B8-28AA-F7F9-A725-9CD6EC89B1CC}"/>
                </a:ext>
              </a:extLst>
            </p:cNvPr>
            <p:cNvGrpSpPr/>
            <p:nvPr/>
          </p:nvGrpSpPr>
          <p:grpSpPr>
            <a:xfrm>
              <a:off x="6934299" y="1495974"/>
              <a:ext cx="4057955" cy="4100673"/>
              <a:chOff x="3164519" y="902368"/>
              <a:chExt cx="4057955" cy="4100673"/>
            </a:xfrm>
          </p:grpSpPr>
          <p:grpSp>
            <p:nvGrpSpPr>
              <p:cNvPr id="11" name="Group 10">
                <a:extLst>
                  <a:ext uri="{FF2B5EF4-FFF2-40B4-BE49-F238E27FC236}">
                    <a16:creationId xmlns:a16="http://schemas.microsoft.com/office/drawing/2014/main" id="{F8CBBB83-492A-BA04-DEF2-FE370B5E1463}"/>
                  </a:ext>
                </a:extLst>
              </p:cNvPr>
              <p:cNvGrpSpPr/>
              <p:nvPr/>
            </p:nvGrpSpPr>
            <p:grpSpPr>
              <a:xfrm>
                <a:off x="3164519" y="902368"/>
                <a:ext cx="4057955" cy="4100673"/>
                <a:chOff x="3602469" y="1104499"/>
                <a:chExt cx="4057955" cy="4100673"/>
              </a:xfrm>
            </p:grpSpPr>
            <p:sp>
              <p:nvSpPr>
                <p:cNvPr id="14" name="Rectangle 13">
                  <a:extLst>
                    <a:ext uri="{FF2B5EF4-FFF2-40B4-BE49-F238E27FC236}">
                      <a16:creationId xmlns:a16="http://schemas.microsoft.com/office/drawing/2014/main" id="{C553C72D-934B-5DB6-5604-486AB6083D47}"/>
                    </a:ext>
                    <a:ext uri="{C183D7F6-B498-43B3-948B-1728B52AA6E4}">
                      <adec:decorative xmlns:adec="http://schemas.microsoft.com/office/drawing/2017/decorative" val="1"/>
                    </a:ext>
                  </a:extLst>
                </p:cNvPr>
                <p:cNvSpPr/>
                <p:nvPr/>
              </p:nvSpPr>
              <p:spPr>
                <a:xfrm>
                  <a:off x="3936733" y="1386038"/>
                  <a:ext cx="3723691" cy="3819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229C7C3-044E-87BC-DB79-78020D7446B4}"/>
                    </a:ext>
                  </a:extLst>
                </p:cNvPr>
                <p:cNvSpPr/>
                <p:nvPr/>
              </p:nvSpPr>
              <p:spPr>
                <a:xfrm>
                  <a:off x="3602469" y="1104499"/>
                  <a:ext cx="914400" cy="814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a:extLst>
                  <a:ext uri="{FF2B5EF4-FFF2-40B4-BE49-F238E27FC236}">
                    <a16:creationId xmlns:a16="http://schemas.microsoft.com/office/drawing/2014/main" id="{81908DCF-3DD4-A1E5-75A6-6FF54C7F564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0644" y="1677200"/>
                <a:ext cx="1315355" cy="1315355"/>
              </a:xfrm>
              <a:prstGeom prst="rect">
                <a:avLst/>
              </a:prstGeom>
            </p:spPr>
          </p:pic>
          <p:sp>
            <p:nvSpPr>
              <p:cNvPr id="13" name="TextBox 12">
                <a:extLst>
                  <a:ext uri="{FF2B5EF4-FFF2-40B4-BE49-F238E27FC236}">
                    <a16:creationId xmlns:a16="http://schemas.microsoft.com/office/drawing/2014/main" id="{5B405EFF-9736-F9F7-C9D7-3294DA9F7B84}"/>
                  </a:ext>
                </a:extLst>
              </p:cNvPr>
              <p:cNvSpPr txBox="1"/>
              <p:nvPr/>
            </p:nvSpPr>
            <p:spPr>
              <a:xfrm>
                <a:off x="5009997" y="2134401"/>
                <a:ext cx="943228" cy="707886"/>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%pyspark</a:t>
                </a:r>
              </a:p>
              <a:p>
                <a:endParaRPr lang="en-US" sz="11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#code</a:t>
                </a:r>
                <a:r>
                  <a:rPr lang="en-US" b="1" dirty="0">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p:txBody>
          </p:sp>
        </p:grpSp>
        <p:cxnSp>
          <p:nvCxnSpPr>
            <p:cNvPr id="9" name="Straight Arrow Connector 8">
              <a:extLst>
                <a:ext uri="{FF2B5EF4-FFF2-40B4-BE49-F238E27FC236}">
                  <a16:creationId xmlns:a16="http://schemas.microsoft.com/office/drawing/2014/main" id="{8EA62386-0D45-9A22-1A1D-9197ADAEFF13}"/>
                </a:ext>
                <a:ext uri="{C183D7F6-B498-43B3-948B-1728B52AA6E4}">
                  <adec:decorative xmlns:adec="http://schemas.microsoft.com/office/drawing/2017/decorative" val="1"/>
                </a:ext>
              </a:extLst>
            </p:cNvPr>
            <p:cNvCxnSpPr>
              <a:cxnSpLocks/>
            </p:cNvCxnSpPr>
            <p:nvPr/>
          </p:nvCxnSpPr>
          <p:spPr>
            <a:xfrm flipV="1">
              <a:off x="9105333" y="3449874"/>
              <a:ext cx="0" cy="143199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65DC9D0-3AB4-5627-AD1D-6125E33AF789}"/>
                </a:ext>
                <a:ext uri="{C183D7F6-B498-43B3-948B-1728B52AA6E4}">
                  <adec:decorative xmlns:adec="http://schemas.microsoft.com/office/drawing/2017/decorative" val="1"/>
                </a:ext>
              </a:extLst>
            </p:cNvPr>
            <p:cNvCxnSpPr>
              <a:cxnSpLocks/>
            </p:cNvCxnSpPr>
            <p:nvPr/>
          </p:nvCxnSpPr>
          <p:spPr>
            <a:xfrm>
              <a:off x="9382277" y="3449874"/>
              <a:ext cx="0" cy="143199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E848A1AD-A77B-2CD1-3565-A081278C3A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53733" y="1495974"/>
              <a:ext cx="871089" cy="871089"/>
            </a:xfrm>
            <a:prstGeom prst="rect">
              <a:avLst/>
            </a:prstGeom>
          </p:spPr>
        </p:pic>
        <p:sp>
          <p:nvSpPr>
            <p:cNvPr id="6" name="Rectangle 5">
              <a:extLst>
                <a:ext uri="{FF2B5EF4-FFF2-40B4-BE49-F238E27FC236}">
                  <a16:creationId xmlns:a16="http://schemas.microsoft.com/office/drawing/2014/main" id="{F1E0174C-FD85-FE9C-C16D-1163B566E1EE}"/>
                </a:ext>
                <a:ext uri="{C183D7F6-B498-43B3-948B-1728B52AA6E4}">
                  <adec:decorative xmlns:adec="http://schemas.microsoft.com/office/drawing/2017/decorative" val="1"/>
                </a:ext>
              </a:extLst>
            </p:cNvPr>
            <p:cNvSpPr/>
            <p:nvPr/>
          </p:nvSpPr>
          <p:spPr bwMode="auto">
            <a:xfrm>
              <a:off x="8033308" y="4895848"/>
              <a:ext cx="514152" cy="281610"/>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Graphic 23">
              <a:extLst>
                <a:ext uri="{FF2B5EF4-FFF2-40B4-BE49-F238E27FC236}">
                  <a16:creationId xmlns:a16="http://schemas.microsoft.com/office/drawing/2014/main" id="{44B64D7E-719C-91C8-80F4-5F096F4CE889}"/>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11804" y="4881867"/>
              <a:ext cx="319397" cy="319397"/>
            </a:xfrm>
            <a:prstGeom prst="rect">
              <a:avLst/>
            </a:prstGeom>
          </p:spPr>
        </p:pic>
        <p:sp>
          <p:nvSpPr>
            <p:cNvPr id="25" name="Rectangle 24">
              <a:extLst>
                <a:ext uri="{FF2B5EF4-FFF2-40B4-BE49-F238E27FC236}">
                  <a16:creationId xmlns:a16="http://schemas.microsoft.com/office/drawing/2014/main" id="{214C6452-38B5-0FA0-71EF-ECDC80476405}"/>
                </a:ext>
                <a:ext uri="{C183D7F6-B498-43B3-948B-1728B52AA6E4}">
                  <adec:decorative xmlns:adec="http://schemas.microsoft.com/office/drawing/2017/decorative" val="1"/>
                </a:ext>
              </a:extLst>
            </p:cNvPr>
            <p:cNvSpPr/>
            <p:nvPr/>
          </p:nvSpPr>
          <p:spPr bwMode="auto">
            <a:xfrm>
              <a:off x="8984384" y="4901486"/>
              <a:ext cx="514152" cy="281610"/>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Graphic 25">
              <a:extLst>
                <a:ext uri="{FF2B5EF4-FFF2-40B4-BE49-F238E27FC236}">
                  <a16:creationId xmlns:a16="http://schemas.microsoft.com/office/drawing/2014/main" id="{B4A9DEC0-0E3C-F9B3-4FC5-A6A0A92D30A6}"/>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62880" y="4887505"/>
              <a:ext cx="319397" cy="319397"/>
            </a:xfrm>
            <a:prstGeom prst="rect">
              <a:avLst/>
            </a:prstGeom>
          </p:spPr>
        </p:pic>
        <p:sp>
          <p:nvSpPr>
            <p:cNvPr id="27" name="Rectangle 26">
              <a:extLst>
                <a:ext uri="{FF2B5EF4-FFF2-40B4-BE49-F238E27FC236}">
                  <a16:creationId xmlns:a16="http://schemas.microsoft.com/office/drawing/2014/main" id="{5C31B9A7-ECCB-6967-ED22-435EBC2B35BB}"/>
                </a:ext>
                <a:ext uri="{C183D7F6-B498-43B3-948B-1728B52AA6E4}">
                  <adec:decorative xmlns:adec="http://schemas.microsoft.com/office/drawing/2017/decorative" val="1"/>
                </a:ext>
              </a:extLst>
            </p:cNvPr>
            <p:cNvSpPr/>
            <p:nvPr/>
          </p:nvSpPr>
          <p:spPr bwMode="auto">
            <a:xfrm>
              <a:off x="9935460" y="4907124"/>
              <a:ext cx="514152" cy="281610"/>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DEF6758B-4EEC-EE1F-31AE-6C1A7E7AFE7B}"/>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13956" y="4893143"/>
              <a:ext cx="319397" cy="319397"/>
            </a:xfrm>
            <a:prstGeom prst="rect">
              <a:avLst/>
            </a:prstGeom>
          </p:spPr>
        </p:pic>
      </p:grpSp>
    </p:spTree>
    <p:extLst>
      <p:ext uri="{BB962C8B-B14F-4D97-AF65-F5344CB8AC3E}">
        <p14:creationId xmlns:p14="http://schemas.microsoft.com/office/powerpoint/2010/main" val="39078420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5378-503B-2EF4-D493-72CC2708A3D8}"/>
              </a:ext>
            </a:extLst>
          </p:cNvPr>
          <p:cNvSpPr>
            <a:spLocks noGrp="1"/>
          </p:cNvSpPr>
          <p:nvPr>
            <p:ph type="title"/>
          </p:nvPr>
        </p:nvSpPr>
        <p:spPr/>
        <p:txBody>
          <a:bodyPr/>
          <a:lstStyle/>
          <a:p>
            <a:r>
              <a:rPr lang="en-US" dirty="0"/>
              <a:t>Use a Synapse notebook activity in a pipeline</a:t>
            </a:r>
          </a:p>
        </p:txBody>
      </p:sp>
      <p:sp>
        <p:nvSpPr>
          <p:cNvPr id="5" name="TextBox 4">
            <a:extLst>
              <a:ext uri="{FF2B5EF4-FFF2-40B4-BE49-F238E27FC236}">
                <a16:creationId xmlns:a16="http://schemas.microsoft.com/office/drawing/2014/main" id="{D2128C0C-37E2-BA80-267B-B3C5F102E167}"/>
              </a:ext>
            </a:extLst>
          </p:cNvPr>
          <p:cNvSpPr txBox="1"/>
          <p:nvPr/>
        </p:nvSpPr>
        <p:spPr>
          <a:xfrm>
            <a:off x="552744" y="1720840"/>
            <a:ext cx="5797606" cy="2985433"/>
          </a:xfrm>
          <a:prstGeom prst="rect">
            <a:avLst/>
          </a:prstGeom>
          <a:noFill/>
        </p:spPr>
        <p:txBody>
          <a:bodyPr wrap="square">
            <a:spAutoFit/>
          </a:bodyPr>
          <a:lstStyle/>
          <a:p>
            <a:r>
              <a:rPr lang="en-US" sz="2400" dirty="0">
                <a:latin typeface="+mj-lt"/>
              </a:rPr>
              <a:t>Add a </a:t>
            </a:r>
            <a:r>
              <a:rPr lang="en-US" sz="2400" b="1" i="1" dirty="0">
                <a:latin typeface="+mj-lt"/>
              </a:rPr>
              <a:t>Notebook</a:t>
            </a:r>
            <a:r>
              <a:rPr lang="en-US" sz="2400" dirty="0">
                <a:latin typeface="+mj-lt"/>
              </a:rPr>
              <a:t> activity to a pipeline, specifying:</a:t>
            </a:r>
          </a:p>
          <a:p>
            <a:pPr marL="800083" lvl="1" indent="-342900">
              <a:buFont typeface="Arial" panose="020B0604020202020204" pitchFamily="34" charset="0"/>
              <a:buChar char="•"/>
            </a:pPr>
            <a:r>
              <a:rPr lang="en-US" sz="2000" b="1" dirty="0"/>
              <a:t>General</a:t>
            </a:r>
            <a:r>
              <a:rPr lang="en-US" sz="2000" dirty="0"/>
              <a:t> properties such as name, timeout, and number of retries</a:t>
            </a:r>
          </a:p>
          <a:p>
            <a:pPr marL="800083" lvl="1" indent="-342900">
              <a:buFont typeface="Arial" panose="020B0604020202020204" pitchFamily="34" charset="0"/>
              <a:buChar char="•"/>
            </a:pPr>
            <a:r>
              <a:rPr lang="en-US" sz="2000" b="1" dirty="0"/>
              <a:t>Settings</a:t>
            </a:r>
            <a:r>
              <a:rPr lang="en-US" sz="2000" dirty="0"/>
              <a:t>, such as the notebook to be run, the spark pool on which to run it, and parameter values</a:t>
            </a:r>
          </a:p>
          <a:p>
            <a:pPr marL="800083" lvl="1" indent="-342900">
              <a:buFont typeface="Arial" panose="020B0604020202020204" pitchFamily="34" charset="0"/>
              <a:buChar char="•"/>
            </a:pPr>
            <a:r>
              <a:rPr lang="en-US" sz="2000" b="1" dirty="0"/>
              <a:t>User properties</a:t>
            </a:r>
            <a:r>
              <a:rPr lang="en-US" sz="2000" dirty="0"/>
              <a:t> to define custom configuration values</a:t>
            </a:r>
            <a:endParaRPr lang="en-US" sz="2000" b="1" dirty="0"/>
          </a:p>
        </p:txBody>
      </p:sp>
      <p:pic>
        <p:nvPicPr>
          <p:cNvPr id="6" name="Picture 5" descr="A screenshot of a pipeline containing a Synapse Notebook activity">
            <a:extLst>
              <a:ext uri="{FF2B5EF4-FFF2-40B4-BE49-F238E27FC236}">
                <a16:creationId xmlns:a16="http://schemas.microsoft.com/office/drawing/2014/main" id="{1AFAFA50-D9B6-FB0C-3DA6-1F53960A2C05}"/>
              </a:ext>
            </a:extLst>
          </p:cNvPr>
          <p:cNvPicPr>
            <a:picLocks noChangeAspect="1"/>
          </p:cNvPicPr>
          <p:nvPr/>
        </p:nvPicPr>
        <p:blipFill>
          <a:blip r:embed="rId3"/>
          <a:stretch>
            <a:fillRect/>
          </a:stretch>
        </p:blipFill>
        <p:spPr>
          <a:xfrm>
            <a:off x="6667605" y="1611242"/>
            <a:ext cx="5080261" cy="38609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557118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the Settings table for a Notebook activity, in which a parameter value is set.">
            <a:extLst>
              <a:ext uri="{FF2B5EF4-FFF2-40B4-BE49-F238E27FC236}">
                <a16:creationId xmlns:a16="http://schemas.microsoft.com/office/drawing/2014/main" id="{0AD346F5-5467-9925-327A-E5A52FD85DE7}"/>
              </a:ext>
            </a:extLst>
          </p:cNvPr>
          <p:cNvPicPr>
            <a:picLocks noChangeAspect="1"/>
          </p:cNvPicPr>
          <p:nvPr/>
        </p:nvPicPr>
        <p:blipFill>
          <a:blip r:embed="rId3"/>
          <a:stretch>
            <a:fillRect/>
          </a:stretch>
        </p:blipFill>
        <p:spPr>
          <a:xfrm>
            <a:off x="6832719" y="1403126"/>
            <a:ext cx="5080261" cy="382289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7D5AE86-F619-60EE-84A0-C82976D5D039}"/>
              </a:ext>
            </a:extLst>
          </p:cNvPr>
          <p:cNvSpPr>
            <a:spLocks noGrp="1"/>
          </p:cNvSpPr>
          <p:nvPr>
            <p:ph type="title"/>
          </p:nvPr>
        </p:nvSpPr>
        <p:spPr/>
        <p:txBody>
          <a:bodyPr/>
          <a:lstStyle/>
          <a:p>
            <a:r>
              <a:rPr lang="en-US" dirty="0"/>
              <a:t>Use parameters in a notebook</a:t>
            </a:r>
          </a:p>
        </p:txBody>
      </p:sp>
      <p:sp>
        <p:nvSpPr>
          <p:cNvPr id="7" name="TextBox 6">
            <a:extLst>
              <a:ext uri="{FF2B5EF4-FFF2-40B4-BE49-F238E27FC236}">
                <a16:creationId xmlns:a16="http://schemas.microsoft.com/office/drawing/2014/main" id="{9F401561-C5C5-69AC-438A-C580868403D9}"/>
              </a:ext>
            </a:extLst>
          </p:cNvPr>
          <p:cNvSpPr txBox="1"/>
          <p:nvPr/>
        </p:nvSpPr>
        <p:spPr>
          <a:xfrm>
            <a:off x="7974950" y="4841179"/>
            <a:ext cx="3222472" cy="707886"/>
          </a:xfrm>
          <a:prstGeom prst="wedgeRectCallout">
            <a:avLst>
              <a:gd name="adj1" fmla="val -52577"/>
              <a:gd name="adj2" fmla="val -215344"/>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t>Set parameter values in Notebook activity settings</a:t>
            </a:r>
          </a:p>
        </p:txBody>
      </p:sp>
      <p:pic>
        <p:nvPicPr>
          <p:cNvPr id="10" name="Picture 9" descr="A screenshot of a notebook cell that has had the Cell Parameters setting enabled.">
            <a:extLst>
              <a:ext uri="{FF2B5EF4-FFF2-40B4-BE49-F238E27FC236}">
                <a16:creationId xmlns:a16="http://schemas.microsoft.com/office/drawing/2014/main" id="{973BC59A-5525-7E47-744B-094CDBFB8B78}"/>
              </a:ext>
            </a:extLst>
          </p:cNvPr>
          <p:cNvPicPr>
            <a:picLocks noChangeAspect="1"/>
          </p:cNvPicPr>
          <p:nvPr/>
        </p:nvPicPr>
        <p:blipFill>
          <a:blip r:embed="rId4"/>
          <a:stretch>
            <a:fillRect/>
          </a:stretch>
        </p:blipFill>
        <p:spPr>
          <a:xfrm>
            <a:off x="882960" y="2543009"/>
            <a:ext cx="5493032" cy="1543129"/>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30F57E74-FE96-BD14-F34A-E9EBD606AABC}"/>
              </a:ext>
            </a:extLst>
          </p:cNvPr>
          <p:cNvSpPr txBox="1"/>
          <p:nvPr/>
        </p:nvSpPr>
        <p:spPr>
          <a:xfrm>
            <a:off x="1251255" y="4795012"/>
            <a:ext cx="4529560" cy="707886"/>
          </a:xfrm>
          <a:prstGeom prst="wedgeRectCallout">
            <a:avLst>
              <a:gd name="adj1" fmla="val 46541"/>
              <a:gd name="adj2" fmla="val -159280"/>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t>Declare variables in a </a:t>
            </a:r>
            <a:r>
              <a:rPr lang="en-US" sz="2000" i="1" dirty="0"/>
              <a:t>Parameters</a:t>
            </a:r>
            <a:r>
              <a:rPr lang="en-US" sz="2000" dirty="0"/>
              <a:t> cell in the notebook, with a default value</a:t>
            </a:r>
          </a:p>
        </p:txBody>
      </p:sp>
    </p:spTree>
    <p:extLst>
      <p:ext uri="{BB962C8B-B14F-4D97-AF65-F5344CB8AC3E}">
        <p14:creationId xmlns:p14="http://schemas.microsoft.com/office/powerpoint/2010/main" val="16925757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Use an Apache Spark notebook in a pipeline</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505947" cy="200234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https://aka.ms/mslearn-spark-synapse-pipeline</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1235062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06060"/>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kind of pool is required to run a Synapse notebook in a pipeline?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a:t>
            </a:r>
            <a:r>
              <a:rPr lang="en-US" sz="1600" i="1" dirty="0">
                <a:solidFill>
                  <a:srgbClr val="171717"/>
                </a:solidFill>
                <a:latin typeface="Segoe UI" panose="020B0502040204020203" pitchFamily="34" charset="0"/>
              </a:rPr>
              <a:t>Dedicated SQL </a:t>
            </a:r>
            <a:r>
              <a:rPr lang="en-US" sz="1600" dirty="0">
                <a:solidFill>
                  <a:srgbClr val="171717"/>
                </a:solidFill>
                <a:latin typeface="Segoe UI" panose="020B0502040204020203" pitchFamily="34" charset="0"/>
              </a:rPr>
              <a:t>pool</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a:t>
            </a:r>
            <a:r>
              <a:rPr lang="en-US" sz="1600" i="1" dirty="0">
                <a:solidFill>
                  <a:srgbClr val="171717"/>
                </a:solidFill>
                <a:latin typeface="Segoe UI" panose="020B0502040204020203" pitchFamily="34" charset="0"/>
              </a:rPr>
              <a:t>Data Explorer </a:t>
            </a:r>
            <a:r>
              <a:rPr lang="en-US" sz="1600" dirty="0">
                <a:solidFill>
                  <a:srgbClr val="171717"/>
                </a:solidFill>
                <a:latin typeface="Segoe UI" panose="020B0502040204020203" pitchFamily="34" charset="0"/>
              </a:rPr>
              <a:t>pool</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An </a:t>
            </a:r>
            <a:r>
              <a:rPr lang="en-US" sz="1600" i="1" dirty="0">
                <a:solidFill>
                  <a:srgbClr val="171717"/>
                </a:solidFill>
                <a:latin typeface="Segoe UI" panose="020B0502040204020203" pitchFamily="34" charset="0"/>
              </a:rPr>
              <a:t>Apache Spark </a:t>
            </a:r>
            <a:r>
              <a:rPr lang="en-US" sz="1600" dirty="0">
                <a:solidFill>
                  <a:srgbClr val="171717"/>
                </a:solidFill>
                <a:latin typeface="Segoe UI" panose="020B0502040204020203" pitchFamily="34" charset="0"/>
              </a:rPr>
              <a:t>pool</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404968" y="245321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What kind of pipeline activity encapsulates a Synapse notebook?</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Notebook activity</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HDInsight Spark activity</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Script activity</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404968" y="343422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A notebook cell contains variable declarations. How can you use these as parameters?</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Add a </a:t>
            </a:r>
            <a:r>
              <a:rPr lang="en-US" sz="1600" i="1" dirty="0">
                <a:solidFill>
                  <a:srgbClr val="171717"/>
                </a:solidFill>
                <a:latin typeface="Segoe UI" panose="020B0502040204020203" pitchFamily="34" charset="0"/>
              </a:rPr>
              <a:t>%%Spark </a:t>
            </a:r>
            <a:r>
              <a:rPr lang="en-US" sz="1600" dirty="0">
                <a:solidFill>
                  <a:srgbClr val="171717"/>
                </a:solidFill>
                <a:latin typeface="Segoe UI" panose="020B0502040204020203" pitchFamily="34" charset="0"/>
              </a:rPr>
              <a:t>magic at the beginning of the cell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Toggle the </a:t>
            </a:r>
            <a:r>
              <a:rPr lang="en-US" sz="1600" i="1" dirty="0">
                <a:solidFill>
                  <a:srgbClr val="171717"/>
                </a:solidFill>
                <a:latin typeface="Segoe UI" panose="020B0502040204020203" pitchFamily="34" charset="0"/>
              </a:rPr>
              <a:t>Parameters cell</a:t>
            </a:r>
            <a:r>
              <a:rPr lang="en-US" sz="1600" dirty="0">
                <a:solidFill>
                  <a:srgbClr val="171717"/>
                </a:solidFill>
                <a:latin typeface="Segoe UI" panose="020B0502040204020203" pitchFamily="34" charset="0"/>
              </a:rPr>
              <a:t> setting for the cell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Use the </a:t>
            </a:r>
            <a:r>
              <a:rPr lang="en-US" sz="1600" i="1" dirty="0">
                <a:solidFill>
                  <a:srgbClr val="171717"/>
                </a:solidFill>
                <a:latin typeface="Segoe UI" panose="020B0502040204020203" pitchFamily="34" charset="0"/>
              </a:rPr>
              <a:t>var</a:t>
            </a:r>
            <a:r>
              <a:rPr lang="en-US" sz="1600" dirty="0">
                <a:solidFill>
                  <a:srgbClr val="171717"/>
                </a:solidFill>
                <a:latin typeface="Segoe UI" panose="020B0502040204020203" pitchFamily="34" charset="0"/>
              </a:rPr>
              <a:t> keyword for each variable declaration</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3691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3" y="2709199"/>
            <a:ext cx="7280404" cy="646331"/>
          </a:xfrm>
          <a:prstGeom prst="rect">
            <a:avLst/>
          </a:prstGeom>
          <a:noFill/>
        </p:spPr>
        <p:txBody>
          <a:bodyPr wrap="square">
            <a:spAutoFit/>
          </a:bodyPr>
          <a:lstStyle/>
          <a:p>
            <a:r>
              <a:rPr lang="en-US" sz="1800" dirty="0"/>
              <a:t>Transfer and transform data with Azure Synapse Analytics Pipelines</a:t>
            </a:r>
          </a:p>
          <a:p>
            <a:r>
              <a:rPr lang="en-US" sz="1800" dirty="0">
                <a:solidFill>
                  <a:schemeClr val="tx2"/>
                </a:solidFill>
              </a:rPr>
              <a:t>https://aka.ms/mslearn-synapse-pipelines</a:t>
            </a:r>
          </a:p>
        </p:txBody>
      </p:sp>
      <p:grpSp>
        <p:nvGrpSpPr>
          <p:cNvPr id="12" name="Group 11">
            <a:extLst>
              <a:ext uri="{FF2B5EF4-FFF2-40B4-BE49-F238E27FC236}">
                <a16:creationId xmlns:a16="http://schemas.microsoft.com/office/drawing/2014/main" id="{7737748E-50D2-CBA3-0C3D-CE3FBD2B77FC}"/>
              </a:ext>
              <a:ext uri="{C183D7F6-B498-43B3-948B-1728B52AA6E4}">
                <adec:decorative xmlns:adec="http://schemas.microsoft.com/office/drawing/2017/decorative" val="1"/>
              </a:ext>
            </a:extLst>
          </p:cNvPr>
          <p:cNvGrpSpPr/>
          <p:nvPr/>
        </p:nvGrpSpPr>
        <p:grpSpPr>
          <a:xfrm>
            <a:off x="1610428" y="2494100"/>
            <a:ext cx="1248772" cy="1076528"/>
            <a:chOff x="1610428" y="2494100"/>
            <a:chExt cx="1248772" cy="1076528"/>
          </a:xfrm>
        </p:grpSpPr>
        <p:sp>
          <p:nvSpPr>
            <p:cNvPr id="5" name="Hexagon 4">
              <a:extLst>
                <a:ext uri="{FF2B5EF4-FFF2-40B4-BE49-F238E27FC236}">
                  <a16:creationId xmlns:a16="http://schemas.microsoft.com/office/drawing/2014/main" id="{AE4289D1-3B0F-453F-B1E6-1AA476657DE7}"/>
                </a:ext>
              </a:extLst>
            </p:cNvPr>
            <p:cNvSpPr/>
            <p:nvPr/>
          </p:nvSpPr>
          <p:spPr bwMode="auto">
            <a:xfrm rot="1831127">
              <a:off x="1610428" y="2494100"/>
              <a:ext cx="1248772" cy="1076528"/>
            </a:xfrm>
            <a:prstGeom prst="hexagon">
              <a:avLst>
                <a:gd name="adj" fmla="val 28723"/>
                <a:gd name="vf" fmla="val 115470"/>
              </a:avLst>
            </a:prstGeom>
            <a:solidFill>
              <a:schemeClr val="accent4">
                <a:lumMod val="60000"/>
                <a:lumOff val="40000"/>
              </a:schemeClr>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B97EE768-9C15-0B98-99D7-A0E92165E27D}"/>
                </a:ext>
              </a:extLst>
            </p:cNvPr>
            <p:cNvGrpSpPr/>
            <p:nvPr/>
          </p:nvGrpSpPr>
          <p:grpSpPr>
            <a:xfrm>
              <a:off x="1811569" y="2550272"/>
              <a:ext cx="991618" cy="964183"/>
              <a:chOff x="3159260" y="2483653"/>
              <a:chExt cx="622471" cy="605249"/>
            </a:xfrm>
          </p:grpSpPr>
          <p:grpSp>
            <p:nvGrpSpPr>
              <p:cNvPr id="8" name="Group 7">
                <a:extLst>
                  <a:ext uri="{FF2B5EF4-FFF2-40B4-BE49-F238E27FC236}">
                    <a16:creationId xmlns:a16="http://schemas.microsoft.com/office/drawing/2014/main" id="{DD01FBC7-3F0F-5879-7D74-0900ECEC7E32}"/>
                  </a:ext>
                </a:extLst>
              </p:cNvPr>
              <p:cNvGrpSpPr/>
              <p:nvPr/>
            </p:nvGrpSpPr>
            <p:grpSpPr>
              <a:xfrm>
                <a:off x="3159260" y="2483653"/>
                <a:ext cx="402220" cy="402220"/>
                <a:chOff x="5312147" y="982318"/>
                <a:chExt cx="871089" cy="871089"/>
              </a:xfrm>
            </p:grpSpPr>
            <p:sp>
              <p:nvSpPr>
                <p:cNvPr id="10" name="Hexagon 9">
                  <a:extLst>
                    <a:ext uri="{FF2B5EF4-FFF2-40B4-BE49-F238E27FC236}">
                      <a16:creationId xmlns:a16="http://schemas.microsoft.com/office/drawing/2014/main" id="{B1A03F9C-60AF-A945-FDDE-BE1A50A64AD8}"/>
                    </a:ext>
                  </a:extLst>
                </p:cNvPr>
                <p:cNvSpPr/>
                <p:nvPr/>
              </p:nvSpPr>
              <p:spPr>
                <a:xfrm rot="1701610">
                  <a:off x="5335322" y="1064392"/>
                  <a:ext cx="824740" cy="706942"/>
                </a:xfrm>
                <a:prstGeom prst="hexagon">
                  <a:avLst>
                    <a:gd name="adj" fmla="val 2941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6E6C3689-4C4A-EC42-829C-D154F9AAB1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2147" y="982318"/>
                  <a:ext cx="871089" cy="871089"/>
                </a:xfrm>
                <a:prstGeom prst="rect">
                  <a:avLst/>
                </a:prstGeom>
              </p:spPr>
            </p:pic>
          </p:grpSp>
          <p:pic>
            <p:nvPicPr>
              <p:cNvPr id="9" name="Graphic 8" descr="Gears with solid fill">
                <a:extLst>
                  <a:ext uri="{FF2B5EF4-FFF2-40B4-BE49-F238E27FC236}">
                    <a16:creationId xmlns:a16="http://schemas.microsoft.com/office/drawing/2014/main" id="{59BC4D5E-7301-530C-1A4A-78F3B01E47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41228" y="2648399"/>
                <a:ext cx="440503" cy="440503"/>
              </a:xfrm>
              <a:prstGeom prst="rect">
                <a:avLst/>
              </a:prstGeom>
            </p:spPr>
          </p:pic>
        </p:grpSp>
      </p:grpSp>
    </p:spTree>
    <p:extLst>
      <p:ext uri="{BB962C8B-B14F-4D97-AF65-F5344CB8AC3E}">
        <p14:creationId xmlns:p14="http://schemas.microsoft.com/office/powerpoint/2010/main" val="329185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21"/>
          </p:nvPr>
        </p:nvSpPr>
        <p:spPr>
          <a:xfrm>
            <a:off x="4078287" y="2221261"/>
            <a:ext cx="7695069" cy="1224436"/>
          </a:xfrm>
        </p:spPr>
        <p:txBody>
          <a:bodyPr/>
          <a:lstStyle/>
          <a:p>
            <a:pPr lvl="1"/>
            <a:r>
              <a:rPr lang="en-US" dirty="0"/>
              <a:t>Build a data pipeline in Azure Synapse Analytics</a:t>
            </a:r>
          </a:p>
        </p:txBody>
      </p:sp>
      <p:sp>
        <p:nvSpPr>
          <p:cNvPr id="3" name="Text Placeholder 2"/>
          <p:cNvSpPr>
            <a:spLocks noGrp="1"/>
          </p:cNvSpPr>
          <p:nvPr>
            <p:ph type="body" sz="quarter" idx="23"/>
          </p:nvPr>
        </p:nvSpPr>
        <p:spPr>
          <a:xfrm>
            <a:off x="4078287" y="3308368"/>
            <a:ext cx="7695069" cy="1224436"/>
          </a:xfrm>
        </p:spPr>
        <p:txBody>
          <a:bodyPr/>
          <a:lstStyle/>
          <a:p>
            <a:pPr lvl="1"/>
            <a:r>
              <a:rPr lang="en-US" dirty="0"/>
              <a:t>Use Spark Notebooks in an Azure Synapse Pipeline</a:t>
            </a:r>
          </a:p>
        </p:txBody>
      </p:sp>
      <p:grpSp>
        <p:nvGrpSpPr>
          <p:cNvPr id="25" name="Group 24">
            <a:extLst>
              <a:ext uri="{FF2B5EF4-FFF2-40B4-BE49-F238E27FC236}">
                <a16:creationId xmlns:a16="http://schemas.microsoft.com/office/drawing/2014/main" id="{804A8636-31DB-E244-E9EE-1D0065E1105F}"/>
              </a:ext>
              <a:ext uri="{C183D7F6-B498-43B3-948B-1728B52AA6E4}">
                <adec:decorative xmlns:adec="http://schemas.microsoft.com/office/drawing/2017/decorative" val="1"/>
              </a:ext>
            </a:extLst>
          </p:cNvPr>
          <p:cNvGrpSpPr/>
          <p:nvPr/>
        </p:nvGrpSpPr>
        <p:grpSpPr>
          <a:xfrm>
            <a:off x="3090424" y="2441246"/>
            <a:ext cx="702232" cy="702232"/>
            <a:chOff x="3090424" y="2441246"/>
            <a:chExt cx="702232" cy="702232"/>
          </a:xfrm>
        </p:grpSpPr>
        <p:sp>
          <p:nvSpPr>
            <p:cNvPr id="10" name="Oval 9">
              <a:extLst>
                <a:ext uri="{FF2B5EF4-FFF2-40B4-BE49-F238E27FC236}">
                  <a16:creationId xmlns:a16="http://schemas.microsoft.com/office/drawing/2014/main" id="{7DB2CB6D-FF87-FCD9-53D5-DC36F6640CE0}"/>
                </a:ext>
              </a:extLst>
            </p:cNvPr>
            <p:cNvSpPr/>
            <p:nvPr/>
          </p:nvSpPr>
          <p:spPr bwMode="auto">
            <a:xfrm>
              <a:off x="3090424" y="2441246"/>
              <a:ext cx="702232" cy="702232"/>
            </a:xfrm>
            <a:prstGeom prst="ellipse">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27CE9536-5098-4F67-9CF6-7C9C17DC7944}"/>
                </a:ext>
              </a:extLst>
            </p:cNvPr>
            <p:cNvGrpSpPr/>
            <p:nvPr/>
          </p:nvGrpSpPr>
          <p:grpSpPr>
            <a:xfrm>
              <a:off x="3159260" y="2483653"/>
              <a:ext cx="402220" cy="402220"/>
              <a:chOff x="5312147" y="982318"/>
              <a:chExt cx="871089" cy="871089"/>
            </a:xfrm>
          </p:grpSpPr>
          <p:sp>
            <p:nvSpPr>
              <p:cNvPr id="5" name="Hexagon 4">
                <a:extLst>
                  <a:ext uri="{FF2B5EF4-FFF2-40B4-BE49-F238E27FC236}">
                    <a16:creationId xmlns:a16="http://schemas.microsoft.com/office/drawing/2014/main" id="{893A08F8-5E9F-0233-3743-3AF97FF36B07}"/>
                  </a:ext>
                </a:extLst>
              </p:cNvPr>
              <p:cNvSpPr/>
              <p:nvPr/>
            </p:nvSpPr>
            <p:spPr>
              <a:xfrm rot="1701610">
                <a:off x="5335322" y="1064392"/>
                <a:ext cx="824740" cy="706942"/>
              </a:xfrm>
              <a:prstGeom prst="hexagon">
                <a:avLst>
                  <a:gd name="adj" fmla="val 2941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a:extLst>
                  <a:ext uri="{FF2B5EF4-FFF2-40B4-BE49-F238E27FC236}">
                    <a16:creationId xmlns:a16="http://schemas.microsoft.com/office/drawing/2014/main" id="{A89A3010-8AD6-172C-5C10-AC39265B6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2147" y="982318"/>
                <a:ext cx="871089" cy="871089"/>
              </a:xfrm>
              <a:prstGeom prst="rect">
                <a:avLst/>
              </a:prstGeom>
            </p:spPr>
          </p:pic>
        </p:grpSp>
        <p:pic>
          <p:nvPicPr>
            <p:cNvPr id="19" name="Graphic 18" descr="Gears with solid fill">
              <a:extLst>
                <a:ext uri="{FF2B5EF4-FFF2-40B4-BE49-F238E27FC236}">
                  <a16:creationId xmlns:a16="http://schemas.microsoft.com/office/drawing/2014/main" id="{DE888D04-AB1A-E7B9-3711-578EACE9C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41228" y="2648399"/>
              <a:ext cx="440503" cy="440503"/>
            </a:xfrm>
            <a:prstGeom prst="rect">
              <a:avLst/>
            </a:prstGeom>
          </p:spPr>
        </p:pic>
      </p:grpSp>
      <p:grpSp>
        <p:nvGrpSpPr>
          <p:cNvPr id="24" name="Group 23">
            <a:extLst>
              <a:ext uri="{FF2B5EF4-FFF2-40B4-BE49-F238E27FC236}">
                <a16:creationId xmlns:a16="http://schemas.microsoft.com/office/drawing/2014/main" id="{0BFC3C57-6608-B84B-C51D-5E174007E543}"/>
              </a:ext>
              <a:ext uri="{C183D7F6-B498-43B3-948B-1728B52AA6E4}">
                <adec:decorative xmlns:adec="http://schemas.microsoft.com/office/drawing/2017/decorative" val="1"/>
              </a:ext>
            </a:extLst>
          </p:cNvPr>
          <p:cNvGrpSpPr/>
          <p:nvPr/>
        </p:nvGrpSpPr>
        <p:grpSpPr>
          <a:xfrm>
            <a:off x="3090424" y="3569470"/>
            <a:ext cx="702232" cy="702232"/>
            <a:chOff x="3090424" y="3569470"/>
            <a:chExt cx="702232" cy="702232"/>
          </a:xfrm>
        </p:grpSpPr>
        <p:sp>
          <p:nvSpPr>
            <p:cNvPr id="4" name="Oval 3">
              <a:extLst>
                <a:ext uri="{FF2B5EF4-FFF2-40B4-BE49-F238E27FC236}">
                  <a16:creationId xmlns:a16="http://schemas.microsoft.com/office/drawing/2014/main" id="{49FD9E79-14CE-B100-8AFB-2F510C0B6595}"/>
                </a:ext>
              </a:extLst>
            </p:cNvPr>
            <p:cNvSpPr/>
            <p:nvPr/>
          </p:nvSpPr>
          <p:spPr bwMode="auto">
            <a:xfrm>
              <a:off x="3090424" y="3569470"/>
              <a:ext cx="702232" cy="702232"/>
            </a:xfrm>
            <a:prstGeom prst="ellipse">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descr="Single gear with solid fill">
              <a:extLst>
                <a:ext uri="{FF2B5EF4-FFF2-40B4-BE49-F238E27FC236}">
                  <a16:creationId xmlns:a16="http://schemas.microsoft.com/office/drawing/2014/main" id="{AD787D14-2C41-6BB2-14A8-CF98D4CF6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0802" y="3918382"/>
              <a:ext cx="315895" cy="315895"/>
            </a:xfrm>
            <a:prstGeom prst="rect">
              <a:avLst/>
            </a:prstGeom>
          </p:spPr>
        </p:pic>
        <p:grpSp>
          <p:nvGrpSpPr>
            <p:cNvPr id="20" name="Group 19">
              <a:extLst>
                <a:ext uri="{FF2B5EF4-FFF2-40B4-BE49-F238E27FC236}">
                  <a16:creationId xmlns:a16="http://schemas.microsoft.com/office/drawing/2014/main" id="{1119D02F-7120-32EC-2FC7-89668C484FA3}"/>
                </a:ext>
              </a:extLst>
            </p:cNvPr>
            <p:cNvGrpSpPr/>
            <p:nvPr/>
          </p:nvGrpSpPr>
          <p:grpSpPr>
            <a:xfrm>
              <a:off x="3140118" y="3621790"/>
              <a:ext cx="402220" cy="402220"/>
              <a:chOff x="5312147" y="982318"/>
              <a:chExt cx="871089" cy="871089"/>
            </a:xfrm>
          </p:grpSpPr>
          <p:sp>
            <p:nvSpPr>
              <p:cNvPr id="21" name="Hexagon 20">
                <a:extLst>
                  <a:ext uri="{FF2B5EF4-FFF2-40B4-BE49-F238E27FC236}">
                    <a16:creationId xmlns:a16="http://schemas.microsoft.com/office/drawing/2014/main" id="{F41E4268-D806-19AE-8F3F-C7A157ABD8AA}"/>
                  </a:ext>
                </a:extLst>
              </p:cNvPr>
              <p:cNvSpPr/>
              <p:nvPr/>
            </p:nvSpPr>
            <p:spPr>
              <a:xfrm rot="1701610">
                <a:off x="5335322" y="1064392"/>
                <a:ext cx="824740" cy="706942"/>
              </a:xfrm>
              <a:prstGeom prst="hexagon">
                <a:avLst>
                  <a:gd name="adj" fmla="val 2941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a:extLst>
                  <a:ext uri="{FF2B5EF4-FFF2-40B4-BE49-F238E27FC236}">
                    <a16:creationId xmlns:a16="http://schemas.microsoft.com/office/drawing/2014/main" id="{D2EA9A52-BE62-AAC8-D16C-B97ADB8842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2147" y="982318"/>
                <a:ext cx="871089" cy="871089"/>
              </a:xfrm>
              <a:prstGeom prst="rect">
                <a:avLst/>
              </a:prstGeom>
            </p:spPr>
          </p:pic>
        </p:grpSp>
        <p:sp>
          <p:nvSpPr>
            <p:cNvPr id="23" name="Star: 5 Points 22">
              <a:extLst>
                <a:ext uri="{FF2B5EF4-FFF2-40B4-BE49-F238E27FC236}">
                  <a16:creationId xmlns:a16="http://schemas.microsoft.com/office/drawing/2014/main" id="{F4B96863-23DE-3E2C-B9C9-5CD4A7FC56F9}"/>
                </a:ext>
              </a:extLst>
            </p:cNvPr>
            <p:cNvSpPr/>
            <p:nvPr/>
          </p:nvSpPr>
          <p:spPr bwMode="auto">
            <a:xfrm rot="900000">
              <a:off x="3542331" y="3771027"/>
              <a:ext cx="223926" cy="223926"/>
            </a:xfrm>
            <a:prstGeom prst="star5">
              <a:avLst/>
            </a:prstGeom>
            <a:solidFill>
              <a:schemeClr val="bg1"/>
            </a:solidFill>
            <a:ln w="19050">
              <a:solidFill>
                <a:srgbClr val="FF6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082037" cy="1784048"/>
          </a:xfrm>
        </p:spPr>
        <p:txBody>
          <a:bodyPr/>
          <a:lstStyle/>
          <a:p>
            <a:r>
              <a:rPr lang="en-US" dirty="0"/>
              <a:t>Build a data pipeline in Azure Synapse Analytics</a:t>
            </a:r>
          </a:p>
        </p:txBody>
      </p:sp>
      <p:grpSp>
        <p:nvGrpSpPr>
          <p:cNvPr id="3" name="Group 2">
            <a:extLst>
              <a:ext uri="{FF2B5EF4-FFF2-40B4-BE49-F238E27FC236}">
                <a16:creationId xmlns:a16="http://schemas.microsoft.com/office/drawing/2014/main" id="{8FB3085C-7C1F-5265-8BF6-43D107D3BBA2}"/>
              </a:ext>
              <a:ext uri="{C183D7F6-B498-43B3-948B-1728B52AA6E4}">
                <adec:decorative xmlns:adec="http://schemas.microsoft.com/office/drawing/2017/decorative" val="1"/>
              </a:ext>
            </a:extLst>
          </p:cNvPr>
          <p:cNvGrpSpPr/>
          <p:nvPr/>
        </p:nvGrpSpPr>
        <p:grpSpPr>
          <a:xfrm>
            <a:off x="10197400" y="2869660"/>
            <a:ext cx="1118680" cy="1118680"/>
            <a:chOff x="3090424" y="2441246"/>
            <a:chExt cx="702232" cy="702232"/>
          </a:xfrm>
        </p:grpSpPr>
        <p:sp>
          <p:nvSpPr>
            <p:cNvPr id="4" name="Oval 3">
              <a:extLst>
                <a:ext uri="{FF2B5EF4-FFF2-40B4-BE49-F238E27FC236}">
                  <a16:creationId xmlns:a16="http://schemas.microsoft.com/office/drawing/2014/main" id="{ED58BF56-7F12-D767-6323-10B7835641AF}"/>
                </a:ext>
              </a:extLst>
            </p:cNvPr>
            <p:cNvSpPr/>
            <p:nvPr/>
          </p:nvSpPr>
          <p:spPr bwMode="auto">
            <a:xfrm>
              <a:off x="3090424" y="2441246"/>
              <a:ext cx="702232" cy="702232"/>
            </a:xfrm>
            <a:prstGeom prst="ellipse">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CBE850AD-7DDF-81C2-5E67-2FE75A88DAC7}"/>
                </a:ext>
              </a:extLst>
            </p:cNvPr>
            <p:cNvGrpSpPr/>
            <p:nvPr/>
          </p:nvGrpSpPr>
          <p:grpSpPr>
            <a:xfrm>
              <a:off x="3159260" y="2483653"/>
              <a:ext cx="402220" cy="402220"/>
              <a:chOff x="5312147" y="982318"/>
              <a:chExt cx="871089" cy="871089"/>
            </a:xfrm>
          </p:grpSpPr>
          <p:sp>
            <p:nvSpPr>
              <p:cNvPr id="8" name="Hexagon 7">
                <a:extLst>
                  <a:ext uri="{FF2B5EF4-FFF2-40B4-BE49-F238E27FC236}">
                    <a16:creationId xmlns:a16="http://schemas.microsoft.com/office/drawing/2014/main" id="{A155F6EA-F01B-0F08-5638-C9175C103E5A}"/>
                  </a:ext>
                </a:extLst>
              </p:cNvPr>
              <p:cNvSpPr/>
              <p:nvPr/>
            </p:nvSpPr>
            <p:spPr>
              <a:xfrm rot="1701610">
                <a:off x="5335322" y="1064392"/>
                <a:ext cx="824740" cy="706942"/>
              </a:xfrm>
              <a:prstGeom prst="hexagon">
                <a:avLst>
                  <a:gd name="adj" fmla="val 2941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277A46B6-7DAB-8DFE-84D0-72682CA48A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2147" y="982318"/>
                <a:ext cx="871089" cy="871089"/>
              </a:xfrm>
              <a:prstGeom prst="rect">
                <a:avLst/>
              </a:prstGeom>
            </p:spPr>
          </p:pic>
        </p:grpSp>
        <p:pic>
          <p:nvPicPr>
            <p:cNvPr id="7" name="Graphic 6" descr="Gears with solid fill">
              <a:extLst>
                <a:ext uri="{FF2B5EF4-FFF2-40B4-BE49-F238E27FC236}">
                  <a16:creationId xmlns:a16="http://schemas.microsoft.com/office/drawing/2014/main" id="{1EE5ADC6-7201-4A1B-0B3C-3511E196A9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41228" y="2648399"/>
              <a:ext cx="440503" cy="440503"/>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7E51-1658-4F16-BD10-92B20EC3627B}"/>
              </a:ext>
            </a:extLst>
          </p:cNvPr>
          <p:cNvSpPr>
            <a:spLocks noGrp="1"/>
          </p:cNvSpPr>
          <p:nvPr>
            <p:ph type="title"/>
          </p:nvPr>
        </p:nvSpPr>
        <p:spPr/>
        <p:txBody>
          <a:bodyPr/>
          <a:lstStyle/>
          <a:p>
            <a:r>
              <a:rPr lang="en-US" dirty="0"/>
              <a:t>Understand pipelines</a:t>
            </a:r>
          </a:p>
        </p:txBody>
      </p:sp>
      <p:sp>
        <p:nvSpPr>
          <p:cNvPr id="14" name="Text Placeholder 13">
            <a:extLst>
              <a:ext uri="{FF2B5EF4-FFF2-40B4-BE49-F238E27FC236}">
                <a16:creationId xmlns:a16="http://schemas.microsoft.com/office/drawing/2014/main" id="{D8599343-4B6C-2BEA-4E88-2FE172D21B08}"/>
              </a:ext>
            </a:extLst>
          </p:cNvPr>
          <p:cNvSpPr>
            <a:spLocks noGrp="1"/>
          </p:cNvSpPr>
          <p:nvPr>
            <p:ph type="body" sz="quarter" idx="10"/>
          </p:nvPr>
        </p:nvSpPr>
        <p:spPr>
          <a:xfrm>
            <a:off x="134470" y="1534805"/>
            <a:ext cx="5078919" cy="3631763"/>
          </a:xfrm>
        </p:spPr>
        <p:txBody>
          <a:bodyPr/>
          <a:lstStyle/>
          <a:p>
            <a:pPr marL="342900" lvl="1" indent="-342900">
              <a:buFont typeface="Arial" panose="020B0604020202020204" pitchFamily="34" charset="0"/>
              <a:buChar char="•"/>
            </a:pPr>
            <a:r>
              <a:rPr lang="en-US" sz="1700" dirty="0"/>
              <a:t>Pipelines encapsulate a flow of </a:t>
            </a:r>
            <a:r>
              <a:rPr lang="en-US" sz="1700" i="1" dirty="0"/>
              <a:t>activities</a:t>
            </a:r>
            <a:r>
              <a:rPr lang="en-US" sz="1700" dirty="0"/>
              <a:t> that are orchestrated by an </a:t>
            </a:r>
            <a:r>
              <a:rPr lang="en-US" sz="1700" i="1" dirty="0"/>
              <a:t>integration runtime</a:t>
            </a:r>
          </a:p>
          <a:p>
            <a:pPr marL="342900" lvl="1" indent="-342900">
              <a:buFont typeface="Arial" panose="020B0604020202020204" pitchFamily="34" charset="0"/>
              <a:buChar char="•"/>
            </a:pPr>
            <a:r>
              <a:rPr lang="en-US" sz="1700" dirty="0"/>
              <a:t>Activities can include</a:t>
            </a:r>
            <a:r>
              <a:rPr lang="en-US" sz="1800" dirty="0"/>
              <a:t>:</a:t>
            </a:r>
          </a:p>
          <a:p>
            <a:pPr marL="685800" lvl="2" indent="-342900"/>
            <a:r>
              <a:rPr lang="en-US" sz="1600" i="1" dirty="0"/>
              <a:t>Data movement</a:t>
            </a:r>
            <a:r>
              <a:rPr lang="en-US" sz="1600" dirty="0"/>
              <a:t> and </a:t>
            </a:r>
            <a:r>
              <a:rPr lang="en-US" sz="1600" i="1" dirty="0"/>
              <a:t>data transformation</a:t>
            </a:r>
            <a:r>
              <a:rPr lang="en-US" sz="1600" dirty="0"/>
              <a:t> activities that transfer data from </a:t>
            </a:r>
            <a:r>
              <a:rPr lang="en-US" sz="1600" i="1" dirty="0"/>
              <a:t>sources</a:t>
            </a:r>
            <a:r>
              <a:rPr lang="en-US" sz="1600" dirty="0"/>
              <a:t> to </a:t>
            </a:r>
            <a:r>
              <a:rPr lang="en-US" sz="1600" i="1" dirty="0"/>
              <a:t>sinks</a:t>
            </a:r>
          </a:p>
          <a:p>
            <a:pPr marL="685800" lvl="2" indent="-342900"/>
            <a:r>
              <a:rPr lang="en-US" sz="1600" dirty="0"/>
              <a:t>External processing activities</a:t>
            </a:r>
          </a:p>
          <a:p>
            <a:pPr marL="685800" lvl="2" indent="-342900"/>
            <a:r>
              <a:rPr lang="en-US" sz="1600" i="1" dirty="0"/>
              <a:t>Control flow </a:t>
            </a:r>
            <a:r>
              <a:rPr lang="en-US" sz="1600" dirty="0"/>
              <a:t>activities that manage variables and processing logic</a:t>
            </a:r>
            <a:endParaRPr lang="en-US" sz="1600" i="1" dirty="0"/>
          </a:p>
          <a:p>
            <a:pPr marL="342900" lvl="1" indent="-342900">
              <a:buFont typeface="Arial" panose="020B0604020202020204" pitchFamily="34" charset="0"/>
              <a:buChar char="•"/>
            </a:pPr>
            <a:r>
              <a:rPr lang="en-US" sz="1700" i="1" dirty="0"/>
              <a:t>Linked services </a:t>
            </a:r>
            <a:r>
              <a:rPr lang="en-US" sz="1700" dirty="0"/>
              <a:t>provide access to data stores and processing platforms where activities can be run</a:t>
            </a:r>
          </a:p>
          <a:p>
            <a:pPr marL="342900" lvl="1" indent="-342900">
              <a:buFont typeface="Arial" panose="020B0604020202020204" pitchFamily="34" charset="0"/>
              <a:buChar char="•"/>
            </a:pPr>
            <a:r>
              <a:rPr lang="en-US" sz="1700" dirty="0"/>
              <a:t>The data processed in a pipeline is defined in </a:t>
            </a:r>
            <a:r>
              <a:rPr lang="en-US" sz="1700" i="1" dirty="0"/>
              <a:t>datasets</a:t>
            </a:r>
            <a:r>
              <a:rPr lang="en-US" sz="1700" dirty="0"/>
              <a:t>, accessed through linked services</a:t>
            </a:r>
          </a:p>
        </p:txBody>
      </p:sp>
      <p:grpSp>
        <p:nvGrpSpPr>
          <p:cNvPr id="48" name="Group 47" descr="A diagram showing a pipeline with datasets, an integration runtime, linked services, and datasets">
            <a:extLst>
              <a:ext uri="{FF2B5EF4-FFF2-40B4-BE49-F238E27FC236}">
                <a16:creationId xmlns:a16="http://schemas.microsoft.com/office/drawing/2014/main" id="{095FCB4B-CB21-9580-53FA-9D8902200B61}"/>
              </a:ext>
            </a:extLst>
          </p:cNvPr>
          <p:cNvGrpSpPr/>
          <p:nvPr/>
        </p:nvGrpSpPr>
        <p:grpSpPr>
          <a:xfrm>
            <a:off x="5187493" y="1839948"/>
            <a:ext cx="6824190" cy="3510363"/>
            <a:chOff x="5187493" y="1839948"/>
            <a:chExt cx="6824190" cy="3510363"/>
          </a:xfrm>
        </p:grpSpPr>
        <p:grpSp>
          <p:nvGrpSpPr>
            <p:cNvPr id="40" name="Group 39" descr="A diagram of a pipeline containing activities and datasets. One activity is a data flow. Some activities are connected to linked services.">
              <a:extLst>
                <a:ext uri="{FF2B5EF4-FFF2-40B4-BE49-F238E27FC236}">
                  <a16:creationId xmlns:a16="http://schemas.microsoft.com/office/drawing/2014/main" id="{0A8002F6-3C1F-BE49-0B98-6CF969EFBD4C}"/>
                </a:ext>
              </a:extLst>
            </p:cNvPr>
            <p:cNvGrpSpPr/>
            <p:nvPr/>
          </p:nvGrpSpPr>
          <p:grpSpPr>
            <a:xfrm>
              <a:off x="5187493" y="1839948"/>
              <a:ext cx="6824190" cy="3483247"/>
              <a:chOff x="5175115" y="1405446"/>
              <a:chExt cx="6824190" cy="3483247"/>
            </a:xfrm>
          </p:grpSpPr>
          <p:grpSp>
            <p:nvGrpSpPr>
              <p:cNvPr id="7" name="Group 6">
                <a:extLst>
                  <a:ext uri="{FF2B5EF4-FFF2-40B4-BE49-F238E27FC236}">
                    <a16:creationId xmlns:a16="http://schemas.microsoft.com/office/drawing/2014/main" id="{80EA349C-8AF3-6AA1-063C-53B8E05ABB50}"/>
                  </a:ext>
                </a:extLst>
              </p:cNvPr>
              <p:cNvGrpSpPr/>
              <p:nvPr/>
            </p:nvGrpSpPr>
            <p:grpSpPr>
              <a:xfrm>
                <a:off x="5175115" y="1457326"/>
                <a:ext cx="6824190" cy="3431367"/>
                <a:chOff x="568831" y="1119417"/>
                <a:chExt cx="11054338" cy="5558387"/>
              </a:xfrm>
            </p:grpSpPr>
            <p:sp>
              <p:nvSpPr>
                <p:cNvPr id="115" name="Rectangle 114">
                  <a:extLst>
                    <a:ext uri="{FF2B5EF4-FFF2-40B4-BE49-F238E27FC236}">
                      <a16:creationId xmlns:a16="http://schemas.microsoft.com/office/drawing/2014/main" id="{9D7724E7-057C-4B8D-A329-4B1032C1641E}"/>
                    </a:ext>
                    <a:ext uri="{C183D7F6-B498-43B3-948B-1728B52AA6E4}">
                      <adec:decorative xmlns:adec="http://schemas.microsoft.com/office/drawing/2017/decorative" val="1"/>
                    </a:ext>
                  </a:extLst>
                </p:cNvPr>
                <p:cNvSpPr/>
                <p:nvPr/>
              </p:nvSpPr>
              <p:spPr bwMode="auto">
                <a:xfrm>
                  <a:off x="568831" y="1119417"/>
                  <a:ext cx="11054338" cy="55583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a:extLst>
                    <a:ext uri="{FF2B5EF4-FFF2-40B4-BE49-F238E27FC236}">
                      <a16:creationId xmlns:a16="http://schemas.microsoft.com/office/drawing/2014/main" id="{DD42DA1A-E291-47BA-B8C0-8465DF0E6734}"/>
                    </a:ext>
                    <a:ext uri="{C183D7F6-B498-43B3-948B-1728B52AA6E4}">
                      <adec:decorative xmlns:adec="http://schemas.microsoft.com/office/drawing/2017/decorative" val="1"/>
                    </a:ext>
                  </a:extLst>
                </p:cNvPr>
                <p:cNvSpPr/>
                <p:nvPr/>
              </p:nvSpPr>
              <p:spPr bwMode="auto">
                <a:xfrm>
                  <a:off x="1179994" y="1804308"/>
                  <a:ext cx="10055387" cy="282451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6ABD7DE3-4BAD-4CD5-9A49-8915959ED2B0}"/>
                    </a:ext>
                    <a:ext uri="{C183D7F6-B498-43B3-948B-1728B52AA6E4}">
                      <adec:decorative xmlns:adec="http://schemas.microsoft.com/office/drawing/2017/decorative" val="1"/>
                    </a:ext>
                  </a:extLst>
                </p:cNvPr>
                <p:cNvSpPr/>
                <p:nvPr/>
              </p:nvSpPr>
              <p:spPr bwMode="auto">
                <a:xfrm>
                  <a:off x="957660" y="4663125"/>
                  <a:ext cx="10387489" cy="1126696"/>
                </a:xfrm>
                <a:prstGeom prst="rect">
                  <a:avLst/>
                </a:prstGeom>
                <a:solidFill>
                  <a:schemeClr val="bg1">
                    <a:lumMod val="85000"/>
                  </a:schemeClr>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8EBE09CB-E783-4176-AA6E-0D52778DEA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952" y="2535954"/>
                  <a:ext cx="1251234" cy="1251234"/>
                </a:xfrm>
                <a:prstGeom prst="rect">
                  <a:avLst/>
                </a:prstGeom>
              </p:spPr>
            </p:pic>
            <p:sp>
              <p:nvSpPr>
                <p:cNvPr id="8" name="Rectangle 7">
                  <a:extLst>
                    <a:ext uri="{FF2B5EF4-FFF2-40B4-BE49-F238E27FC236}">
                      <a16:creationId xmlns:a16="http://schemas.microsoft.com/office/drawing/2014/main" id="{E775E500-144E-451B-9DBB-0A53B9293F74}"/>
                    </a:ext>
                    <a:ext uri="{C183D7F6-B498-43B3-948B-1728B52AA6E4}">
                      <adec:decorative xmlns:adec="http://schemas.microsoft.com/office/drawing/2017/decorative" val="1"/>
                    </a:ext>
                  </a:extLst>
                </p:cNvPr>
                <p:cNvSpPr/>
                <p:nvPr/>
              </p:nvSpPr>
              <p:spPr bwMode="auto">
                <a:xfrm>
                  <a:off x="3125656" y="2939088"/>
                  <a:ext cx="832862" cy="456173"/>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403E510-D97D-44C0-BC84-63A9854257A9}"/>
                    </a:ext>
                    <a:ext uri="{C183D7F6-B498-43B3-948B-1728B52AA6E4}">
                      <adec:decorative xmlns:adec="http://schemas.microsoft.com/office/drawing/2017/decorative" val="1"/>
                    </a:ext>
                  </a:extLst>
                </p:cNvPr>
                <p:cNvSpPr/>
                <p:nvPr/>
              </p:nvSpPr>
              <p:spPr bwMode="auto">
                <a:xfrm>
                  <a:off x="4282256" y="2939087"/>
                  <a:ext cx="832862" cy="456173"/>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463DA1B-BE4A-4749-9727-5705C62D6754}"/>
                    </a:ext>
                    <a:ext uri="{C183D7F6-B498-43B3-948B-1728B52AA6E4}">
                      <adec:decorative xmlns:adec="http://schemas.microsoft.com/office/drawing/2017/decorative" val="1"/>
                    </a:ext>
                  </a:extLst>
                </p:cNvPr>
                <p:cNvSpPr/>
                <p:nvPr/>
              </p:nvSpPr>
              <p:spPr bwMode="auto">
                <a:xfrm>
                  <a:off x="5438838" y="2584781"/>
                  <a:ext cx="832862" cy="456173"/>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65FF285-D8AB-459D-BDC0-F5EF794D1AC0}"/>
                    </a:ext>
                    <a:ext uri="{C183D7F6-B498-43B3-948B-1728B52AA6E4}">
                      <adec:decorative xmlns:adec="http://schemas.microsoft.com/office/drawing/2017/decorative" val="1"/>
                    </a:ext>
                  </a:extLst>
                </p:cNvPr>
                <p:cNvSpPr/>
                <p:nvPr/>
              </p:nvSpPr>
              <p:spPr bwMode="auto">
                <a:xfrm>
                  <a:off x="5438838" y="3205737"/>
                  <a:ext cx="832862" cy="456173"/>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377A9949-D176-453B-80B3-8BF4055F9992}"/>
                    </a:ext>
                    <a:ext uri="{C183D7F6-B498-43B3-948B-1728B52AA6E4}">
                      <adec:decorative xmlns:adec="http://schemas.microsoft.com/office/drawing/2017/decorative" val="1"/>
                    </a:ext>
                  </a:extLst>
                </p:cNvPr>
                <p:cNvSpPr/>
                <p:nvPr/>
              </p:nvSpPr>
              <p:spPr bwMode="auto">
                <a:xfrm>
                  <a:off x="8033504" y="2977650"/>
                  <a:ext cx="832862" cy="456173"/>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01AC058A-2C2E-42D9-A575-08DF2EA184DE}"/>
                    </a:ext>
                    <a:ext uri="{C183D7F6-B498-43B3-948B-1728B52AA6E4}">
                      <adec:decorative xmlns:adec="http://schemas.microsoft.com/office/drawing/2017/decorative" val="1"/>
                    </a:ext>
                  </a:extLst>
                </p:cNvPr>
                <p:cNvCxnSpPr>
                  <a:stCxn id="8" idx="3"/>
                  <a:endCxn id="9" idx="1"/>
                </p:cNvCxnSpPr>
                <p:nvPr/>
              </p:nvCxnSpPr>
              <p:spPr>
                <a:xfrm flipV="1">
                  <a:off x="3958518" y="3167174"/>
                  <a:ext cx="323738" cy="1"/>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E72DD8-0E72-408F-BFB4-133DD2C74D5F}"/>
                    </a:ext>
                    <a:ext uri="{C183D7F6-B498-43B3-948B-1728B52AA6E4}">
                      <adec:decorative xmlns:adec="http://schemas.microsoft.com/office/drawing/2017/decorative" val="1"/>
                    </a:ext>
                  </a:extLst>
                </p:cNvPr>
                <p:cNvCxnSpPr>
                  <a:cxnSpLocks/>
                  <a:stCxn id="9" idx="3"/>
                  <a:endCxn id="10" idx="1"/>
                </p:cNvCxnSpPr>
                <p:nvPr/>
              </p:nvCxnSpPr>
              <p:spPr>
                <a:xfrm flipV="1">
                  <a:off x="5115118" y="2812868"/>
                  <a:ext cx="323720" cy="354306"/>
                </a:xfrm>
                <a:prstGeom prst="bentConnector3">
                  <a:avLst>
                    <a:gd name="adj1" fmla="val 50000"/>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5">
                  <a:extLst>
                    <a:ext uri="{FF2B5EF4-FFF2-40B4-BE49-F238E27FC236}">
                      <a16:creationId xmlns:a16="http://schemas.microsoft.com/office/drawing/2014/main" id="{FFA7965B-E831-4998-9216-01FBBC61DD31}"/>
                    </a:ext>
                    <a:ext uri="{C183D7F6-B498-43B3-948B-1728B52AA6E4}">
                      <adec:decorative xmlns:adec="http://schemas.microsoft.com/office/drawing/2017/decorative" val="1"/>
                    </a:ext>
                  </a:extLst>
                </p:cNvPr>
                <p:cNvCxnSpPr>
                  <a:cxnSpLocks/>
                  <a:stCxn id="9" idx="3"/>
                  <a:endCxn id="11" idx="1"/>
                </p:cNvCxnSpPr>
                <p:nvPr/>
              </p:nvCxnSpPr>
              <p:spPr>
                <a:xfrm>
                  <a:off x="5115118" y="3167174"/>
                  <a:ext cx="323720" cy="266650"/>
                </a:xfrm>
                <a:prstGeom prst="bentConnector3">
                  <a:avLst>
                    <a:gd name="adj1" fmla="val 50000"/>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38B0F27D-78DD-4EE4-B4E2-C3DA29FF6B00}"/>
                    </a:ext>
                    <a:ext uri="{C183D7F6-B498-43B3-948B-1728B52AA6E4}">
                      <adec:decorative xmlns:adec="http://schemas.microsoft.com/office/drawing/2017/decorative" val="1"/>
                    </a:ext>
                  </a:extLst>
                </p:cNvPr>
                <p:cNvCxnSpPr>
                  <a:cxnSpLocks/>
                  <a:stCxn id="11" idx="3"/>
                  <a:endCxn id="13" idx="1"/>
                </p:cNvCxnSpPr>
                <p:nvPr/>
              </p:nvCxnSpPr>
              <p:spPr>
                <a:xfrm flipV="1">
                  <a:off x="6271700" y="3205737"/>
                  <a:ext cx="1761804" cy="228087"/>
                </a:xfrm>
                <a:prstGeom prst="bentConnector3">
                  <a:avLst>
                    <a:gd name="adj1" fmla="val 83058"/>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5">
                  <a:extLst>
                    <a:ext uri="{FF2B5EF4-FFF2-40B4-BE49-F238E27FC236}">
                      <a16:creationId xmlns:a16="http://schemas.microsoft.com/office/drawing/2014/main" id="{AAF5D0D6-47CF-48BF-869D-4738A059CA21}"/>
                    </a:ext>
                    <a:ext uri="{C183D7F6-B498-43B3-948B-1728B52AA6E4}">
                      <adec:decorative xmlns:adec="http://schemas.microsoft.com/office/drawing/2017/decorative" val="1"/>
                    </a:ext>
                  </a:extLst>
                </p:cNvPr>
                <p:cNvCxnSpPr>
                  <a:cxnSpLocks/>
                  <a:stCxn id="12" idx="3"/>
                  <a:endCxn id="13" idx="1"/>
                </p:cNvCxnSpPr>
                <p:nvPr/>
              </p:nvCxnSpPr>
              <p:spPr>
                <a:xfrm>
                  <a:off x="7440901" y="2812867"/>
                  <a:ext cx="592603" cy="392870"/>
                </a:xfrm>
                <a:prstGeom prst="bentConnector3">
                  <a:avLst>
                    <a:gd name="adj1" fmla="val 50000"/>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D3C2B-97EC-4C00-9391-29ED9BB48838}"/>
                    </a:ext>
                    <a:ext uri="{C183D7F6-B498-43B3-948B-1728B52AA6E4}">
                      <adec:decorative xmlns:adec="http://schemas.microsoft.com/office/drawing/2017/decorative" val="1"/>
                    </a:ext>
                  </a:extLst>
                </p:cNvPr>
                <p:cNvCxnSpPr>
                  <a:cxnSpLocks/>
                  <a:stCxn id="10" idx="3"/>
                  <a:endCxn id="12" idx="1"/>
                </p:cNvCxnSpPr>
                <p:nvPr/>
              </p:nvCxnSpPr>
              <p:spPr>
                <a:xfrm flipV="1">
                  <a:off x="6271700" y="2812867"/>
                  <a:ext cx="336339" cy="1"/>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4EE032-7DB7-451C-A344-4DA5D5FD5B04}"/>
                    </a:ext>
                    <a:ext uri="{C183D7F6-B498-43B3-948B-1728B52AA6E4}">
                      <adec:decorative xmlns:adec="http://schemas.microsoft.com/office/drawing/2017/decorative" val="1"/>
                    </a:ext>
                  </a:extLst>
                </p:cNvPr>
                <p:cNvCxnSpPr>
                  <a:stCxn id="4" idx="3"/>
                  <a:endCxn id="8" idx="1"/>
                </p:cNvCxnSpPr>
                <p:nvPr/>
              </p:nvCxnSpPr>
              <p:spPr>
                <a:xfrm>
                  <a:off x="2628186" y="3161571"/>
                  <a:ext cx="497470" cy="5604"/>
                </a:xfrm>
                <a:prstGeom prst="straightConnector1">
                  <a:avLst/>
                </a:prstGeom>
                <a:ln w="571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5" name="Graphic 34">
                  <a:extLst>
                    <a:ext uri="{FF2B5EF4-FFF2-40B4-BE49-F238E27FC236}">
                      <a16:creationId xmlns:a16="http://schemas.microsoft.com/office/drawing/2014/main" id="{71D8909C-C396-482F-96EA-CD4C29F69A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04157" y="2584780"/>
                  <a:ext cx="1251234" cy="1251234"/>
                </a:xfrm>
                <a:prstGeom prst="rect">
                  <a:avLst/>
                </a:prstGeom>
              </p:spPr>
            </p:pic>
            <p:cxnSp>
              <p:nvCxnSpPr>
                <p:cNvPr id="36" name="Straight Arrow Connector 35">
                  <a:extLst>
                    <a:ext uri="{FF2B5EF4-FFF2-40B4-BE49-F238E27FC236}">
                      <a16:creationId xmlns:a16="http://schemas.microsoft.com/office/drawing/2014/main" id="{A4D79E50-86F3-4724-9C0D-20B50FD48B9F}"/>
                    </a:ext>
                    <a:ext uri="{C183D7F6-B498-43B3-948B-1728B52AA6E4}">
                      <adec:decorative xmlns:adec="http://schemas.microsoft.com/office/drawing/2017/decorative" val="1"/>
                    </a:ext>
                  </a:extLst>
                </p:cNvPr>
                <p:cNvCxnSpPr>
                  <a:cxnSpLocks/>
                  <a:stCxn id="13" idx="3"/>
                  <a:endCxn id="35" idx="1"/>
                </p:cNvCxnSpPr>
                <p:nvPr/>
              </p:nvCxnSpPr>
              <p:spPr>
                <a:xfrm>
                  <a:off x="8866366" y="3205737"/>
                  <a:ext cx="437791" cy="4660"/>
                </a:xfrm>
                <a:prstGeom prst="straightConnector1">
                  <a:avLst/>
                </a:prstGeom>
                <a:ln w="571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27912BC1-80D7-4C3A-B758-F59E166329A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2809" y="2916440"/>
                  <a:ext cx="517383" cy="517383"/>
                </a:xfrm>
                <a:prstGeom prst="rect">
                  <a:avLst/>
                </a:prstGeom>
              </p:spPr>
            </p:pic>
            <p:pic>
              <p:nvPicPr>
                <p:cNvPr id="43" name="Graphic 42">
                  <a:extLst>
                    <a:ext uri="{FF2B5EF4-FFF2-40B4-BE49-F238E27FC236}">
                      <a16:creationId xmlns:a16="http://schemas.microsoft.com/office/drawing/2014/main" id="{9EA819CE-25C6-4AD7-9A48-1E1C88FE159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9995" y="2916440"/>
                  <a:ext cx="517383" cy="517383"/>
                </a:xfrm>
                <a:prstGeom prst="rect">
                  <a:avLst/>
                </a:prstGeom>
              </p:spPr>
            </p:pic>
            <p:pic>
              <p:nvPicPr>
                <p:cNvPr id="44" name="Graphic 43">
                  <a:extLst>
                    <a:ext uri="{FF2B5EF4-FFF2-40B4-BE49-F238E27FC236}">
                      <a16:creationId xmlns:a16="http://schemas.microsoft.com/office/drawing/2014/main" id="{36769340-0F2F-4459-9610-A699AD5DB3C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93674" y="2554174"/>
                  <a:ext cx="517383" cy="517383"/>
                </a:xfrm>
                <a:prstGeom prst="rect">
                  <a:avLst/>
                </a:prstGeom>
              </p:spPr>
            </p:pic>
            <p:sp>
              <p:nvSpPr>
                <p:cNvPr id="12" name="Rectangle 11">
                  <a:extLst>
                    <a:ext uri="{FF2B5EF4-FFF2-40B4-BE49-F238E27FC236}">
                      <a16:creationId xmlns:a16="http://schemas.microsoft.com/office/drawing/2014/main" id="{B9EB8D85-AAD9-47E4-B918-C214ABF4C22C}"/>
                    </a:ext>
                    <a:ext uri="{C183D7F6-B498-43B3-948B-1728B52AA6E4}">
                      <adec:decorative xmlns:adec="http://schemas.microsoft.com/office/drawing/2017/decorative" val="1"/>
                    </a:ext>
                  </a:extLst>
                </p:cNvPr>
                <p:cNvSpPr/>
                <p:nvPr/>
              </p:nvSpPr>
              <p:spPr bwMode="auto">
                <a:xfrm>
                  <a:off x="6608039" y="2584780"/>
                  <a:ext cx="832862" cy="456173"/>
                </a:xfrm>
                <a:prstGeom prst="rect">
                  <a:avLst/>
                </a:prstGeom>
                <a:solidFill>
                  <a:schemeClr val="accent5">
                    <a:lumMod val="20000"/>
                    <a:lumOff val="80000"/>
                  </a:schemeClr>
                </a:solidFill>
                <a:ln w="28575">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Graphic 44">
                  <a:extLst>
                    <a:ext uri="{FF2B5EF4-FFF2-40B4-BE49-F238E27FC236}">
                      <a16:creationId xmlns:a16="http://schemas.microsoft.com/office/drawing/2014/main" id="{C5C3E5A4-0EEF-41AC-8061-EA44A69DFD0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5778" y="2554174"/>
                  <a:ext cx="517383" cy="517383"/>
                </a:xfrm>
                <a:prstGeom prst="rect">
                  <a:avLst/>
                </a:prstGeom>
              </p:spPr>
            </p:pic>
            <p:pic>
              <p:nvPicPr>
                <p:cNvPr id="46" name="Graphic 45">
                  <a:extLst>
                    <a:ext uri="{FF2B5EF4-FFF2-40B4-BE49-F238E27FC236}">
                      <a16:creationId xmlns:a16="http://schemas.microsoft.com/office/drawing/2014/main" id="{183CEF5C-A643-439E-8E08-389CC51244B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1830" y="2939087"/>
                  <a:ext cx="517383" cy="517383"/>
                </a:xfrm>
                <a:prstGeom prst="rect">
                  <a:avLst/>
                </a:prstGeom>
              </p:spPr>
            </p:pic>
            <p:pic>
              <p:nvPicPr>
                <p:cNvPr id="47" name="Graphic 46">
                  <a:extLst>
                    <a:ext uri="{FF2B5EF4-FFF2-40B4-BE49-F238E27FC236}">
                      <a16:creationId xmlns:a16="http://schemas.microsoft.com/office/drawing/2014/main" id="{D80EE767-E205-4B14-9682-C3E718E535F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89789" y="3178383"/>
                  <a:ext cx="517383" cy="517383"/>
                </a:xfrm>
                <a:prstGeom prst="rect">
                  <a:avLst/>
                </a:prstGeom>
              </p:spPr>
            </p:pic>
            <p:sp>
              <p:nvSpPr>
                <p:cNvPr id="50" name="TextBox 49">
                  <a:extLst>
                    <a:ext uri="{FF2B5EF4-FFF2-40B4-BE49-F238E27FC236}">
                      <a16:creationId xmlns:a16="http://schemas.microsoft.com/office/drawing/2014/main" id="{B4E6E271-8A11-40CD-A5B2-1A6295A4B0D2}"/>
                    </a:ext>
                  </a:extLst>
                </p:cNvPr>
                <p:cNvSpPr txBox="1"/>
                <p:nvPr/>
              </p:nvSpPr>
              <p:spPr>
                <a:xfrm>
                  <a:off x="1190972" y="2311224"/>
                  <a:ext cx="1956674" cy="747840"/>
                </a:xfrm>
                <a:prstGeom prst="rect">
                  <a:avLst/>
                </a:prstGeom>
                <a:noFill/>
              </p:spPr>
              <p:txBody>
                <a:bodyPr wrap="square" lIns="182880" tIns="146304" rIns="182880" bIns="146304" rtlCol="0">
                  <a:spAutoFit/>
                </a:bodyPr>
                <a:lstStyle/>
                <a:p>
                  <a:pPr>
                    <a:lnSpc>
                      <a:spcPct val="90000"/>
                    </a:lnSpc>
                    <a:spcAft>
                      <a:spcPts val="600"/>
                    </a:spcAft>
                  </a:pPr>
                  <a:r>
                    <a:rPr lang="en-US" sz="1200" dirty="0">
                      <a:solidFill>
                        <a:schemeClr val="bg1"/>
                      </a:solidFill>
                    </a:rPr>
                    <a:t>Dataset</a:t>
                  </a:r>
                </a:p>
              </p:txBody>
            </p:sp>
            <p:sp>
              <p:nvSpPr>
                <p:cNvPr id="49" name="TextBox 48">
                  <a:extLst>
                    <a:ext uri="{FF2B5EF4-FFF2-40B4-BE49-F238E27FC236}">
                      <a16:creationId xmlns:a16="http://schemas.microsoft.com/office/drawing/2014/main" id="{784F8200-11A1-464E-9DE0-FF6AEA169C43}"/>
                    </a:ext>
                  </a:extLst>
                </p:cNvPr>
                <p:cNvSpPr txBox="1"/>
                <p:nvPr/>
              </p:nvSpPr>
              <p:spPr>
                <a:xfrm>
                  <a:off x="3294268" y="2380214"/>
                  <a:ext cx="1579811" cy="747840"/>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Activities</a:t>
                  </a:r>
                </a:p>
              </p:txBody>
            </p:sp>
            <p:sp>
              <p:nvSpPr>
                <p:cNvPr id="51" name="TextBox 50">
                  <a:extLst>
                    <a:ext uri="{FF2B5EF4-FFF2-40B4-BE49-F238E27FC236}">
                      <a16:creationId xmlns:a16="http://schemas.microsoft.com/office/drawing/2014/main" id="{70C27663-24C0-4C23-8366-ED2804934F63}"/>
                    </a:ext>
                  </a:extLst>
                </p:cNvPr>
                <p:cNvSpPr txBox="1"/>
                <p:nvPr/>
              </p:nvSpPr>
              <p:spPr>
                <a:xfrm>
                  <a:off x="9217845" y="2338225"/>
                  <a:ext cx="1997029" cy="747840"/>
                </a:xfrm>
                <a:prstGeom prst="rect">
                  <a:avLst/>
                </a:prstGeom>
                <a:noFill/>
              </p:spPr>
              <p:txBody>
                <a:bodyPr wrap="square" lIns="182880" tIns="146304" rIns="182880" bIns="146304" rtlCol="0">
                  <a:spAutoFit/>
                </a:bodyPr>
                <a:lstStyle/>
                <a:p>
                  <a:pPr>
                    <a:lnSpc>
                      <a:spcPct val="90000"/>
                    </a:lnSpc>
                    <a:spcAft>
                      <a:spcPts val="600"/>
                    </a:spcAft>
                  </a:pPr>
                  <a:r>
                    <a:rPr lang="en-US" sz="1200" dirty="0">
                      <a:solidFill>
                        <a:schemeClr val="bg1"/>
                      </a:solidFill>
                    </a:rPr>
                    <a:t>Dataset</a:t>
                  </a:r>
                </a:p>
              </p:txBody>
            </p:sp>
            <p:cxnSp>
              <p:nvCxnSpPr>
                <p:cNvPr id="72" name="Straight Arrow Connector 71">
                  <a:extLst>
                    <a:ext uri="{FF2B5EF4-FFF2-40B4-BE49-F238E27FC236}">
                      <a16:creationId xmlns:a16="http://schemas.microsoft.com/office/drawing/2014/main" id="{65666820-7788-4535-B5DB-119AB16CBE20}"/>
                    </a:ext>
                    <a:ext uri="{C183D7F6-B498-43B3-948B-1728B52AA6E4}">
                      <adec:decorative xmlns:adec="http://schemas.microsoft.com/office/drawing/2017/decorative" val="1"/>
                    </a:ext>
                  </a:extLst>
                </p:cNvPr>
                <p:cNvCxnSpPr>
                  <a:cxnSpLocks/>
                  <a:stCxn id="4" idx="2"/>
                  <a:endCxn id="70" idx="0"/>
                </p:cNvCxnSpPr>
                <p:nvPr/>
              </p:nvCxnSpPr>
              <p:spPr>
                <a:xfrm>
                  <a:off x="2002568" y="3787188"/>
                  <a:ext cx="0" cy="947016"/>
                </a:xfrm>
                <a:prstGeom prst="straightConnector1">
                  <a:avLst/>
                </a:prstGeom>
                <a:ln w="38100">
                  <a:solidFill>
                    <a:schemeClr val="accent5"/>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EA2918F-ED16-4798-991B-63C77AA7CBD5}"/>
                    </a:ext>
                    <a:ext uri="{C183D7F6-B498-43B3-948B-1728B52AA6E4}">
                      <adec:decorative xmlns:adec="http://schemas.microsoft.com/office/drawing/2017/decorative" val="1"/>
                    </a:ext>
                  </a:extLst>
                </p:cNvPr>
                <p:cNvCxnSpPr>
                  <a:cxnSpLocks/>
                  <a:stCxn id="43" idx="2"/>
                  <a:endCxn id="28" idx="0"/>
                </p:cNvCxnSpPr>
                <p:nvPr/>
              </p:nvCxnSpPr>
              <p:spPr>
                <a:xfrm>
                  <a:off x="4698687" y="3433823"/>
                  <a:ext cx="13633" cy="1282331"/>
                </a:xfrm>
                <a:prstGeom prst="straightConnector1">
                  <a:avLst/>
                </a:prstGeom>
                <a:ln w="38100">
                  <a:solidFill>
                    <a:schemeClr val="accent5"/>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6AB01F2-BA37-413C-904A-A810B9134ECC}"/>
                    </a:ext>
                    <a:ext uri="{C183D7F6-B498-43B3-948B-1728B52AA6E4}">
                      <adec:decorative xmlns:adec="http://schemas.microsoft.com/office/drawing/2017/decorative" val="1"/>
                    </a:ext>
                  </a:extLst>
                </p:cNvPr>
                <p:cNvCxnSpPr>
                  <a:cxnSpLocks/>
                  <a:stCxn id="47" idx="2"/>
                </p:cNvCxnSpPr>
                <p:nvPr/>
              </p:nvCxnSpPr>
              <p:spPr>
                <a:xfrm flipH="1">
                  <a:off x="5848480" y="3695766"/>
                  <a:ext cx="1" cy="1237404"/>
                </a:xfrm>
                <a:prstGeom prst="straightConnector1">
                  <a:avLst/>
                </a:prstGeom>
                <a:ln w="38100">
                  <a:solidFill>
                    <a:schemeClr val="accent5"/>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C5FC134-D121-4472-8C60-AEEC199E260A}"/>
                    </a:ext>
                    <a:ext uri="{C183D7F6-B498-43B3-948B-1728B52AA6E4}">
                      <adec:decorative xmlns:adec="http://schemas.microsoft.com/office/drawing/2017/decorative" val="1"/>
                    </a:ext>
                  </a:extLst>
                </p:cNvPr>
                <p:cNvCxnSpPr>
                  <a:cxnSpLocks/>
                  <a:stCxn id="45" idx="2"/>
                  <a:endCxn id="55" idx="0"/>
                </p:cNvCxnSpPr>
                <p:nvPr/>
              </p:nvCxnSpPr>
              <p:spPr>
                <a:xfrm>
                  <a:off x="7024470" y="3071557"/>
                  <a:ext cx="13019" cy="1677208"/>
                </a:xfrm>
                <a:prstGeom prst="straightConnector1">
                  <a:avLst/>
                </a:prstGeom>
                <a:ln w="38100">
                  <a:solidFill>
                    <a:schemeClr val="accent5"/>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105E9B4-0EEB-45E8-8637-35012EC54158}"/>
                    </a:ext>
                    <a:ext uri="{C183D7F6-B498-43B3-948B-1728B52AA6E4}">
                      <adec:decorative xmlns:adec="http://schemas.microsoft.com/office/drawing/2017/decorative" val="1"/>
                    </a:ext>
                  </a:extLst>
                </p:cNvPr>
                <p:cNvCxnSpPr>
                  <a:cxnSpLocks/>
                </p:cNvCxnSpPr>
                <p:nvPr/>
              </p:nvCxnSpPr>
              <p:spPr>
                <a:xfrm flipH="1" flipV="1">
                  <a:off x="9929774" y="3683614"/>
                  <a:ext cx="9129" cy="864488"/>
                </a:xfrm>
                <a:prstGeom prst="straightConnector1">
                  <a:avLst/>
                </a:prstGeom>
                <a:ln w="38100">
                  <a:solidFill>
                    <a:schemeClr val="accent5"/>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7B6D775-7A6B-48A4-B057-597BD8C8D516}"/>
                    </a:ext>
                  </a:extLst>
                </p:cNvPr>
                <p:cNvSpPr txBox="1"/>
                <p:nvPr/>
              </p:nvSpPr>
              <p:spPr>
                <a:xfrm>
                  <a:off x="882489" y="5244551"/>
                  <a:ext cx="2241754" cy="747840"/>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Linked services</a:t>
                  </a:r>
                </a:p>
              </p:txBody>
            </p:sp>
            <p:pic>
              <p:nvPicPr>
                <p:cNvPr id="3" name="Picture 2">
                  <a:extLst>
                    <a:ext uri="{FF2B5EF4-FFF2-40B4-BE49-F238E27FC236}">
                      <a16:creationId xmlns:a16="http://schemas.microsoft.com/office/drawing/2014/main" id="{E9B4254A-2D29-4B10-8975-D5D93F18AB9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687618" y="4700502"/>
                  <a:ext cx="502570" cy="573568"/>
                </a:xfrm>
                <a:prstGeom prst="rect">
                  <a:avLst/>
                </a:prstGeom>
              </p:spPr>
            </p:pic>
            <p:cxnSp>
              <p:nvCxnSpPr>
                <p:cNvPr id="76" name="Straight Arrow Connector 75">
                  <a:extLst>
                    <a:ext uri="{FF2B5EF4-FFF2-40B4-BE49-F238E27FC236}">
                      <a16:creationId xmlns:a16="http://schemas.microsoft.com/office/drawing/2014/main" id="{6330BB92-6D67-49B9-832A-1DBB57BD15B5}"/>
                    </a:ext>
                    <a:ext uri="{C183D7F6-B498-43B3-948B-1728B52AA6E4}">
                      <adec:decorative xmlns:adec="http://schemas.microsoft.com/office/drawing/2017/decorative" val="1"/>
                    </a:ext>
                  </a:extLst>
                </p:cNvPr>
                <p:cNvCxnSpPr>
                  <a:cxnSpLocks/>
                </p:cNvCxnSpPr>
                <p:nvPr/>
              </p:nvCxnSpPr>
              <p:spPr>
                <a:xfrm flipH="1">
                  <a:off x="8471902" y="3456470"/>
                  <a:ext cx="8620" cy="1295206"/>
                </a:xfrm>
                <a:prstGeom prst="straightConnector1">
                  <a:avLst/>
                </a:prstGeom>
                <a:ln w="38100">
                  <a:solidFill>
                    <a:schemeClr val="accent5"/>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B90D9B74-28BC-4D1A-A848-211BEC3A1095}"/>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75471" y="4751676"/>
                  <a:ext cx="592862" cy="592862"/>
                </a:xfrm>
                <a:prstGeom prst="rect">
                  <a:avLst/>
                </a:prstGeom>
              </p:spPr>
            </p:pic>
            <p:pic>
              <p:nvPicPr>
                <p:cNvPr id="55" name="Picture 54">
                  <a:extLst>
                    <a:ext uri="{FF2B5EF4-FFF2-40B4-BE49-F238E27FC236}">
                      <a16:creationId xmlns:a16="http://schemas.microsoft.com/office/drawing/2014/main" id="{064E16DA-866C-4581-AEAE-A1175F1339E5}"/>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765778" y="4748765"/>
                  <a:ext cx="543422" cy="531128"/>
                </a:xfrm>
                <a:prstGeom prst="rect">
                  <a:avLst/>
                </a:prstGeom>
              </p:spPr>
            </p:pic>
            <p:pic>
              <p:nvPicPr>
                <p:cNvPr id="6" name="Graphic 5">
                  <a:extLst>
                    <a:ext uri="{FF2B5EF4-FFF2-40B4-BE49-F238E27FC236}">
                      <a16:creationId xmlns:a16="http://schemas.microsoft.com/office/drawing/2014/main" id="{0D1138F1-205B-467D-96A7-A876402F2D55}"/>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29905" y="4737989"/>
                  <a:ext cx="650727" cy="650727"/>
                </a:xfrm>
                <a:prstGeom prst="rect">
                  <a:avLst/>
                </a:prstGeom>
              </p:spPr>
            </p:pic>
            <p:pic>
              <p:nvPicPr>
                <p:cNvPr id="28" name="Graphic 27">
                  <a:extLst>
                    <a:ext uri="{FF2B5EF4-FFF2-40B4-BE49-F238E27FC236}">
                      <a16:creationId xmlns:a16="http://schemas.microsoft.com/office/drawing/2014/main" id="{9DF796B9-BD78-4C30-B9E8-DD998A2A84DF}"/>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98388" y="4716154"/>
                  <a:ext cx="627864" cy="627864"/>
                </a:xfrm>
                <a:prstGeom prst="rect">
                  <a:avLst/>
                </a:prstGeom>
              </p:spPr>
            </p:pic>
            <p:pic>
              <p:nvPicPr>
                <p:cNvPr id="70" name="Graphic 69">
                  <a:extLst>
                    <a:ext uri="{FF2B5EF4-FFF2-40B4-BE49-F238E27FC236}">
                      <a16:creationId xmlns:a16="http://schemas.microsoft.com/office/drawing/2014/main" id="{EDE53767-E3A8-4A2C-997D-4EAE4EFDC4AB}"/>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06261" y="4734204"/>
                  <a:ext cx="592616" cy="592616"/>
                </a:xfrm>
                <a:prstGeom prst="rect">
                  <a:avLst/>
                </a:prstGeom>
              </p:spPr>
            </p:pic>
            <p:sp>
              <p:nvSpPr>
                <p:cNvPr id="18" name="TextBox 17">
                  <a:extLst>
                    <a:ext uri="{FF2B5EF4-FFF2-40B4-BE49-F238E27FC236}">
                      <a16:creationId xmlns:a16="http://schemas.microsoft.com/office/drawing/2014/main" id="{F93616F1-5A57-AD03-8480-220A2F6EF45A}"/>
                    </a:ext>
                  </a:extLst>
                </p:cNvPr>
                <p:cNvSpPr txBox="1"/>
                <p:nvPr/>
              </p:nvSpPr>
              <p:spPr>
                <a:xfrm>
                  <a:off x="4874079" y="1820029"/>
                  <a:ext cx="1756384" cy="837581"/>
                </a:xfrm>
                <a:prstGeom prst="rect">
                  <a:avLst/>
                </a:prstGeom>
                <a:noFill/>
              </p:spPr>
              <p:txBody>
                <a:bodyPr wrap="none" lIns="182880" tIns="146304" rIns="182880" bIns="146304" rtlCol="0">
                  <a:spAutoFit/>
                </a:bodyPr>
                <a:lstStyle/>
                <a:p>
                  <a:pPr>
                    <a:lnSpc>
                      <a:spcPct val="90000"/>
                    </a:lnSpc>
                    <a:spcAft>
                      <a:spcPts val="600"/>
                    </a:spcAft>
                  </a:pPr>
                  <a:r>
                    <a:rPr lang="en-US" sz="1600" dirty="0"/>
                    <a:t>Pipeline</a:t>
                  </a:r>
                </a:p>
              </p:txBody>
            </p:sp>
          </p:grpSp>
          <p:sp>
            <p:nvSpPr>
              <p:cNvPr id="20" name="Speech Bubble: Rectangle 19">
                <a:extLst>
                  <a:ext uri="{FF2B5EF4-FFF2-40B4-BE49-F238E27FC236}">
                    <a16:creationId xmlns:a16="http://schemas.microsoft.com/office/drawing/2014/main" id="{AA828601-BBE0-59AC-397E-794EECAFD5CE}"/>
                  </a:ext>
                </a:extLst>
              </p:cNvPr>
              <p:cNvSpPr/>
              <p:nvPr/>
            </p:nvSpPr>
            <p:spPr bwMode="auto">
              <a:xfrm>
                <a:off x="6089277" y="1532963"/>
                <a:ext cx="1729156" cy="607210"/>
              </a:xfrm>
              <a:prstGeom prst="wedgeRectCallout">
                <a:avLst>
                  <a:gd name="adj1" fmla="val -5597"/>
                  <a:gd name="adj2" fmla="val 141589"/>
                </a:avLst>
              </a:prstGeom>
              <a:solidFill>
                <a:schemeClr val="accent5">
                  <a:lumMod val="20000"/>
                  <a:lumOff val="80000"/>
                </a:schemeClr>
              </a:solidFill>
              <a:ln w="28575">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E576C35-8D0B-15BB-4CBC-F025B1D854A5}"/>
                  </a:ext>
                </a:extLst>
              </p:cNvPr>
              <p:cNvSpPr txBox="1"/>
              <p:nvPr/>
            </p:nvSpPr>
            <p:spPr>
              <a:xfrm>
                <a:off x="5970226" y="1831944"/>
                <a:ext cx="717184" cy="420115"/>
              </a:xfrm>
              <a:prstGeom prst="rect">
                <a:avLst/>
              </a:prstGeom>
              <a:noFill/>
            </p:spPr>
            <p:txBody>
              <a:bodyPr wrap="none" lIns="182880" tIns="146304" rIns="182880" bIns="146304" rtlCol="0">
                <a:spAutoFit/>
              </a:bodyPr>
              <a:lstStyle/>
              <a:p>
                <a:pPr>
                  <a:lnSpc>
                    <a:spcPct val="90000"/>
                  </a:lnSpc>
                  <a:spcAft>
                    <a:spcPts val="600"/>
                  </a:spcAft>
                </a:pPr>
                <a:r>
                  <a:rPr lang="en-US" sz="900" dirty="0">
                    <a:gradFill>
                      <a:gsLst>
                        <a:gs pos="2917">
                          <a:schemeClr val="tx1"/>
                        </a:gs>
                        <a:gs pos="30000">
                          <a:schemeClr val="tx1"/>
                        </a:gs>
                      </a:gsLst>
                      <a:lin ang="5400000" scaled="0"/>
                    </a:gradFill>
                  </a:rPr>
                  <a:t>Source</a:t>
                </a:r>
              </a:p>
            </p:txBody>
          </p:sp>
          <p:sp>
            <p:nvSpPr>
              <p:cNvPr id="32" name="TextBox 31">
                <a:extLst>
                  <a:ext uri="{FF2B5EF4-FFF2-40B4-BE49-F238E27FC236}">
                    <a16:creationId xmlns:a16="http://schemas.microsoft.com/office/drawing/2014/main" id="{DACD67D8-7957-9214-95F3-605B23E211AD}"/>
                  </a:ext>
                </a:extLst>
              </p:cNvPr>
              <p:cNvSpPr txBox="1"/>
              <p:nvPr/>
            </p:nvSpPr>
            <p:spPr>
              <a:xfrm>
                <a:off x="6432748" y="1836823"/>
                <a:ext cx="1146789" cy="420115"/>
              </a:xfrm>
              <a:prstGeom prst="rect">
                <a:avLst/>
              </a:prstGeom>
              <a:noFill/>
            </p:spPr>
            <p:txBody>
              <a:bodyPr wrap="none" lIns="182880" tIns="146304" rIns="182880" bIns="146304" rtlCol="0">
                <a:spAutoFit/>
              </a:bodyPr>
              <a:lstStyle/>
              <a:p>
                <a:pPr>
                  <a:lnSpc>
                    <a:spcPct val="90000"/>
                  </a:lnSpc>
                  <a:spcAft>
                    <a:spcPts val="600"/>
                  </a:spcAft>
                </a:pPr>
                <a:r>
                  <a:rPr lang="en-US" sz="900" dirty="0">
                    <a:gradFill>
                      <a:gsLst>
                        <a:gs pos="2917">
                          <a:schemeClr val="tx1"/>
                        </a:gs>
                        <a:gs pos="30000">
                          <a:schemeClr val="tx1"/>
                        </a:gs>
                      </a:gsLst>
                      <a:lin ang="5400000" scaled="0"/>
                    </a:gradFill>
                  </a:rPr>
                  <a:t>Transformation</a:t>
                </a:r>
              </a:p>
            </p:txBody>
          </p:sp>
          <p:sp>
            <p:nvSpPr>
              <p:cNvPr id="34" name="TextBox 33">
                <a:extLst>
                  <a:ext uri="{FF2B5EF4-FFF2-40B4-BE49-F238E27FC236}">
                    <a16:creationId xmlns:a16="http://schemas.microsoft.com/office/drawing/2014/main" id="{1E1ABDF0-CE2E-20C0-5C9C-F01C04E33AD6}"/>
                  </a:ext>
                </a:extLst>
              </p:cNvPr>
              <p:cNvSpPr txBox="1"/>
              <p:nvPr/>
            </p:nvSpPr>
            <p:spPr>
              <a:xfrm>
                <a:off x="7402562" y="1842710"/>
                <a:ext cx="604284" cy="420115"/>
              </a:xfrm>
              <a:prstGeom prst="rect">
                <a:avLst/>
              </a:prstGeom>
              <a:noFill/>
            </p:spPr>
            <p:txBody>
              <a:bodyPr wrap="square" lIns="182880" tIns="146304" rIns="182880" bIns="146304" rtlCol="0">
                <a:spAutoFit/>
              </a:bodyPr>
              <a:lstStyle/>
              <a:p>
                <a:pPr>
                  <a:lnSpc>
                    <a:spcPct val="90000"/>
                  </a:lnSpc>
                  <a:spcAft>
                    <a:spcPts val="600"/>
                  </a:spcAft>
                </a:pPr>
                <a:r>
                  <a:rPr lang="en-US" sz="900" dirty="0">
                    <a:gradFill>
                      <a:gsLst>
                        <a:gs pos="2917">
                          <a:schemeClr val="tx1"/>
                        </a:gs>
                        <a:gs pos="30000">
                          <a:schemeClr val="tx1"/>
                        </a:gs>
                      </a:gsLst>
                      <a:lin ang="5400000" scaled="0"/>
                    </a:gradFill>
                  </a:rPr>
                  <a:t>Sink</a:t>
                </a:r>
              </a:p>
            </p:txBody>
          </p:sp>
          <p:cxnSp>
            <p:nvCxnSpPr>
              <p:cNvPr id="38" name="Straight Arrow Connector 37">
                <a:extLst>
                  <a:ext uri="{FF2B5EF4-FFF2-40B4-BE49-F238E27FC236}">
                    <a16:creationId xmlns:a16="http://schemas.microsoft.com/office/drawing/2014/main" id="{3C111524-B2CB-D45B-19AD-5ECBB04725AE}"/>
                  </a:ext>
                </a:extLst>
              </p:cNvPr>
              <p:cNvCxnSpPr/>
              <p:nvPr/>
            </p:nvCxnSpPr>
            <p:spPr>
              <a:xfrm>
                <a:off x="6465173" y="1854191"/>
                <a:ext cx="1106473" cy="0"/>
              </a:xfrm>
              <a:prstGeom prst="straightConnector1">
                <a:avLst/>
              </a:prstGeom>
              <a:ln w="28575">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002B86C5-7FEB-3E40-1707-205DEE728CEC}"/>
                  </a:ext>
                </a:extLst>
              </p:cNvPr>
              <p:cNvGrpSpPr/>
              <p:nvPr/>
            </p:nvGrpSpPr>
            <p:grpSpPr>
              <a:xfrm>
                <a:off x="6272916" y="1773035"/>
                <a:ext cx="1456445" cy="192022"/>
                <a:chOff x="7668094" y="5635555"/>
                <a:chExt cx="2362706" cy="311508"/>
              </a:xfrm>
            </p:grpSpPr>
            <p:pic>
              <p:nvPicPr>
                <p:cNvPr id="24" name="Graphic 23" descr="Shuffle with solid fill">
                  <a:extLst>
                    <a:ext uri="{FF2B5EF4-FFF2-40B4-BE49-F238E27FC236}">
                      <a16:creationId xmlns:a16="http://schemas.microsoft.com/office/drawing/2014/main" id="{C697B20B-5ABE-CD89-8033-CAFA5F9E1D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09819" y="5635557"/>
                  <a:ext cx="311506" cy="311506"/>
                </a:xfrm>
                <a:prstGeom prst="rect">
                  <a:avLst/>
                </a:prstGeom>
              </p:spPr>
            </p:pic>
            <p:sp>
              <p:nvSpPr>
                <p:cNvPr id="26" name="Left Bracket 25">
                  <a:extLst>
                    <a:ext uri="{FF2B5EF4-FFF2-40B4-BE49-F238E27FC236}">
                      <a16:creationId xmlns:a16="http://schemas.microsoft.com/office/drawing/2014/main" id="{646AB34E-3874-399A-4D19-1C981B90B608}"/>
                    </a:ext>
                  </a:extLst>
                </p:cNvPr>
                <p:cNvSpPr/>
                <p:nvPr/>
              </p:nvSpPr>
              <p:spPr>
                <a:xfrm>
                  <a:off x="7668094" y="5635556"/>
                  <a:ext cx="113021" cy="311507"/>
                </a:xfrm>
                <a:prstGeom prst="leftBracke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ket 26">
                  <a:extLst>
                    <a:ext uri="{FF2B5EF4-FFF2-40B4-BE49-F238E27FC236}">
                      <a16:creationId xmlns:a16="http://schemas.microsoft.com/office/drawing/2014/main" id="{64F264B7-96D7-5E86-A7A2-9A79F6C060DE}"/>
                    </a:ext>
                  </a:extLst>
                </p:cNvPr>
                <p:cNvSpPr/>
                <p:nvPr/>
              </p:nvSpPr>
              <p:spPr>
                <a:xfrm flipH="1">
                  <a:off x="9917780" y="5635555"/>
                  <a:ext cx="113020" cy="311506"/>
                </a:xfrm>
                <a:prstGeom prst="leftBracke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TextBox 38">
                <a:extLst>
                  <a:ext uri="{FF2B5EF4-FFF2-40B4-BE49-F238E27FC236}">
                    <a16:creationId xmlns:a16="http://schemas.microsoft.com/office/drawing/2014/main" id="{52D30CA9-91AD-E6E7-9F15-7B08B3DFF3A9}"/>
                  </a:ext>
                </a:extLst>
              </p:cNvPr>
              <p:cNvSpPr txBox="1"/>
              <p:nvPr/>
            </p:nvSpPr>
            <p:spPr>
              <a:xfrm>
                <a:off x="5940018" y="1405446"/>
                <a:ext cx="1409681" cy="440890"/>
              </a:xfrm>
              <a:prstGeom prst="rect">
                <a:avLst/>
              </a:prstGeom>
              <a:noFill/>
            </p:spPr>
            <p:txBody>
              <a:bodyPr wrap="none" lIns="182880" tIns="146304" rIns="182880" bIns="146304" rtlCol="0">
                <a:spAutoFit/>
              </a:bodyPr>
              <a:lstStyle/>
              <a:p>
                <a:pPr>
                  <a:lnSpc>
                    <a:spcPct val="90000"/>
                  </a:lnSpc>
                  <a:spcAft>
                    <a:spcPts val="600"/>
                  </a:spcAft>
                </a:pPr>
                <a:r>
                  <a:rPr lang="en-US" sz="1050" i="1" dirty="0">
                    <a:gradFill>
                      <a:gsLst>
                        <a:gs pos="2917">
                          <a:schemeClr val="tx1"/>
                        </a:gs>
                        <a:gs pos="30000">
                          <a:schemeClr val="tx1"/>
                        </a:gs>
                      </a:gsLst>
                      <a:lin ang="5400000" scaled="0"/>
                    </a:gradFill>
                  </a:rPr>
                  <a:t>Data Flow </a:t>
                </a:r>
                <a:r>
                  <a:rPr lang="en-US" sz="1050" dirty="0">
                    <a:gradFill>
                      <a:gsLst>
                        <a:gs pos="2917">
                          <a:schemeClr val="tx1"/>
                        </a:gs>
                        <a:gs pos="30000">
                          <a:schemeClr val="tx1"/>
                        </a:gs>
                      </a:gsLst>
                      <a:lin ang="5400000" scaled="0"/>
                    </a:gradFill>
                  </a:rPr>
                  <a:t>activity</a:t>
                </a:r>
              </a:p>
            </p:txBody>
          </p:sp>
        </p:grpSp>
        <p:pic>
          <p:nvPicPr>
            <p:cNvPr id="37" name="Graphic 36" descr="Gears with solid fill">
              <a:extLst>
                <a:ext uri="{FF2B5EF4-FFF2-40B4-BE49-F238E27FC236}">
                  <a16:creationId xmlns:a16="http://schemas.microsoft.com/office/drawing/2014/main" id="{66E9050F-1218-587E-094E-97887CDEDF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93212" y="4840688"/>
              <a:ext cx="468466" cy="468466"/>
            </a:xfrm>
            <a:prstGeom prst="rect">
              <a:avLst/>
            </a:prstGeom>
          </p:spPr>
        </p:pic>
        <p:sp>
          <p:nvSpPr>
            <p:cNvPr id="41" name="TextBox 40">
              <a:extLst>
                <a:ext uri="{FF2B5EF4-FFF2-40B4-BE49-F238E27FC236}">
                  <a16:creationId xmlns:a16="http://schemas.microsoft.com/office/drawing/2014/main" id="{4DD2EAF5-7786-EA5B-39B4-1F5DB1122DB3}"/>
                </a:ext>
              </a:extLst>
            </p:cNvPr>
            <p:cNvSpPr txBox="1"/>
            <p:nvPr/>
          </p:nvSpPr>
          <p:spPr>
            <a:xfrm>
              <a:off x="7042714" y="4805546"/>
              <a:ext cx="234564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Integration runtime</a:t>
              </a:r>
            </a:p>
          </p:txBody>
        </p:sp>
      </p:grpSp>
    </p:spTree>
    <p:extLst>
      <p:ext uri="{BB962C8B-B14F-4D97-AF65-F5344CB8AC3E}">
        <p14:creationId xmlns:p14="http://schemas.microsoft.com/office/powerpoint/2010/main" val="19449724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5D4C-3A03-3E8A-7407-082FDFD4C55F}"/>
              </a:ext>
            </a:extLst>
          </p:cNvPr>
          <p:cNvSpPr>
            <a:spLocks noGrp="1"/>
          </p:cNvSpPr>
          <p:nvPr>
            <p:ph type="title"/>
          </p:nvPr>
        </p:nvSpPr>
        <p:spPr/>
        <p:txBody>
          <a:bodyPr/>
          <a:lstStyle/>
          <a:p>
            <a:r>
              <a:rPr lang="en-US" dirty="0"/>
              <a:t>Create a pipeline in Azure Synapse Studio</a:t>
            </a:r>
          </a:p>
        </p:txBody>
      </p:sp>
      <p:sp>
        <p:nvSpPr>
          <p:cNvPr id="3" name="Text Placeholder 14">
            <a:extLst>
              <a:ext uri="{FF2B5EF4-FFF2-40B4-BE49-F238E27FC236}">
                <a16:creationId xmlns:a16="http://schemas.microsoft.com/office/drawing/2014/main" id="{01AFC1B3-292D-8442-542F-182F9CB2C0B3}"/>
              </a:ext>
            </a:extLst>
          </p:cNvPr>
          <p:cNvSpPr txBox="1">
            <a:spLocks/>
          </p:cNvSpPr>
          <p:nvPr/>
        </p:nvSpPr>
        <p:spPr>
          <a:xfrm>
            <a:off x="596871" y="1605374"/>
            <a:ext cx="4973835" cy="39624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Create pipelines on the </a:t>
            </a:r>
            <a:r>
              <a:rPr lang="en-US" b="1" dirty="0"/>
              <a:t>Integrate</a:t>
            </a:r>
            <a:r>
              <a:rPr lang="en-US" dirty="0"/>
              <a:t> page</a:t>
            </a:r>
          </a:p>
          <a:p>
            <a:pPr marL="342900" lvl="1" indent="-342900">
              <a:buFont typeface="Arial" panose="020B0604020202020204" pitchFamily="34" charset="0"/>
              <a:buChar char="•"/>
            </a:pPr>
            <a:r>
              <a:rPr lang="en-US" dirty="0"/>
              <a:t>Add and configure activities:</a:t>
            </a:r>
          </a:p>
          <a:p>
            <a:pPr marL="342900" lvl="1" indent="-342900">
              <a:buFont typeface="Arial" panose="020B0604020202020204" pitchFamily="34" charset="0"/>
              <a:buChar char="•"/>
            </a:pPr>
            <a:r>
              <a:rPr lang="en-US" dirty="0"/>
              <a:t>Specify new or existing datasets and linked services as required in settings</a:t>
            </a:r>
          </a:p>
          <a:p>
            <a:pPr lvl="3" indent="0">
              <a:buNone/>
            </a:pPr>
            <a:r>
              <a:rPr lang="en-US" dirty="0"/>
              <a:t>They’ll be added to the </a:t>
            </a:r>
            <a:r>
              <a:rPr lang="en-US" b="1" dirty="0"/>
              <a:t>Data</a:t>
            </a:r>
            <a:r>
              <a:rPr lang="en-US" dirty="0"/>
              <a:t> and </a:t>
            </a:r>
            <a:r>
              <a:rPr lang="en-US" b="1" dirty="0"/>
              <a:t>Manage</a:t>
            </a:r>
            <a:r>
              <a:rPr lang="en-US" dirty="0"/>
              <a:t> pages</a:t>
            </a:r>
          </a:p>
          <a:p>
            <a:pPr marL="342900" lvl="1" indent="-342900">
              <a:buFont typeface="Arial" panose="020B0604020202020204" pitchFamily="34" charset="0"/>
              <a:buChar char="•"/>
            </a:pPr>
            <a:r>
              <a:rPr lang="en-US" dirty="0"/>
              <a:t>Connect activities to define processing flow – define paths for:</a:t>
            </a:r>
          </a:p>
          <a:p>
            <a:pPr marL="685800" lvl="2" indent="-342900"/>
            <a:r>
              <a:rPr lang="en-US" dirty="0"/>
              <a:t>Succeeded</a:t>
            </a:r>
          </a:p>
          <a:p>
            <a:pPr marL="685800" lvl="2" indent="-342900"/>
            <a:r>
              <a:rPr lang="en-US" dirty="0"/>
              <a:t>Failed</a:t>
            </a:r>
          </a:p>
          <a:p>
            <a:pPr marL="685800" lvl="2" indent="-342900"/>
            <a:r>
              <a:rPr lang="en-US" dirty="0"/>
              <a:t>Completed</a:t>
            </a:r>
          </a:p>
          <a:p>
            <a:pPr marL="685800" lvl="2" indent="-342900"/>
            <a:endParaRPr lang="en-US" dirty="0"/>
          </a:p>
          <a:p>
            <a:pPr lvl="1"/>
            <a:endParaRPr lang="en-US" dirty="0"/>
          </a:p>
        </p:txBody>
      </p:sp>
      <p:pic>
        <p:nvPicPr>
          <p:cNvPr id="5" name="Picture 4" descr="Screenshot of the pipeline designer in Azure Synapse Studio.">
            <a:extLst>
              <a:ext uri="{FF2B5EF4-FFF2-40B4-BE49-F238E27FC236}">
                <a16:creationId xmlns:a16="http://schemas.microsoft.com/office/drawing/2014/main" id="{FF653B0F-4BE0-E72C-EBAF-F359A4E9F79A}"/>
              </a:ext>
            </a:extLst>
          </p:cNvPr>
          <p:cNvPicPr>
            <a:picLocks noChangeAspect="1"/>
          </p:cNvPicPr>
          <p:nvPr/>
        </p:nvPicPr>
        <p:blipFill>
          <a:blip r:embed="rId3"/>
          <a:stretch>
            <a:fillRect/>
          </a:stretch>
        </p:blipFill>
        <p:spPr>
          <a:xfrm>
            <a:off x="6068357" y="1363116"/>
            <a:ext cx="5691554" cy="43113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21362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FA39-C5A2-6B88-B66E-62BC9B58AA4F}"/>
              </a:ext>
            </a:extLst>
          </p:cNvPr>
          <p:cNvSpPr>
            <a:spLocks noGrp="1"/>
          </p:cNvSpPr>
          <p:nvPr>
            <p:ph type="title"/>
          </p:nvPr>
        </p:nvSpPr>
        <p:spPr/>
        <p:txBody>
          <a:bodyPr/>
          <a:lstStyle/>
          <a:p>
            <a:r>
              <a:rPr lang="en-US" dirty="0"/>
              <a:t>Define data flows</a:t>
            </a:r>
          </a:p>
        </p:txBody>
      </p:sp>
      <p:pic>
        <p:nvPicPr>
          <p:cNvPr id="4" name="Picture 3" descr="Screenshot of the graphical designer for a Data Flow activity.">
            <a:extLst>
              <a:ext uri="{FF2B5EF4-FFF2-40B4-BE49-F238E27FC236}">
                <a16:creationId xmlns:a16="http://schemas.microsoft.com/office/drawing/2014/main" id="{7E3BAC2C-61DA-1743-7E33-F8B6E61EB341}"/>
              </a:ext>
            </a:extLst>
          </p:cNvPr>
          <p:cNvPicPr>
            <a:picLocks noChangeAspect="1"/>
          </p:cNvPicPr>
          <p:nvPr/>
        </p:nvPicPr>
        <p:blipFill>
          <a:blip r:embed="rId3"/>
          <a:stretch>
            <a:fillRect/>
          </a:stretch>
        </p:blipFill>
        <p:spPr>
          <a:xfrm>
            <a:off x="6069822" y="1368154"/>
            <a:ext cx="5663910" cy="4290412"/>
          </a:xfrm>
          <a:prstGeom prst="rect">
            <a:avLst/>
          </a:prstGeom>
          <a:effectLst>
            <a:outerShdw blurRad="50800" dist="38100" dir="2700000" algn="tl" rotWithShape="0">
              <a:prstClr val="black">
                <a:alpha val="40000"/>
              </a:prstClr>
            </a:outerShdw>
          </a:effectLst>
        </p:spPr>
      </p:pic>
      <p:sp>
        <p:nvSpPr>
          <p:cNvPr id="5" name="Text Placeholder 14">
            <a:extLst>
              <a:ext uri="{FF2B5EF4-FFF2-40B4-BE49-F238E27FC236}">
                <a16:creationId xmlns:a16="http://schemas.microsoft.com/office/drawing/2014/main" id="{FCB8D02B-EFBC-E544-90D5-1F4FCE6D0E20}"/>
              </a:ext>
            </a:extLst>
          </p:cNvPr>
          <p:cNvSpPr txBox="1">
            <a:spLocks/>
          </p:cNvSpPr>
          <p:nvPr/>
        </p:nvSpPr>
        <p:spPr>
          <a:xfrm>
            <a:off x="596871" y="1605374"/>
            <a:ext cx="5174874" cy="39624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A </a:t>
            </a:r>
            <a:r>
              <a:rPr lang="en-US" b="1" dirty="0"/>
              <a:t>Data Flow </a:t>
            </a:r>
            <a:r>
              <a:rPr lang="en-US" dirty="0"/>
              <a:t>is a commonly used activity type to define data flow and transformation</a:t>
            </a:r>
          </a:p>
          <a:p>
            <a:pPr marL="342900" lvl="1" indent="-342900">
              <a:buFont typeface="Arial" panose="020B0604020202020204" pitchFamily="34" charset="0"/>
              <a:buChar char="•"/>
            </a:pPr>
            <a:r>
              <a:rPr lang="en-US" dirty="0"/>
              <a:t>Consists of:</a:t>
            </a:r>
          </a:p>
          <a:p>
            <a:pPr marL="685800" lvl="2" indent="-342900"/>
            <a:r>
              <a:rPr lang="en-US" b="1" dirty="0"/>
              <a:t>Sources</a:t>
            </a:r>
            <a:r>
              <a:rPr lang="en-US" dirty="0"/>
              <a:t> - Data sets that map to data stores</a:t>
            </a:r>
          </a:p>
          <a:p>
            <a:pPr marL="685800" lvl="2" indent="-342900"/>
            <a:r>
              <a:rPr lang="en-US" b="1" dirty="0"/>
              <a:t>Transformations</a:t>
            </a:r>
            <a:r>
              <a:rPr lang="en-US" dirty="0"/>
              <a:t> – operations on data as it streams through the data flow</a:t>
            </a:r>
          </a:p>
          <a:p>
            <a:pPr marL="685800" lvl="2" indent="-342900"/>
            <a:r>
              <a:rPr lang="en-US" b="1" dirty="0"/>
              <a:t>Sinks</a:t>
            </a:r>
            <a:r>
              <a:rPr lang="en-US" dirty="0"/>
              <a:t> – targets for data to be loaded</a:t>
            </a:r>
          </a:p>
          <a:p>
            <a:pPr marL="342900" lvl="1" indent="-342900">
              <a:buFont typeface="Arial" panose="020B0604020202020204" pitchFamily="34" charset="0"/>
              <a:buChar char="•"/>
            </a:pPr>
            <a:endParaRPr lang="en-US" dirty="0"/>
          </a:p>
          <a:p>
            <a:pPr marL="685800" lvl="2" indent="-342900"/>
            <a:endParaRPr lang="en-US" dirty="0"/>
          </a:p>
          <a:p>
            <a:pPr lvl="1"/>
            <a:endParaRPr lang="en-US" dirty="0"/>
          </a:p>
        </p:txBody>
      </p:sp>
    </p:spTree>
    <p:extLst>
      <p:ext uri="{BB962C8B-B14F-4D97-AF65-F5344CB8AC3E}">
        <p14:creationId xmlns:p14="http://schemas.microsoft.com/office/powerpoint/2010/main" val="4865068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DE6C-2503-215F-0E01-1CAA4B3C8FB8}"/>
              </a:ext>
            </a:extLst>
          </p:cNvPr>
          <p:cNvSpPr>
            <a:spLocks noGrp="1"/>
          </p:cNvSpPr>
          <p:nvPr>
            <p:ph type="title"/>
          </p:nvPr>
        </p:nvSpPr>
        <p:spPr/>
        <p:txBody>
          <a:bodyPr/>
          <a:lstStyle/>
          <a:p>
            <a:r>
              <a:rPr lang="en-US" dirty="0"/>
              <a:t>Run a pipeline</a:t>
            </a:r>
          </a:p>
        </p:txBody>
      </p:sp>
      <p:sp>
        <p:nvSpPr>
          <p:cNvPr id="3" name="Text Placeholder 2">
            <a:extLst>
              <a:ext uri="{FF2B5EF4-FFF2-40B4-BE49-F238E27FC236}">
                <a16:creationId xmlns:a16="http://schemas.microsoft.com/office/drawing/2014/main" id="{6617AB28-D1C1-3C2A-06BC-722ADCCE4BCE}"/>
              </a:ext>
            </a:extLst>
          </p:cNvPr>
          <p:cNvSpPr>
            <a:spLocks noGrp="1"/>
          </p:cNvSpPr>
          <p:nvPr>
            <p:ph type="body" sz="quarter" idx="10"/>
          </p:nvPr>
        </p:nvSpPr>
        <p:spPr>
          <a:xfrm>
            <a:off x="691475" y="1625197"/>
            <a:ext cx="5229427" cy="2508379"/>
          </a:xfrm>
        </p:spPr>
        <p:txBody>
          <a:bodyPr/>
          <a:lstStyle/>
          <a:p>
            <a:pPr marL="342900" lvl="1" indent="-342900">
              <a:buFont typeface="Arial" panose="020B0604020202020204" pitchFamily="34" charset="0"/>
              <a:buChar char="•"/>
            </a:pPr>
            <a:r>
              <a:rPr lang="en-US" dirty="0"/>
              <a:t>Debug pipelines to test during development</a:t>
            </a:r>
          </a:p>
          <a:p>
            <a:pPr marL="342900" lvl="1" indent="-342900">
              <a:buFont typeface="Arial" panose="020B0604020202020204" pitchFamily="34" charset="0"/>
              <a:buChar char="•"/>
            </a:pPr>
            <a:r>
              <a:rPr lang="en-US" dirty="0"/>
              <a:t>Define </a:t>
            </a:r>
            <a:r>
              <a:rPr lang="en-US" i="1" dirty="0"/>
              <a:t>triggers</a:t>
            </a:r>
            <a:r>
              <a:rPr lang="en-US" dirty="0"/>
              <a:t> to run pipelines in production:</a:t>
            </a:r>
          </a:p>
          <a:p>
            <a:pPr marL="685800" lvl="2" indent="-342900"/>
            <a:r>
              <a:rPr lang="en-US" dirty="0"/>
              <a:t>Manual – run immediately</a:t>
            </a:r>
          </a:p>
          <a:p>
            <a:pPr marL="685800" lvl="2" indent="-342900"/>
            <a:r>
              <a:rPr lang="en-US" dirty="0"/>
              <a:t>Schedule – run at regular intervals</a:t>
            </a:r>
          </a:p>
          <a:p>
            <a:pPr marL="685800" lvl="2" indent="-342900"/>
            <a:r>
              <a:rPr lang="en-US" dirty="0"/>
              <a:t>Event – run when an event occurs (such as new data saved in a data store)</a:t>
            </a:r>
          </a:p>
          <a:p>
            <a:pPr marL="342900" lvl="1" indent="-342900">
              <a:buFont typeface="Arial" panose="020B0604020202020204" pitchFamily="34" charset="0"/>
              <a:buChar char="•"/>
            </a:pPr>
            <a:r>
              <a:rPr lang="en-US" dirty="0"/>
              <a:t>Monitor pipeline runs in Azure Synapse Studio</a:t>
            </a:r>
          </a:p>
        </p:txBody>
      </p:sp>
      <p:pic>
        <p:nvPicPr>
          <p:cNvPr id="7" name="Picture 6" descr="Screenshot of the Monitor page in Azure Synapse Studio showing pipeline runs.">
            <a:extLst>
              <a:ext uri="{FF2B5EF4-FFF2-40B4-BE49-F238E27FC236}">
                <a16:creationId xmlns:a16="http://schemas.microsoft.com/office/drawing/2014/main" id="{BB5D1285-23E3-DF54-A868-4714013344D0}"/>
              </a:ext>
            </a:extLst>
          </p:cNvPr>
          <p:cNvPicPr>
            <a:picLocks noChangeAspect="1"/>
          </p:cNvPicPr>
          <p:nvPr/>
        </p:nvPicPr>
        <p:blipFill>
          <a:blip r:embed="rId3"/>
          <a:stretch>
            <a:fillRect/>
          </a:stretch>
        </p:blipFill>
        <p:spPr>
          <a:xfrm>
            <a:off x="6096000" y="1374844"/>
            <a:ext cx="5565401" cy="42088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465444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Build a data pipeline in Azure Synapse Analytics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505947" cy="200234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https://aka.ms/mslearn-build-synapse-pipeline</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does a pipeline use to access external data source and processing resources?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Data Explorer pools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Linked services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External tables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11611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What kind of object should you add to a data flow to define a target to which data is loaded?</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Source</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Transformation</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Sink</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41124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What must you create to run a </a:t>
            </a:r>
            <a:r>
              <a:rPr lang="en-US" sz="1800" dirty="0">
                <a:latin typeface="+mj-lt"/>
              </a:rPr>
              <a:t>pipeline at scheduled intervals</a:t>
            </a:r>
            <a:r>
              <a:rPr kumimoji="0" lang="en-US" sz="1800" b="0" i="0" u="none" strike="noStrike" kern="1200" cap="none" spc="0" normalizeH="0" baseline="0" noProof="0" dirty="0">
                <a:ln>
                  <a:noFill/>
                </a:ln>
                <a:effectLst/>
                <a:uLnTx/>
                <a:uFillTx/>
                <a:latin typeface="+mj-lt"/>
                <a:ea typeface="+mn-ea"/>
                <a:cs typeface="+mn-cs"/>
              </a:rPr>
              <a:t>?</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 control flow</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 trigger</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An activity</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3691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576582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13" ma:contentTypeDescription="Create a new document." ma:contentTypeScope="" ma:versionID="07add412c954f9b04253aec8ff8d205c">
  <xsd:schema xmlns:xsd="http://www.w3.org/2001/XMLSchema" xmlns:xs="http://www.w3.org/2001/XMLSchema" xmlns:p="http://schemas.microsoft.com/office/2006/metadata/properties" xmlns:ns1="http://schemas.microsoft.com/sharepoint/v3" xmlns:ns2="7e96d60b-db1d-44a2-8be4-a128982f8e65" xmlns:ns3="76e03480-8cba-4236-ba8e-c2eaec5d39d6" xmlns:ns4="230e9df3-be65-4c73-a93b-d1236ebd677e" targetNamespace="http://schemas.microsoft.com/office/2006/metadata/properties" ma:root="true" ma:fieldsID="67e82bc2dac4fd5bd7ed6a6e060cae72" ns1:_="" ns2:_="" ns3:_="" ns4:_="">
    <xsd:import namespace="http://schemas.microsoft.com/sharepoint/v3"/>
    <xsd:import namespace="7e96d60b-db1d-44a2-8be4-a128982f8e65"/>
    <xsd:import namespace="76e03480-8cba-4236-ba8e-c2eaec5d39d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ImageTagsTaxHTField" ma:index="18"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d3a55172-29fb-46cf-bf19-6b0aaa21b093}" ma:internalName="TaxCatchAll" ma:showField="CatchAllData" ma:web="76e03480-8cba-4236-ba8e-c2eaec5d39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ImageTagsTaxHTField xmlns="7e96d60b-db1d-44a2-8be4-a128982f8e65">
      <Terms xmlns="http://schemas.microsoft.com/office/infopath/2007/PartnerControls"/>
    </ImageTagsTaxHTField>
  </documentManagement>
</p:properties>
</file>

<file path=customXml/itemProps1.xml><?xml version="1.0" encoding="utf-8"?>
<ds:datastoreItem xmlns:ds="http://schemas.openxmlformats.org/officeDocument/2006/customXml" ds:itemID="{81468CF0-24A9-4461-A2AA-8506DBF0E080}">
  <ds:schemaRefs>
    <ds:schemaRef ds:uri="230e9df3-be65-4c73-a93b-d1236ebd677e"/>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76e03480-8cba-4236-ba8e-c2eaec5d39d6"/>
    <ds:schemaRef ds:uri="7e96d60b-db1d-44a2-8be4-a128982f8e6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1745</TotalTime>
  <Words>1450</Words>
  <Application>Microsoft Office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UI</vt:lpstr>
      <vt:lpstr>Segoe UI Light</vt:lpstr>
      <vt:lpstr>Segoe UI Semibold</vt:lpstr>
      <vt:lpstr>Wingdings</vt:lpstr>
      <vt:lpstr>Microsoft Azure Template</vt:lpstr>
      <vt:lpstr>Transfer and transform data with Azure Synapse Analytics Pipelines</vt:lpstr>
      <vt:lpstr>Agenda</vt:lpstr>
      <vt:lpstr>Build a data pipeline in Azure Synapse Analytics</vt:lpstr>
      <vt:lpstr>Understand pipelines</vt:lpstr>
      <vt:lpstr>Create a pipeline in Azure Synapse Studio</vt:lpstr>
      <vt:lpstr>Define data flows</vt:lpstr>
      <vt:lpstr>Run a pipeline</vt:lpstr>
      <vt:lpstr>Exercise: Build a data pipeline in Azure Synapse Analytics</vt:lpstr>
      <vt:lpstr>Knowledge check</vt:lpstr>
      <vt:lpstr>Use Spark Notebooks in an Azure Synapse Pipeline</vt:lpstr>
      <vt:lpstr>Synapse notebooks and pipelines</vt:lpstr>
      <vt:lpstr>Use a Synapse notebook activity in a pipeline</vt:lpstr>
      <vt:lpstr>Use parameters in a notebook</vt:lpstr>
      <vt:lpstr>Exercise: Use an Apache Spark notebook in a pipeline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kishore</dc:creator>
  <cp:lastModifiedBy>Kishore Chowdary</cp:lastModifiedBy>
  <cp:revision>78</cp:revision>
  <dcterms:created xsi:type="dcterms:W3CDTF">2020-04-30T00:33:59Z</dcterms:created>
  <dcterms:modified xsi:type="dcterms:W3CDTF">2023-04-16T03:54:39Z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y fmtid="{D5CDD505-2E9C-101B-9397-08002B2CF9AE}" pid="10" name="MediaServiceImageTags">
    <vt:lpwstr/>
  </property>
</Properties>
</file>