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2"/>
  </p:notesMasterIdLst>
  <p:handoutMasterIdLst>
    <p:handoutMasterId r:id="rId23"/>
  </p:handoutMasterIdLst>
  <p:sldIdLst>
    <p:sldId id="1627" r:id="rId2"/>
    <p:sldId id="1778" r:id="rId3"/>
    <p:sldId id="1684" r:id="rId4"/>
    <p:sldId id="2134805626" r:id="rId5"/>
    <p:sldId id="2134805627" r:id="rId6"/>
    <p:sldId id="2134805594" r:id="rId7"/>
    <p:sldId id="1780" r:id="rId8"/>
    <p:sldId id="2134805628" r:id="rId9"/>
    <p:sldId id="2134805629" r:id="rId10"/>
    <p:sldId id="2134805630" r:id="rId11"/>
    <p:sldId id="2134805631" r:id="rId12"/>
    <p:sldId id="1784" r:id="rId13"/>
    <p:sldId id="2134805624" r:id="rId14"/>
    <p:sldId id="1779" r:id="rId15"/>
    <p:sldId id="2134805632" r:id="rId16"/>
    <p:sldId id="2134805633" r:id="rId17"/>
    <p:sldId id="2134805634" r:id="rId18"/>
    <p:sldId id="2134805623" r:id="rId19"/>
    <p:sldId id="2134805625" r:id="rId20"/>
    <p:sldId id="2134805601"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3C3C41"/>
    <a:srgbClr val="4BCBEE"/>
    <a:srgbClr val="1392B4"/>
    <a:srgbClr val="0B556A"/>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1841" autoAdjust="0"/>
  </p:normalViewPr>
  <p:slideViewPr>
    <p:cSldViewPr snapToGrid="0">
      <p:cViewPr varScale="1">
        <p:scale>
          <a:sx n="72" d="100"/>
          <a:sy n="72" d="100"/>
        </p:scale>
        <p:origin x="1075" y="72"/>
      </p:cViewPr>
      <p:guideLst/>
    </p:cSldViewPr>
  </p:slideViewPr>
  <p:outlineViewPr>
    <p:cViewPr>
      <p:scale>
        <a:sx n="33" d="100"/>
        <a:sy n="33" d="100"/>
      </p:scale>
      <p:origin x="0" y="-1128"/>
    </p:cViewPr>
  </p:outlin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4/16/2023 9:32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4/16/2023 9:32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Before delivering this presentation, review the associated modules on Microsoft Learn (</a:t>
            </a:r>
            <a:r>
              <a:rPr lang="en-US" sz="900" i="1" dirty="0">
                <a:solidFill>
                  <a:schemeClr val="tx2"/>
                </a:solidFill>
              </a:rPr>
              <a:t>https://aka.ms/mslearn-htap-synapse)</a:t>
            </a:r>
            <a:r>
              <a:rPr lang="en-US" i="1" dirty="0"/>
              <a:t> and complete the exercises.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Point out that you can also create a linked service for an Azure Cosmos DB container for which HTAP is </a:t>
            </a:r>
            <a:r>
              <a:rPr lang="en-US" i="1" u="sng" dirty="0"/>
              <a:t>not</a:t>
            </a:r>
            <a:r>
              <a:rPr lang="en-US" i="1" u="none" dirty="0"/>
              <a:t> enabled – the icon shown in Azure Synapse Studio is slightly different depending on whether the container is HTAP enabled or not.</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83292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Use the code samples to underline that you can access Cosmos DB Analytical data using both Spark and SQL. Students will get to try both of these approaches in the lab.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49467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exercise will take a minimum of 35 minutes to complete, including 5-10 minutes at the start to set up the environment.</a:t>
            </a:r>
          </a:p>
          <a:p>
            <a:r>
              <a:rPr lang="en-US" i="1" dirty="0"/>
              <a:t>Not all students work at the same pace, so you should allow 45 minutes or more as necessary for your class.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While students are completing the exercise, you can prepare for the next demonstration by running the setup script for that exercise.</a:t>
            </a:r>
          </a:p>
          <a:p>
            <a:endParaRPr lang="en-US" i="1"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87282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2889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10485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 that the architecture for Azure Synapse Link for SQL is different to that of Azure Cosmos DB. The data is replicated to a dedicated SQL pool in the Azure Synapse Analytics workspace by “replaying” transactions that occur in the source database.</a:t>
            </a:r>
          </a:p>
          <a:p>
            <a:endParaRPr lang="en-US" i="1" dirty="0"/>
          </a:p>
          <a:p>
            <a:r>
              <a:rPr lang="en-US" i="1" dirty="0"/>
              <a:t>The specific implementation details vary between Azure SQL Database and SQL Server, which we’ll discuss next.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94523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Point out that Synapse Link is supported for Azure SQL Database, </a:t>
            </a:r>
            <a:r>
              <a:rPr lang="en-US" i="1" u="sng" dirty="0"/>
              <a:t>not</a:t>
            </a:r>
            <a:r>
              <a:rPr lang="en-US" i="1" u="none" dirty="0"/>
              <a:t> Azure SQL Managed Instance.</a:t>
            </a:r>
          </a:p>
          <a:p>
            <a:endParaRPr lang="en-US" i="1" u="none" dirty="0"/>
          </a:p>
          <a:p>
            <a:r>
              <a:rPr lang="en-US" i="1" u="none" dirty="0"/>
              <a:t>Note that there are two phases in establishing HTAP with Synapse Link for Azure SQL:</a:t>
            </a:r>
          </a:p>
          <a:p>
            <a:pPr marL="228600" indent="-228600">
              <a:buFont typeface="+mj-lt"/>
              <a:buAutoNum type="arabicPeriod"/>
            </a:pPr>
            <a:r>
              <a:rPr lang="en-US" i="1" u="none" dirty="0"/>
              <a:t>The tables in the target database are initialized by copying the data from the source tables.</a:t>
            </a:r>
          </a:p>
          <a:p>
            <a:pPr marL="228600" indent="-228600">
              <a:buFont typeface="+mj-lt"/>
              <a:buAutoNum type="arabicPeriod"/>
            </a:pPr>
            <a:r>
              <a:rPr lang="en-US" i="1" u="none" dirty="0"/>
              <a:t>Subsequent transactions that change the data in the source tables are “replayed” in the target tables.</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57686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implementation of Azure Synapse Link for SQL Server is a little different than for Azure SQL. The initial data and subsequent updates are synchronized to an Azure Data Lake Storage Gen 2 container before being loaded into the dedicated SQL pool database.</a:t>
            </a:r>
          </a:p>
          <a:p>
            <a:endParaRPr lang="en-US" i="1" dirty="0"/>
          </a:p>
          <a:p>
            <a:r>
              <a:rPr lang="en-US" i="1" dirty="0"/>
              <a:t>If the source SQL Server is on-premises or behind a firewall, you need to set up a self-hosted integration runtime in the network where the SQL Server instance is installed in order to enable the Synapse Link process to successfully connect. See </a:t>
            </a:r>
            <a:r>
              <a:rPr lang="en-US" b="1" i="1" dirty="0"/>
              <a:t>https://learn.microsoft.com/azure/data-factory/create-self-hosted-integration-runtime?tabs=synapse-analytics</a:t>
            </a:r>
            <a:r>
              <a:rPr lang="en-US" i="1" dirty="0"/>
              <a:t> for details.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27415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demonstration will take around 35 minutes.</a:t>
            </a:r>
          </a:p>
          <a:p>
            <a:r>
              <a:rPr lang="en-US" i="1" dirty="0"/>
              <a:t>Tell students that they can try the steps for themselves after class, though they may need to use their own Azure subscription if a hosted environment is not provided.</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886498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296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4/16/2023 9:32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Encourage students to review the online material on Microsoft Learn on which this presentation is based.</a:t>
            </a:r>
          </a:p>
          <a:p>
            <a:endParaRPr lang="en-US" dirty="0"/>
          </a:p>
          <a:p>
            <a:endParaRPr lang="en-US" dirty="0"/>
          </a:p>
          <a:p>
            <a:endParaRPr lang="en-US" dirty="0"/>
          </a:p>
          <a:p>
            <a:endParaRPr lang="en-US"/>
          </a:p>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64420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There’s no single definition of HTAP or how it’s implemented; but rather it’s a design pattern in which operational data and analytical data are kept in sync in such a way that enables low-latency analytics without impacting the performance of transactional operations. Different vendors implement HTAP in different ways, and even within Azure Synapse Link (the capability within Azure Synapse Analytics that enables HTAP), the implementation details vary across operational data sources – as we’ll see later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49963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Azure Synapse Link is the general name for a set of HTAP capabilities in Azure Synapse Analytics that support commonly used operational data sources. The implementation details varies across the sources.</a:t>
            </a:r>
          </a:p>
          <a:p>
            <a:r>
              <a:rPr lang="en-US" i="1" dirty="0"/>
              <a:t>Check with students on which of the operational sources they are familiar with. You can find overviews of each of these sources at the following links:</a:t>
            </a:r>
          </a:p>
          <a:p>
            <a:pPr marL="171450" indent="-171450">
              <a:buFont typeface="Arial" panose="020B0604020202020204" pitchFamily="34" charset="0"/>
              <a:buChar char="•"/>
            </a:pPr>
            <a:r>
              <a:rPr lang="en-US" i="1" dirty="0"/>
              <a:t>Cosmos DB: https://learn.microsoft.com/azure/cosmos-db/introduction</a:t>
            </a:r>
          </a:p>
          <a:p>
            <a:pPr marL="171450" indent="-171450">
              <a:buFont typeface="Arial" panose="020B0604020202020204" pitchFamily="34" charset="0"/>
              <a:buChar char="•"/>
            </a:pPr>
            <a:r>
              <a:rPr lang="en-US" i="1" dirty="0"/>
              <a:t>Azure SQL: https://learn.microsoft.com/azure/azure-sql/azure-sql-iaas-vs-paas-what-is-overview?view=azuresql</a:t>
            </a:r>
          </a:p>
          <a:p>
            <a:pPr marL="171450" indent="-171450">
              <a:buFont typeface="Arial" panose="020B0604020202020204" pitchFamily="34" charset="0"/>
              <a:buChar char="•"/>
            </a:pPr>
            <a:r>
              <a:rPr lang="en-US" i="1" dirty="0"/>
              <a:t>Microsoft Dataverse: https://learn.microsoft.com/power-apps/maker/data-platform/data-platform-intro</a:t>
            </a:r>
          </a:p>
          <a:p>
            <a:pPr marL="171450" indent="-171450">
              <a:buFont typeface="Arial" panose="020B0604020202020204" pitchFamily="34" charset="0"/>
              <a:buChar char="•"/>
            </a:pPr>
            <a:endParaRPr lang="en-US" i="1" dirty="0"/>
          </a:p>
          <a:p>
            <a:pPr marL="0" indent="0">
              <a:buFont typeface="Arial" panose="020B0604020202020204" pitchFamily="34" charset="0"/>
              <a:buNone/>
            </a:pPr>
            <a:r>
              <a:rPr lang="en-US" i="1" dirty="0"/>
              <a:t>In this Azure-focused course, well explore Azure Synapse Link for Azure Cosmos DB and Azure SQL. Students who want to learn more about Azure Synapse Link for Dataverse can refer to the documentation at https://learn.microsoft.com/power-apps/maker/data-platform/export-to-data-lake.</a:t>
            </a:r>
          </a:p>
          <a:p>
            <a:pPr marL="0" indent="0">
              <a:buFont typeface="Arial" panose="020B0604020202020204" pitchFamily="34" charset="0"/>
              <a:buNone/>
            </a:pP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6785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9124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144926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Azure Cosmos DB is a data service that provides multiple APIs for data storage and queries. There are some differences between the way Azure Synapse Link is managed for each of the APIs, but the general approach is the same. The first step is to enable Azure Synapse Link for your Azure Cosmos DB account.</a:t>
            </a:r>
          </a:p>
          <a:p>
            <a:endParaRPr lang="en-US" i="1" dirty="0"/>
          </a:p>
          <a:p>
            <a:r>
              <a:rPr lang="en-US" i="1" dirty="0"/>
              <a:t>Note that Azure Cosmos DB is constantly improved. The slide covers the Azure Synapse Link options available at the time of writing.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0492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slide shows how to enable a container for Azure Synapse link when using the NoSQL API. At the time of writing, you can’t enable Synapse Link for existing MongoDB containers – only new ones. You can enable Synapse Link for existing or new Gremlin graphs.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27094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59.sv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42.xml"/><Relationship Id="rId4" Type="http://schemas.openxmlformats.org/officeDocument/2006/relationships/image" Target="../media/image53.sv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3" Type="http://schemas.openxmlformats.org/officeDocument/2006/relationships/image" Target="../media/image43.png"/><Relationship Id="rId7" Type="http://schemas.openxmlformats.org/officeDocument/2006/relationships/image" Target="../media/image45.svg"/><Relationship Id="rId12"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44.png"/><Relationship Id="rId11" Type="http://schemas.openxmlformats.org/officeDocument/2006/relationships/image" Target="../media/image63.svg"/><Relationship Id="rId5" Type="http://schemas.openxmlformats.org/officeDocument/2006/relationships/image" Target="../media/image47.svg"/><Relationship Id="rId15" Type="http://schemas.openxmlformats.org/officeDocument/2006/relationships/image" Target="../media/image67.svg"/><Relationship Id="rId10" Type="http://schemas.openxmlformats.org/officeDocument/2006/relationships/image" Target="../media/image62.png"/><Relationship Id="rId4" Type="http://schemas.openxmlformats.org/officeDocument/2006/relationships/image" Target="../media/image46.png"/><Relationship Id="rId9" Type="http://schemas.openxmlformats.org/officeDocument/2006/relationships/image" Target="../media/image61.svg"/><Relationship Id="rId14" Type="http://schemas.openxmlformats.org/officeDocument/2006/relationships/image" Target="../media/image66.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5.sv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7.sv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3.png"/><Relationship Id="rId7" Type="http://schemas.openxmlformats.org/officeDocument/2006/relationships/image" Target="../media/image45.sv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7.svg"/><Relationship Id="rId4" Type="http://schemas.openxmlformats.org/officeDocument/2006/relationships/image" Target="../media/image46.png"/><Relationship Id="rId9" Type="http://schemas.openxmlformats.org/officeDocument/2006/relationships/image" Target="../media/image51.sv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69.sv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42.xml"/><Relationship Id="rId4" Type="http://schemas.openxmlformats.org/officeDocument/2006/relationships/image" Target="../media/image53.svg"/></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71.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sv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png"/><Relationship Id="rId2" Type="http://schemas.openxmlformats.org/officeDocument/2006/relationships/notesSlide" Target="../notesSlides/notesSlide4.xml"/><Relationship Id="rId16" Type="http://schemas.openxmlformats.org/officeDocument/2006/relationships/image" Target="../media/image33.svg"/><Relationship Id="rId20" Type="http://schemas.openxmlformats.org/officeDocument/2006/relationships/image" Target="../media/image37.svg"/><Relationship Id="rId1" Type="http://schemas.openxmlformats.org/officeDocument/2006/relationships/slideLayout" Target="../slideLayouts/slideLayout6.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19" Type="http://schemas.openxmlformats.org/officeDocument/2006/relationships/image" Target="../media/image36.pn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 Id="rId22" Type="http://schemas.openxmlformats.org/officeDocument/2006/relationships/image" Target="../media/image39.svg"/></Relationships>
</file>

<file path=ppt/slides/_rels/slide5.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 Id="rId14" Type="http://schemas.openxmlformats.org/officeDocument/2006/relationships/image" Target="../media/image51.svg"/></Relationships>
</file>

<file path=ppt/slides/_rels/slide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42.xml"/><Relationship Id="rId4" Type="http://schemas.openxmlformats.org/officeDocument/2006/relationships/image" Target="../media/image53.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595417"/>
            <a:ext cx="5915752" cy="2646725"/>
          </a:xfrm>
        </p:spPr>
        <p:txBody>
          <a:bodyPr/>
          <a:lstStyle/>
          <a:p>
            <a:r>
              <a:rPr lang="en-US" sz="3600" dirty="0">
                <a:solidFill>
                  <a:schemeClr val="tx1"/>
                </a:solidFill>
              </a:rPr>
              <a:t>Work with hybrid </a:t>
            </a:r>
            <a:r>
              <a:rPr lang="en-US" dirty="0"/>
              <a:t>t</a:t>
            </a:r>
            <a:r>
              <a:rPr lang="en-US" sz="3600" dirty="0">
                <a:solidFill>
                  <a:schemeClr val="tx1"/>
                </a:solidFill>
              </a:rPr>
              <a:t>ransactional and analytical p</a:t>
            </a:r>
            <a:r>
              <a:rPr lang="en-US" dirty="0"/>
              <a:t>rocessing (HTAP) Solutions using </a:t>
            </a:r>
            <a:r>
              <a:rPr lang="en-US" sz="3600" dirty="0">
                <a:solidFill>
                  <a:schemeClr val="tx1"/>
                </a:solidFill>
              </a:rPr>
              <a:t>Azure Synapse Analytics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B09C-79E0-45C4-5124-1D3E8B1BCD25}"/>
              </a:ext>
            </a:extLst>
          </p:cNvPr>
          <p:cNvSpPr>
            <a:spLocks noGrp="1"/>
          </p:cNvSpPr>
          <p:nvPr>
            <p:ph type="title"/>
          </p:nvPr>
        </p:nvSpPr>
        <p:spPr/>
        <p:txBody>
          <a:bodyPr/>
          <a:lstStyle/>
          <a:p>
            <a:r>
              <a:rPr lang="en-US" dirty="0"/>
              <a:t>Create a linked service in Azure Synapse Analytics</a:t>
            </a:r>
          </a:p>
        </p:txBody>
      </p:sp>
      <p:sp>
        <p:nvSpPr>
          <p:cNvPr id="5" name="Text Placeholder 14">
            <a:extLst>
              <a:ext uri="{FF2B5EF4-FFF2-40B4-BE49-F238E27FC236}">
                <a16:creationId xmlns:a16="http://schemas.microsoft.com/office/drawing/2014/main" id="{15B659D6-CCA0-87D4-093B-37C6232E40AB}"/>
              </a:ext>
            </a:extLst>
          </p:cNvPr>
          <p:cNvSpPr txBox="1">
            <a:spLocks/>
          </p:cNvSpPr>
          <p:nvPr/>
        </p:nvSpPr>
        <p:spPr>
          <a:xfrm>
            <a:off x="852898" y="1659757"/>
            <a:ext cx="5026207" cy="3538486"/>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Create an Azure Cosmos DB linked service with one of the following authentication types:</a:t>
            </a:r>
          </a:p>
          <a:p>
            <a:pPr marL="685800" lvl="2" indent="-342900"/>
            <a:r>
              <a:rPr lang="en-US" sz="1600" dirty="0"/>
              <a:t>Account key</a:t>
            </a:r>
          </a:p>
          <a:p>
            <a:pPr marL="685800" lvl="2" indent="-342900"/>
            <a:r>
              <a:rPr lang="en-US" sz="1600" dirty="0"/>
              <a:t>Service Principal</a:t>
            </a:r>
          </a:p>
          <a:p>
            <a:pPr marL="685800" lvl="2" indent="-342900"/>
            <a:r>
              <a:rPr lang="en-US" sz="1600" dirty="0"/>
              <a:t>System Assigned Managed Identity</a:t>
            </a:r>
          </a:p>
          <a:p>
            <a:pPr marL="685800" lvl="2" indent="-342900"/>
            <a:r>
              <a:rPr lang="en-US" sz="1600" dirty="0"/>
              <a:t>User Managed Identity</a:t>
            </a:r>
          </a:p>
        </p:txBody>
      </p:sp>
      <p:pic>
        <p:nvPicPr>
          <p:cNvPr id="4" name="Picture 3" descr="A screenshot of Azure Synapse Studio showing the Data page with an Azure Cosmos DB linked service.">
            <a:extLst>
              <a:ext uri="{FF2B5EF4-FFF2-40B4-BE49-F238E27FC236}">
                <a16:creationId xmlns:a16="http://schemas.microsoft.com/office/drawing/2014/main" id="{ACC99F85-B4D4-EFF9-83F6-E7C0B4A30B4D}"/>
              </a:ext>
            </a:extLst>
          </p:cNvPr>
          <p:cNvPicPr>
            <a:picLocks noChangeAspect="1"/>
          </p:cNvPicPr>
          <p:nvPr/>
        </p:nvPicPr>
        <p:blipFill>
          <a:blip r:embed="rId3"/>
          <a:stretch>
            <a:fillRect/>
          </a:stretch>
        </p:blipFill>
        <p:spPr>
          <a:xfrm>
            <a:off x="6521261" y="1374753"/>
            <a:ext cx="5290264" cy="408011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39939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CDDE-7AEA-3C93-1EA4-A8CC0BBBDE1D}"/>
              </a:ext>
            </a:extLst>
          </p:cNvPr>
          <p:cNvSpPr>
            <a:spLocks noGrp="1"/>
          </p:cNvSpPr>
          <p:nvPr>
            <p:ph type="title"/>
          </p:nvPr>
        </p:nvSpPr>
        <p:spPr/>
        <p:txBody>
          <a:bodyPr/>
          <a:lstStyle/>
          <a:p>
            <a:r>
              <a:rPr lang="en-US" dirty="0"/>
              <a:t>Query Cosmos DB</a:t>
            </a:r>
          </a:p>
        </p:txBody>
      </p:sp>
      <p:sp>
        <p:nvSpPr>
          <p:cNvPr id="3" name="TextBox 2">
            <a:extLst>
              <a:ext uri="{FF2B5EF4-FFF2-40B4-BE49-F238E27FC236}">
                <a16:creationId xmlns:a16="http://schemas.microsoft.com/office/drawing/2014/main" id="{40C4D0CA-D8CA-7041-0A4D-D4102F038A55}"/>
              </a:ext>
            </a:extLst>
          </p:cNvPr>
          <p:cNvSpPr txBox="1"/>
          <p:nvPr/>
        </p:nvSpPr>
        <p:spPr>
          <a:xfrm>
            <a:off x="418643" y="1154836"/>
            <a:ext cx="2579239" cy="461665"/>
          </a:xfrm>
          <a:prstGeom prst="rect">
            <a:avLst/>
          </a:prstGeom>
          <a:noFill/>
        </p:spPr>
        <p:txBody>
          <a:bodyPr wrap="square">
            <a:spAutoFit/>
          </a:bodyPr>
          <a:lstStyle/>
          <a:p>
            <a:r>
              <a:rPr lang="en-US" sz="2400" dirty="0">
                <a:latin typeface="+mj-lt"/>
              </a:rPr>
              <a:t>Spark pool</a:t>
            </a:r>
          </a:p>
        </p:txBody>
      </p:sp>
      <p:sp>
        <p:nvSpPr>
          <p:cNvPr id="4" name="Rectangle 3">
            <a:extLst>
              <a:ext uri="{FF2B5EF4-FFF2-40B4-BE49-F238E27FC236}">
                <a16:creationId xmlns:a16="http://schemas.microsoft.com/office/drawing/2014/main" id="{C5510BC1-D625-1A2D-58B8-1FEF8B4A0E10}"/>
              </a:ext>
            </a:extLst>
          </p:cNvPr>
          <p:cNvSpPr/>
          <p:nvPr/>
        </p:nvSpPr>
        <p:spPr bwMode="auto">
          <a:xfrm>
            <a:off x="418642" y="1733967"/>
            <a:ext cx="11348220" cy="1629593"/>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df = spark.read</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.format("cosmos.olap")\</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.option("spark.synapse.linkedService", "my_linked_service")\</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.option("spark.cosmos.container", "my-container")\</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.load()</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display(df.limit(10))</a:t>
            </a:r>
          </a:p>
        </p:txBody>
      </p:sp>
      <p:sp>
        <p:nvSpPr>
          <p:cNvPr id="5" name="TextBox 4">
            <a:extLst>
              <a:ext uri="{FF2B5EF4-FFF2-40B4-BE49-F238E27FC236}">
                <a16:creationId xmlns:a16="http://schemas.microsoft.com/office/drawing/2014/main" id="{BBD47E88-DC99-F555-3F9B-96E1E5182943}"/>
              </a:ext>
            </a:extLst>
          </p:cNvPr>
          <p:cNvSpPr txBox="1"/>
          <p:nvPr/>
        </p:nvSpPr>
        <p:spPr>
          <a:xfrm>
            <a:off x="418643" y="3494439"/>
            <a:ext cx="3900058" cy="461665"/>
          </a:xfrm>
          <a:prstGeom prst="rect">
            <a:avLst/>
          </a:prstGeom>
          <a:noFill/>
        </p:spPr>
        <p:txBody>
          <a:bodyPr wrap="square">
            <a:spAutoFit/>
          </a:bodyPr>
          <a:lstStyle/>
          <a:p>
            <a:r>
              <a:rPr lang="en-US" sz="2400" dirty="0">
                <a:latin typeface="+mj-lt"/>
              </a:rPr>
              <a:t>SQL pool</a:t>
            </a:r>
          </a:p>
        </p:txBody>
      </p:sp>
      <p:sp>
        <p:nvSpPr>
          <p:cNvPr id="6" name="Rectangle 5">
            <a:extLst>
              <a:ext uri="{FF2B5EF4-FFF2-40B4-BE49-F238E27FC236}">
                <a16:creationId xmlns:a16="http://schemas.microsoft.com/office/drawing/2014/main" id="{6AF8DEFE-CA50-0E00-6B21-FBC623EF6E88}"/>
              </a:ext>
            </a:extLst>
          </p:cNvPr>
          <p:cNvSpPr/>
          <p:nvPr/>
        </p:nvSpPr>
        <p:spPr bwMode="auto">
          <a:xfrm>
            <a:off x="517771" y="3991590"/>
            <a:ext cx="11242140" cy="2175880"/>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CREATE CREDENTIAL my_credential</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WITH IDENTITY = 'SHARED ACCESS SIGNATURE',</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SECRET = 'abcd1234....==';</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SELECT *</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FROM OPENROWSET(​PROVIDER = 'CosmosDB',</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CONNECTION = 'Account=my-cosmos-db;Database=my-db',</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OBJECT = 'my-container',</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SERVER_CREDENTIAL = 'my_credential'</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AS cosmos_data</a:t>
            </a:r>
          </a:p>
        </p:txBody>
      </p:sp>
    </p:spTree>
    <p:extLst>
      <p:ext uri="{BB962C8B-B14F-4D97-AF65-F5344CB8AC3E}">
        <p14:creationId xmlns:p14="http://schemas.microsoft.com/office/powerpoint/2010/main" val="17206240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Exercise: Implement Azure Synapse Link for Cosmos DB</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645314" cy="2056653"/>
          </a:xfrm>
        </p:spPr>
        <p:txBody>
          <a:bodyPr/>
          <a:lstStyle/>
          <a:p>
            <a:r>
              <a:rPr lang="en-US" dirty="0"/>
              <a:t>Use the hosted lab environment provided, or view the lab instructions at the link below:</a:t>
            </a:r>
          </a:p>
          <a:p>
            <a:endParaRPr lang="en-US" dirty="0"/>
          </a:p>
          <a:p>
            <a:r>
              <a:rPr lang="en-US" sz="2000" dirty="0">
                <a:solidFill>
                  <a:schemeClr val="bg1">
                    <a:lumMod val="50000"/>
                  </a:schemeClr>
                </a:solidFill>
              </a:rPr>
              <a:t>https://aka.ms/mslearn-synapse-cosmos</a:t>
            </a:r>
          </a:p>
        </p:txBody>
      </p:sp>
      <p:pic>
        <p:nvPicPr>
          <p:cNvPr id="2" name="Graphic 1">
            <a:extLst>
              <a:ext uri="{FF2B5EF4-FFF2-40B4-BE49-F238E27FC236}">
                <a16:creationId xmlns:a16="http://schemas.microsoft.com/office/drawing/2014/main" id="{B6D41814-F1EA-B3C2-F7A5-3D5C2870A9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5379" y="2255413"/>
            <a:ext cx="2709167" cy="2709167"/>
          </a:xfrm>
          <a:prstGeom prst="rect">
            <a:avLst/>
          </a:prstGeom>
        </p:spPr>
      </p:pic>
    </p:spTree>
    <p:extLst>
      <p:ext uri="{BB962C8B-B14F-4D97-AF65-F5344CB8AC3E}">
        <p14:creationId xmlns:p14="http://schemas.microsoft.com/office/powerpoint/2010/main" val="27244130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39467"/>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You have an Azure Cosmos DB for NoSQL account and an Azure Synapse Analytics workspace. What must you do first to enable HTAP integration with Azure Synapse Analytics?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Configure global replication in Azure Cosmos DB</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Create a dedicated SQL pool in Azure Synapse Analytics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Enable Azure Synapse Link in Azure Cosmos DB</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59547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lang="en-US" sz="1800" dirty="0">
                <a:latin typeface="+mj-lt"/>
              </a:rPr>
              <a:t>You have an existing container in a Cosmos DB core (SQL) database. What must you do to enable analytical queries over Azure Synapse Link from Azure Synapse Analytics?</a:t>
            </a:r>
          </a:p>
          <a:p>
            <a:pPr marL="288925" indent="-288925">
              <a:spcBef>
                <a:spcPts val="300"/>
              </a:spcBef>
              <a:spcAft>
                <a:spcPts val="600"/>
              </a:spcAft>
              <a:buFont typeface="Wingdings" panose="05000000000000000000" pitchFamily="2" charset="2"/>
              <a:buChar char="q"/>
              <a:defRPr/>
            </a:pPr>
            <a:r>
              <a:rPr lang="en-US" sz="1600" dirty="0"/>
              <a:t>Delete and recreate the container</a:t>
            </a:r>
          </a:p>
          <a:p>
            <a:pPr marL="288925" indent="-288925">
              <a:spcBef>
                <a:spcPts val="300"/>
              </a:spcBef>
              <a:spcAft>
                <a:spcPts val="600"/>
              </a:spcAft>
              <a:buFont typeface="Wingdings" panose="05000000000000000000" pitchFamily="2" charset="2"/>
              <a:buChar char="q"/>
              <a:defRPr/>
            </a:pPr>
            <a:r>
              <a:rPr lang="en-US" sz="1600" dirty="0"/>
              <a:t>Enable Analytical Store support in the container</a:t>
            </a:r>
          </a:p>
          <a:p>
            <a:pPr marL="288925" indent="-288925">
              <a:spcBef>
                <a:spcPts val="300"/>
              </a:spcBef>
              <a:spcAft>
                <a:spcPts val="600"/>
              </a:spcAft>
              <a:buFont typeface="Wingdings" panose="05000000000000000000" pitchFamily="2" charset="2"/>
              <a:buChar char="q"/>
              <a:defRPr/>
            </a:pPr>
            <a:r>
              <a:rPr lang="en-US" sz="1600" dirty="0"/>
              <a:t>Add an item to the container</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386075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lang="en-US" sz="1800" dirty="0">
                <a:latin typeface="+mj-lt"/>
              </a:rPr>
              <a:t>You plan to use a Spark pool in Azure Synapse Analytics to query an existing analytical store in Azure Cosmos DB. What must you do?</a:t>
            </a:r>
          </a:p>
          <a:p>
            <a:pPr marL="288925" indent="-288925">
              <a:spcBef>
                <a:spcPts val="300"/>
              </a:spcBef>
              <a:spcAft>
                <a:spcPts val="600"/>
              </a:spcAft>
              <a:buFont typeface="Wingdings" panose="05000000000000000000" pitchFamily="2" charset="2"/>
              <a:buChar char="q"/>
              <a:defRPr/>
            </a:pPr>
            <a:r>
              <a:rPr lang="en-US" sz="1600" dirty="0"/>
              <a:t>Create a linked service for the Azure Cosmos DB database where the analytical store enabled container is defined</a:t>
            </a:r>
          </a:p>
          <a:p>
            <a:pPr marL="288925" indent="-288925">
              <a:spcBef>
                <a:spcPts val="300"/>
              </a:spcBef>
              <a:spcAft>
                <a:spcPts val="600"/>
              </a:spcAft>
              <a:buFont typeface="Wingdings" panose="05000000000000000000" pitchFamily="2" charset="2"/>
              <a:buChar char="q"/>
              <a:defRPr/>
            </a:pPr>
            <a:r>
              <a:rPr lang="en-US" sz="1600" dirty="0"/>
              <a:t>Disable automatic pausing for the Spark pool in Azure Synapse Analytics</a:t>
            </a:r>
          </a:p>
          <a:p>
            <a:pPr marL="288925" indent="-288925">
              <a:spcBef>
                <a:spcPts val="300"/>
              </a:spcBef>
              <a:spcAft>
                <a:spcPts val="600"/>
              </a:spcAft>
              <a:buFont typeface="Wingdings" panose="05000000000000000000" pitchFamily="2" charset="2"/>
              <a:buChar char="q"/>
              <a:defRPr/>
            </a:pPr>
            <a:r>
              <a:rPr lang="en-US" sz="1600" dirty="0"/>
              <a:t>Install the Azure Cosmos DB SDK for Python package in the Spark pool</a:t>
            </a:r>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16128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1309301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Implement Azure Synapse Link for SQL</a:t>
            </a:r>
          </a:p>
        </p:txBody>
      </p:sp>
      <p:pic>
        <p:nvPicPr>
          <p:cNvPr id="3" name="Graphic 2">
            <a:extLst>
              <a:ext uri="{FF2B5EF4-FFF2-40B4-BE49-F238E27FC236}">
                <a16:creationId xmlns:a16="http://schemas.microsoft.com/office/drawing/2014/main" id="{B9B27837-1DCB-5E01-A53E-E773BCFD764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87758" y="2778114"/>
            <a:ext cx="1301772" cy="1301772"/>
          </a:xfrm>
          <a:prstGeom prst="rect">
            <a:avLst/>
          </a:prstGeom>
        </p:spPr>
      </p:pic>
    </p:spTree>
    <p:extLst>
      <p:ext uri="{BB962C8B-B14F-4D97-AF65-F5344CB8AC3E}">
        <p14:creationId xmlns:p14="http://schemas.microsoft.com/office/powerpoint/2010/main" val="32736897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6E3B1F-DFE9-6E16-7AFD-3E19500990D0}"/>
              </a:ext>
            </a:extLst>
          </p:cNvPr>
          <p:cNvSpPr>
            <a:spLocks noGrp="1"/>
          </p:cNvSpPr>
          <p:nvPr>
            <p:ph type="title"/>
          </p:nvPr>
        </p:nvSpPr>
        <p:spPr/>
        <p:txBody>
          <a:bodyPr/>
          <a:lstStyle/>
          <a:p>
            <a:r>
              <a:rPr lang="en-US" dirty="0"/>
              <a:t>Azure Synapse Link for SQL</a:t>
            </a:r>
          </a:p>
        </p:txBody>
      </p:sp>
      <p:grpSp>
        <p:nvGrpSpPr>
          <p:cNvPr id="35" name="Group 34" descr="A diagram showing Azure Synapse Link for SQL replicating data from a SQL Database to Azure Synapse Analytics.">
            <a:extLst>
              <a:ext uri="{FF2B5EF4-FFF2-40B4-BE49-F238E27FC236}">
                <a16:creationId xmlns:a16="http://schemas.microsoft.com/office/drawing/2014/main" id="{85BBE268-C8CD-EC19-DEEA-B02B964FC607}"/>
              </a:ext>
            </a:extLst>
          </p:cNvPr>
          <p:cNvGrpSpPr/>
          <p:nvPr/>
        </p:nvGrpSpPr>
        <p:grpSpPr>
          <a:xfrm>
            <a:off x="2064416" y="1382053"/>
            <a:ext cx="7357609" cy="2309257"/>
            <a:chOff x="2064416" y="1382053"/>
            <a:chExt cx="7357609" cy="2309257"/>
          </a:xfrm>
        </p:grpSpPr>
        <p:grpSp>
          <p:nvGrpSpPr>
            <p:cNvPr id="5" name="Group 4" descr="A diagram showing Azure Synapse Link for SQL replicating data from a SQL Database to Azure Synapse Analytics.">
              <a:extLst>
                <a:ext uri="{FF2B5EF4-FFF2-40B4-BE49-F238E27FC236}">
                  <a16:creationId xmlns:a16="http://schemas.microsoft.com/office/drawing/2014/main" id="{03065F34-ABAB-4D36-3747-C4FA1D058ED2}"/>
                </a:ext>
              </a:extLst>
            </p:cNvPr>
            <p:cNvGrpSpPr/>
            <p:nvPr/>
          </p:nvGrpSpPr>
          <p:grpSpPr>
            <a:xfrm>
              <a:off x="2064416" y="1382053"/>
              <a:ext cx="7357609" cy="1961862"/>
              <a:chOff x="1635594" y="1451421"/>
              <a:chExt cx="7357609" cy="1961862"/>
            </a:xfrm>
          </p:grpSpPr>
          <p:sp>
            <p:nvSpPr>
              <p:cNvPr id="7" name="Rectangle 6">
                <a:extLst>
                  <a:ext uri="{FF2B5EF4-FFF2-40B4-BE49-F238E27FC236}">
                    <a16:creationId xmlns:a16="http://schemas.microsoft.com/office/drawing/2014/main" id="{B167A6B9-73DA-4D08-9FAB-E0F3E362F3EB}"/>
                  </a:ext>
                  <a:ext uri="{C183D7F6-B498-43B3-948B-1728B52AA6E4}">
                    <adec:decorative xmlns:adec="http://schemas.microsoft.com/office/drawing/2017/decorative" val="1"/>
                  </a:ext>
                </a:extLst>
              </p:cNvPr>
              <p:cNvSpPr/>
              <p:nvPr/>
            </p:nvSpPr>
            <p:spPr>
              <a:xfrm>
                <a:off x="6679933" y="2011681"/>
                <a:ext cx="2313270" cy="1401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C9824D0-5CD7-E8E7-3C9F-969919C462FB}"/>
                  </a:ext>
                  <a:ext uri="{C183D7F6-B498-43B3-948B-1728B52AA6E4}">
                    <adec:decorative xmlns:adec="http://schemas.microsoft.com/office/drawing/2017/decorative" val="1"/>
                  </a:ext>
                </a:extLst>
              </p:cNvPr>
              <p:cNvSpPr/>
              <p:nvPr/>
            </p:nvSpPr>
            <p:spPr>
              <a:xfrm>
                <a:off x="2059806" y="2011681"/>
                <a:ext cx="2637322" cy="1401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165F630-22C8-1CF3-49F3-A2D6F33C74C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570547" y="2504508"/>
                <a:ext cx="593139" cy="474511"/>
              </a:xfrm>
              <a:prstGeom prst="rect">
                <a:avLst/>
              </a:prstGeom>
            </p:spPr>
          </p:pic>
          <p:sp>
            <p:nvSpPr>
              <p:cNvPr id="10" name="Rectangle 9">
                <a:extLst>
                  <a:ext uri="{FF2B5EF4-FFF2-40B4-BE49-F238E27FC236}">
                    <a16:creationId xmlns:a16="http://schemas.microsoft.com/office/drawing/2014/main" id="{FBDBAC46-EDE2-6DA6-AE10-A798655D368F}"/>
                  </a:ext>
                </a:extLst>
              </p:cNvPr>
              <p:cNvSpPr/>
              <p:nvPr/>
            </p:nvSpPr>
            <p:spPr>
              <a:xfrm>
                <a:off x="6607743" y="1925053"/>
                <a:ext cx="481263" cy="3926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14AF7266-E753-45D4-68BA-75E09980819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67902" y="1461046"/>
                <a:ext cx="856688" cy="856688"/>
              </a:xfrm>
              <a:prstGeom prst="rect">
                <a:avLst/>
              </a:prstGeom>
            </p:spPr>
          </p:pic>
          <p:cxnSp>
            <p:nvCxnSpPr>
              <p:cNvPr id="12" name="Straight Connector 11">
                <a:extLst>
                  <a:ext uri="{FF2B5EF4-FFF2-40B4-BE49-F238E27FC236}">
                    <a16:creationId xmlns:a16="http://schemas.microsoft.com/office/drawing/2014/main" id="{35F3E33E-D030-D466-D6F8-5643B0A0369D}"/>
                  </a:ext>
                  <a:ext uri="{C183D7F6-B498-43B3-948B-1728B52AA6E4}">
                    <adec:decorative xmlns:adec="http://schemas.microsoft.com/office/drawing/2017/decorative" val="1"/>
                  </a:ext>
                </a:extLst>
              </p:cNvPr>
              <p:cNvCxnSpPr>
                <a:cxnSpLocks/>
                <a:stCxn id="8" idx="3"/>
                <a:endCxn id="7" idx="1"/>
              </p:cNvCxnSpPr>
              <p:nvPr/>
            </p:nvCxnSpPr>
            <p:spPr>
              <a:xfrm>
                <a:off x="4697128" y="2712482"/>
                <a:ext cx="198280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A5F1241-D180-203C-B74C-776F6D2F9515}"/>
                  </a:ext>
                  <a:ext uri="{C183D7F6-B498-43B3-948B-1728B52AA6E4}">
                    <adec:decorative xmlns:adec="http://schemas.microsoft.com/office/drawing/2017/decorative" val="1"/>
                  </a:ext>
                </a:extLst>
              </p:cNvPr>
              <p:cNvSpPr/>
              <p:nvPr/>
            </p:nvSpPr>
            <p:spPr>
              <a:xfrm>
                <a:off x="5570621" y="2594572"/>
                <a:ext cx="235819" cy="2358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B7D4689B-8A24-7578-8AF5-A73AEE1ED177}"/>
                  </a:ext>
                  <a:ext uri="{C183D7F6-B498-43B3-948B-1728B52AA6E4}">
                    <adec:decorative xmlns:adec="http://schemas.microsoft.com/office/drawing/2017/decorative" val="1"/>
                  </a:ext>
                </a:extLst>
              </p:cNvPr>
              <p:cNvSpPr/>
              <p:nvPr/>
            </p:nvSpPr>
            <p:spPr>
              <a:xfrm rot="4553237">
                <a:off x="5440422" y="2450192"/>
                <a:ext cx="495699" cy="524577"/>
              </a:xfrm>
              <a:prstGeom prst="blockArc">
                <a:avLst>
                  <a:gd name="adj1" fmla="val 10964757"/>
                  <a:gd name="adj2" fmla="val 1302843"/>
                  <a:gd name="adj3" fmla="val 1497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5" name="Picture 14">
                <a:extLst>
                  <a:ext uri="{FF2B5EF4-FFF2-40B4-BE49-F238E27FC236}">
                    <a16:creationId xmlns:a16="http://schemas.microsoft.com/office/drawing/2014/main" id="{2AD7FF89-2DA8-B26F-B78E-5A6F1B3E6C3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04853" y="2170901"/>
                <a:ext cx="593139" cy="474511"/>
              </a:xfrm>
              <a:prstGeom prst="rect">
                <a:avLst/>
              </a:prstGeom>
            </p:spPr>
          </p:pic>
          <p:pic>
            <p:nvPicPr>
              <p:cNvPr id="16" name="Picture 15">
                <a:extLst>
                  <a:ext uri="{FF2B5EF4-FFF2-40B4-BE49-F238E27FC236}">
                    <a16:creationId xmlns:a16="http://schemas.microsoft.com/office/drawing/2014/main" id="{B1244936-0D18-B2F1-521F-F9E7E8ACE39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04852" y="2857574"/>
                <a:ext cx="593139" cy="474511"/>
              </a:xfrm>
              <a:prstGeom prst="rect">
                <a:avLst/>
              </a:prstGeom>
            </p:spPr>
          </p:pic>
          <p:pic>
            <p:nvPicPr>
              <p:cNvPr id="17" name="Graphic 16">
                <a:extLst>
                  <a:ext uri="{FF2B5EF4-FFF2-40B4-BE49-F238E27FC236}">
                    <a16:creationId xmlns:a16="http://schemas.microsoft.com/office/drawing/2014/main" id="{11F1B656-F809-BEDD-DA69-6E26BA69C465}"/>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35594" y="1451421"/>
                <a:ext cx="907934" cy="907934"/>
              </a:xfrm>
              <a:prstGeom prst="rect">
                <a:avLst/>
              </a:prstGeom>
            </p:spPr>
          </p:pic>
          <p:cxnSp>
            <p:nvCxnSpPr>
              <p:cNvPr id="18" name="Connector: Elbow 17">
                <a:extLst>
                  <a:ext uri="{FF2B5EF4-FFF2-40B4-BE49-F238E27FC236}">
                    <a16:creationId xmlns:a16="http://schemas.microsoft.com/office/drawing/2014/main" id="{D5D08AE7-68C7-F13E-AB11-471B2DADB192}"/>
                  </a:ext>
                  <a:ext uri="{C183D7F6-B498-43B3-948B-1728B52AA6E4}">
                    <adec:decorative xmlns:adec="http://schemas.microsoft.com/office/drawing/2017/decorative" val="1"/>
                  </a:ext>
                </a:extLst>
              </p:cNvPr>
              <p:cNvCxnSpPr>
                <a:stCxn id="9" idx="3"/>
              </p:cNvCxnSpPr>
              <p:nvPr/>
            </p:nvCxnSpPr>
            <p:spPr>
              <a:xfrm flipV="1">
                <a:off x="3163686" y="2408157"/>
                <a:ext cx="341166" cy="333607"/>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935A42D-1239-4F42-7D65-1E27B40A0A0A}"/>
                  </a:ext>
                  <a:ext uri="{C183D7F6-B498-43B3-948B-1728B52AA6E4}">
                    <adec:decorative xmlns:adec="http://schemas.microsoft.com/office/drawing/2017/decorative" val="1"/>
                  </a:ext>
                </a:extLst>
              </p:cNvPr>
              <p:cNvCxnSpPr>
                <a:cxnSpLocks/>
                <a:stCxn id="9" idx="3"/>
                <a:endCxn id="16" idx="1"/>
              </p:cNvCxnSpPr>
              <p:nvPr/>
            </p:nvCxnSpPr>
            <p:spPr>
              <a:xfrm>
                <a:off x="3163686" y="2741764"/>
                <a:ext cx="341166" cy="353066"/>
              </a:xfrm>
              <a:prstGeom prst="bentConnector3">
                <a:avLst/>
              </a:prstGeom>
              <a:ln w="19050"/>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79802693-4D37-906F-F466-129F4FD0269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900425" y="2292955"/>
                <a:ext cx="593139" cy="474511"/>
              </a:xfrm>
              <a:prstGeom prst="rect">
                <a:avLst/>
              </a:prstGeom>
            </p:spPr>
          </p:pic>
          <p:pic>
            <p:nvPicPr>
              <p:cNvPr id="21" name="Picture 20">
                <a:extLst>
                  <a:ext uri="{FF2B5EF4-FFF2-40B4-BE49-F238E27FC236}">
                    <a16:creationId xmlns:a16="http://schemas.microsoft.com/office/drawing/2014/main" id="{9B754584-F307-07F6-D94C-713D5299D00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357354" y="2830391"/>
                <a:ext cx="593139" cy="474511"/>
              </a:xfrm>
              <a:prstGeom prst="rect">
                <a:avLst/>
              </a:prstGeom>
            </p:spPr>
          </p:pic>
          <p:sp>
            <p:nvSpPr>
              <p:cNvPr id="24" name="Rectangle 23">
                <a:extLst>
                  <a:ext uri="{FF2B5EF4-FFF2-40B4-BE49-F238E27FC236}">
                    <a16:creationId xmlns:a16="http://schemas.microsoft.com/office/drawing/2014/main" id="{55B7ADC4-82C6-2AC7-2510-FACA4C228959}"/>
                  </a:ext>
                  <a:ext uri="{C183D7F6-B498-43B3-948B-1728B52AA6E4}">
                    <adec:decorative xmlns:adec="http://schemas.microsoft.com/office/drawing/2017/decorative" val="1"/>
                  </a:ext>
                </a:extLst>
              </p:cNvPr>
              <p:cNvSpPr/>
              <p:nvPr/>
            </p:nvSpPr>
            <p:spPr>
              <a:xfrm>
                <a:off x="7551175" y="2212194"/>
                <a:ext cx="1393419" cy="116118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67DEF2D0-4C34-DC42-87DE-E260BA811F04}"/>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3958" y="2383918"/>
                <a:ext cx="766467" cy="766467"/>
              </a:xfrm>
              <a:prstGeom prst="rect">
                <a:avLst/>
              </a:prstGeom>
            </p:spPr>
          </p:pic>
        </p:grpSp>
        <p:pic>
          <p:nvPicPr>
            <p:cNvPr id="27" name="Graphic 26">
              <a:extLst>
                <a:ext uri="{FF2B5EF4-FFF2-40B4-BE49-F238E27FC236}">
                  <a16:creationId xmlns:a16="http://schemas.microsoft.com/office/drawing/2014/main" id="{882BCDCF-C8CD-B0B1-AC41-5869E680B263}"/>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86542" y="2152528"/>
              <a:ext cx="914400" cy="914400"/>
            </a:xfrm>
            <a:prstGeom prst="rect">
              <a:avLst/>
            </a:prstGeom>
          </p:spPr>
        </p:pic>
        <p:pic>
          <p:nvPicPr>
            <p:cNvPr id="29" name="Graphic 28">
              <a:extLst>
                <a:ext uri="{FF2B5EF4-FFF2-40B4-BE49-F238E27FC236}">
                  <a16:creationId xmlns:a16="http://schemas.microsoft.com/office/drawing/2014/main" id="{F906D805-5A2C-2F38-443F-FB3CCBB69E3F}"/>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09149" y="2631388"/>
              <a:ext cx="449629" cy="449629"/>
            </a:xfrm>
            <a:prstGeom prst="rect">
              <a:avLst/>
            </a:prstGeom>
          </p:spPr>
        </p:pic>
        <p:pic>
          <p:nvPicPr>
            <p:cNvPr id="31" name="Graphic 30">
              <a:extLst>
                <a:ext uri="{FF2B5EF4-FFF2-40B4-BE49-F238E27FC236}">
                  <a16:creationId xmlns:a16="http://schemas.microsoft.com/office/drawing/2014/main" id="{649235BA-168F-6328-6087-68CBA001C8D2}"/>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517828" y="3228439"/>
              <a:ext cx="449629" cy="449629"/>
            </a:xfrm>
            <a:prstGeom prst="rect">
              <a:avLst/>
            </a:prstGeom>
          </p:spPr>
        </p:pic>
        <p:pic>
          <p:nvPicPr>
            <p:cNvPr id="33" name="Graphic 32">
              <a:extLst>
                <a:ext uri="{FF2B5EF4-FFF2-40B4-BE49-F238E27FC236}">
                  <a16:creationId xmlns:a16="http://schemas.microsoft.com/office/drawing/2014/main" id="{1224867F-B73D-FFCA-F126-D48DB6839D17}"/>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357660" y="3241681"/>
              <a:ext cx="449629" cy="449629"/>
            </a:xfrm>
            <a:prstGeom prst="rect">
              <a:avLst/>
            </a:prstGeom>
          </p:spPr>
        </p:pic>
      </p:grpSp>
      <p:sp>
        <p:nvSpPr>
          <p:cNvPr id="34" name="Text Placeholder 2">
            <a:extLst>
              <a:ext uri="{FF2B5EF4-FFF2-40B4-BE49-F238E27FC236}">
                <a16:creationId xmlns:a16="http://schemas.microsoft.com/office/drawing/2014/main" id="{8E283109-1711-C8FA-AC1D-4FC46DBA3346}"/>
              </a:ext>
            </a:extLst>
          </p:cNvPr>
          <p:cNvSpPr txBox="1">
            <a:spLocks/>
          </p:cNvSpPr>
          <p:nvPr/>
        </p:nvSpPr>
        <p:spPr>
          <a:xfrm>
            <a:off x="750439" y="3736660"/>
            <a:ext cx="10866810" cy="2139047"/>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Clr>
                <a:schemeClr val="accent1">
                  <a:lumMod val="60000"/>
                  <a:lumOff val="40000"/>
                </a:schemeClr>
              </a:buClr>
              <a:buFont typeface="+mj-lt"/>
              <a:buAutoNum type="arabicPeriod"/>
            </a:pPr>
            <a:r>
              <a:rPr lang="en-US" sz="2000" dirty="0">
                <a:latin typeface="+mn-lt"/>
              </a:rPr>
              <a:t>Transactional is data stored in the </a:t>
            </a:r>
            <a:r>
              <a:rPr lang="en-US" sz="2000" i="1" dirty="0">
                <a:latin typeface="+mn-lt"/>
              </a:rPr>
              <a:t>source</a:t>
            </a:r>
            <a:r>
              <a:rPr lang="en-US" sz="2000" dirty="0">
                <a:latin typeface="+mn-lt"/>
              </a:rPr>
              <a:t> database (Azure SQL Database or SQL Server 2022)</a:t>
            </a:r>
          </a:p>
          <a:p>
            <a:pPr marL="685800" lvl="2" indent="-342900">
              <a:buClr>
                <a:schemeClr val="accent1">
                  <a:lumMod val="60000"/>
                  <a:lumOff val="40000"/>
                </a:schemeClr>
              </a:buClr>
            </a:pPr>
            <a:r>
              <a:rPr lang="en-US" sz="1447" dirty="0"/>
              <a:t>Azure SQL Managed Instance is </a:t>
            </a:r>
            <a:r>
              <a:rPr lang="en-US" sz="1447" u="sng" dirty="0"/>
              <a:t>not</a:t>
            </a:r>
            <a:r>
              <a:rPr lang="en-US" sz="1447" dirty="0"/>
              <a:t> supported by Azure Synapse Link for SQL</a:t>
            </a:r>
            <a:endParaRPr lang="en-US" sz="1447" dirty="0">
              <a:latin typeface="+mn-lt"/>
            </a:endParaRPr>
          </a:p>
          <a:p>
            <a:pPr marL="342900" indent="-342900">
              <a:buClr>
                <a:schemeClr val="accent1">
                  <a:lumMod val="60000"/>
                  <a:lumOff val="40000"/>
                </a:schemeClr>
              </a:buClr>
              <a:buFont typeface="+mj-lt"/>
              <a:buAutoNum type="arabicPeriod"/>
            </a:pPr>
            <a:r>
              <a:rPr lang="en-US" sz="2000" dirty="0">
                <a:latin typeface="+mn-lt"/>
              </a:rPr>
              <a:t>The </a:t>
            </a:r>
            <a:r>
              <a:rPr lang="en-US" sz="2000" i="1" dirty="0">
                <a:latin typeface="+mn-lt"/>
              </a:rPr>
              <a:t>change feed </a:t>
            </a:r>
            <a:r>
              <a:rPr lang="en-US" sz="2000" dirty="0">
                <a:latin typeface="+mn-lt"/>
              </a:rPr>
              <a:t>service captures each transaction and forwards to the </a:t>
            </a:r>
            <a:r>
              <a:rPr lang="en-US" sz="2000" i="1" dirty="0">
                <a:latin typeface="+mn-lt"/>
              </a:rPr>
              <a:t>target </a:t>
            </a:r>
            <a:r>
              <a:rPr lang="en-US" sz="2000" dirty="0">
                <a:latin typeface="+mn-lt"/>
              </a:rPr>
              <a:t>database</a:t>
            </a:r>
          </a:p>
          <a:p>
            <a:pPr marL="342900" indent="-342900">
              <a:buClr>
                <a:schemeClr val="accent1">
                  <a:lumMod val="60000"/>
                  <a:lumOff val="40000"/>
                </a:schemeClr>
              </a:buClr>
              <a:buFont typeface="+mj-lt"/>
              <a:buAutoNum type="arabicPeriod"/>
            </a:pPr>
            <a:r>
              <a:rPr lang="en-US" sz="2000" dirty="0">
                <a:latin typeface="+mn-lt"/>
              </a:rPr>
              <a:t>Transactions are replayed in the </a:t>
            </a:r>
            <a:r>
              <a:rPr lang="en-US" sz="2000" i="1" dirty="0">
                <a:latin typeface="+mn-lt"/>
              </a:rPr>
              <a:t>target</a:t>
            </a:r>
            <a:r>
              <a:rPr lang="en-US" sz="2000" dirty="0">
                <a:latin typeface="+mn-lt"/>
              </a:rPr>
              <a:t> database (dedicated SQL pool in Azure Synapse Analytics)</a:t>
            </a:r>
          </a:p>
        </p:txBody>
      </p:sp>
    </p:spTree>
    <p:extLst>
      <p:ext uri="{BB962C8B-B14F-4D97-AF65-F5344CB8AC3E}">
        <p14:creationId xmlns:p14="http://schemas.microsoft.com/office/powerpoint/2010/main" val="33403816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FFE0-B92F-9311-625C-EE6F705EEAF1}"/>
              </a:ext>
            </a:extLst>
          </p:cNvPr>
          <p:cNvSpPr>
            <a:spLocks noGrp="1"/>
          </p:cNvSpPr>
          <p:nvPr>
            <p:ph type="title"/>
          </p:nvPr>
        </p:nvSpPr>
        <p:spPr/>
        <p:txBody>
          <a:bodyPr/>
          <a:lstStyle/>
          <a:p>
            <a:r>
              <a:rPr lang="en-US" dirty="0"/>
              <a:t>Configure Azure Synapse Link for Azure SQL Database</a:t>
            </a:r>
          </a:p>
        </p:txBody>
      </p:sp>
      <p:sp>
        <p:nvSpPr>
          <p:cNvPr id="24" name="Text Placeholder 2">
            <a:extLst>
              <a:ext uri="{FF2B5EF4-FFF2-40B4-BE49-F238E27FC236}">
                <a16:creationId xmlns:a16="http://schemas.microsoft.com/office/drawing/2014/main" id="{1481F545-8216-A72A-38BC-18D9FF2F7FFE}"/>
              </a:ext>
            </a:extLst>
          </p:cNvPr>
          <p:cNvSpPr txBox="1">
            <a:spLocks/>
          </p:cNvSpPr>
          <p:nvPr/>
        </p:nvSpPr>
        <p:spPr>
          <a:xfrm>
            <a:off x="597255" y="1656227"/>
            <a:ext cx="5221539" cy="198307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sz="2000" dirty="0">
                <a:latin typeface="+mn-lt"/>
              </a:rPr>
              <a:t>Configure Azure SQL Database:</a:t>
            </a:r>
          </a:p>
          <a:p>
            <a:pPr marL="800100" lvl="2" indent="-457200"/>
            <a:r>
              <a:rPr lang="en-US" sz="1447" dirty="0"/>
              <a:t>Select </a:t>
            </a:r>
            <a:r>
              <a:rPr lang="en-US" sz="1447" i="1" dirty="0"/>
              <a:t>System-assigned managed identity</a:t>
            </a:r>
          </a:p>
          <a:p>
            <a:pPr marL="800100" lvl="2" indent="-457200"/>
            <a:r>
              <a:rPr lang="en-US" sz="1447" dirty="0">
                <a:latin typeface="+mn-lt"/>
              </a:rPr>
              <a:t>Set firewall rules</a:t>
            </a:r>
          </a:p>
          <a:p>
            <a:pPr marL="800100" lvl="2" indent="-457200"/>
            <a:r>
              <a:rPr lang="en-US" sz="1447" dirty="0"/>
              <a:t>Create an external user and assign </a:t>
            </a:r>
            <a:r>
              <a:rPr lang="en-US" sz="1447" i="1" dirty="0"/>
              <a:t>db_owner </a:t>
            </a:r>
            <a:r>
              <a:rPr lang="en-US" sz="1447" dirty="0"/>
              <a:t>role</a:t>
            </a:r>
            <a:endParaRPr lang="en-US" sz="1447" dirty="0">
              <a:latin typeface="+mn-lt"/>
            </a:endParaRPr>
          </a:p>
          <a:p>
            <a:pPr marL="457200" indent="-457200">
              <a:buFont typeface="+mj-lt"/>
              <a:buAutoNum type="arabicPeriod"/>
            </a:pPr>
            <a:r>
              <a:rPr lang="en-US" sz="2000" dirty="0">
                <a:latin typeface="+mn-lt"/>
              </a:rPr>
              <a:t>Configure the target database</a:t>
            </a:r>
          </a:p>
          <a:p>
            <a:pPr marL="800100" lvl="2" indent="-457200"/>
            <a:r>
              <a:rPr lang="en-US" sz="1447" dirty="0"/>
              <a:t>Create a dedicated SQL pool</a:t>
            </a:r>
          </a:p>
          <a:p>
            <a:pPr marL="800100" lvl="2" indent="-457200"/>
            <a:r>
              <a:rPr lang="en-US" sz="1447" dirty="0">
                <a:latin typeface="+mn-lt"/>
              </a:rPr>
              <a:t>Create custom schema in the SQL pool database as required</a:t>
            </a:r>
          </a:p>
          <a:p>
            <a:pPr marL="457200" indent="-457200">
              <a:buFont typeface="+mj-lt"/>
              <a:buAutoNum type="arabicPeriod"/>
            </a:pPr>
            <a:r>
              <a:rPr lang="en-US" sz="2000" dirty="0">
                <a:latin typeface="+mn-lt"/>
              </a:rPr>
              <a:t>Create a link connection in Azure Synapse Analytics:</a:t>
            </a:r>
          </a:p>
          <a:p>
            <a:pPr marL="800100" lvl="2" indent="-457200"/>
            <a:r>
              <a:rPr lang="en-US" sz="1447" dirty="0"/>
              <a:t>Select or create a linked service</a:t>
            </a:r>
          </a:p>
          <a:p>
            <a:pPr marL="800100" lvl="2" indent="-457200"/>
            <a:r>
              <a:rPr lang="en-US" sz="1447" dirty="0">
                <a:latin typeface="+mn-lt"/>
              </a:rPr>
              <a:t>Select tables to synchronize</a:t>
            </a:r>
          </a:p>
          <a:p>
            <a:pPr marL="800100" lvl="2" indent="-457200"/>
            <a:r>
              <a:rPr lang="en-US" sz="1447" dirty="0"/>
              <a:t>Configure mappings</a:t>
            </a:r>
            <a:endParaRPr lang="en-US" sz="1447" dirty="0">
              <a:latin typeface="+mn-lt"/>
            </a:endParaRPr>
          </a:p>
        </p:txBody>
      </p:sp>
      <p:grpSp>
        <p:nvGrpSpPr>
          <p:cNvPr id="3" name="Group 2" descr="A diagram showing tables in Azure SQL Database being synchronized to tables in a dedicated SQL pool in Azure Synapse Analytics.">
            <a:extLst>
              <a:ext uri="{FF2B5EF4-FFF2-40B4-BE49-F238E27FC236}">
                <a16:creationId xmlns:a16="http://schemas.microsoft.com/office/drawing/2014/main" id="{895556C7-B153-0E38-CE4A-3DDA3367C2B2}"/>
              </a:ext>
            </a:extLst>
          </p:cNvPr>
          <p:cNvGrpSpPr/>
          <p:nvPr/>
        </p:nvGrpSpPr>
        <p:grpSpPr>
          <a:xfrm>
            <a:off x="5990997" y="2321153"/>
            <a:ext cx="5768914" cy="1538246"/>
            <a:chOff x="1635594" y="1451421"/>
            <a:chExt cx="7357609" cy="1961862"/>
          </a:xfrm>
        </p:grpSpPr>
        <p:sp>
          <p:nvSpPr>
            <p:cNvPr id="5" name="Rectangle 4">
              <a:extLst>
                <a:ext uri="{FF2B5EF4-FFF2-40B4-BE49-F238E27FC236}">
                  <a16:creationId xmlns:a16="http://schemas.microsoft.com/office/drawing/2014/main" id="{A91E8AF6-7963-139D-03BC-DEEAC6429888}"/>
                </a:ext>
                <a:ext uri="{C183D7F6-B498-43B3-948B-1728B52AA6E4}">
                  <adec:decorative xmlns:adec="http://schemas.microsoft.com/office/drawing/2017/decorative" val="1"/>
                </a:ext>
              </a:extLst>
            </p:cNvPr>
            <p:cNvSpPr/>
            <p:nvPr/>
          </p:nvSpPr>
          <p:spPr>
            <a:xfrm>
              <a:off x="6679933" y="2011681"/>
              <a:ext cx="2313270" cy="1401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47761AF-2891-9171-A9A7-C91420CF7855}"/>
                </a:ext>
                <a:ext uri="{C183D7F6-B498-43B3-948B-1728B52AA6E4}">
                  <adec:decorative xmlns:adec="http://schemas.microsoft.com/office/drawing/2017/decorative" val="1"/>
                </a:ext>
              </a:extLst>
            </p:cNvPr>
            <p:cNvSpPr/>
            <p:nvPr/>
          </p:nvSpPr>
          <p:spPr>
            <a:xfrm>
              <a:off x="2059806" y="2011681"/>
              <a:ext cx="2637322" cy="1401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5DE7EFE-395F-3CCF-2FD4-8168CFB4B03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570547" y="2504508"/>
              <a:ext cx="593139" cy="474511"/>
            </a:xfrm>
            <a:prstGeom prst="rect">
              <a:avLst/>
            </a:prstGeom>
          </p:spPr>
        </p:pic>
        <p:sp>
          <p:nvSpPr>
            <p:cNvPr id="8" name="Rectangle 7">
              <a:extLst>
                <a:ext uri="{FF2B5EF4-FFF2-40B4-BE49-F238E27FC236}">
                  <a16:creationId xmlns:a16="http://schemas.microsoft.com/office/drawing/2014/main" id="{08982820-A3AE-B55E-453F-5B0725B58D8C}"/>
                </a:ext>
                <a:ext uri="{C183D7F6-B498-43B3-948B-1728B52AA6E4}">
                  <adec:decorative xmlns:adec="http://schemas.microsoft.com/office/drawing/2017/decorative" val="1"/>
                </a:ext>
              </a:extLst>
            </p:cNvPr>
            <p:cNvSpPr/>
            <p:nvPr/>
          </p:nvSpPr>
          <p:spPr>
            <a:xfrm>
              <a:off x="6607743" y="1925053"/>
              <a:ext cx="481263" cy="3926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3F78FFC9-C88E-1868-860C-B6501331885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67902" y="1461046"/>
              <a:ext cx="856688" cy="856688"/>
            </a:xfrm>
            <a:prstGeom prst="rect">
              <a:avLst/>
            </a:prstGeom>
          </p:spPr>
        </p:pic>
        <p:cxnSp>
          <p:nvCxnSpPr>
            <p:cNvPr id="10" name="Straight Connector 9">
              <a:extLst>
                <a:ext uri="{FF2B5EF4-FFF2-40B4-BE49-F238E27FC236}">
                  <a16:creationId xmlns:a16="http://schemas.microsoft.com/office/drawing/2014/main" id="{53761A30-38D1-E37B-98FC-6DA523C9D866}"/>
                </a:ext>
                <a:ext uri="{C183D7F6-B498-43B3-948B-1728B52AA6E4}">
                  <adec:decorative xmlns:adec="http://schemas.microsoft.com/office/drawing/2017/decorative" val="1"/>
                </a:ext>
              </a:extLst>
            </p:cNvPr>
            <p:cNvCxnSpPr>
              <a:cxnSpLocks/>
              <a:stCxn id="6" idx="3"/>
              <a:endCxn id="5" idx="1"/>
            </p:cNvCxnSpPr>
            <p:nvPr/>
          </p:nvCxnSpPr>
          <p:spPr>
            <a:xfrm>
              <a:off x="4697128" y="2712482"/>
              <a:ext cx="198280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C0B561F-F603-1C41-E120-DA4EC8B8A390}"/>
                </a:ext>
                <a:ext uri="{C183D7F6-B498-43B3-948B-1728B52AA6E4}">
                  <adec:decorative xmlns:adec="http://schemas.microsoft.com/office/drawing/2017/decorative" val="1"/>
                </a:ext>
              </a:extLst>
            </p:cNvPr>
            <p:cNvSpPr/>
            <p:nvPr/>
          </p:nvSpPr>
          <p:spPr>
            <a:xfrm>
              <a:off x="5570621" y="2594572"/>
              <a:ext cx="235819" cy="2358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Block Arc 11">
              <a:extLst>
                <a:ext uri="{FF2B5EF4-FFF2-40B4-BE49-F238E27FC236}">
                  <a16:creationId xmlns:a16="http://schemas.microsoft.com/office/drawing/2014/main" id="{844A5E25-5636-B1C1-D19B-0C6A30D47597}"/>
                </a:ext>
                <a:ext uri="{C183D7F6-B498-43B3-948B-1728B52AA6E4}">
                  <adec:decorative xmlns:adec="http://schemas.microsoft.com/office/drawing/2017/decorative" val="1"/>
                </a:ext>
              </a:extLst>
            </p:cNvPr>
            <p:cNvSpPr/>
            <p:nvPr/>
          </p:nvSpPr>
          <p:spPr>
            <a:xfrm rot="4553237">
              <a:off x="5440422" y="2450192"/>
              <a:ext cx="495699" cy="524577"/>
            </a:xfrm>
            <a:prstGeom prst="blockArc">
              <a:avLst>
                <a:gd name="adj1" fmla="val 10964757"/>
                <a:gd name="adj2" fmla="val 1302843"/>
                <a:gd name="adj3" fmla="val 1497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3" name="Picture 12">
              <a:extLst>
                <a:ext uri="{FF2B5EF4-FFF2-40B4-BE49-F238E27FC236}">
                  <a16:creationId xmlns:a16="http://schemas.microsoft.com/office/drawing/2014/main" id="{18BBF71C-4524-FA87-11B6-25A38FC7CF5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04853" y="2170901"/>
              <a:ext cx="593139" cy="474511"/>
            </a:xfrm>
            <a:prstGeom prst="rect">
              <a:avLst/>
            </a:prstGeom>
          </p:spPr>
        </p:pic>
        <p:pic>
          <p:nvPicPr>
            <p:cNvPr id="14" name="Picture 13">
              <a:extLst>
                <a:ext uri="{FF2B5EF4-FFF2-40B4-BE49-F238E27FC236}">
                  <a16:creationId xmlns:a16="http://schemas.microsoft.com/office/drawing/2014/main" id="{DC6DE55E-C4DA-1DA0-76B5-46A829FEBB5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04852" y="2857574"/>
              <a:ext cx="593139" cy="474511"/>
            </a:xfrm>
            <a:prstGeom prst="rect">
              <a:avLst/>
            </a:prstGeom>
          </p:spPr>
        </p:pic>
        <p:pic>
          <p:nvPicPr>
            <p:cNvPr id="15" name="Graphic 14">
              <a:extLst>
                <a:ext uri="{FF2B5EF4-FFF2-40B4-BE49-F238E27FC236}">
                  <a16:creationId xmlns:a16="http://schemas.microsoft.com/office/drawing/2014/main" id="{727E65CA-63C7-D727-EB05-8A7698D40821}"/>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35594" y="1451421"/>
              <a:ext cx="907934" cy="907934"/>
            </a:xfrm>
            <a:prstGeom prst="rect">
              <a:avLst/>
            </a:prstGeom>
          </p:spPr>
        </p:pic>
        <p:cxnSp>
          <p:nvCxnSpPr>
            <p:cNvPr id="16" name="Connector: Elbow 15">
              <a:extLst>
                <a:ext uri="{FF2B5EF4-FFF2-40B4-BE49-F238E27FC236}">
                  <a16:creationId xmlns:a16="http://schemas.microsoft.com/office/drawing/2014/main" id="{3D2C91D0-A128-45C0-166B-7842B0611D2A}"/>
                </a:ext>
                <a:ext uri="{C183D7F6-B498-43B3-948B-1728B52AA6E4}">
                  <adec:decorative xmlns:adec="http://schemas.microsoft.com/office/drawing/2017/decorative" val="1"/>
                </a:ext>
              </a:extLst>
            </p:cNvPr>
            <p:cNvCxnSpPr>
              <a:stCxn id="7" idx="3"/>
            </p:cNvCxnSpPr>
            <p:nvPr/>
          </p:nvCxnSpPr>
          <p:spPr>
            <a:xfrm flipV="1">
              <a:off x="3163686" y="2408157"/>
              <a:ext cx="341166" cy="333607"/>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C473927-00AD-C4FD-17EE-E2ACAF6EADB7}"/>
                </a:ext>
                <a:ext uri="{C183D7F6-B498-43B3-948B-1728B52AA6E4}">
                  <adec:decorative xmlns:adec="http://schemas.microsoft.com/office/drawing/2017/decorative" val="1"/>
                </a:ext>
              </a:extLst>
            </p:cNvPr>
            <p:cNvCxnSpPr>
              <a:cxnSpLocks/>
              <a:stCxn id="7" idx="3"/>
              <a:endCxn id="14" idx="1"/>
            </p:cNvCxnSpPr>
            <p:nvPr/>
          </p:nvCxnSpPr>
          <p:spPr>
            <a:xfrm>
              <a:off x="3163686" y="2741764"/>
              <a:ext cx="341166" cy="353066"/>
            </a:xfrm>
            <a:prstGeom prst="bentConnector3">
              <a:avLst/>
            </a:prstGeom>
            <a:ln w="19050"/>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746DF84-65EC-925A-ED38-89259DABE41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900425" y="2292955"/>
              <a:ext cx="593139" cy="474511"/>
            </a:xfrm>
            <a:prstGeom prst="rect">
              <a:avLst/>
            </a:prstGeom>
          </p:spPr>
        </p:pic>
        <p:pic>
          <p:nvPicPr>
            <p:cNvPr id="19" name="Picture 18">
              <a:extLst>
                <a:ext uri="{FF2B5EF4-FFF2-40B4-BE49-F238E27FC236}">
                  <a16:creationId xmlns:a16="http://schemas.microsoft.com/office/drawing/2014/main" id="{9B32C6D3-097B-25C7-A95E-1072AB758D4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357354" y="2830391"/>
              <a:ext cx="593139" cy="474511"/>
            </a:xfrm>
            <a:prstGeom prst="rect">
              <a:avLst/>
            </a:prstGeom>
          </p:spPr>
        </p:pic>
        <p:cxnSp>
          <p:nvCxnSpPr>
            <p:cNvPr id="20" name="Connector: Elbow 19">
              <a:extLst>
                <a:ext uri="{FF2B5EF4-FFF2-40B4-BE49-F238E27FC236}">
                  <a16:creationId xmlns:a16="http://schemas.microsoft.com/office/drawing/2014/main" id="{FBE2C13B-C49C-C282-8920-B89A4B71768E}"/>
                </a:ext>
                <a:ext uri="{C183D7F6-B498-43B3-948B-1728B52AA6E4}">
                  <adec:decorative xmlns:adec="http://schemas.microsoft.com/office/drawing/2017/decorative" val="1"/>
                </a:ext>
              </a:extLst>
            </p:cNvPr>
            <p:cNvCxnSpPr>
              <a:cxnSpLocks/>
              <a:stCxn id="14" idx="2"/>
              <a:endCxn id="19" idx="2"/>
            </p:cNvCxnSpPr>
            <p:nvPr/>
          </p:nvCxnSpPr>
          <p:spPr>
            <a:xfrm rot="5400000" flipH="1" flipV="1">
              <a:off x="6214081" y="892243"/>
              <a:ext cx="27183" cy="4852502"/>
            </a:xfrm>
            <a:prstGeom prst="bentConnector3">
              <a:avLst>
                <a:gd name="adj1" fmla="val -2292757"/>
              </a:avLst>
            </a:prstGeom>
            <a:ln w="12700">
              <a:solidFill>
                <a:schemeClr val="bg1">
                  <a:lumMod val="5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B5A894C-231A-D8F2-7311-39B0652F7A77}"/>
                </a:ext>
                <a:ext uri="{C183D7F6-B498-43B3-948B-1728B52AA6E4}">
                  <adec:decorative xmlns:adec="http://schemas.microsoft.com/office/drawing/2017/decorative" val="1"/>
                </a:ext>
              </a:extLst>
            </p:cNvPr>
            <p:cNvCxnSpPr>
              <a:cxnSpLocks/>
              <a:stCxn id="7" idx="2"/>
              <a:endCxn id="18" idx="2"/>
            </p:cNvCxnSpPr>
            <p:nvPr/>
          </p:nvCxnSpPr>
          <p:spPr>
            <a:xfrm rot="5400000" flipH="1" flipV="1">
              <a:off x="5426279" y="208304"/>
              <a:ext cx="211553" cy="5329878"/>
            </a:xfrm>
            <a:prstGeom prst="bentConnector3">
              <a:avLst>
                <a:gd name="adj1" fmla="val -319625"/>
              </a:avLst>
            </a:prstGeom>
            <a:ln w="12700">
              <a:solidFill>
                <a:schemeClr val="bg1">
                  <a:lumMod val="5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5E068F7-2A60-65DA-995A-FEF122DD7C16}"/>
                </a:ext>
                <a:ext uri="{C183D7F6-B498-43B3-948B-1728B52AA6E4}">
                  <adec:decorative xmlns:adec="http://schemas.microsoft.com/office/drawing/2017/decorative" val="1"/>
                </a:ext>
              </a:extLst>
            </p:cNvPr>
            <p:cNvSpPr/>
            <p:nvPr/>
          </p:nvSpPr>
          <p:spPr>
            <a:xfrm>
              <a:off x="7551175" y="2212194"/>
              <a:ext cx="1393419" cy="116118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Graphic 22">
              <a:extLst>
                <a:ext uri="{FF2B5EF4-FFF2-40B4-BE49-F238E27FC236}">
                  <a16:creationId xmlns:a16="http://schemas.microsoft.com/office/drawing/2014/main" id="{2BEDB1FE-07E2-8BE2-9C12-BA6B38BF8FB8}"/>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3958" y="2383918"/>
              <a:ext cx="766467" cy="766467"/>
            </a:xfrm>
            <a:prstGeom prst="rect">
              <a:avLst/>
            </a:prstGeom>
          </p:spPr>
        </p:pic>
      </p:grpSp>
      <p:sp>
        <p:nvSpPr>
          <p:cNvPr id="25" name="TextBox 24">
            <a:extLst>
              <a:ext uri="{FF2B5EF4-FFF2-40B4-BE49-F238E27FC236}">
                <a16:creationId xmlns:a16="http://schemas.microsoft.com/office/drawing/2014/main" id="{D388235C-76BE-373B-EC40-53A23034453E}"/>
              </a:ext>
            </a:extLst>
          </p:cNvPr>
          <p:cNvSpPr txBox="1"/>
          <p:nvPr/>
        </p:nvSpPr>
        <p:spPr>
          <a:xfrm>
            <a:off x="6708231" y="4377591"/>
            <a:ext cx="4920734"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After initialization, transactions in the source tables are automatically replayed in the target tables</a:t>
            </a:r>
          </a:p>
        </p:txBody>
      </p:sp>
    </p:spTree>
    <p:extLst>
      <p:ext uri="{BB962C8B-B14F-4D97-AF65-F5344CB8AC3E}">
        <p14:creationId xmlns:p14="http://schemas.microsoft.com/office/powerpoint/2010/main" val="17964759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20FF-028E-4E65-5973-707A2748CC5F}"/>
              </a:ext>
            </a:extLst>
          </p:cNvPr>
          <p:cNvSpPr>
            <a:spLocks noGrp="1"/>
          </p:cNvSpPr>
          <p:nvPr>
            <p:ph type="title"/>
          </p:nvPr>
        </p:nvSpPr>
        <p:spPr/>
        <p:txBody>
          <a:bodyPr/>
          <a:lstStyle/>
          <a:p>
            <a:r>
              <a:rPr lang="en-US" dirty="0"/>
              <a:t>Configure Azure Synapse Link for SQL Server 2022</a:t>
            </a:r>
          </a:p>
        </p:txBody>
      </p:sp>
      <p:sp>
        <p:nvSpPr>
          <p:cNvPr id="3" name="Text Placeholder 2">
            <a:extLst>
              <a:ext uri="{FF2B5EF4-FFF2-40B4-BE49-F238E27FC236}">
                <a16:creationId xmlns:a16="http://schemas.microsoft.com/office/drawing/2014/main" id="{A3831B36-3575-2997-A802-4DF39FF8E279}"/>
              </a:ext>
            </a:extLst>
          </p:cNvPr>
          <p:cNvSpPr txBox="1">
            <a:spLocks/>
          </p:cNvSpPr>
          <p:nvPr/>
        </p:nvSpPr>
        <p:spPr>
          <a:xfrm>
            <a:off x="602359" y="1445925"/>
            <a:ext cx="5221539" cy="198307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sz="2000" dirty="0">
                <a:latin typeface="+mn-lt"/>
              </a:rPr>
              <a:t>Create landing zone storage</a:t>
            </a:r>
          </a:p>
          <a:p>
            <a:pPr marL="800100" lvl="2" indent="-457200"/>
            <a:r>
              <a:rPr lang="en-US" sz="1447" dirty="0"/>
              <a:t>Use a new Azure Data Lake Store Gen2 container</a:t>
            </a:r>
          </a:p>
          <a:p>
            <a:pPr marL="800100" lvl="2" indent="-457200"/>
            <a:r>
              <a:rPr lang="en-US" sz="1447" dirty="0">
                <a:latin typeface="+mn-lt"/>
              </a:rPr>
              <a:t>You can’t use the</a:t>
            </a:r>
            <a:r>
              <a:rPr lang="en-US" sz="1447" dirty="0"/>
              <a:t> default data lake store for your Azure Synapse Analytics workspace</a:t>
            </a:r>
            <a:endParaRPr lang="en-US" sz="1447" dirty="0">
              <a:latin typeface="+mn-lt"/>
            </a:endParaRPr>
          </a:p>
          <a:p>
            <a:pPr marL="457200" indent="-457200">
              <a:buFont typeface="+mj-lt"/>
              <a:buAutoNum type="arabicPeriod"/>
            </a:pPr>
            <a:r>
              <a:rPr lang="en-US" sz="2000" dirty="0">
                <a:latin typeface="+mn-lt"/>
              </a:rPr>
              <a:t>Configure SQL Server</a:t>
            </a:r>
          </a:p>
          <a:p>
            <a:pPr marL="800100" lvl="2" indent="-457200"/>
            <a:r>
              <a:rPr lang="en-US" sz="1447" dirty="0"/>
              <a:t>Create a master key in the source database</a:t>
            </a:r>
          </a:p>
          <a:p>
            <a:pPr marL="457200" indent="-457200">
              <a:buFont typeface="+mj-lt"/>
              <a:buAutoNum type="arabicPeriod"/>
            </a:pPr>
            <a:r>
              <a:rPr lang="en-US" sz="2000" dirty="0">
                <a:latin typeface="+mn-lt"/>
              </a:rPr>
              <a:t>Configure the target database</a:t>
            </a:r>
          </a:p>
          <a:p>
            <a:pPr marL="800100" lvl="2" indent="-457200"/>
            <a:r>
              <a:rPr lang="en-US" sz="1447" dirty="0"/>
              <a:t>Create a dedicated SQL pool</a:t>
            </a:r>
          </a:p>
          <a:p>
            <a:pPr marL="800100" lvl="2" indent="-457200"/>
            <a:r>
              <a:rPr lang="en-US" sz="1447" dirty="0">
                <a:latin typeface="+mn-lt"/>
              </a:rPr>
              <a:t>Create a master key in the SQL pool database</a:t>
            </a:r>
          </a:p>
          <a:p>
            <a:pPr marL="457200" indent="-457200">
              <a:buFont typeface="+mj-lt"/>
              <a:buAutoNum type="arabicPeriod"/>
            </a:pPr>
            <a:r>
              <a:rPr lang="en-US" sz="2000" dirty="0">
                <a:latin typeface="+mn-lt"/>
              </a:rPr>
              <a:t>Create a link connection in Azure Synapse Analytics:</a:t>
            </a:r>
          </a:p>
          <a:p>
            <a:pPr marL="800100" lvl="2" indent="-457200"/>
            <a:r>
              <a:rPr lang="en-US" sz="1447" dirty="0"/>
              <a:t>Create linked services for SQL Server and the landing zone storage account</a:t>
            </a:r>
          </a:p>
          <a:p>
            <a:pPr marL="800100" lvl="2" indent="-457200"/>
            <a:r>
              <a:rPr lang="en-US" sz="1447" dirty="0">
                <a:latin typeface="+mn-lt"/>
              </a:rPr>
              <a:t>Select tables to synchronize</a:t>
            </a:r>
          </a:p>
          <a:p>
            <a:pPr marL="800100" lvl="2" indent="-457200"/>
            <a:r>
              <a:rPr lang="en-US" sz="1447" dirty="0"/>
              <a:t>Specify file paths in the landing zone</a:t>
            </a:r>
            <a:endParaRPr lang="en-US" sz="1447" dirty="0">
              <a:latin typeface="+mn-lt"/>
            </a:endParaRPr>
          </a:p>
        </p:txBody>
      </p:sp>
      <p:sp>
        <p:nvSpPr>
          <p:cNvPr id="4" name="TextBox 3">
            <a:extLst>
              <a:ext uri="{FF2B5EF4-FFF2-40B4-BE49-F238E27FC236}">
                <a16:creationId xmlns:a16="http://schemas.microsoft.com/office/drawing/2014/main" id="{771168FC-E966-C7C8-82E6-C26B0089B658}"/>
              </a:ext>
            </a:extLst>
          </p:cNvPr>
          <p:cNvSpPr txBox="1"/>
          <p:nvPr/>
        </p:nvSpPr>
        <p:spPr>
          <a:xfrm>
            <a:off x="6708231" y="4377591"/>
            <a:ext cx="4920734" cy="1258806"/>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Table are initialized by copying and bulk loading Parquet files</a:t>
            </a:r>
          </a:p>
          <a:p>
            <a:pPr>
              <a:lnSpc>
                <a:spcPct val="90000"/>
              </a:lnSpc>
              <a:spcAft>
                <a:spcPts val="600"/>
              </a:spcAft>
            </a:pPr>
            <a:r>
              <a:rPr lang="en-US" sz="1600" dirty="0">
                <a:gradFill>
                  <a:gsLst>
                    <a:gs pos="2917">
                      <a:schemeClr val="tx1"/>
                    </a:gs>
                    <a:gs pos="30000">
                      <a:schemeClr val="tx1"/>
                    </a:gs>
                  </a:gsLst>
                  <a:lin ang="5400000" scaled="0"/>
                </a:gradFill>
              </a:rPr>
              <a:t>Updates are applied by copying and ingesting CSV files</a:t>
            </a:r>
          </a:p>
        </p:txBody>
      </p:sp>
      <p:grpSp>
        <p:nvGrpSpPr>
          <p:cNvPr id="29" name="Group 28">
            <a:extLst>
              <a:ext uri="{FF2B5EF4-FFF2-40B4-BE49-F238E27FC236}">
                <a16:creationId xmlns:a16="http://schemas.microsoft.com/office/drawing/2014/main" id="{BF24F191-4ED0-7A9D-A109-A03C22C04237}"/>
              </a:ext>
              <a:ext uri="{C183D7F6-B498-43B3-948B-1728B52AA6E4}">
                <adec:decorative xmlns:adec="http://schemas.microsoft.com/office/drawing/2017/decorative" val="1"/>
              </a:ext>
            </a:extLst>
          </p:cNvPr>
          <p:cNvGrpSpPr/>
          <p:nvPr/>
        </p:nvGrpSpPr>
        <p:grpSpPr>
          <a:xfrm>
            <a:off x="5990997" y="2335039"/>
            <a:ext cx="5764144" cy="1536974"/>
            <a:chOff x="1635594" y="1451421"/>
            <a:chExt cx="7357609" cy="1961862"/>
          </a:xfrm>
        </p:grpSpPr>
        <p:grpSp>
          <p:nvGrpSpPr>
            <p:cNvPr id="30" name="Group 29">
              <a:extLst>
                <a:ext uri="{FF2B5EF4-FFF2-40B4-BE49-F238E27FC236}">
                  <a16:creationId xmlns:a16="http://schemas.microsoft.com/office/drawing/2014/main" id="{BF8F61FB-4C8C-7AA1-B3C2-8DF9A94E00EF}"/>
                </a:ext>
              </a:extLst>
            </p:cNvPr>
            <p:cNvGrpSpPr/>
            <p:nvPr/>
          </p:nvGrpSpPr>
          <p:grpSpPr>
            <a:xfrm>
              <a:off x="1635594" y="1451421"/>
              <a:ext cx="7357609" cy="1961862"/>
              <a:chOff x="1635594" y="1451421"/>
              <a:chExt cx="7357609" cy="1961862"/>
            </a:xfrm>
          </p:grpSpPr>
          <p:sp>
            <p:nvSpPr>
              <p:cNvPr id="32" name="Rectangle 31">
                <a:extLst>
                  <a:ext uri="{FF2B5EF4-FFF2-40B4-BE49-F238E27FC236}">
                    <a16:creationId xmlns:a16="http://schemas.microsoft.com/office/drawing/2014/main" id="{DA2AB9EF-FB8F-505B-F5EA-2B0B520B77F8}"/>
                  </a:ext>
                </a:extLst>
              </p:cNvPr>
              <p:cNvSpPr/>
              <p:nvPr/>
            </p:nvSpPr>
            <p:spPr>
              <a:xfrm>
                <a:off x="6679933" y="2011681"/>
                <a:ext cx="2313270" cy="1401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5134295-B332-750E-7EEF-7612C15A1079}"/>
                  </a:ext>
                </a:extLst>
              </p:cNvPr>
              <p:cNvSpPr/>
              <p:nvPr/>
            </p:nvSpPr>
            <p:spPr>
              <a:xfrm>
                <a:off x="2059806" y="2011681"/>
                <a:ext cx="2637322" cy="1401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3">
                <a:extLst>
                  <a:ext uri="{FF2B5EF4-FFF2-40B4-BE49-F238E27FC236}">
                    <a16:creationId xmlns:a16="http://schemas.microsoft.com/office/drawing/2014/main" id="{9E94AD6B-9A44-1ED4-20AA-10C13228EB4A}"/>
                  </a:ext>
                </a:extLst>
              </p:cNvPr>
              <p:cNvPicPr>
                <a:picLocks noChangeAspect="1"/>
              </p:cNvPicPr>
              <p:nvPr/>
            </p:nvPicPr>
            <p:blipFill>
              <a:blip r:embed="rId3"/>
              <a:stretch>
                <a:fillRect/>
              </a:stretch>
            </p:blipFill>
            <p:spPr>
              <a:xfrm>
                <a:off x="2570547" y="2504508"/>
                <a:ext cx="593139" cy="474511"/>
              </a:xfrm>
              <a:prstGeom prst="rect">
                <a:avLst/>
              </a:prstGeom>
            </p:spPr>
          </p:pic>
          <p:sp>
            <p:nvSpPr>
              <p:cNvPr id="35" name="Rectangle 34">
                <a:extLst>
                  <a:ext uri="{FF2B5EF4-FFF2-40B4-BE49-F238E27FC236}">
                    <a16:creationId xmlns:a16="http://schemas.microsoft.com/office/drawing/2014/main" id="{941C736C-9F7C-68F2-EC5B-1BC0C2CD16F5}"/>
                  </a:ext>
                </a:extLst>
              </p:cNvPr>
              <p:cNvSpPr/>
              <p:nvPr/>
            </p:nvSpPr>
            <p:spPr>
              <a:xfrm>
                <a:off x="6607743" y="1925053"/>
                <a:ext cx="481263" cy="3926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52CAD43E-B155-C77B-FFFD-5C2F9BD2FD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67902" y="1461046"/>
                <a:ext cx="856688" cy="856688"/>
              </a:xfrm>
              <a:prstGeom prst="rect">
                <a:avLst/>
              </a:prstGeom>
            </p:spPr>
          </p:pic>
          <p:cxnSp>
            <p:nvCxnSpPr>
              <p:cNvPr id="37" name="Straight Connector 36">
                <a:extLst>
                  <a:ext uri="{FF2B5EF4-FFF2-40B4-BE49-F238E27FC236}">
                    <a16:creationId xmlns:a16="http://schemas.microsoft.com/office/drawing/2014/main" id="{898FAF68-D0C6-7AD5-DEEF-80775A217A66}"/>
                  </a:ext>
                </a:extLst>
              </p:cNvPr>
              <p:cNvCxnSpPr>
                <a:cxnSpLocks/>
                <a:stCxn id="33" idx="3"/>
                <a:endCxn id="32" idx="1"/>
              </p:cNvCxnSpPr>
              <p:nvPr/>
            </p:nvCxnSpPr>
            <p:spPr>
              <a:xfrm>
                <a:off x="4697128" y="2712482"/>
                <a:ext cx="198280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60ACE12-FB34-2375-6CCA-AE614B52FEA1}"/>
                  </a:ext>
                </a:extLst>
              </p:cNvPr>
              <p:cNvSpPr/>
              <p:nvPr/>
            </p:nvSpPr>
            <p:spPr>
              <a:xfrm>
                <a:off x="5570621" y="2594572"/>
                <a:ext cx="235819" cy="2358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Block Arc 38">
                <a:extLst>
                  <a:ext uri="{FF2B5EF4-FFF2-40B4-BE49-F238E27FC236}">
                    <a16:creationId xmlns:a16="http://schemas.microsoft.com/office/drawing/2014/main" id="{50B0F11E-FE63-9186-61B5-65FFE1224C87}"/>
                  </a:ext>
                </a:extLst>
              </p:cNvPr>
              <p:cNvSpPr/>
              <p:nvPr/>
            </p:nvSpPr>
            <p:spPr>
              <a:xfrm rot="4553237">
                <a:off x="5440422" y="2450192"/>
                <a:ext cx="495699" cy="524577"/>
              </a:xfrm>
              <a:prstGeom prst="blockArc">
                <a:avLst>
                  <a:gd name="adj1" fmla="val 10964757"/>
                  <a:gd name="adj2" fmla="val 1302843"/>
                  <a:gd name="adj3" fmla="val 1497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0" name="Picture 39">
                <a:extLst>
                  <a:ext uri="{FF2B5EF4-FFF2-40B4-BE49-F238E27FC236}">
                    <a16:creationId xmlns:a16="http://schemas.microsoft.com/office/drawing/2014/main" id="{F899DB9C-6CF8-43BA-6B18-ECA339AF7B47}"/>
                  </a:ext>
                </a:extLst>
              </p:cNvPr>
              <p:cNvPicPr>
                <a:picLocks noChangeAspect="1"/>
              </p:cNvPicPr>
              <p:nvPr/>
            </p:nvPicPr>
            <p:blipFill>
              <a:blip r:embed="rId3"/>
              <a:stretch>
                <a:fillRect/>
              </a:stretch>
            </p:blipFill>
            <p:spPr>
              <a:xfrm>
                <a:off x="3504853" y="2170901"/>
                <a:ext cx="593139" cy="474511"/>
              </a:xfrm>
              <a:prstGeom prst="rect">
                <a:avLst/>
              </a:prstGeom>
            </p:spPr>
          </p:pic>
          <p:pic>
            <p:nvPicPr>
              <p:cNvPr id="41" name="Picture 40">
                <a:extLst>
                  <a:ext uri="{FF2B5EF4-FFF2-40B4-BE49-F238E27FC236}">
                    <a16:creationId xmlns:a16="http://schemas.microsoft.com/office/drawing/2014/main" id="{6C7014EB-3E7A-3F65-8511-DBAC772D5C4E}"/>
                  </a:ext>
                </a:extLst>
              </p:cNvPr>
              <p:cNvPicPr>
                <a:picLocks noChangeAspect="1"/>
              </p:cNvPicPr>
              <p:nvPr/>
            </p:nvPicPr>
            <p:blipFill>
              <a:blip r:embed="rId3"/>
              <a:stretch>
                <a:fillRect/>
              </a:stretch>
            </p:blipFill>
            <p:spPr>
              <a:xfrm>
                <a:off x="3504852" y="2857574"/>
                <a:ext cx="593139" cy="474511"/>
              </a:xfrm>
              <a:prstGeom prst="rect">
                <a:avLst/>
              </a:prstGeom>
            </p:spPr>
          </p:pic>
          <p:pic>
            <p:nvPicPr>
              <p:cNvPr id="42" name="Graphic 41">
                <a:extLst>
                  <a:ext uri="{FF2B5EF4-FFF2-40B4-BE49-F238E27FC236}">
                    <a16:creationId xmlns:a16="http://schemas.microsoft.com/office/drawing/2014/main" id="{94760C48-E48C-E439-8A97-385D9951D4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35594" y="1451421"/>
                <a:ext cx="907934" cy="907934"/>
              </a:xfrm>
              <a:prstGeom prst="rect">
                <a:avLst/>
              </a:prstGeom>
            </p:spPr>
          </p:pic>
          <p:cxnSp>
            <p:nvCxnSpPr>
              <p:cNvPr id="43" name="Connector: Elbow 42">
                <a:extLst>
                  <a:ext uri="{FF2B5EF4-FFF2-40B4-BE49-F238E27FC236}">
                    <a16:creationId xmlns:a16="http://schemas.microsoft.com/office/drawing/2014/main" id="{65974BB6-01B2-3434-F132-95CD58A409C0}"/>
                  </a:ext>
                </a:extLst>
              </p:cNvPr>
              <p:cNvCxnSpPr>
                <a:stCxn id="34" idx="3"/>
              </p:cNvCxnSpPr>
              <p:nvPr/>
            </p:nvCxnSpPr>
            <p:spPr>
              <a:xfrm flipV="1">
                <a:off x="3163686" y="2408157"/>
                <a:ext cx="341166" cy="333607"/>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9E3B6689-982F-62C4-26C9-652798E2699E}"/>
                  </a:ext>
                </a:extLst>
              </p:cNvPr>
              <p:cNvCxnSpPr>
                <a:cxnSpLocks/>
                <a:stCxn id="34" idx="3"/>
                <a:endCxn id="41" idx="1"/>
              </p:cNvCxnSpPr>
              <p:nvPr/>
            </p:nvCxnSpPr>
            <p:spPr>
              <a:xfrm>
                <a:off x="3163686" y="2741764"/>
                <a:ext cx="341166" cy="353066"/>
              </a:xfrm>
              <a:prstGeom prst="bentConnector3">
                <a:avLst/>
              </a:prstGeom>
              <a:ln w="19050"/>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5D8B29E3-9D2A-BC5E-C404-DCCA99524A1A}"/>
                  </a:ext>
                </a:extLst>
              </p:cNvPr>
              <p:cNvPicPr>
                <a:picLocks noChangeAspect="1"/>
              </p:cNvPicPr>
              <p:nvPr/>
            </p:nvPicPr>
            <p:blipFill>
              <a:blip r:embed="rId3"/>
              <a:stretch>
                <a:fillRect/>
              </a:stretch>
            </p:blipFill>
            <p:spPr>
              <a:xfrm>
                <a:off x="7900425" y="2292955"/>
                <a:ext cx="593139" cy="474511"/>
              </a:xfrm>
              <a:prstGeom prst="rect">
                <a:avLst/>
              </a:prstGeom>
            </p:spPr>
          </p:pic>
          <p:pic>
            <p:nvPicPr>
              <p:cNvPr id="46" name="Picture 45">
                <a:extLst>
                  <a:ext uri="{FF2B5EF4-FFF2-40B4-BE49-F238E27FC236}">
                    <a16:creationId xmlns:a16="http://schemas.microsoft.com/office/drawing/2014/main" id="{E569A9D2-E4E2-72C8-4937-46A78C745E08}"/>
                  </a:ext>
                </a:extLst>
              </p:cNvPr>
              <p:cNvPicPr>
                <a:picLocks noChangeAspect="1"/>
              </p:cNvPicPr>
              <p:nvPr/>
            </p:nvPicPr>
            <p:blipFill>
              <a:blip r:embed="rId3"/>
              <a:stretch>
                <a:fillRect/>
              </a:stretch>
            </p:blipFill>
            <p:spPr>
              <a:xfrm>
                <a:off x="8357354" y="2830391"/>
                <a:ext cx="593139" cy="474511"/>
              </a:xfrm>
              <a:prstGeom prst="rect">
                <a:avLst/>
              </a:prstGeom>
            </p:spPr>
          </p:pic>
          <p:cxnSp>
            <p:nvCxnSpPr>
              <p:cNvPr id="47" name="Connector: Elbow 46">
                <a:extLst>
                  <a:ext uri="{FF2B5EF4-FFF2-40B4-BE49-F238E27FC236}">
                    <a16:creationId xmlns:a16="http://schemas.microsoft.com/office/drawing/2014/main" id="{02EE928D-966C-E5DC-4F1D-ED8957A44D6C}"/>
                  </a:ext>
                </a:extLst>
              </p:cNvPr>
              <p:cNvCxnSpPr>
                <a:cxnSpLocks/>
                <a:stCxn id="41" idx="2"/>
                <a:endCxn id="31" idx="2"/>
              </p:cNvCxnSpPr>
              <p:nvPr/>
            </p:nvCxnSpPr>
            <p:spPr>
              <a:xfrm rot="5400000" flipH="1" flipV="1">
                <a:off x="5043168" y="1823188"/>
                <a:ext cx="267151" cy="2750644"/>
              </a:xfrm>
              <a:prstGeom prst="bentConnector3">
                <a:avLst>
                  <a:gd name="adj1" fmla="val -85570"/>
                </a:avLst>
              </a:prstGeom>
              <a:ln w="12700">
                <a:solidFill>
                  <a:schemeClr val="bg1">
                    <a:lumMod val="5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26393C1-A93C-3F8C-40A3-5F497A8D1F34}"/>
                  </a:ext>
                </a:extLst>
              </p:cNvPr>
              <p:cNvCxnSpPr>
                <a:cxnSpLocks/>
                <a:stCxn id="34" idx="2"/>
                <a:endCxn id="31" idx="2"/>
              </p:cNvCxnSpPr>
              <p:nvPr/>
            </p:nvCxnSpPr>
            <p:spPr>
              <a:xfrm rot="16200000" flipH="1">
                <a:off x="4666634" y="1179501"/>
                <a:ext cx="85915" cy="3684949"/>
              </a:xfrm>
              <a:prstGeom prst="bentConnector3">
                <a:avLst>
                  <a:gd name="adj1" fmla="val 915036"/>
                </a:avLst>
              </a:prstGeom>
              <a:ln w="12700">
                <a:solidFill>
                  <a:schemeClr val="bg1">
                    <a:lumMod val="5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69366583-5A06-06E9-772A-E1BEE467DCED}"/>
                  </a:ext>
                </a:extLst>
              </p:cNvPr>
              <p:cNvSpPr/>
              <p:nvPr/>
            </p:nvSpPr>
            <p:spPr>
              <a:xfrm>
                <a:off x="7551175" y="2212194"/>
                <a:ext cx="1393419" cy="116118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Graphic 49">
                <a:extLst>
                  <a:ext uri="{FF2B5EF4-FFF2-40B4-BE49-F238E27FC236}">
                    <a16:creationId xmlns:a16="http://schemas.microsoft.com/office/drawing/2014/main" id="{F41A20EF-8FE8-2A2A-45D8-A58862E465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3958" y="2383918"/>
                <a:ext cx="766467" cy="766467"/>
              </a:xfrm>
              <a:prstGeom prst="rect">
                <a:avLst/>
              </a:prstGeom>
            </p:spPr>
          </p:pic>
          <p:cxnSp>
            <p:nvCxnSpPr>
              <p:cNvPr id="51" name="Connector: Elbow 32">
                <a:extLst>
                  <a:ext uri="{FF2B5EF4-FFF2-40B4-BE49-F238E27FC236}">
                    <a16:creationId xmlns:a16="http://schemas.microsoft.com/office/drawing/2014/main" id="{082D321F-8011-FFCC-E424-E11F7E61BD0F}"/>
                  </a:ext>
                </a:extLst>
              </p:cNvPr>
              <p:cNvCxnSpPr>
                <a:cxnSpLocks/>
                <a:stCxn id="31" idx="3"/>
                <a:endCxn id="50" idx="1"/>
              </p:cNvCxnSpPr>
              <p:nvPr/>
            </p:nvCxnSpPr>
            <p:spPr>
              <a:xfrm flipV="1">
                <a:off x="6848374" y="2767152"/>
                <a:ext cx="285584" cy="1474"/>
              </a:xfrm>
              <a:prstGeom prst="straightConnector1">
                <a:avLst/>
              </a:prstGeom>
              <a:ln w="12700">
                <a:solidFill>
                  <a:schemeClr val="bg1">
                    <a:lumMod val="5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pic>
          <p:nvPicPr>
            <p:cNvPr id="31" name="Graphic 30">
              <a:extLst>
                <a:ext uri="{FF2B5EF4-FFF2-40B4-BE49-F238E27FC236}">
                  <a16:creationId xmlns:a16="http://schemas.microsoft.com/office/drawing/2014/main" id="{77418F2F-94B2-78C6-34E7-FCD3A78F2E62}"/>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5758" y="2472318"/>
              <a:ext cx="592616" cy="592616"/>
            </a:xfrm>
            <a:prstGeom prst="rect">
              <a:avLst/>
            </a:prstGeom>
          </p:spPr>
        </p:pic>
      </p:grpSp>
    </p:spTree>
    <p:extLst>
      <p:ext uri="{BB962C8B-B14F-4D97-AF65-F5344CB8AC3E}">
        <p14:creationId xmlns:p14="http://schemas.microsoft.com/office/powerpoint/2010/main" val="34097799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a:xfrm>
            <a:off x="121490" y="440494"/>
            <a:ext cx="12127263" cy="680196"/>
          </a:xfrm>
        </p:spPr>
        <p:txBody>
          <a:bodyPr/>
          <a:lstStyle/>
          <a:p>
            <a:r>
              <a:rPr lang="en-US" dirty="0"/>
              <a:t>Demo: Implement Azure Synapse Link for SQL</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936554" cy="2002343"/>
          </a:xfrm>
        </p:spPr>
        <p:txBody>
          <a:bodyPr/>
          <a:lstStyle/>
          <a:p>
            <a:r>
              <a:rPr lang="en-US" dirty="0"/>
              <a:t>You can try this for yourself later by following the instructions at the link below:</a:t>
            </a:r>
          </a:p>
          <a:p>
            <a:endParaRPr lang="en-US" dirty="0"/>
          </a:p>
          <a:p>
            <a:r>
              <a:rPr lang="en-US" sz="2000" dirty="0">
                <a:solidFill>
                  <a:schemeClr val="bg1">
                    <a:lumMod val="50000"/>
                  </a:schemeClr>
                </a:solidFill>
              </a:rPr>
              <a:t>https://aka.ms/mslearn-synapse-link-sql</a:t>
            </a:r>
          </a:p>
        </p:txBody>
      </p:sp>
      <p:pic>
        <p:nvPicPr>
          <p:cNvPr id="3" name="Graphic 2">
            <a:extLst>
              <a:ext uri="{FF2B5EF4-FFF2-40B4-BE49-F238E27FC236}">
                <a16:creationId xmlns:a16="http://schemas.microsoft.com/office/drawing/2014/main" id="{DE6DD0B4-D2DB-0643-3985-00E6E56A3E2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0865" y="2383403"/>
            <a:ext cx="2709167" cy="2709167"/>
          </a:xfrm>
          <a:prstGeom prst="rect">
            <a:avLst/>
          </a:prstGeom>
        </p:spPr>
      </p:pic>
    </p:spTree>
    <p:extLst>
      <p:ext uri="{BB962C8B-B14F-4D97-AF65-F5344CB8AC3E}">
        <p14:creationId xmlns:p14="http://schemas.microsoft.com/office/powerpoint/2010/main" val="1924132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From which of the following data sources can you use Azure Synapse Link for SQL to replicate data to Azure Synapse Analytics?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Azure Cosmos DB</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SQL Server 2022</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Azure SQL Managed Instance</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22824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lang="en-US" sz="1800" dirty="0">
                <a:latin typeface="+mj-lt"/>
              </a:rPr>
              <a:t>What must you create in your Azure Synapse Analytics workspace as a target database for Azure Synapse Link for Azure SQL Database?</a:t>
            </a:r>
          </a:p>
          <a:p>
            <a:pPr marL="288925" indent="-288925">
              <a:spcBef>
                <a:spcPts val="300"/>
              </a:spcBef>
              <a:spcAft>
                <a:spcPts val="600"/>
              </a:spcAft>
              <a:buFont typeface="Wingdings" panose="05000000000000000000" pitchFamily="2" charset="2"/>
              <a:buChar char="q"/>
              <a:defRPr/>
            </a:pPr>
            <a:r>
              <a:rPr lang="en-US" sz="1600" dirty="0"/>
              <a:t>A serverless SQL pool</a:t>
            </a:r>
          </a:p>
          <a:p>
            <a:pPr marL="288925" indent="-288925">
              <a:spcBef>
                <a:spcPts val="300"/>
              </a:spcBef>
              <a:spcAft>
                <a:spcPts val="600"/>
              </a:spcAft>
              <a:buFont typeface="Wingdings" panose="05000000000000000000" pitchFamily="2" charset="2"/>
              <a:buChar char="q"/>
              <a:defRPr/>
            </a:pPr>
            <a:r>
              <a:rPr lang="en-US" sz="1600" dirty="0"/>
              <a:t>An Apache Spark pool</a:t>
            </a:r>
          </a:p>
          <a:p>
            <a:pPr marL="288925" indent="-288925">
              <a:spcBef>
                <a:spcPts val="300"/>
              </a:spcBef>
              <a:spcAft>
                <a:spcPts val="600"/>
              </a:spcAft>
              <a:buFont typeface="Wingdings" panose="05000000000000000000" pitchFamily="2" charset="2"/>
              <a:buChar char="q"/>
              <a:defRPr/>
            </a:pPr>
            <a:r>
              <a:rPr lang="en-US" sz="1600" dirty="0"/>
              <a:t>A dedicated SQL pool</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420995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lang="en-US" sz="1800" dirty="0">
                <a:latin typeface="+mj-lt"/>
              </a:rPr>
              <a:t>You plan to use Azure Synapse Link for SQL to </a:t>
            </a:r>
            <a:r>
              <a:rPr lang="en-US" sz="1800">
                <a:latin typeface="+mj-lt"/>
              </a:rPr>
              <a:t>replicate tables </a:t>
            </a:r>
            <a:r>
              <a:rPr lang="en-US" sz="1800" dirty="0">
                <a:latin typeface="+mj-lt"/>
              </a:rPr>
              <a:t>from SQL Server 2022 to Azure Synapse Analytics. What additional Azure resource must you create?</a:t>
            </a:r>
          </a:p>
          <a:p>
            <a:pPr marL="288925" indent="-288925">
              <a:spcBef>
                <a:spcPts val="300"/>
              </a:spcBef>
              <a:spcAft>
                <a:spcPts val="600"/>
              </a:spcAft>
              <a:buFont typeface="Wingdings" panose="05000000000000000000" pitchFamily="2" charset="2"/>
              <a:buChar char="q"/>
              <a:defRPr/>
            </a:pPr>
            <a:r>
              <a:rPr lang="en-US" sz="1600" dirty="0"/>
              <a:t>An Azure Storage account with an Azure Data Lake Storage Gen2 container</a:t>
            </a:r>
          </a:p>
          <a:p>
            <a:pPr marL="288925" indent="-288925">
              <a:spcBef>
                <a:spcPts val="300"/>
              </a:spcBef>
              <a:spcAft>
                <a:spcPts val="600"/>
              </a:spcAft>
              <a:buFont typeface="Wingdings" panose="05000000000000000000" pitchFamily="2" charset="2"/>
              <a:buChar char="q"/>
              <a:defRPr/>
            </a:pPr>
            <a:r>
              <a:rPr lang="en-US" sz="1600" dirty="0"/>
              <a:t>An Azure Key Vault containing the SQL Server admin password</a:t>
            </a:r>
          </a:p>
          <a:p>
            <a:pPr marL="288925" indent="-288925">
              <a:spcBef>
                <a:spcPts val="300"/>
              </a:spcBef>
              <a:spcAft>
                <a:spcPts val="600"/>
              </a:spcAft>
              <a:buFont typeface="Wingdings" panose="05000000000000000000" pitchFamily="2" charset="2"/>
              <a:buChar char="q"/>
              <a:defRPr/>
            </a:pPr>
            <a:r>
              <a:rPr lang="en-US" sz="1600" dirty="0"/>
              <a:t>An Azure Application Insights resource</a:t>
            </a:r>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16128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875493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p:txBody>
          <a:bodyPr/>
          <a:lstStyle/>
          <a:p>
            <a:pPr lvl="1"/>
            <a:r>
              <a:rPr lang="en-US" dirty="0"/>
              <a:t>Plan hybrid transactional and analytical processing</a:t>
            </a:r>
          </a:p>
        </p:txBody>
      </p:sp>
      <p:sp>
        <p:nvSpPr>
          <p:cNvPr id="3" name="Text Placeholder 2"/>
          <p:cNvSpPr>
            <a:spLocks noGrp="1"/>
          </p:cNvSpPr>
          <p:nvPr>
            <p:ph type="body" sz="quarter" idx="23"/>
          </p:nvPr>
        </p:nvSpPr>
        <p:spPr>
          <a:xfrm>
            <a:off x="4078286" y="2811217"/>
            <a:ext cx="7695069" cy="1224436"/>
          </a:xfrm>
        </p:spPr>
        <p:txBody>
          <a:bodyPr/>
          <a:lstStyle/>
          <a:p>
            <a:pPr lvl="1"/>
            <a:r>
              <a:rPr lang="en-US" dirty="0"/>
              <a:t>Implement Azure Synapse Link with Azure Cosmos DB</a:t>
            </a:r>
          </a:p>
        </p:txBody>
      </p:sp>
      <p:sp>
        <p:nvSpPr>
          <p:cNvPr id="2" name="Text Placeholder 1"/>
          <p:cNvSpPr>
            <a:spLocks noGrp="1"/>
          </p:cNvSpPr>
          <p:nvPr>
            <p:ph type="body" sz="quarter" idx="22"/>
          </p:nvPr>
        </p:nvSpPr>
        <p:spPr>
          <a:xfrm>
            <a:off x="4103830" y="4300064"/>
            <a:ext cx="7695069" cy="1224436"/>
          </a:xfrm>
        </p:spPr>
        <p:txBody>
          <a:bodyPr/>
          <a:lstStyle/>
          <a:p>
            <a:pPr lvl="1"/>
            <a:r>
              <a:rPr lang="en-US" dirty="0"/>
              <a:t>Implement Azure Synapse Link for SQL</a:t>
            </a:r>
          </a:p>
        </p:txBody>
      </p:sp>
      <p:pic>
        <p:nvPicPr>
          <p:cNvPr id="5" name="Graphic 4">
            <a:extLst>
              <a:ext uri="{FF2B5EF4-FFF2-40B4-BE49-F238E27FC236}">
                <a16:creationId xmlns:a16="http://schemas.microsoft.com/office/drawing/2014/main" id="{C3DBB172-C363-BB66-661E-1272D2674DA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5455" y="1616692"/>
            <a:ext cx="695464" cy="695464"/>
          </a:xfrm>
          <a:prstGeom prst="rect">
            <a:avLst/>
          </a:prstGeom>
        </p:spPr>
      </p:pic>
      <p:pic>
        <p:nvPicPr>
          <p:cNvPr id="8" name="Graphic 7">
            <a:extLst>
              <a:ext uri="{FF2B5EF4-FFF2-40B4-BE49-F238E27FC236}">
                <a16:creationId xmlns:a16="http://schemas.microsoft.com/office/drawing/2014/main" id="{7EF1CA4A-421F-75C3-416B-0BE1CCCEF43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00226" y="3049245"/>
            <a:ext cx="695464" cy="695464"/>
          </a:xfrm>
          <a:prstGeom prst="rect">
            <a:avLst/>
          </a:prstGeom>
        </p:spPr>
      </p:pic>
      <p:pic>
        <p:nvPicPr>
          <p:cNvPr id="11" name="Graphic 10">
            <a:extLst>
              <a:ext uri="{FF2B5EF4-FFF2-40B4-BE49-F238E27FC236}">
                <a16:creationId xmlns:a16="http://schemas.microsoft.com/office/drawing/2014/main" id="{1C4E47B6-6F81-0F51-3130-FBDD4F8B7FEA}"/>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21761" y="4517734"/>
            <a:ext cx="695464" cy="695464"/>
          </a:xfrm>
          <a:prstGeom prst="rect">
            <a:avLst/>
          </a:prstGeom>
        </p:spPr>
      </p:pic>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888242" y="2570700"/>
            <a:ext cx="5993737" cy="923330"/>
          </a:xfrm>
          <a:prstGeom prst="rect">
            <a:avLst/>
          </a:prstGeom>
          <a:noFill/>
        </p:spPr>
        <p:txBody>
          <a:bodyPr wrap="square">
            <a:spAutoFit/>
          </a:bodyPr>
          <a:lstStyle/>
          <a:p>
            <a:r>
              <a:rPr lang="en-US" sz="1800" dirty="0"/>
              <a:t>Work with Hybrid Transactional and Analytical Processing Solutions using Azure Synapse Analytics</a:t>
            </a:r>
          </a:p>
          <a:p>
            <a:r>
              <a:rPr lang="en-US" sz="1800" dirty="0">
                <a:solidFill>
                  <a:schemeClr val="tx2"/>
                </a:solidFill>
              </a:rPr>
              <a:t>https://aka.ms/mslearn-htap-synapse</a:t>
            </a:r>
          </a:p>
        </p:txBody>
      </p:sp>
      <p:pic>
        <p:nvPicPr>
          <p:cNvPr id="4" name="Graphic 3">
            <a:extLst>
              <a:ext uri="{FF2B5EF4-FFF2-40B4-BE49-F238E27FC236}">
                <a16:creationId xmlns:a16="http://schemas.microsoft.com/office/drawing/2014/main" id="{E81DF972-BB8D-0D6B-564F-AEB10FB6007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8349" y="2444365"/>
            <a:ext cx="1052930" cy="1176000"/>
          </a:xfrm>
          <a:prstGeom prst="rect">
            <a:avLst/>
          </a:prstGeom>
        </p:spPr>
      </p:pic>
    </p:spTree>
    <p:extLst>
      <p:ext uri="{BB962C8B-B14F-4D97-AF65-F5344CB8AC3E}">
        <p14:creationId xmlns:p14="http://schemas.microsoft.com/office/powerpoint/2010/main" val="3291859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Plan hybrid transactional and analytical processing</a:t>
            </a:r>
          </a:p>
        </p:txBody>
      </p:sp>
      <p:pic>
        <p:nvPicPr>
          <p:cNvPr id="3" name="Graphic 2">
            <a:extLst>
              <a:ext uri="{FF2B5EF4-FFF2-40B4-BE49-F238E27FC236}">
                <a16:creationId xmlns:a16="http://schemas.microsoft.com/office/drawing/2014/main" id="{9B4F382A-F96F-1DCE-1DA8-B9802316251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8088" y="2778114"/>
            <a:ext cx="1281112" cy="1281112"/>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37EEFC-5346-42CA-9AE0-8FF1674CBBB3}"/>
              </a:ext>
            </a:extLst>
          </p:cNvPr>
          <p:cNvSpPr>
            <a:spLocks noGrp="1"/>
          </p:cNvSpPr>
          <p:nvPr>
            <p:ph type="title"/>
          </p:nvPr>
        </p:nvSpPr>
        <p:spPr/>
        <p:txBody>
          <a:bodyPr/>
          <a:lstStyle/>
          <a:p>
            <a:r>
              <a:rPr lang="en-US" dirty="0"/>
              <a:t>Hybrid transactional and analytical processing patterns</a:t>
            </a:r>
          </a:p>
        </p:txBody>
      </p:sp>
      <p:grpSp>
        <p:nvGrpSpPr>
          <p:cNvPr id="20" name="Group 19">
            <a:extLst>
              <a:ext uri="{FF2B5EF4-FFF2-40B4-BE49-F238E27FC236}">
                <a16:creationId xmlns:a16="http://schemas.microsoft.com/office/drawing/2014/main" id="{7CDC0336-19D6-B52E-2C3F-0C3B994A3B2E}"/>
              </a:ext>
              <a:ext uri="{C183D7F6-B498-43B3-948B-1728B52AA6E4}">
                <adec:decorative xmlns:adec="http://schemas.microsoft.com/office/drawing/2017/decorative" val="1"/>
              </a:ext>
            </a:extLst>
          </p:cNvPr>
          <p:cNvGrpSpPr/>
          <p:nvPr/>
        </p:nvGrpSpPr>
        <p:grpSpPr>
          <a:xfrm>
            <a:off x="3019439" y="1252928"/>
            <a:ext cx="5366824" cy="2351494"/>
            <a:chOff x="3119805" y="1486420"/>
            <a:chExt cx="5366824" cy="2351494"/>
          </a:xfrm>
        </p:grpSpPr>
        <p:pic>
          <p:nvPicPr>
            <p:cNvPr id="22" name="Graphic 21" descr="Database with solid fill">
              <a:extLst>
                <a:ext uri="{FF2B5EF4-FFF2-40B4-BE49-F238E27FC236}">
                  <a16:creationId xmlns:a16="http://schemas.microsoft.com/office/drawing/2014/main" id="{E2111D1E-5038-9FAF-CF3E-49356160E3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79945" y="1578982"/>
              <a:ext cx="1550419" cy="1550419"/>
            </a:xfrm>
            <a:prstGeom prst="rect">
              <a:avLst/>
            </a:prstGeom>
          </p:spPr>
        </p:pic>
        <p:pic>
          <p:nvPicPr>
            <p:cNvPr id="23" name="Graphic 22" descr="Database outline">
              <a:extLst>
                <a:ext uri="{FF2B5EF4-FFF2-40B4-BE49-F238E27FC236}">
                  <a16:creationId xmlns:a16="http://schemas.microsoft.com/office/drawing/2014/main" id="{90E7EC93-8E8B-0CD9-5D25-E78EF78ACC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04144" y="1578982"/>
              <a:ext cx="1550419" cy="1550419"/>
            </a:xfrm>
            <a:prstGeom prst="rect">
              <a:avLst/>
            </a:prstGeom>
          </p:spPr>
        </p:pic>
        <p:pic>
          <p:nvPicPr>
            <p:cNvPr id="24" name="Graphic 23" descr="Programmer female with solid fill">
              <a:extLst>
                <a:ext uri="{FF2B5EF4-FFF2-40B4-BE49-F238E27FC236}">
                  <a16:creationId xmlns:a16="http://schemas.microsoft.com/office/drawing/2014/main" id="{F8A44CBB-2A72-1183-B270-711FDBAD66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32858" y="1486420"/>
              <a:ext cx="767459" cy="767459"/>
            </a:xfrm>
            <a:prstGeom prst="rect">
              <a:avLst/>
            </a:prstGeom>
          </p:spPr>
        </p:pic>
        <p:pic>
          <p:nvPicPr>
            <p:cNvPr id="25" name="Graphic 24" descr="Programmer male with solid fill">
              <a:extLst>
                <a:ext uri="{FF2B5EF4-FFF2-40B4-BE49-F238E27FC236}">
                  <a16:creationId xmlns:a16="http://schemas.microsoft.com/office/drawing/2014/main" id="{28991F52-B81A-2FDB-CED6-93E3913BD8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19805" y="2407628"/>
              <a:ext cx="767459" cy="767459"/>
            </a:xfrm>
            <a:prstGeom prst="rect">
              <a:avLst/>
            </a:prstGeom>
          </p:spPr>
        </p:pic>
        <p:pic>
          <p:nvPicPr>
            <p:cNvPr id="26" name="Graphic 25" descr="Bar chart outline">
              <a:extLst>
                <a:ext uri="{FF2B5EF4-FFF2-40B4-BE49-F238E27FC236}">
                  <a16:creationId xmlns:a16="http://schemas.microsoft.com/office/drawing/2014/main" id="{29836BBC-7844-FDD6-9DE0-9AD8D51F73C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64430" y="2253879"/>
              <a:ext cx="522199" cy="522199"/>
            </a:xfrm>
            <a:prstGeom prst="rect">
              <a:avLst/>
            </a:prstGeom>
          </p:spPr>
        </p:pic>
        <p:pic>
          <p:nvPicPr>
            <p:cNvPr id="27" name="Graphic 26" descr="Pie chart outline">
              <a:extLst>
                <a:ext uri="{FF2B5EF4-FFF2-40B4-BE49-F238E27FC236}">
                  <a16:creationId xmlns:a16="http://schemas.microsoft.com/office/drawing/2014/main" id="{04BAE583-5052-0B9F-1416-EA75E541D1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89628" y="2567493"/>
              <a:ext cx="522199" cy="522199"/>
            </a:xfrm>
            <a:prstGeom prst="rect">
              <a:avLst/>
            </a:prstGeom>
          </p:spPr>
        </p:pic>
        <p:pic>
          <p:nvPicPr>
            <p:cNvPr id="28" name="Graphic 27" descr="Cube outline">
              <a:extLst>
                <a:ext uri="{FF2B5EF4-FFF2-40B4-BE49-F238E27FC236}">
                  <a16:creationId xmlns:a16="http://schemas.microsoft.com/office/drawing/2014/main" id="{00537B87-8642-F327-06EE-4CF8C519796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343328" y="1533407"/>
              <a:ext cx="887504" cy="887504"/>
            </a:xfrm>
            <a:prstGeom prst="rect">
              <a:avLst/>
            </a:prstGeom>
          </p:spPr>
        </p:pic>
        <p:sp>
          <p:nvSpPr>
            <p:cNvPr id="29" name="Arrow: Right 28">
              <a:extLst>
                <a:ext uri="{FF2B5EF4-FFF2-40B4-BE49-F238E27FC236}">
                  <a16:creationId xmlns:a16="http://schemas.microsoft.com/office/drawing/2014/main" id="{03E6B64F-2BD2-C77D-BA83-F4714DB3A34F}"/>
                </a:ext>
              </a:extLst>
            </p:cNvPr>
            <p:cNvSpPr/>
            <p:nvPr/>
          </p:nvSpPr>
          <p:spPr>
            <a:xfrm>
              <a:off x="5269832" y="2159779"/>
              <a:ext cx="729977" cy="495701"/>
            </a:xfrm>
            <a:prstGeom prst="rightArrow">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0" name="Right Brace 29">
              <a:extLst>
                <a:ext uri="{FF2B5EF4-FFF2-40B4-BE49-F238E27FC236}">
                  <a16:creationId xmlns:a16="http://schemas.microsoft.com/office/drawing/2014/main" id="{3D8366CB-61D5-4C07-881E-73493AB8CB25}"/>
                </a:ext>
              </a:extLst>
            </p:cNvPr>
            <p:cNvSpPr/>
            <p:nvPr/>
          </p:nvSpPr>
          <p:spPr>
            <a:xfrm>
              <a:off x="3874210" y="1933553"/>
              <a:ext cx="375161" cy="948151"/>
            </a:xfrm>
            <a:prstGeom prst="rightBrace">
              <a:avLst/>
            </a:prstGeom>
            <a:noFill/>
            <a:ln w="381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1" name="Right Brace 30">
              <a:extLst>
                <a:ext uri="{FF2B5EF4-FFF2-40B4-BE49-F238E27FC236}">
                  <a16:creationId xmlns:a16="http://schemas.microsoft.com/office/drawing/2014/main" id="{7FA506A7-18E4-735A-A08B-9614E5647EB8}"/>
                </a:ext>
              </a:extLst>
            </p:cNvPr>
            <p:cNvSpPr/>
            <p:nvPr/>
          </p:nvSpPr>
          <p:spPr>
            <a:xfrm rot="10800000">
              <a:off x="6970776" y="1933552"/>
              <a:ext cx="375161" cy="948151"/>
            </a:xfrm>
            <a:prstGeom prst="rightBrace">
              <a:avLst/>
            </a:prstGeom>
            <a:noFill/>
            <a:ln w="381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pic>
          <p:nvPicPr>
            <p:cNvPr id="32" name="Graphic 31" descr="Badge 1 with solid fill">
              <a:extLst>
                <a:ext uri="{FF2B5EF4-FFF2-40B4-BE49-F238E27FC236}">
                  <a16:creationId xmlns:a16="http://schemas.microsoft.com/office/drawing/2014/main" id="{2573672C-419E-76EA-654D-3FF9588072C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743065" y="3236275"/>
              <a:ext cx="601639" cy="601639"/>
            </a:xfrm>
            <a:prstGeom prst="rect">
              <a:avLst/>
            </a:prstGeom>
          </p:spPr>
        </p:pic>
        <p:pic>
          <p:nvPicPr>
            <p:cNvPr id="33" name="Graphic 32" descr="Badge with solid fill">
              <a:extLst>
                <a:ext uri="{FF2B5EF4-FFF2-40B4-BE49-F238E27FC236}">
                  <a16:creationId xmlns:a16="http://schemas.microsoft.com/office/drawing/2014/main" id="{E5EFD1D0-D2B6-A3AB-E0F3-BB379298701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289733" y="3236275"/>
              <a:ext cx="601639" cy="601639"/>
            </a:xfrm>
            <a:prstGeom prst="rect">
              <a:avLst/>
            </a:prstGeom>
          </p:spPr>
        </p:pic>
        <p:pic>
          <p:nvPicPr>
            <p:cNvPr id="34" name="Graphic 33" descr="Badge 3 with solid fill">
              <a:extLst>
                <a:ext uri="{FF2B5EF4-FFF2-40B4-BE49-F238E27FC236}">
                  <a16:creationId xmlns:a16="http://schemas.microsoft.com/office/drawing/2014/main" id="{A3C1F3C7-869D-6A16-E8EA-21EE299D10A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857536" y="3236275"/>
              <a:ext cx="601639" cy="601639"/>
            </a:xfrm>
            <a:prstGeom prst="rect">
              <a:avLst/>
            </a:prstGeom>
          </p:spPr>
        </p:pic>
      </p:grpSp>
      <p:sp>
        <p:nvSpPr>
          <p:cNvPr id="35" name="Text Placeholder 2">
            <a:extLst>
              <a:ext uri="{FF2B5EF4-FFF2-40B4-BE49-F238E27FC236}">
                <a16:creationId xmlns:a16="http://schemas.microsoft.com/office/drawing/2014/main" id="{B1A9C617-4014-5F39-DF2B-6BAE0D23BF3F}"/>
              </a:ext>
            </a:extLst>
          </p:cNvPr>
          <p:cNvSpPr txBox="1">
            <a:spLocks/>
          </p:cNvSpPr>
          <p:nvPr/>
        </p:nvSpPr>
        <p:spPr>
          <a:xfrm>
            <a:off x="574750" y="3736660"/>
            <a:ext cx="11042499" cy="2139047"/>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Clr>
                <a:schemeClr val="accent1">
                  <a:lumMod val="60000"/>
                  <a:lumOff val="40000"/>
                </a:schemeClr>
              </a:buClr>
              <a:buFont typeface="+mj-lt"/>
              <a:buAutoNum type="arabicPeriod"/>
            </a:pPr>
            <a:r>
              <a:rPr lang="en-US" sz="2000" dirty="0">
                <a:latin typeface="+mn-lt"/>
              </a:rPr>
              <a:t>A business application processes user input and stores data in a transactional database that is optimized for a mix of data reads and writes</a:t>
            </a:r>
          </a:p>
          <a:p>
            <a:pPr marL="342900" indent="-342900">
              <a:buClr>
                <a:schemeClr val="accent1">
                  <a:lumMod val="60000"/>
                  <a:lumOff val="40000"/>
                </a:schemeClr>
              </a:buClr>
              <a:buFont typeface="+mj-lt"/>
              <a:buAutoNum type="arabicPeriod"/>
            </a:pPr>
            <a:r>
              <a:rPr lang="en-US" sz="2000" dirty="0">
                <a:latin typeface="+mn-lt"/>
              </a:rPr>
              <a:t>The application data is automatically replicated to an analytical store with low latency</a:t>
            </a:r>
          </a:p>
          <a:p>
            <a:pPr marL="342900" indent="-342900">
              <a:buClr>
                <a:schemeClr val="accent1">
                  <a:lumMod val="60000"/>
                  <a:lumOff val="40000"/>
                </a:schemeClr>
              </a:buClr>
              <a:buFont typeface="+mj-lt"/>
              <a:buAutoNum type="arabicPeriod"/>
            </a:pPr>
            <a:r>
              <a:rPr lang="en-US" sz="2000" dirty="0">
                <a:latin typeface="+mn-lt"/>
              </a:rPr>
              <a:t>The analytical store supports data modeling, analytics, and reporting without impacting the transactional system</a:t>
            </a:r>
          </a:p>
        </p:txBody>
      </p:sp>
    </p:spTree>
    <p:extLst>
      <p:ext uri="{BB962C8B-B14F-4D97-AF65-F5344CB8AC3E}">
        <p14:creationId xmlns:p14="http://schemas.microsoft.com/office/powerpoint/2010/main" val="4269831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E793-E5F5-D347-17A9-862B5B55BDB4}"/>
              </a:ext>
            </a:extLst>
          </p:cNvPr>
          <p:cNvSpPr>
            <a:spLocks noGrp="1"/>
          </p:cNvSpPr>
          <p:nvPr>
            <p:ph type="title"/>
          </p:nvPr>
        </p:nvSpPr>
        <p:spPr/>
        <p:txBody>
          <a:bodyPr/>
          <a:lstStyle/>
          <a:p>
            <a:r>
              <a:rPr lang="en-US" dirty="0"/>
              <a:t>Azure Synapse Link</a:t>
            </a:r>
          </a:p>
        </p:txBody>
      </p:sp>
      <p:grpSp>
        <p:nvGrpSpPr>
          <p:cNvPr id="24" name="Group 23">
            <a:extLst>
              <a:ext uri="{FF2B5EF4-FFF2-40B4-BE49-F238E27FC236}">
                <a16:creationId xmlns:a16="http://schemas.microsoft.com/office/drawing/2014/main" id="{C0FD4CDC-9D40-2B03-4A10-671963B11EAD}"/>
              </a:ext>
              <a:ext uri="{C183D7F6-B498-43B3-948B-1728B52AA6E4}">
                <adec:decorative xmlns:adec="http://schemas.microsoft.com/office/drawing/2017/decorative" val="1"/>
              </a:ext>
            </a:extLst>
          </p:cNvPr>
          <p:cNvGrpSpPr/>
          <p:nvPr/>
        </p:nvGrpSpPr>
        <p:grpSpPr>
          <a:xfrm>
            <a:off x="6048987" y="1168013"/>
            <a:ext cx="2137926" cy="1435051"/>
            <a:chOff x="3660223" y="1353498"/>
            <a:chExt cx="2572178" cy="1726536"/>
          </a:xfrm>
        </p:grpSpPr>
        <p:sp>
          <p:nvSpPr>
            <p:cNvPr id="6" name="Rectangle 5">
              <a:extLst>
                <a:ext uri="{FF2B5EF4-FFF2-40B4-BE49-F238E27FC236}">
                  <a16:creationId xmlns:a16="http://schemas.microsoft.com/office/drawing/2014/main" id="{37CDC0D4-2DE0-5684-0BD8-D900A52FAAEE}"/>
                </a:ext>
              </a:extLst>
            </p:cNvPr>
            <p:cNvSpPr/>
            <p:nvPr/>
          </p:nvSpPr>
          <p:spPr>
            <a:xfrm>
              <a:off x="4038507" y="1914091"/>
              <a:ext cx="2193894" cy="116594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a:extLst>
                <a:ext uri="{FF2B5EF4-FFF2-40B4-BE49-F238E27FC236}">
                  <a16:creationId xmlns:a16="http://schemas.microsoft.com/office/drawing/2014/main" id="{7B810E93-A8B9-0AC4-6E6D-5E793E7EC9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0223" y="1353498"/>
              <a:ext cx="917728" cy="917728"/>
            </a:xfrm>
            <a:prstGeom prst="rect">
              <a:avLst/>
            </a:prstGeom>
          </p:spPr>
        </p:pic>
        <p:pic>
          <p:nvPicPr>
            <p:cNvPr id="9" name="Picture 8">
              <a:extLst>
                <a:ext uri="{FF2B5EF4-FFF2-40B4-BE49-F238E27FC236}">
                  <a16:creationId xmlns:a16="http://schemas.microsoft.com/office/drawing/2014/main" id="{23B63E58-94D6-8CAE-202C-FC16B67CA8E8}"/>
                </a:ext>
              </a:extLst>
            </p:cNvPr>
            <p:cNvPicPr>
              <a:picLocks noChangeAspect="1"/>
            </p:cNvPicPr>
            <p:nvPr/>
          </p:nvPicPr>
          <p:blipFill>
            <a:blip r:embed="rId5"/>
            <a:stretch>
              <a:fillRect/>
            </a:stretch>
          </p:blipFill>
          <p:spPr>
            <a:xfrm>
              <a:off x="5338800" y="2318815"/>
              <a:ext cx="679579" cy="547720"/>
            </a:xfrm>
            <a:prstGeom prst="rect">
              <a:avLst/>
            </a:prstGeom>
          </p:spPr>
        </p:pic>
        <p:pic>
          <p:nvPicPr>
            <p:cNvPr id="10" name="Picture 9">
              <a:extLst>
                <a:ext uri="{FF2B5EF4-FFF2-40B4-BE49-F238E27FC236}">
                  <a16:creationId xmlns:a16="http://schemas.microsoft.com/office/drawing/2014/main" id="{F7F77114-A978-2A47-AB23-CD8798AB9170}"/>
                </a:ext>
              </a:extLst>
            </p:cNvPr>
            <p:cNvPicPr>
              <a:picLocks noChangeAspect="1"/>
            </p:cNvPicPr>
            <p:nvPr/>
          </p:nvPicPr>
          <p:blipFill>
            <a:blip r:embed="rId6"/>
            <a:stretch>
              <a:fillRect/>
            </a:stretch>
          </p:blipFill>
          <p:spPr>
            <a:xfrm>
              <a:off x="4279779" y="2318816"/>
              <a:ext cx="684650" cy="547720"/>
            </a:xfrm>
            <a:prstGeom prst="rect">
              <a:avLst/>
            </a:prstGeom>
          </p:spPr>
        </p:pic>
        <p:sp>
          <p:nvSpPr>
            <p:cNvPr id="14" name="Arrow: Right 13">
              <a:extLst>
                <a:ext uri="{FF2B5EF4-FFF2-40B4-BE49-F238E27FC236}">
                  <a16:creationId xmlns:a16="http://schemas.microsoft.com/office/drawing/2014/main" id="{F15AE599-6783-DC55-932F-2447013502E0}"/>
                </a:ext>
              </a:extLst>
            </p:cNvPr>
            <p:cNvSpPr/>
            <p:nvPr/>
          </p:nvSpPr>
          <p:spPr>
            <a:xfrm>
              <a:off x="4978281" y="2450069"/>
              <a:ext cx="342754" cy="33848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5" name="Straight Connector 14">
            <a:extLst>
              <a:ext uri="{FF2B5EF4-FFF2-40B4-BE49-F238E27FC236}">
                <a16:creationId xmlns:a16="http://schemas.microsoft.com/office/drawing/2014/main" id="{456F08E9-3B1C-F983-0D89-361F9D06C323}"/>
              </a:ext>
              <a:ext uri="{C183D7F6-B498-43B3-948B-1728B52AA6E4}">
                <adec:decorative xmlns:adec="http://schemas.microsoft.com/office/drawing/2017/decorative" val="1"/>
              </a:ext>
            </a:extLst>
          </p:cNvPr>
          <p:cNvCxnSpPr>
            <a:cxnSpLocks/>
            <a:stCxn id="6" idx="3"/>
            <a:endCxn id="5" idx="1"/>
          </p:cNvCxnSpPr>
          <p:nvPr/>
        </p:nvCxnSpPr>
        <p:spPr>
          <a:xfrm>
            <a:off x="8186913" y="2118514"/>
            <a:ext cx="1922893" cy="1527972"/>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1445FE77-3D4F-C8FF-A48F-207F40AD6994}"/>
              </a:ext>
              <a:ext uri="{C183D7F6-B498-43B3-948B-1728B52AA6E4}">
                <adec:decorative xmlns:adec="http://schemas.microsoft.com/office/drawing/2017/decorative" val="1"/>
              </a:ext>
            </a:extLst>
          </p:cNvPr>
          <p:cNvGrpSpPr/>
          <p:nvPr/>
        </p:nvGrpSpPr>
        <p:grpSpPr>
          <a:xfrm>
            <a:off x="9241373" y="2558767"/>
            <a:ext cx="2578738" cy="1623996"/>
            <a:chOff x="8276523" y="2330496"/>
            <a:chExt cx="2578738" cy="1623996"/>
          </a:xfrm>
        </p:grpSpPr>
        <p:sp>
          <p:nvSpPr>
            <p:cNvPr id="5" name="Rectangle 4">
              <a:extLst>
                <a:ext uri="{FF2B5EF4-FFF2-40B4-BE49-F238E27FC236}">
                  <a16:creationId xmlns:a16="http://schemas.microsoft.com/office/drawing/2014/main" id="{1C955F1A-E89F-93DD-825B-706E09607CE9}"/>
                </a:ext>
              </a:extLst>
            </p:cNvPr>
            <p:cNvSpPr/>
            <p:nvPr/>
          </p:nvSpPr>
          <p:spPr>
            <a:xfrm>
              <a:off x="9144956" y="2881937"/>
              <a:ext cx="1710305" cy="107255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55501BCB-FEE6-F2F2-D6CD-97A07303F5F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07990" y="2952705"/>
              <a:ext cx="485736" cy="485736"/>
            </a:xfrm>
            <a:prstGeom prst="rect">
              <a:avLst/>
            </a:prstGeom>
          </p:spPr>
        </p:pic>
        <p:pic>
          <p:nvPicPr>
            <p:cNvPr id="12" name="Graphic 11">
              <a:extLst>
                <a:ext uri="{FF2B5EF4-FFF2-40B4-BE49-F238E27FC236}">
                  <a16:creationId xmlns:a16="http://schemas.microsoft.com/office/drawing/2014/main" id="{AC27680F-7FC2-14A6-FDF6-D63FCE9B04A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88180" y="2330496"/>
              <a:ext cx="712648" cy="712648"/>
            </a:xfrm>
            <a:prstGeom prst="rect">
              <a:avLst/>
            </a:prstGeom>
          </p:spPr>
        </p:pic>
        <p:pic>
          <p:nvPicPr>
            <p:cNvPr id="13" name="Picture 12">
              <a:extLst>
                <a:ext uri="{FF2B5EF4-FFF2-40B4-BE49-F238E27FC236}">
                  <a16:creationId xmlns:a16="http://schemas.microsoft.com/office/drawing/2014/main" id="{4872C860-E0CB-CBB6-A1E7-9EFFB7C92512}"/>
                </a:ext>
              </a:extLst>
            </p:cNvPr>
            <p:cNvPicPr>
              <a:picLocks noChangeAspect="1"/>
            </p:cNvPicPr>
            <p:nvPr/>
          </p:nvPicPr>
          <p:blipFill>
            <a:blip r:embed="rId11"/>
            <a:stretch>
              <a:fillRect/>
            </a:stretch>
          </p:blipFill>
          <p:spPr>
            <a:xfrm>
              <a:off x="10089388" y="3261747"/>
              <a:ext cx="661656" cy="469085"/>
            </a:xfrm>
            <a:prstGeom prst="rect">
              <a:avLst/>
            </a:prstGeom>
          </p:spPr>
        </p:pic>
        <p:grpSp>
          <p:nvGrpSpPr>
            <p:cNvPr id="27" name="Group 26">
              <a:extLst>
                <a:ext uri="{FF2B5EF4-FFF2-40B4-BE49-F238E27FC236}">
                  <a16:creationId xmlns:a16="http://schemas.microsoft.com/office/drawing/2014/main" id="{580B1B3B-488A-40A8-638C-149E0C92E15C}"/>
                </a:ext>
              </a:extLst>
            </p:cNvPr>
            <p:cNvGrpSpPr/>
            <p:nvPr/>
          </p:nvGrpSpPr>
          <p:grpSpPr>
            <a:xfrm>
              <a:off x="8276523" y="3212037"/>
              <a:ext cx="436377" cy="412354"/>
              <a:chOff x="6838708" y="2290885"/>
              <a:chExt cx="436377" cy="412354"/>
            </a:xfrm>
          </p:grpSpPr>
          <p:sp>
            <p:nvSpPr>
              <p:cNvPr id="16" name="Oval 15">
                <a:extLst>
                  <a:ext uri="{FF2B5EF4-FFF2-40B4-BE49-F238E27FC236}">
                    <a16:creationId xmlns:a16="http://schemas.microsoft.com/office/drawing/2014/main" id="{1CC4660C-2D68-606E-0604-F8C88662911B}"/>
                  </a:ext>
                </a:extLst>
              </p:cNvPr>
              <p:cNvSpPr/>
              <p:nvPr/>
            </p:nvSpPr>
            <p:spPr>
              <a:xfrm>
                <a:off x="6959028" y="2398978"/>
                <a:ext cx="196169" cy="1961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Block Arc 16">
                <a:extLst>
                  <a:ext uri="{FF2B5EF4-FFF2-40B4-BE49-F238E27FC236}">
                    <a16:creationId xmlns:a16="http://schemas.microsoft.com/office/drawing/2014/main" id="{75D5256B-D634-080B-2AF1-4A2D81142B8D}"/>
                  </a:ext>
                </a:extLst>
              </p:cNvPr>
              <p:cNvSpPr/>
              <p:nvPr/>
            </p:nvSpPr>
            <p:spPr>
              <a:xfrm rot="4553237">
                <a:off x="6850720" y="2278873"/>
                <a:ext cx="412354" cy="436377"/>
              </a:xfrm>
              <a:prstGeom prst="blockArc">
                <a:avLst>
                  <a:gd name="adj1" fmla="val 10964757"/>
                  <a:gd name="adj2" fmla="val 1302843"/>
                  <a:gd name="adj3" fmla="val 1497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35" name="Group 34">
            <a:extLst>
              <a:ext uri="{FF2B5EF4-FFF2-40B4-BE49-F238E27FC236}">
                <a16:creationId xmlns:a16="http://schemas.microsoft.com/office/drawing/2014/main" id="{271350C9-F8E6-E73E-45BC-66268699F760}"/>
              </a:ext>
              <a:ext uri="{C183D7F6-B498-43B3-948B-1728B52AA6E4}">
                <adec:decorative xmlns:adec="http://schemas.microsoft.com/office/drawing/2017/decorative" val="1"/>
              </a:ext>
            </a:extLst>
          </p:cNvPr>
          <p:cNvGrpSpPr/>
          <p:nvPr/>
        </p:nvGrpSpPr>
        <p:grpSpPr>
          <a:xfrm>
            <a:off x="6048987" y="2743819"/>
            <a:ext cx="2135311" cy="1368329"/>
            <a:chOff x="1265021" y="3289846"/>
            <a:chExt cx="3061534" cy="1961862"/>
          </a:xfrm>
        </p:grpSpPr>
        <p:sp>
          <p:nvSpPr>
            <p:cNvPr id="28" name="Rectangle 27">
              <a:extLst>
                <a:ext uri="{FF2B5EF4-FFF2-40B4-BE49-F238E27FC236}">
                  <a16:creationId xmlns:a16="http://schemas.microsoft.com/office/drawing/2014/main" id="{9CA5461A-30DA-E0B5-A7D8-4EF874B95193}"/>
                </a:ext>
              </a:extLst>
            </p:cNvPr>
            <p:cNvSpPr/>
            <p:nvPr/>
          </p:nvSpPr>
          <p:spPr>
            <a:xfrm>
              <a:off x="1689233" y="3850106"/>
              <a:ext cx="2637322" cy="1401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72E60730-25FE-0814-0496-CE582F8C21C8}"/>
                </a:ext>
              </a:extLst>
            </p:cNvPr>
            <p:cNvPicPr>
              <a:picLocks noChangeAspect="1"/>
            </p:cNvPicPr>
            <p:nvPr/>
          </p:nvPicPr>
          <p:blipFill>
            <a:blip r:embed="rId6"/>
            <a:stretch>
              <a:fillRect/>
            </a:stretch>
          </p:blipFill>
          <p:spPr>
            <a:xfrm>
              <a:off x="2199974" y="4342933"/>
              <a:ext cx="593139" cy="474511"/>
            </a:xfrm>
            <a:prstGeom prst="rect">
              <a:avLst/>
            </a:prstGeom>
          </p:spPr>
        </p:pic>
        <p:pic>
          <p:nvPicPr>
            <p:cNvPr id="30" name="Picture 29">
              <a:extLst>
                <a:ext uri="{FF2B5EF4-FFF2-40B4-BE49-F238E27FC236}">
                  <a16:creationId xmlns:a16="http://schemas.microsoft.com/office/drawing/2014/main" id="{654FECE0-EEDE-22B4-7DA0-9E64CF3F59FD}"/>
                </a:ext>
              </a:extLst>
            </p:cNvPr>
            <p:cNvPicPr>
              <a:picLocks noChangeAspect="1"/>
            </p:cNvPicPr>
            <p:nvPr/>
          </p:nvPicPr>
          <p:blipFill>
            <a:blip r:embed="rId6"/>
            <a:stretch>
              <a:fillRect/>
            </a:stretch>
          </p:blipFill>
          <p:spPr>
            <a:xfrm>
              <a:off x="3134280" y="4009326"/>
              <a:ext cx="593139" cy="474511"/>
            </a:xfrm>
            <a:prstGeom prst="rect">
              <a:avLst/>
            </a:prstGeom>
          </p:spPr>
        </p:pic>
        <p:pic>
          <p:nvPicPr>
            <p:cNvPr id="31" name="Picture 30">
              <a:extLst>
                <a:ext uri="{FF2B5EF4-FFF2-40B4-BE49-F238E27FC236}">
                  <a16:creationId xmlns:a16="http://schemas.microsoft.com/office/drawing/2014/main" id="{0173E805-33B8-0263-E710-1E82C1C71009}"/>
                </a:ext>
              </a:extLst>
            </p:cNvPr>
            <p:cNvPicPr>
              <a:picLocks noChangeAspect="1"/>
            </p:cNvPicPr>
            <p:nvPr/>
          </p:nvPicPr>
          <p:blipFill>
            <a:blip r:embed="rId6"/>
            <a:stretch>
              <a:fillRect/>
            </a:stretch>
          </p:blipFill>
          <p:spPr>
            <a:xfrm>
              <a:off x="3134279" y="4695999"/>
              <a:ext cx="593139" cy="474511"/>
            </a:xfrm>
            <a:prstGeom prst="rect">
              <a:avLst/>
            </a:prstGeom>
          </p:spPr>
        </p:pic>
        <p:pic>
          <p:nvPicPr>
            <p:cNvPr id="32" name="Graphic 31">
              <a:extLst>
                <a:ext uri="{FF2B5EF4-FFF2-40B4-BE49-F238E27FC236}">
                  <a16:creationId xmlns:a16="http://schemas.microsoft.com/office/drawing/2014/main" id="{B74E4C49-0873-6782-468E-C5C0D93BB8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65021" y="3289846"/>
              <a:ext cx="907934" cy="907934"/>
            </a:xfrm>
            <a:prstGeom prst="rect">
              <a:avLst/>
            </a:prstGeom>
          </p:spPr>
        </p:pic>
        <p:cxnSp>
          <p:nvCxnSpPr>
            <p:cNvPr id="33" name="Connector: Elbow 32">
              <a:extLst>
                <a:ext uri="{FF2B5EF4-FFF2-40B4-BE49-F238E27FC236}">
                  <a16:creationId xmlns:a16="http://schemas.microsoft.com/office/drawing/2014/main" id="{C08C8A12-0BE1-D63A-6777-B49E61BC31A0}"/>
                </a:ext>
              </a:extLst>
            </p:cNvPr>
            <p:cNvCxnSpPr>
              <a:stCxn id="29" idx="3"/>
            </p:cNvCxnSpPr>
            <p:nvPr/>
          </p:nvCxnSpPr>
          <p:spPr>
            <a:xfrm flipV="1">
              <a:off x="2793113" y="4246582"/>
              <a:ext cx="341166" cy="333607"/>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3AF74FD-3F97-26EA-22DB-D571D5E1B76E}"/>
                </a:ext>
              </a:extLst>
            </p:cNvPr>
            <p:cNvCxnSpPr>
              <a:cxnSpLocks/>
              <a:stCxn id="29" idx="3"/>
              <a:endCxn id="31" idx="1"/>
            </p:cNvCxnSpPr>
            <p:nvPr/>
          </p:nvCxnSpPr>
          <p:spPr>
            <a:xfrm>
              <a:off x="2793113" y="4580189"/>
              <a:ext cx="341166" cy="353066"/>
            </a:xfrm>
            <a:prstGeom prst="bentConnector3">
              <a:avLst/>
            </a:prstGeom>
            <a:ln w="19050"/>
          </p:spPr>
          <p:style>
            <a:lnRef idx="1">
              <a:schemeClr val="accent1"/>
            </a:lnRef>
            <a:fillRef idx="0">
              <a:schemeClr val="accent1"/>
            </a:fillRef>
            <a:effectRef idx="0">
              <a:schemeClr val="accent1"/>
            </a:effectRef>
            <a:fontRef idx="minor">
              <a:schemeClr val="tx1"/>
            </a:fontRef>
          </p:style>
        </p:cxnSp>
      </p:grpSp>
      <p:cxnSp>
        <p:nvCxnSpPr>
          <p:cNvPr id="37" name="Straight Connector 14">
            <a:extLst>
              <a:ext uri="{FF2B5EF4-FFF2-40B4-BE49-F238E27FC236}">
                <a16:creationId xmlns:a16="http://schemas.microsoft.com/office/drawing/2014/main" id="{8E25C498-B889-80BA-9FD4-4FADD97AF93E}"/>
              </a:ext>
              <a:ext uri="{C183D7F6-B498-43B3-948B-1728B52AA6E4}">
                <adec:decorative xmlns:adec="http://schemas.microsoft.com/office/drawing/2017/decorative" val="1"/>
              </a:ext>
            </a:extLst>
          </p:cNvPr>
          <p:cNvCxnSpPr>
            <a:cxnSpLocks/>
            <a:stCxn id="28" idx="3"/>
            <a:endCxn id="5" idx="1"/>
          </p:cNvCxnSpPr>
          <p:nvPr/>
        </p:nvCxnSpPr>
        <p:spPr>
          <a:xfrm>
            <a:off x="8184298" y="3623364"/>
            <a:ext cx="1925508" cy="23122"/>
          </a:xfrm>
          <a:prstGeom prst="straightConnector1">
            <a:avLst/>
          </a:prstGeom>
          <a:ln w="38100"/>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E743320F-2998-E166-4099-7F0C44DD35A9}"/>
              </a:ext>
              <a:ext uri="{C183D7F6-B498-43B3-948B-1728B52AA6E4}">
                <adec:decorative xmlns:adec="http://schemas.microsoft.com/office/drawing/2017/decorative" val="1"/>
              </a:ext>
            </a:extLst>
          </p:cNvPr>
          <p:cNvGrpSpPr/>
          <p:nvPr/>
        </p:nvGrpSpPr>
        <p:grpSpPr>
          <a:xfrm>
            <a:off x="6043514" y="4281767"/>
            <a:ext cx="2140783" cy="1345012"/>
            <a:chOff x="1201578" y="3299886"/>
            <a:chExt cx="3091289" cy="1942197"/>
          </a:xfrm>
        </p:grpSpPr>
        <p:sp>
          <p:nvSpPr>
            <p:cNvPr id="40" name="Rectangle 39">
              <a:extLst>
                <a:ext uri="{FF2B5EF4-FFF2-40B4-BE49-F238E27FC236}">
                  <a16:creationId xmlns:a16="http://schemas.microsoft.com/office/drawing/2014/main" id="{2633407B-3975-2F55-10E4-A42C434A3CC1}"/>
                </a:ext>
              </a:extLst>
            </p:cNvPr>
            <p:cNvSpPr/>
            <p:nvPr/>
          </p:nvSpPr>
          <p:spPr>
            <a:xfrm>
              <a:off x="1655545" y="3840481"/>
              <a:ext cx="2637322" cy="1401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3B529F7E-9B81-B2A6-8B76-343E4D608FDA}"/>
                </a:ext>
              </a:extLst>
            </p:cNvPr>
            <p:cNvPicPr>
              <a:picLocks noChangeAspect="1"/>
            </p:cNvPicPr>
            <p:nvPr/>
          </p:nvPicPr>
          <p:blipFill>
            <a:blip r:embed="rId6"/>
            <a:stretch>
              <a:fillRect/>
            </a:stretch>
          </p:blipFill>
          <p:spPr>
            <a:xfrm>
              <a:off x="2036987" y="4327006"/>
              <a:ext cx="823031" cy="658425"/>
            </a:xfrm>
            <a:prstGeom prst="rect">
              <a:avLst/>
            </a:prstGeom>
          </p:spPr>
        </p:pic>
        <p:pic>
          <p:nvPicPr>
            <p:cNvPr id="42" name="Picture 41">
              <a:extLst>
                <a:ext uri="{FF2B5EF4-FFF2-40B4-BE49-F238E27FC236}">
                  <a16:creationId xmlns:a16="http://schemas.microsoft.com/office/drawing/2014/main" id="{412555A3-8CD4-F8DC-2E42-F383CF7908D4}"/>
                </a:ext>
              </a:extLst>
            </p:cNvPr>
            <p:cNvPicPr>
              <a:picLocks noChangeAspect="1"/>
            </p:cNvPicPr>
            <p:nvPr/>
          </p:nvPicPr>
          <p:blipFill>
            <a:blip r:embed="rId6"/>
            <a:stretch>
              <a:fillRect/>
            </a:stretch>
          </p:blipFill>
          <p:spPr>
            <a:xfrm>
              <a:off x="3033436" y="4327006"/>
              <a:ext cx="823031" cy="658425"/>
            </a:xfrm>
            <a:prstGeom prst="rect">
              <a:avLst/>
            </a:prstGeom>
          </p:spPr>
        </p:pic>
        <p:pic>
          <p:nvPicPr>
            <p:cNvPr id="43" name="Picture 2" descr="See the source image">
              <a:extLst>
                <a:ext uri="{FF2B5EF4-FFF2-40B4-BE49-F238E27FC236}">
                  <a16:creationId xmlns:a16="http://schemas.microsoft.com/office/drawing/2014/main" id="{A0EED8D6-1004-16BB-C9ED-F743E7EB69C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1578" y="3299886"/>
              <a:ext cx="907934" cy="90793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5" name="Straight Connector 14">
            <a:extLst>
              <a:ext uri="{FF2B5EF4-FFF2-40B4-BE49-F238E27FC236}">
                <a16:creationId xmlns:a16="http://schemas.microsoft.com/office/drawing/2014/main" id="{1572B883-947D-F5FF-671D-F01518ED932F}"/>
              </a:ext>
              <a:ext uri="{C183D7F6-B498-43B3-948B-1728B52AA6E4}">
                <adec:decorative xmlns:adec="http://schemas.microsoft.com/office/drawing/2017/decorative" val="1"/>
              </a:ext>
            </a:extLst>
          </p:cNvPr>
          <p:cNvCxnSpPr>
            <a:cxnSpLocks/>
            <a:stCxn id="40" idx="3"/>
            <a:endCxn id="5" idx="1"/>
          </p:cNvCxnSpPr>
          <p:nvPr/>
        </p:nvCxnSpPr>
        <p:spPr>
          <a:xfrm flipV="1">
            <a:off x="8184297" y="3646486"/>
            <a:ext cx="1925509" cy="1494974"/>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57" name="Text Placeholder 14">
            <a:extLst>
              <a:ext uri="{FF2B5EF4-FFF2-40B4-BE49-F238E27FC236}">
                <a16:creationId xmlns:a16="http://schemas.microsoft.com/office/drawing/2014/main" id="{86DF417C-E7F5-5957-0349-CDB51CCCED2B}"/>
              </a:ext>
            </a:extLst>
          </p:cNvPr>
          <p:cNvSpPr txBox="1">
            <a:spLocks/>
          </p:cNvSpPr>
          <p:nvPr/>
        </p:nvSpPr>
        <p:spPr>
          <a:xfrm>
            <a:off x="573866" y="1116735"/>
            <a:ext cx="5311546"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t>Azure Cosmos DB</a:t>
            </a:r>
          </a:p>
          <a:p>
            <a:pPr marL="630238" lvl="1" indent="-342900">
              <a:buFont typeface="Arial" panose="020B0604020202020204" pitchFamily="34" charset="0"/>
              <a:buChar char="•"/>
            </a:pPr>
            <a:r>
              <a:rPr lang="en-US" sz="1800" dirty="0"/>
              <a:t>Transactional data stored in Azure Cosmos DB container</a:t>
            </a:r>
          </a:p>
          <a:p>
            <a:pPr marL="630238" lvl="1" indent="-342900">
              <a:buFont typeface="Arial" panose="020B0604020202020204" pitchFamily="34" charset="0"/>
              <a:buChar char="•"/>
            </a:pPr>
            <a:r>
              <a:rPr lang="en-US" sz="1800" dirty="0"/>
              <a:t>Data is synced to an analytical store in the container, and queried via linked service in Azure Synapse Analytics</a:t>
            </a:r>
            <a:endParaRPr lang="en-US" sz="1050" dirty="0"/>
          </a:p>
          <a:p>
            <a:r>
              <a:rPr lang="en-US" sz="2000" dirty="0"/>
              <a:t>Azure SQL</a:t>
            </a:r>
          </a:p>
          <a:p>
            <a:pPr marL="630238" lvl="1" indent="-342900">
              <a:buFont typeface="Arial" panose="020B0604020202020204" pitchFamily="34" charset="0"/>
              <a:buChar char="•"/>
            </a:pPr>
            <a:r>
              <a:rPr lang="en-US" sz="1800" dirty="0"/>
              <a:t>Transactional data stored in Azure SQL Database or SQL Server</a:t>
            </a:r>
          </a:p>
          <a:p>
            <a:pPr marL="630238" lvl="1" indent="-342900">
              <a:buFont typeface="Arial" panose="020B0604020202020204" pitchFamily="34" charset="0"/>
              <a:buChar char="•"/>
            </a:pPr>
            <a:r>
              <a:rPr lang="en-US" sz="1800" dirty="0"/>
              <a:t>Transactions are sync’d to a dedicated SQL pool in Azure Synapse Analytics</a:t>
            </a:r>
            <a:endParaRPr lang="en-US" sz="200" dirty="0"/>
          </a:p>
          <a:p>
            <a:r>
              <a:rPr lang="en-US" sz="2000" dirty="0"/>
              <a:t>Microsoft Dataverse</a:t>
            </a:r>
          </a:p>
          <a:p>
            <a:pPr marL="630238" lvl="1" indent="-342900">
              <a:buFont typeface="Arial" panose="020B0604020202020204" pitchFamily="34" charset="0"/>
              <a:buChar char="•"/>
            </a:pPr>
            <a:r>
              <a:rPr lang="en-US" sz="1800" dirty="0"/>
              <a:t>Transactional data stored in Dataverse tables</a:t>
            </a:r>
          </a:p>
          <a:p>
            <a:pPr marL="630238" lvl="1" indent="-342900">
              <a:buFont typeface="Arial" panose="020B0604020202020204" pitchFamily="34" charset="0"/>
              <a:buChar char="•"/>
            </a:pPr>
            <a:r>
              <a:rPr lang="en-US" sz="1800" dirty="0"/>
              <a:t>Data is sync’d to data lake  and queries via linked service in Azure Synapse Analytics</a:t>
            </a:r>
          </a:p>
          <a:p>
            <a:pPr marL="630238" lvl="1" indent="-342900">
              <a:buFont typeface="Arial" panose="020B0604020202020204" pitchFamily="34" charset="0"/>
              <a:buChar char="•"/>
            </a:pPr>
            <a:endParaRPr lang="en-US" sz="1800" dirty="0"/>
          </a:p>
        </p:txBody>
      </p:sp>
      <p:pic>
        <p:nvPicPr>
          <p:cNvPr id="58" name="Graphic 57">
            <a:extLst>
              <a:ext uri="{FF2B5EF4-FFF2-40B4-BE49-F238E27FC236}">
                <a16:creationId xmlns:a16="http://schemas.microsoft.com/office/drawing/2014/main" id="{802BEBF5-F1D7-0343-C3D9-03E81AE5AE59}"/>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171524" y="3620658"/>
            <a:ext cx="434857" cy="434857"/>
          </a:xfrm>
          <a:prstGeom prst="rect">
            <a:avLst/>
          </a:prstGeom>
        </p:spPr>
      </p:pic>
    </p:spTree>
    <p:extLst>
      <p:ext uri="{BB962C8B-B14F-4D97-AF65-F5344CB8AC3E}">
        <p14:creationId xmlns:p14="http://schemas.microsoft.com/office/powerpoint/2010/main" val="11008866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256197" y="1568254"/>
            <a:ext cx="10706677"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of the following descriptions matches a hybrid transactional/analytical processing (HTAP) architecture?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Applications store data in a transactional data store, which is also used to support analytical queries for reporting</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Application transactional data stores are synchronized to a separate analytical store for reporting and analysis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Applications store transactional data in an analytical data store that is optimized for reporting and analysis</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287718" y="248859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50787" y="336130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256197" y="3617120"/>
            <a:ext cx="10706677" cy="1443714"/>
          </a:xfrm>
        </p:spPr>
        <p:txBody>
          <a:bodyPr/>
          <a:lstStyle/>
          <a:p>
            <a:pPr>
              <a:spcAft>
                <a:spcPts val="0"/>
              </a:spcAft>
              <a:defRPr/>
            </a:pPr>
            <a:r>
              <a:rPr lang="en-US" sz="1800" dirty="0">
                <a:latin typeface="+mj-lt"/>
              </a:rPr>
              <a:t>You want to use Azure Synapse Analytics to analyze operational data stored in a Cosmos DB for NoSQL container. Which Azure Synapse Link service should you use?</a:t>
            </a:r>
          </a:p>
          <a:p>
            <a:pPr marL="288925" indent="-288925">
              <a:spcBef>
                <a:spcPts val="300"/>
              </a:spcBef>
              <a:spcAft>
                <a:spcPts val="600"/>
              </a:spcAft>
              <a:buFont typeface="Wingdings" panose="05000000000000000000" pitchFamily="2" charset="2"/>
              <a:buChar char="q"/>
              <a:defRPr/>
            </a:pPr>
            <a:r>
              <a:rPr lang="en-US" sz="1600" dirty="0"/>
              <a:t>Azure Synapse Link for SQL</a:t>
            </a:r>
          </a:p>
          <a:p>
            <a:pPr marL="288925" indent="-288925">
              <a:spcBef>
                <a:spcPts val="300"/>
              </a:spcBef>
              <a:spcAft>
                <a:spcPts val="600"/>
              </a:spcAft>
              <a:buFont typeface="Wingdings" panose="05000000000000000000" pitchFamily="2" charset="2"/>
              <a:buChar char="q"/>
              <a:defRPr/>
            </a:pPr>
            <a:r>
              <a:rPr lang="en-US" sz="1600" dirty="0"/>
              <a:t>Azure Synapse Link for Dataverse</a:t>
            </a:r>
          </a:p>
          <a:p>
            <a:pPr marL="288925" indent="-288925">
              <a:spcBef>
                <a:spcPts val="300"/>
              </a:spcBef>
              <a:spcAft>
                <a:spcPts val="600"/>
              </a:spcAft>
              <a:buFont typeface="Wingdings" panose="05000000000000000000" pitchFamily="2" charset="2"/>
              <a:buChar char="q"/>
              <a:defRPr/>
            </a:pPr>
            <a:r>
              <a:rPr lang="en-US" sz="1600" dirty="0"/>
              <a:t>Azure Synapse Link for Azure Cosmos DB</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256197" y="483897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2422" y="1447610"/>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2422" y="3509913"/>
            <a:ext cx="933775" cy="933775"/>
          </a:xfrm>
          <a:prstGeom prst="rect">
            <a:avLst/>
          </a:prstGeom>
        </p:spPr>
      </p:pic>
    </p:spTree>
    <p:extLst>
      <p:ext uri="{BB962C8B-B14F-4D97-AF65-F5344CB8AC3E}">
        <p14:creationId xmlns:p14="http://schemas.microsoft.com/office/powerpoint/2010/main" val="2167733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Implement Azure Synapse Link with Azure Cosmos DB</a:t>
            </a:r>
          </a:p>
        </p:txBody>
      </p:sp>
      <p:pic>
        <p:nvPicPr>
          <p:cNvPr id="3" name="Graphic 2">
            <a:extLst>
              <a:ext uri="{FF2B5EF4-FFF2-40B4-BE49-F238E27FC236}">
                <a16:creationId xmlns:a16="http://schemas.microsoft.com/office/drawing/2014/main" id="{12AEB623-1C4A-9958-5B68-0553CC98C9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8088" y="2788444"/>
            <a:ext cx="1281112" cy="1281112"/>
          </a:xfrm>
          <a:prstGeom prst="rect">
            <a:avLst/>
          </a:prstGeom>
        </p:spPr>
      </p:pic>
    </p:spTree>
    <p:extLst>
      <p:ext uri="{BB962C8B-B14F-4D97-AF65-F5344CB8AC3E}">
        <p14:creationId xmlns:p14="http://schemas.microsoft.com/office/powerpoint/2010/main" val="22148359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859614-C6C1-2281-A67B-C3E5194323D8}"/>
              </a:ext>
            </a:extLst>
          </p:cNvPr>
          <p:cNvSpPr>
            <a:spLocks noGrp="1"/>
          </p:cNvSpPr>
          <p:nvPr>
            <p:ph type="title"/>
          </p:nvPr>
        </p:nvSpPr>
        <p:spPr/>
        <p:txBody>
          <a:bodyPr/>
          <a:lstStyle/>
          <a:p>
            <a:r>
              <a:rPr lang="en-US" dirty="0"/>
              <a:t>Enable Azure Synapse Link in Azure Cosmos DB</a:t>
            </a:r>
          </a:p>
        </p:txBody>
      </p:sp>
      <p:sp>
        <p:nvSpPr>
          <p:cNvPr id="7" name="Text Placeholder 14">
            <a:extLst>
              <a:ext uri="{FF2B5EF4-FFF2-40B4-BE49-F238E27FC236}">
                <a16:creationId xmlns:a16="http://schemas.microsoft.com/office/drawing/2014/main" id="{28AD4890-95FC-1B0D-51DB-B557A61FA0A8}"/>
              </a:ext>
            </a:extLst>
          </p:cNvPr>
          <p:cNvSpPr txBox="1">
            <a:spLocks/>
          </p:cNvSpPr>
          <p:nvPr/>
        </p:nvSpPr>
        <p:spPr>
          <a:xfrm>
            <a:off x="852898" y="1659757"/>
            <a:ext cx="5026207" cy="3538486"/>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sz="2000" dirty="0">
                <a:latin typeface="+mn-lt"/>
              </a:rPr>
              <a:t>Create an Azure Cosmos DB account that supports Synapse Link:</a:t>
            </a:r>
          </a:p>
          <a:p>
            <a:pPr marL="685800" lvl="2" indent="-342900"/>
            <a:r>
              <a:rPr lang="en-US" sz="1447" dirty="0"/>
              <a:t>Azure Cosmos DB for NoSQL</a:t>
            </a:r>
          </a:p>
          <a:p>
            <a:pPr marL="685800" lvl="2" indent="-342900"/>
            <a:r>
              <a:rPr lang="en-US" sz="1447" dirty="0">
                <a:latin typeface="+mn-lt"/>
              </a:rPr>
              <a:t>Azure Cosmos DB for MongoDB</a:t>
            </a:r>
          </a:p>
          <a:p>
            <a:pPr marL="685800" lvl="2" indent="-342900"/>
            <a:r>
              <a:rPr lang="en-US" sz="1447" dirty="0"/>
              <a:t>Azure Cosmos DB for Apache Gremlin</a:t>
            </a:r>
          </a:p>
          <a:p>
            <a:pPr marL="457200" marR="0" lvl="0" indent="-457200" algn="l" defTabSz="914367"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Enable Azure Synapse Link</a:t>
            </a:r>
          </a:p>
          <a:p>
            <a:pPr marL="685800" lvl="2" indent="-342900">
              <a:defRPr/>
            </a:pPr>
            <a:r>
              <a:rPr lang="en-US" sz="1447" dirty="0"/>
              <a:t>Azure portal</a:t>
            </a:r>
          </a:p>
          <a:p>
            <a:pPr marL="685800" lvl="2" indent="-342900">
              <a:defRPr/>
            </a:pPr>
            <a:r>
              <a:rPr lang="en-US" sz="1447" dirty="0"/>
              <a:t>Azure PowerShell</a:t>
            </a:r>
          </a:p>
          <a:p>
            <a:pPr marL="685800" lvl="2" indent="-342900">
              <a:defRPr/>
            </a:pPr>
            <a:r>
              <a:rPr lang="en-US" sz="1447" dirty="0"/>
              <a:t>Azure CLI</a:t>
            </a:r>
          </a:p>
          <a:p>
            <a:pPr marL="342900" lvl="1" indent="-342900"/>
            <a:endParaRPr lang="en-US" sz="1647" dirty="0">
              <a:latin typeface="+mn-lt"/>
            </a:endParaRPr>
          </a:p>
          <a:p>
            <a:pPr marL="342900" lvl="1" indent="-342900"/>
            <a:r>
              <a:rPr lang="en-US" sz="1600" i="1" dirty="0"/>
              <a:t>After enabling Azure Synapse Link, you can’t disable it!</a:t>
            </a:r>
            <a:endParaRPr lang="en-US" sz="1600" i="1" dirty="0">
              <a:latin typeface="+mn-lt"/>
            </a:endParaRPr>
          </a:p>
        </p:txBody>
      </p:sp>
      <p:pic>
        <p:nvPicPr>
          <p:cNvPr id="3" name="Picture 2" descr="A screenshot showing the option to enable Azure Synapse Link for a Cosmos DB for NoSQL account.">
            <a:extLst>
              <a:ext uri="{FF2B5EF4-FFF2-40B4-BE49-F238E27FC236}">
                <a16:creationId xmlns:a16="http://schemas.microsoft.com/office/drawing/2014/main" id="{4BE5863D-C125-2F57-7C6F-2FDE7DD226F1}"/>
              </a:ext>
            </a:extLst>
          </p:cNvPr>
          <p:cNvPicPr>
            <a:picLocks noChangeAspect="1"/>
          </p:cNvPicPr>
          <p:nvPr/>
        </p:nvPicPr>
        <p:blipFill>
          <a:blip r:embed="rId3"/>
          <a:stretch>
            <a:fillRect/>
          </a:stretch>
        </p:blipFill>
        <p:spPr>
          <a:xfrm>
            <a:off x="6387356" y="1321486"/>
            <a:ext cx="5362909" cy="420988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074188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99FA-ED4F-1592-7808-137CDF1720BC}"/>
              </a:ext>
            </a:extLst>
          </p:cNvPr>
          <p:cNvSpPr>
            <a:spLocks noGrp="1"/>
          </p:cNvSpPr>
          <p:nvPr>
            <p:ph type="title"/>
          </p:nvPr>
        </p:nvSpPr>
        <p:spPr/>
        <p:txBody>
          <a:bodyPr/>
          <a:lstStyle/>
          <a:p>
            <a:r>
              <a:rPr lang="en-US" dirty="0"/>
              <a:t>Create an analytical store enabled container</a:t>
            </a:r>
          </a:p>
        </p:txBody>
      </p:sp>
      <p:sp>
        <p:nvSpPr>
          <p:cNvPr id="7" name="TextBox 6">
            <a:extLst>
              <a:ext uri="{FF2B5EF4-FFF2-40B4-BE49-F238E27FC236}">
                <a16:creationId xmlns:a16="http://schemas.microsoft.com/office/drawing/2014/main" id="{7E106429-E2B3-F632-0FBC-C45FA8A8FEA6}"/>
              </a:ext>
            </a:extLst>
          </p:cNvPr>
          <p:cNvSpPr txBox="1"/>
          <p:nvPr/>
        </p:nvSpPr>
        <p:spPr>
          <a:xfrm>
            <a:off x="353950" y="1460610"/>
            <a:ext cx="5682389"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Create a new container with Analytical store enabled</a:t>
            </a:r>
          </a:p>
        </p:txBody>
      </p:sp>
      <p:pic>
        <p:nvPicPr>
          <p:cNvPr id="6" name="Picture 5" descr="Screenshot showing the Analytical Store option when creating a new container in the Azure portal.">
            <a:extLst>
              <a:ext uri="{FF2B5EF4-FFF2-40B4-BE49-F238E27FC236}">
                <a16:creationId xmlns:a16="http://schemas.microsoft.com/office/drawing/2014/main" id="{C7BAF4BE-F081-8169-508B-2D5A608AD217}"/>
              </a:ext>
            </a:extLst>
          </p:cNvPr>
          <p:cNvPicPr>
            <a:picLocks noChangeAspect="1"/>
          </p:cNvPicPr>
          <p:nvPr/>
        </p:nvPicPr>
        <p:blipFill>
          <a:blip r:embed="rId3"/>
          <a:stretch>
            <a:fillRect/>
          </a:stretch>
        </p:blipFill>
        <p:spPr>
          <a:xfrm>
            <a:off x="956800" y="1986456"/>
            <a:ext cx="4476690" cy="3452646"/>
          </a:xfrm>
          <a:prstGeom prst="rect">
            <a:avLst/>
          </a:prstGeom>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DEA03E26-2E7C-3C66-EFCA-B59631E52FA8}"/>
              </a:ext>
            </a:extLst>
          </p:cNvPr>
          <p:cNvSpPr txBox="1"/>
          <p:nvPr/>
        </p:nvSpPr>
        <p:spPr>
          <a:xfrm>
            <a:off x="6459432" y="1441690"/>
            <a:ext cx="5074851"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Enable Analytical store in an existing container</a:t>
            </a:r>
          </a:p>
        </p:txBody>
      </p:sp>
      <p:pic>
        <p:nvPicPr>
          <p:cNvPr id="4" name="Picture 3" descr="Screenshot showing the Azure Synapse Link page in the Azure portal, with an existing container selected and the Enable Synapse Link on your container button enabled.">
            <a:extLst>
              <a:ext uri="{FF2B5EF4-FFF2-40B4-BE49-F238E27FC236}">
                <a16:creationId xmlns:a16="http://schemas.microsoft.com/office/drawing/2014/main" id="{244EDBBD-D3F0-A2E3-664C-B2F510D42250}"/>
              </a:ext>
            </a:extLst>
          </p:cNvPr>
          <p:cNvPicPr>
            <a:picLocks noChangeAspect="1"/>
          </p:cNvPicPr>
          <p:nvPr/>
        </p:nvPicPr>
        <p:blipFill>
          <a:blip r:embed="rId4"/>
          <a:stretch>
            <a:fillRect/>
          </a:stretch>
        </p:blipFill>
        <p:spPr>
          <a:xfrm>
            <a:off x="6758513" y="1986455"/>
            <a:ext cx="4476690" cy="345264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54946589"/>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2224</Words>
  <Application>Microsoft Office PowerPoint</Application>
  <PresentationFormat>Widescreen</PresentationFormat>
  <Paragraphs>226</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Consolas</vt:lpstr>
      <vt:lpstr>Courier New</vt:lpstr>
      <vt:lpstr>Segoe UI</vt:lpstr>
      <vt:lpstr>Segoe UI Light</vt:lpstr>
      <vt:lpstr>Segoe UI Semibold</vt:lpstr>
      <vt:lpstr>Wingdings</vt:lpstr>
      <vt:lpstr>Microsoft Azure Template</vt:lpstr>
      <vt:lpstr>Work with hybrid transactional and analytical processing (HTAP) Solutions using Azure Synapse Analytics</vt:lpstr>
      <vt:lpstr>Agenda</vt:lpstr>
      <vt:lpstr>Plan hybrid transactional and analytical processing</vt:lpstr>
      <vt:lpstr>Hybrid transactional and analytical processing patterns</vt:lpstr>
      <vt:lpstr>Azure Synapse Link</vt:lpstr>
      <vt:lpstr>Knowledge check</vt:lpstr>
      <vt:lpstr>Implement Azure Synapse Link with Azure Cosmos DB</vt:lpstr>
      <vt:lpstr>Enable Azure Synapse Link in Azure Cosmos DB</vt:lpstr>
      <vt:lpstr>Create an analytical store enabled container</vt:lpstr>
      <vt:lpstr>Create a linked service in Azure Synapse Analytics</vt:lpstr>
      <vt:lpstr>Query Cosmos DB</vt:lpstr>
      <vt:lpstr>Exercise: Implement Azure Synapse Link for Cosmos DB</vt:lpstr>
      <vt:lpstr>Knowledge check</vt:lpstr>
      <vt:lpstr>Implement Azure Synapse Link for SQL</vt:lpstr>
      <vt:lpstr>Azure Synapse Link for SQL</vt:lpstr>
      <vt:lpstr>Configure Azure Synapse Link for Azure SQL Database</vt:lpstr>
      <vt:lpstr>Configure Azure Synapse Link for SQL Server 2022</vt:lpstr>
      <vt:lpstr>Demo: Implement Azure Synapse Link for SQL</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2023-01-25T22:36:05Z</dcterms:created>
  <dcterms:modified xsi:type="dcterms:W3CDTF">2023-04-16T04:02:19Z</dcterms:modified>
</cp:coreProperties>
</file>