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5"/>
  </p:notesMasterIdLst>
  <p:handoutMasterIdLst>
    <p:handoutMasterId r:id="rId26"/>
  </p:handoutMasterIdLst>
  <p:sldIdLst>
    <p:sldId id="1627" r:id="rId2"/>
    <p:sldId id="1778" r:id="rId3"/>
    <p:sldId id="1684" r:id="rId4"/>
    <p:sldId id="1781" r:id="rId5"/>
    <p:sldId id="1782" r:id="rId6"/>
    <p:sldId id="1785" r:id="rId7"/>
    <p:sldId id="2134805606" r:id="rId8"/>
    <p:sldId id="2134805607" r:id="rId9"/>
    <p:sldId id="2134805608" r:id="rId10"/>
    <p:sldId id="2134805609" r:id="rId11"/>
    <p:sldId id="2134805612" r:id="rId12"/>
    <p:sldId id="2134805594" r:id="rId13"/>
    <p:sldId id="1780" r:id="rId14"/>
    <p:sldId id="2134805610" r:id="rId15"/>
    <p:sldId id="2134805611" r:id="rId16"/>
    <p:sldId id="1791" r:id="rId17"/>
    <p:sldId id="2134805613" r:id="rId18"/>
    <p:sldId id="1779" r:id="rId19"/>
    <p:sldId id="2134805614" r:id="rId20"/>
    <p:sldId id="2134805615" r:id="rId21"/>
    <p:sldId id="2134805616" r:id="rId22"/>
    <p:sldId id="2134805595" r:id="rId23"/>
    <p:sldId id="2134805601"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CBEE"/>
    <a:srgbClr val="1392B4"/>
    <a:srgbClr val="3C3C41"/>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4EF756-74BD-44F7-A6CC-7DCB827E1749}" v="197" dt="2022-12-08T19:10:10.9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07" autoAdjust="0"/>
    <p:restoredTop sz="73295" autoAdjust="0"/>
  </p:normalViewPr>
  <p:slideViewPr>
    <p:cSldViewPr snapToGrid="0">
      <p:cViewPr varScale="1">
        <p:scale>
          <a:sx n="65" d="100"/>
          <a:sy n="65" d="100"/>
        </p:scale>
        <p:origin x="1152" y="4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4/16/2023 9:37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4/16/2023 9:37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00" i="1" dirty="0"/>
              <a:t>Before delivering this presentation, review the associated modules on Microsoft Learn (</a:t>
            </a:r>
            <a:r>
              <a:rPr lang="en-US" sz="900" i="1" dirty="0">
                <a:solidFill>
                  <a:schemeClr val="tx2"/>
                </a:solidFill>
              </a:rPr>
              <a:t>https://aka.ms/mslearn-azure-stream-analytics)</a:t>
            </a:r>
            <a:r>
              <a:rPr lang="en-US" sz="800" i="1" dirty="0"/>
              <a:t> and complete the exercises.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i="1" dirty="0"/>
              <a:t>Before starting your delivery, prepare a lab environment for the first demonstration by running the setup script.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i="1"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i="1"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Snapshot windows are generated for any point in time where one or more events occur.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68726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The demonstration will take around 15 minutes.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Tell students that they can try the steps for themselves after class, though they may need to use their own Azure subscription if a hosted environment is not provided.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15994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19124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144926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Loading the results of a streaming job into a table in an Azure Synapse Analytics dedicated SQL pool makes sense when the output of the streaming query is in a structure that can be integrated into a relational data warehouse schema. Since the results of streaming queries typically reflect individual events or aggregated numeric values from multiple events within a time period, the resulting table is generally a fact table.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368656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Rather than load the results of a streaming job directly into a data warehouse table, you can write the results to the data lake, defining a partitioning pattern for folder hierarchy where the data will be written. Data Analysts and Data Scientists can then use Spark or serverless SQL pools to explore the data, or you can include the data in a pipeline operation to transform and load it into a data warehouse.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901291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exercise will take a minimum of 45 minutes to complete, including 5-10 minutes at the start to set up the environment.</a:t>
            </a:r>
          </a:p>
          <a:p>
            <a:r>
              <a:rPr lang="en-US" i="1" dirty="0"/>
              <a:t>Not all students work at the same pace, so you should allow an hour or more as necessary for your class.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While students are completing the exercise, you can prepare for the next demonstration by running the setup script for that exercise.</a:t>
            </a:r>
          </a:p>
          <a:p>
            <a:endParaRPr lang="en-US" i="1"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214866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724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610485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Microsoft Power BI is primarily used by data analysts to create data models and visualizations. It’s covered in more depth in courses PL-300 (</a:t>
            </a:r>
            <a:r>
              <a:rPr lang="nn-NO" i="1" dirty="0"/>
              <a:t>Microsoft Power BI Data Analyst)</a:t>
            </a:r>
            <a:r>
              <a:rPr lang="en-US" i="1" dirty="0"/>
              <a:t> and DP-500 (Designing and Implementing Enterprise-Scale Analytics Solutions Using Microsoft Azure and Microsoft Power BI). In this scenario, we’re focusing on Power BI as a target for streaming </a:t>
            </a:r>
            <a:r>
              <a:rPr lang="en-US" i="1" dirty="0" err="1"/>
              <a:t>putput</a:t>
            </a:r>
            <a:r>
              <a:rPr lang="en-US" i="1" dirty="0"/>
              <a:t> in order to generate real-time visualizations.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330173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4/16/2023 9:37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62578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Dashboards are automatically refreshed to show new data within a specified period. Older data that is considered “stale” is automatically removed from the real-time dataset so that the dashboard reflects a real-time view of the data. If you need to perform historical analysis of the data by retaining all events, you should use the techniques described in the previous section of this presentation to persist the results of your streaming job in Azure Synapse Analytics.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849551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demonstration will take around 45 minutes.</a:t>
            </a:r>
          </a:p>
          <a:p>
            <a:r>
              <a:rPr lang="en-US" i="1" dirty="0"/>
              <a:t>Tell students that they can try the steps for themselves after class, though they may need to use their own Azure subscription and Power BI tenant if a hosted environment is not provided.</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865689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814378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Encourage students to review the online material on Microsoft Learn on which this presentation is based.</a:t>
            </a:r>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462217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Common examples of streaming data include data emitted by Internet-of-things (IoT) devices and social media feeds. The key differentiation between streaming data and batch data is that streams are “boundless” they’re perpetually having new data added. Typically, each record in a stream represents an event at a specific point in time.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869517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In addition to Azure Stream Analytics jobs (which are standalone perpetual queries hosted in Azure), you can create Azure Stream Analytics clusters – which enable you to define a dedicated tenant for stream processing. See </a:t>
            </a:r>
            <a:r>
              <a:rPr lang="en-US" b="1" i="1" dirty="0"/>
              <a:t>https://learn.microsoft.com/azure/stream-analytics/cluster-overview</a:t>
            </a:r>
            <a:r>
              <a:rPr lang="en-US" i="1" dirty="0"/>
              <a:t> for more details.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18161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Note on the slide that the stream of events occur from right to left (in other words, the most recent event is shown on the left, the first event in the stream is at the right-hand end)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65542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key point is that hopping windows can overlap, so some events can be counted in more than one window.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20718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 sliding window is essentially a hopping window where each event initiates a new window.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74372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 session window is initiated by a new event (like a sliding window), but the window lasts as long as events keep occurring within a specified timeout of one another. This means there can be gaps between windows in which no events occurred.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6087752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60.svg"/></Relationships>
</file>

<file path=ppt/slides/_rels/slide1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62.svg"/></Relationships>
</file>

<file path=ppt/slides/_rels/slide1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2.xml"/><Relationship Id="rId1" Type="http://schemas.openxmlformats.org/officeDocument/2006/relationships/slideLayout" Target="../slideLayouts/slideLayout42.xml"/><Relationship Id="rId4" Type="http://schemas.openxmlformats.org/officeDocument/2006/relationships/image" Target="../media/image64.sv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2.xml"/><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67.png"/><Relationship Id="rId3" Type="http://schemas.openxmlformats.org/officeDocument/2006/relationships/image" Target="../media/image46.png"/><Relationship Id="rId7" Type="http://schemas.openxmlformats.org/officeDocument/2006/relationships/image" Target="../media/image18.png"/><Relationship Id="rId12" Type="http://schemas.openxmlformats.org/officeDocument/2006/relationships/image" Target="../media/image55.sv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45.svg"/><Relationship Id="rId11" Type="http://schemas.openxmlformats.org/officeDocument/2006/relationships/image" Target="../media/image54.png"/><Relationship Id="rId5" Type="http://schemas.openxmlformats.org/officeDocument/2006/relationships/image" Target="../media/image44.png"/><Relationship Id="rId10" Type="http://schemas.openxmlformats.org/officeDocument/2006/relationships/image" Target="../media/image66.svg"/><Relationship Id="rId4" Type="http://schemas.openxmlformats.org/officeDocument/2006/relationships/image" Target="../media/image47.svg"/><Relationship Id="rId9" Type="http://schemas.openxmlformats.org/officeDocument/2006/relationships/image" Target="../media/image65.png"/><Relationship Id="rId14" Type="http://schemas.openxmlformats.org/officeDocument/2006/relationships/image" Target="../media/image68.svg"/></Relationships>
</file>

<file path=ppt/slides/_rels/slide15.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52.png"/><Relationship Id="rId18" Type="http://schemas.openxmlformats.org/officeDocument/2006/relationships/image" Target="../media/image72.svg"/><Relationship Id="rId3" Type="http://schemas.openxmlformats.org/officeDocument/2006/relationships/image" Target="../media/image46.png"/><Relationship Id="rId7" Type="http://schemas.openxmlformats.org/officeDocument/2006/relationships/image" Target="../media/image18.png"/><Relationship Id="rId12" Type="http://schemas.openxmlformats.org/officeDocument/2006/relationships/image" Target="../media/image55.svg"/><Relationship Id="rId17" Type="http://schemas.openxmlformats.org/officeDocument/2006/relationships/image" Target="../media/image71.png"/><Relationship Id="rId2" Type="http://schemas.openxmlformats.org/officeDocument/2006/relationships/notesSlide" Target="../notesSlides/notesSlide15.xml"/><Relationship Id="rId16" Type="http://schemas.openxmlformats.org/officeDocument/2006/relationships/image" Target="../media/image70.svg"/><Relationship Id="rId1" Type="http://schemas.openxmlformats.org/officeDocument/2006/relationships/slideLayout" Target="../slideLayouts/slideLayout8.xml"/><Relationship Id="rId6" Type="http://schemas.openxmlformats.org/officeDocument/2006/relationships/image" Target="../media/image45.svg"/><Relationship Id="rId11" Type="http://schemas.openxmlformats.org/officeDocument/2006/relationships/image" Target="../media/image54.png"/><Relationship Id="rId5" Type="http://schemas.openxmlformats.org/officeDocument/2006/relationships/image" Target="../media/image44.png"/><Relationship Id="rId15" Type="http://schemas.openxmlformats.org/officeDocument/2006/relationships/image" Target="../media/image69.png"/><Relationship Id="rId10" Type="http://schemas.openxmlformats.org/officeDocument/2006/relationships/image" Target="../media/image66.svg"/><Relationship Id="rId4" Type="http://schemas.openxmlformats.org/officeDocument/2006/relationships/image" Target="../media/image47.svg"/><Relationship Id="rId9" Type="http://schemas.openxmlformats.org/officeDocument/2006/relationships/image" Target="../media/image65.png"/><Relationship Id="rId14" Type="http://schemas.openxmlformats.org/officeDocument/2006/relationships/image" Target="../media/image53.svg"/></Relationships>
</file>

<file path=ppt/slides/_rels/slide1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74.svg"/></Relationships>
</file>

<file path=ppt/slides/_rels/slide1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7.xml"/><Relationship Id="rId1" Type="http://schemas.openxmlformats.org/officeDocument/2006/relationships/slideLayout" Target="../slideLayouts/slideLayout42.xml"/><Relationship Id="rId4" Type="http://schemas.openxmlformats.org/officeDocument/2006/relationships/image" Target="../media/image64.sv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9.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44.png"/><Relationship Id="rId7" Type="http://schemas.openxmlformats.org/officeDocument/2006/relationships/image" Target="../media/image65.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1.svg"/><Relationship Id="rId4" Type="http://schemas.openxmlformats.org/officeDocument/2006/relationships/image" Target="../media/image45.sv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2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62.svg"/></Relationships>
</file>

<file path=ppt/slides/_rels/slide2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2.xml"/><Relationship Id="rId1" Type="http://schemas.openxmlformats.org/officeDocument/2006/relationships/slideLayout" Target="../slideLayouts/slideLayout42.xml"/><Relationship Id="rId4" Type="http://schemas.openxmlformats.org/officeDocument/2006/relationships/image" Target="../media/image64.svg"/></Relationships>
</file>

<file path=ppt/slides/_rels/slide2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77.sv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18" Type="http://schemas.openxmlformats.org/officeDocument/2006/relationships/image" Target="../media/image37.svg"/><Relationship Id="rId3" Type="http://schemas.openxmlformats.org/officeDocument/2006/relationships/image" Target="../media/image22.png"/><Relationship Id="rId21"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1.svg"/><Relationship Id="rId17" Type="http://schemas.openxmlformats.org/officeDocument/2006/relationships/image" Target="../media/image36.png"/><Relationship Id="rId2" Type="http://schemas.openxmlformats.org/officeDocument/2006/relationships/notesSlide" Target="../notesSlides/notesSlide4.xml"/><Relationship Id="rId16" Type="http://schemas.openxmlformats.org/officeDocument/2006/relationships/image" Target="../media/image35.svg"/><Relationship Id="rId20" Type="http://schemas.openxmlformats.org/officeDocument/2006/relationships/image" Target="../media/image39.svg"/><Relationship Id="rId1" Type="http://schemas.openxmlformats.org/officeDocument/2006/relationships/slideLayout" Target="../slideLayouts/slideLayout9.xml"/><Relationship Id="rId6" Type="http://schemas.openxmlformats.org/officeDocument/2006/relationships/image" Target="../media/image25.svg"/><Relationship Id="rId11" Type="http://schemas.openxmlformats.org/officeDocument/2006/relationships/image" Target="../media/image30.png"/><Relationship Id="rId24" Type="http://schemas.openxmlformats.org/officeDocument/2006/relationships/image" Target="../media/image43.svg"/><Relationship Id="rId5" Type="http://schemas.openxmlformats.org/officeDocument/2006/relationships/image" Target="../media/image24.png"/><Relationship Id="rId15" Type="http://schemas.openxmlformats.org/officeDocument/2006/relationships/image" Target="../media/image34.png"/><Relationship Id="rId23" Type="http://schemas.openxmlformats.org/officeDocument/2006/relationships/image" Target="../media/image42.png"/><Relationship Id="rId10" Type="http://schemas.openxmlformats.org/officeDocument/2006/relationships/image" Target="../media/image29.svg"/><Relationship Id="rId19" Type="http://schemas.openxmlformats.org/officeDocument/2006/relationships/image" Target="../media/image38.pn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 Id="rId22" Type="http://schemas.openxmlformats.org/officeDocument/2006/relationships/image" Target="../media/image41.svg"/></Relationships>
</file>

<file path=ppt/slides/_rels/slide5.xml.rels><?xml version="1.0" encoding="UTF-8" standalone="yes"?>
<Relationships xmlns="http://schemas.openxmlformats.org/package/2006/relationships"><Relationship Id="rId8" Type="http://schemas.openxmlformats.org/officeDocument/2006/relationships/image" Target="../media/image47.svg"/><Relationship Id="rId13" Type="http://schemas.openxmlformats.org/officeDocument/2006/relationships/image" Target="../media/image52.png"/><Relationship Id="rId3" Type="http://schemas.openxmlformats.org/officeDocument/2006/relationships/image" Target="../media/image18.png"/><Relationship Id="rId7" Type="http://schemas.openxmlformats.org/officeDocument/2006/relationships/image" Target="../media/image46.png"/><Relationship Id="rId12" Type="http://schemas.openxmlformats.org/officeDocument/2006/relationships/image" Target="../media/image51.svg"/><Relationship Id="rId17" Type="http://schemas.openxmlformats.org/officeDocument/2006/relationships/image" Target="../media/image56.png"/><Relationship Id="rId2" Type="http://schemas.openxmlformats.org/officeDocument/2006/relationships/notesSlide" Target="../notesSlides/notesSlide5.xml"/><Relationship Id="rId16" Type="http://schemas.openxmlformats.org/officeDocument/2006/relationships/image" Target="../media/image55.svg"/><Relationship Id="rId1" Type="http://schemas.openxmlformats.org/officeDocument/2006/relationships/slideLayout" Target="../slideLayouts/slideLayout9.xml"/><Relationship Id="rId6" Type="http://schemas.openxmlformats.org/officeDocument/2006/relationships/image" Target="../media/image45.sv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10" Type="http://schemas.openxmlformats.org/officeDocument/2006/relationships/image" Target="../media/image49.svg"/><Relationship Id="rId4" Type="http://schemas.openxmlformats.org/officeDocument/2006/relationships/image" Target="../media/image19.svg"/><Relationship Id="rId9" Type="http://schemas.openxmlformats.org/officeDocument/2006/relationships/image" Target="../media/image48.png"/><Relationship Id="rId14" Type="http://schemas.openxmlformats.org/officeDocument/2006/relationships/image" Target="../media/image53.sv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5.sv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5.svg"/></Relationships>
</file>

<file path=ppt/slides/_rels/slide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58.svg"/></Relationships>
</file>

<file path=ppt/slides/_rels/slide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5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2595418"/>
            <a:ext cx="5428936" cy="1730134"/>
          </a:xfrm>
        </p:spPr>
        <p:txBody>
          <a:bodyPr/>
          <a:lstStyle/>
          <a:p>
            <a:r>
              <a:rPr lang="en-US" sz="3600" dirty="0">
                <a:solidFill>
                  <a:schemeClr val="tx1"/>
                </a:solidFill>
              </a:rPr>
              <a:t>Implement a data </a:t>
            </a:r>
            <a:r>
              <a:rPr lang="en-US" dirty="0"/>
              <a:t>s</a:t>
            </a:r>
            <a:r>
              <a:rPr lang="en-US" sz="3600" dirty="0">
                <a:solidFill>
                  <a:schemeClr val="tx1"/>
                </a:solidFill>
              </a:rPr>
              <a:t>treaming solution with Azure Stream Analytics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4629-C1FB-03BC-A5FF-B94EFA2F5136}"/>
              </a:ext>
            </a:extLst>
          </p:cNvPr>
          <p:cNvSpPr>
            <a:spLocks noGrp="1"/>
          </p:cNvSpPr>
          <p:nvPr>
            <p:ph type="title"/>
          </p:nvPr>
        </p:nvSpPr>
        <p:spPr/>
        <p:txBody>
          <a:bodyPr/>
          <a:lstStyle/>
          <a:p>
            <a:r>
              <a:rPr lang="en-US" dirty="0"/>
              <a:t>Window functions – Snapshot Window</a:t>
            </a:r>
          </a:p>
        </p:txBody>
      </p:sp>
      <p:sp>
        <p:nvSpPr>
          <p:cNvPr id="27" name="TextBox 26">
            <a:extLst>
              <a:ext uri="{FF2B5EF4-FFF2-40B4-BE49-F238E27FC236}">
                <a16:creationId xmlns:a16="http://schemas.microsoft.com/office/drawing/2014/main" id="{62808814-AB32-7793-5DE3-250A7EFFB067}"/>
              </a:ext>
            </a:extLst>
          </p:cNvPr>
          <p:cNvSpPr txBox="1"/>
          <p:nvPr/>
        </p:nvSpPr>
        <p:spPr>
          <a:xfrm>
            <a:off x="270286" y="881016"/>
            <a:ext cx="11849267" cy="572464"/>
          </a:xfrm>
          <a:prstGeom prst="rect">
            <a:avLst/>
          </a:prstGeom>
          <a:noFill/>
        </p:spPr>
        <p:txBody>
          <a:bodyPr wrap="square" lIns="182880" tIns="146304" rIns="182880" bIns="146304" rtlCol="0">
            <a:spAutoFit/>
          </a:bodyPr>
          <a:lstStyle/>
          <a:p>
            <a:pPr>
              <a:lnSpc>
                <a:spcPct val="90000"/>
              </a:lnSpc>
              <a:spcAft>
                <a:spcPts val="600"/>
              </a:spcAft>
            </a:pPr>
            <a:r>
              <a:rPr lang="en-US" sz="2000" spc="-49" dirty="0">
                <a:solidFill>
                  <a:schemeClr val="accent4"/>
                </a:solidFill>
                <a:latin typeface="+mj-lt"/>
              </a:rPr>
              <a:t>Windows containing concurrent events with the same timestamp</a:t>
            </a:r>
          </a:p>
        </p:txBody>
      </p:sp>
      <p:sp>
        <p:nvSpPr>
          <p:cNvPr id="6" name="TextBox 5">
            <a:extLst>
              <a:ext uri="{FF2B5EF4-FFF2-40B4-BE49-F238E27FC236}">
                <a16:creationId xmlns:a16="http://schemas.microsoft.com/office/drawing/2014/main" id="{7E86D123-B417-2D50-EB32-B22AEAA17EA9}"/>
              </a:ext>
            </a:extLst>
          </p:cNvPr>
          <p:cNvSpPr txBox="1"/>
          <p:nvPr/>
        </p:nvSpPr>
        <p:spPr>
          <a:xfrm>
            <a:off x="1754072" y="1548419"/>
            <a:ext cx="9091642" cy="1600438"/>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square">
            <a:spAutoFit/>
          </a:bodyPr>
          <a:lstStyle/>
          <a:p>
            <a:r>
              <a:rPr lang="en-US" sz="1400" dirty="0">
                <a:latin typeface="Courier New" panose="02070309020205020404" pitchFamily="49" charset="0"/>
                <a:cs typeface="Courier New" panose="02070309020205020404" pitchFamily="49" charset="0"/>
              </a:rPr>
              <a:t>SELECT System.TimeStamp() AS WindowTime,</a:t>
            </a:r>
          </a:p>
          <a:p>
            <a:r>
              <a:rPr lang="en-US" sz="1400" dirty="0">
                <a:latin typeface="Courier New" panose="02070309020205020404" pitchFamily="49" charset="0"/>
                <a:cs typeface="Courier New" panose="02070309020205020404" pitchFamily="49" charset="0"/>
              </a:rPr>
              <a:t>       MAX(Reading) AS MaxReading</a:t>
            </a:r>
          </a:p>
          <a:p>
            <a:r>
              <a:rPr lang="en-US" sz="1400" dirty="0">
                <a:latin typeface="Courier New" panose="02070309020205020404" pitchFamily="49" charset="0"/>
                <a:cs typeface="Courier New" panose="02070309020205020404" pitchFamily="49" charset="0"/>
              </a:rPr>
              <a:t>INTO</a:t>
            </a:r>
          </a:p>
          <a:p>
            <a:r>
              <a:rPr lang="en-US" sz="1400" dirty="0">
                <a:latin typeface="Courier New" panose="02070309020205020404" pitchFamily="49" charset="0"/>
                <a:cs typeface="Courier New" panose="02070309020205020404" pitchFamily="49" charset="0"/>
              </a:rPr>
              <a:t>    [output]</a:t>
            </a:r>
          </a:p>
          <a:p>
            <a:r>
              <a:rPr lang="en-US" sz="1400" dirty="0">
                <a:latin typeface="Courier New" panose="02070309020205020404" pitchFamily="49" charset="0"/>
                <a:cs typeface="Courier New" panose="02070309020205020404" pitchFamily="49" charset="0"/>
              </a:rPr>
              <a:t>FROM</a:t>
            </a:r>
          </a:p>
          <a:p>
            <a:r>
              <a:rPr lang="en-US" sz="1400" dirty="0">
                <a:latin typeface="Courier New" panose="02070309020205020404" pitchFamily="49" charset="0"/>
                <a:cs typeface="Courier New" panose="02070309020205020404" pitchFamily="49" charset="0"/>
              </a:rPr>
              <a:t>    [input] TIMESTAMP BY EventProcessedUtcTime</a:t>
            </a:r>
          </a:p>
          <a:p>
            <a:r>
              <a:rPr lang="en-US" sz="1400" dirty="0">
                <a:latin typeface="Courier New" panose="02070309020205020404" pitchFamily="49" charset="0"/>
                <a:cs typeface="Courier New" panose="02070309020205020404" pitchFamily="49" charset="0"/>
              </a:rPr>
              <a:t>GROUP BY </a:t>
            </a:r>
            <a:r>
              <a:rPr lang="en-US" sz="1400" b="1" dirty="0">
                <a:latin typeface="Courier New" panose="02070309020205020404" pitchFamily="49" charset="0"/>
                <a:cs typeface="Courier New" panose="02070309020205020404" pitchFamily="49" charset="0"/>
              </a:rPr>
              <a:t>System.Timestamp()</a:t>
            </a:r>
          </a:p>
        </p:txBody>
      </p:sp>
      <p:graphicFrame>
        <p:nvGraphicFramePr>
          <p:cNvPr id="22" name="Table 22" descr="The diagram illustrates a stream with a series of events mapped into snapshot windows.">
            <a:extLst>
              <a:ext uri="{FF2B5EF4-FFF2-40B4-BE49-F238E27FC236}">
                <a16:creationId xmlns:a16="http://schemas.microsoft.com/office/drawing/2014/main" id="{515C95D3-E759-E379-6F25-CB030873EC11}"/>
              </a:ext>
            </a:extLst>
          </p:cNvPr>
          <p:cNvGraphicFramePr>
            <a:graphicFrameLocks noGrp="1"/>
          </p:cNvGraphicFramePr>
          <p:nvPr>
            <p:extLst>
              <p:ext uri="{D42A27DB-BD31-4B8C-83A1-F6EECF244321}">
                <p14:modId xmlns:p14="http://schemas.microsoft.com/office/powerpoint/2010/main" val="3268813099"/>
              </p:ext>
            </p:extLst>
          </p:nvPr>
        </p:nvGraphicFramePr>
        <p:xfrm>
          <a:off x="1622067" y="3657271"/>
          <a:ext cx="9318929" cy="2101682"/>
        </p:xfrm>
        <a:graphic>
          <a:graphicData uri="http://schemas.openxmlformats.org/drawingml/2006/table">
            <a:tbl>
              <a:tblPr firstRow="1" bandRow="1">
                <a:tableStyleId>{2D5ABB26-0587-4C30-8999-92F81FD0307C}</a:tableStyleId>
              </a:tblPr>
              <a:tblGrid>
                <a:gridCol w="1370993">
                  <a:extLst>
                    <a:ext uri="{9D8B030D-6E8A-4147-A177-3AD203B41FA5}">
                      <a16:colId xmlns:a16="http://schemas.microsoft.com/office/drawing/2014/main" val="1675303320"/>
                    </a:ext>
                  </a:extLst>
                </a:gridCol>
                <a:gridCol w="441552">
                  <a:extLst>
                    <a:ext uri="{9D8B030D-6E8A-4147-A177-3AD203B41FA5}">
                      <a16:colId xmlns:a16="http://schemas.microsoft.com/office/drawing/2014/main" val="4093992495"/>
                    </a:ext>
                  </a:extLst>
                </a:gridCol>
                <a:gridCol w="441552">
                  <a:extLst>
                    <a:ext uri="{9D8B030D-6E8A-4147-A177-3AD203B41FA5}">
                      <a16:colId xmlns:a16="http://schemas.microsoft.com/office/drawing/2014/main" val="236921031"/>
                    </a:ext>
                  </a:extLst>
                </a:gridCol>
                <a:gridCol w="441552">
                  <a:extLst>
                    <a:ext uri="{9D8B030D-6E8A-4147-A177-3AD203B41FA5}">
                      <a16:colId xmlns:a16="http://schemas.microsoft.com/office/drawing/2014/main" val="2040157580"/>
                    </a:ext>
                  </a:extLst>
                </a:gridCol>
                <a:gridCol w="441552">
                  <a:extLst>
                    <a:ext uri="{9D8B030D-6E8A-4147-A177-3AD203B41FA5}">
                      <a16:colId xmlns:a16="http://schemas.microsoft.com/office/drawing/2014/main" val="214077655"/>
                    </a:ext>
                  </a:extLst>
                </a:gridCol>
                <a:gridCol w="441552">
                  <a:extLst>
                    <a:ext uri="{9D8B030D-6E8A-4147-A177-3AD203B41FA5}">
                      <a16:colId xmlns:a16="http://schemas.microsoft.com/office/drawing/2014/main" val="1828933287"/>
                    </a:ext>
                  </a:extLst>
                </a:gridCol>
                <a:gridCol w="441552">
                  <a:extLst>
                    <a:ext uri="{9D8B030D-6E8A-4147-A177-3AD203B41FA5}">
                      <a16:colId xmlns:a16="http://schemas.microsoft.com/office/drawing/2014/main" val="4265015212"/>
                    </a:ext>
                  </a:extLst>
                </a:gridCol>
                <a:gridCol w="441552">
                  <a:extLst>
                    <a:ext uri="{9D8B030D-6E8A-4147-A177-3AD203B41FA5}">
                      <a16:colId xmlns:a16="http://schemas.microsoft.com/office/drawing/2014/main" val="2348360094"/>
                    </a:ext>
                  </a:extLst>
                </a:gridCol>
                <a:gridCol w="441552">
                  <a:extLst>
                    <a:ext uri="{9D8B030D-6E8A-4147-A177-3AD203B41FA5}">
                      <a16:colId xmlns:a16="http://schemas.microsoft.com/office/drawing/2014/main" val="345360563"/>
                    </a:ext>
                  </a:extLst>
                </a:gridCol>
                <a:gridCol w="441552">
                  <a:extLst>
                    <a:ext uri="{9D8B030D-6E8A-4147-A177-3AD203B41FA5}">
                      <a16:colId xmlns:a16="http://schemas.microsoft.com/office/drawing/2014/main" val="347978085"/>
                    </a:ext>
                  </a:extLst>
                </a:gridCol>
                <a:gridCol w="441552">
                  <a:extLst>
                    <a:ext uri="{9D8B030D-6E8A-4147-A177-3AD203B41FA5}">
                      <a16:colId xmlns:a16="http://schemas.microsoft.com/office/drawing/2014/main" val="2553478931"/>
                    </a:ext>
                  </a:extLst>
                </a:gridCol>
                <a:gridCol w="441552">
                  <a:extLst>
                    <a:ext uri="{9D8B030D-6E8A-4147-A177-3AD203B41FA5}">
                      <a16:colId xmlns:a16="http://schemas.microsoft.com/office/drawing/2014/main" val="1801172885"/>
                    </a:ext>
                  </a:extLst>
                </a:gridCol>
                <a:gridCol w="441552">
                  <a:extLst>
                    <a:ext uri="{9D8B030D-6E8A-4147-A177-3AD203B41FA5}">
                      <a16:colId xmlns:a16="http://schemas.microsoft.com/office/drawing/2014/main" val="1044358995"/>
                    </a:ext>
                  </a:extLst>
                </a:gridCol>
                <a:gridCol w="441552">
                  <a:extLst>
                    <a:ext uri="{9D8B030D-6E8A-4147-A177-3AD203B41FA5}">
                      <a16:colId xmlns:a16="http://schemas.microsoft.com/office/drawing/2014/main" val="3115767786"/>
                    </a:ext>
                  </a:extLst>
                </a:gridCol>
                <a:gridCol w="441552">
                  <a:extLst>
                    <a:ext uri="{9D8B030D-6E8A-4147-A177-3AD203B41FA5}">
                      <a16:colId xmlns:a16="http://schemas.microsoft.com/office/drawing/2014/main" val="3566615832"/>
                    </a:ext>
                  </a:extLst>
                </a:gridCol>
                <a:gridCol w="441552">
                  <a:extLst>
                    <a:ext uri="{9D8B030D-6E8A-4147-A177-3AD203B41FA5}">
                      <a16:colId xmlns:a16="http://schemas.microsoft.com/office/drawing/2014/main" val="2166014559"/>
                    </a:ext>
                  </a:extLst>
                </a:gridCol>
                <a:gridCol w="441552">
                  <a:extLst>
                    <a:ext uri="{9D8B030D-6E8A-4147-A177-3AD203B41FA5}">
                      <a16:colId xmlns:a16="http://schemas.microsoft.com/office/drawing/2014/main" val="3834349797"/>
                    </a:ext>
                  </a:extLst>
                </a:gridCol>
                <a:gridCol w="441552">
                  <a:extLst>
                    <a:ext uri="{9D8B030D-6E8A-4147-A177-3AD203B41FA5}">
                      <a16:colId xmlns:a16="http://schemas.microsoft.com/office/drawing/2014/main" val="1943016065"/>
                    </a:ext>
                  </a:extLst>
                </a:gridCol>
                <a:gridCol w="441552">
                  <a:extLst>
                    <a:ext uri="{9D8B030D-6E8A-4147-A177-3AD203B41FA5}">
                      <a16:colId xmlns:a16="http://schemas.microsoft.com/office/drawing/2014/main" val="1220309576"/>
                    </a:ext>
                  </a:extLst>
                </a:gridCol>
              </a:tblGrid>
              <a:tr h="370840">
                <a:tc rowSpan="2">
                  <a:txBody>
                    <a:bodyPr/>
                    <a:lstStyle/>
                    <a:p>
                      <a:r>
                        <a:rPr lang="en-US" b="0" dirty="0">
                          <a:solidFill>
                            <a:schemeClr val="tx1"/>
                          </a:solidFill>
                        </a:rPr>
                        <a:t>Time: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6">
                  <a:txBody>
                    <a:bodyPr/>
                    <a:lstStyle/>
                    <a:p>
                      <a:r>
                        <a:rPr lang="en-US" sz="1200" b="0" dirty="0">
                          <a:solidFill>
                            <a:schemeClr val="tx1"/>
                          </a:solidFill>
                        </a:rPr>
                        <a:t>3</a:t>
                      </a:r>
                      <a:r>
                        <a:rPr lang="en-US" sz="1200" b="0" baseline="30000" dirty="0">
                          <a:solidFill>
                            <a:schemeClr val="tx1"/>
                          </a:solidFill>
                        </a:rPr>
                        <a:t>rd</a:t>
                      </a:r>
                      <a:r>
                        <a:rPr lang="en-US" sz="1200" b="0" dirty="0">
                          <a:solidFill>
                            <a:schemeClr val="tx1"/>
                          </a:solidFill>
                        </a:rPr>
                        <a:t> Minute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6">
                  <a:txBody>
                    <a:bodyPr/>
                    <a:lstStyle/>
                    <a:p>
                      <a:r>
                        <a:rPr lang="en-US" sz="1200" b="0" dirty="0">
                          <a:solidFill>
                            <a:schemeClr val="tx1"/>
                          </a:solidFill>
                        </a:rPr>
                        <a:t>2</a:t>
                      </a:r>
                      <a:r>
                        <a:rPr lang="en-US" sz="1200" b="0" baseline="30000" dirty="0">
                          <a:solidFill>
                            <a:schemeClr val="tx1"/>
                          </a:solidFill>
                        </a:rPr>
                        <a:t>nd</a:t>
                      </a:r>
                      <a:r>
                        <a:rPr lang="en-US" sz="1200" b="0" dirty="0">
                          <a:solidFill>
                            <a:schemeClr val="tx1"/>
                          </a:solidFill>
                        </a:rPr>
                        <a:t> Minute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6">
                  <a:txBody>
                    <a:bodyPr/>
                    <a:lstStyle/>
                    <a:p>
                      <a:r>
                        <a:rPr lang="en-US" sz="1200" b="0" dirty="0">
                          <a:solidFill>
                            <a:schemeClr val="tx1"/>
                          </a:solidFill>
                        </a:rPr>
                        <a:t>1</a:t>
                      </a:r>
                      <a:r>
                        <a:rPr lang="en-US" sz="1200" b="0" baseline="30000" dirty="0">
                          <a:solidFill>
                            <a:schemeClr val="tx1"/>
                          </a:solidFill>
                        </a:rPr>
                        <a:t>st</a:t>
                      </a:r>
                      <a:r>
                        <a:rPr lang="en-US" sz="1200" b="0" dirty="0">
                          <a:solidFill>
                            <a:schemeClr val="tx1"/>
                          </a:solidFill>
                        </a:rPr>
                        <a:t> Minute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854218"/>
                  </a:ext>
                </a:extLst>
              </a:tr>
              <a:tr h="370840">
                <a:tc vMerge="1">
                  <a:txBody>
                    <a:bodyPr/>
                    <a:lstStyle/>
                    <a:p>
                      <a:r>
                        <a:rPr lang="en-US" b="0" dirty="0">
                          <a:solidFill>
                            <a:schemeClr val="bg1">
                              <a:lumMod val="50000"/>
                            </a:schemeClr>
                          </a:solidFill>
                        </a:rPr>
                        <a:t>Time: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8711902"/>
                  </a:ext>
                </a:extLst>
              </a:tr>
              <a:tr h="618322">
                <a:tc>
                  <a:txBody>
                    <a:bodyPr/>
                    <a:lstStyle/>
                    <a:p>
                      <a:r>
                        <a:rPr lang="en-US" dirty="0">
                          <a:solidFill>
                            <a:schemeClr val="tx1"/>
                          </a:solidFill>
                        </a:rPr>
                        <a:t>Events:</a:t>
                      </a:r>
                    </a:p>
                  </a:txBody>
                  <a:tcPr anchor="ctr">
                    <a:lnT w="12700" cap="flat" cmpd="sng" algn="ctr">
                      <a:no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solidFill>
                  </a:tcPr>
                </a:tc>
                <a:extLst>
                  <a:ext uri="{0D108BD9-81ED-4DB2-BD59-A6C34878D82A}">
                    <a16:rowId xmlns:a16="http://schemas.microsoft.com/office/drawing/2014/main" val="4029089339"/>
                  </a:ext>
                </a:extLst>
              </a:tr>
              <a:tr h="370840">
                <a:tc>
                  <a:txBody>
                    <a:bodyPr/>
                    <a:lstStyle/>
                    <a:p>
                      <a:r>
                        <a:rPr lang="en-US" dirty="0">
                          <a:solidFill>
                            <a:schemeClr val="tx1"/>
                          </a:solidFill>
                        </a:rPr>
                        <a:t>Windows:</a:t>
                      </a:r>
                    </a:p>
                  </a:txBody>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400" dirty="0">
                        <a:solidFill>
                          <a:schemeClr val="bg1">
                            <a:lumMod val="50000"/>
                          </a:schemeClr>
                        </a:solidFill>
                      </a:endParaRPr>
                    </a:p>
                  </a:txBody>
                  <a:tcPr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400"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BCBE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400"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lToBr w="12700" cmpd="sng">
                      <a:noFill/>
                      <a:prstDash val="solid"/>
                    </a:lnTlToBr>
                    <a:lnBlToTr w="12700" cmpd="sng">
                      <a:noFill/>
                      <a:prstDash val="solid"/>
                    </a:lnBlToTr>
                    <a:no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4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a:endParaRPr lang="en-US" sz="14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a:endParaRPr lang="en-US" sz="14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a:endParaRPr lang="en-US" sz="14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endParaRPr lang="en-US" sz="1400"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BCBEE"/>
                    </a:solidFill>
                  </a:tcPr>
                </a:tc>
                <a:tc>
                  <a:txBody>
                    <a:bodyPr/>
                    <a:lstStyle/>
                    <a:p>
                      <a:pPr algn="ctr"/>
                      <a:endParaRPr lang="en-US" sz="1400"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noFill/>
                  </a:tcP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bg1">
                            <a:lumMod val="50000"/>
                          </a:schemeClr>
                        </a:solidFill>
                      </a:endParaRPr>
                    </a:p>
                  </a:txBody>
                  <a:tcPr anchor="ctr">
                    <a:lnR w="12700" cap="flat" cmpd="sng" algn="ctr">
                      <a:solidFill>
                        <a:schemeClr val="tx1"/>
                      </a:solidFill>
                      <a:prstDash val="solid"/>
                      <a:round/>
                      <a:headEnd type="none" w="med" len="med"/>
                      <a:tailEnd type="none" w="med" len="med"/>
                    </a:lnR>
                    <a:noFill/>
                  </a:tcPr>
                </a:tc>
                <a:tc>
                  <a:txBody>
                    <a:bodyPr/>
                    <a:lstStyle/>
                    <a:p>
                      <a:pPr algn="ctr"/>
                      <a:endParaRPr lang="en-US" sz="1400"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BCBEE"/>
                    </a:solidFill>
                  </a:tcPr>
                </a:tc>
                <a:tc>
                  <a:txBody>
                    <a:bodyPr/>
                    <a:lstStyle/>
                    <a:p>
                      <a:pPr algn="ctr"/>
                      <a:endParaRPr lang="en-US" sz="1400"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T>
                      <a:noFill/>
                    </a:lnT>
                    <a:lnB>
                      <a:noFill/>
                    </a:lnB>
                    <a:noFill/>
                  </a:tcPr>
                </a:tc>
                <a:tc>
                  <a:txBody>
                    <a:bodyPr/>
                    <a:lstStyle/>
                    <a:p>
                      <a:pPr algn="ctr"/>
                      <a:endParaRPr lang="en-US" sz="1400" dirty="0">
                        <a:solidFill>
                          <a:schemeClr val="bg1">
                            <a:lumMod val="50000"/>
                          </a:schemeClr>
                        </a:solidFill>
                      </a:endParaRPr>
                    </a:p>
                  </a:txBody>
                  <a:tcPr anchor="ctr">
                    <a:lnR>
                      <a:noFill/>
                    </a:lnR>
                    <a:lnT>
                      <a:noFill/>
                    </a:lnT>
                    <a:lnB>
                      <a:noFill/>
                    </a:lnB>
                    <a:noFill/>
                  </a:tcPr>
                </a:tc>
                <a:tc>
                  <a:txBody>
                    <a:bodyPr/>
                    <a:lstStyle/>
                    <a:p>
                      <a:pPr algn="ctr"/>
                      <a:endParaRPr lang="en-US" sz="1400" dirty="0">
                        <a:solidFill>
                          <a:schemeClr val="bg1">
                            <a:lumMod val="50000"/>
                          </a:schemeClr>
                        </a:solidFill>
                      </a:endParaRPr>
                    </a:p>
                  </a:txBody>
                  <a:tcPr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BCBEE"/>
                    </a:solidFill>
                  </a:tcPr>
                </a:tc>
                <a:tc>
                  <a:txBody>
                    <a:bodyPr/>
                    <a:lstStyle/>
                    <a:p>
                      <a:pPr algn="ctr"/>
                      <a:endParaRPr lang="en-US" sz="1400"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solidFill>
                          <a:schemeClr val="bg1">
                            <a:lumMod val="50000"/>
                          </a:schemeClr>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8661273"/>
                  </a:ext>
                </a:extLst>
              </a:tr>
              <a:tr h="370840">
                <a:tc>
                  <a:txBody>
                    <a:bodyPr/>
                    <a:lstStyle/>
                    <a:p>
                      <a:endParaRPr lang="en-US" dirty="0">
                        <a:solidFill>
                          <a:schemeClr val="tx1"/>
                        </a:solidFill>
                      </a:endParaRPr>
                    </a:p>
                  </a:txBody>
                  <a:tcPr/>
                </a:tc>
                <a:tc gridSpan="3">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MaxReading: 3.4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4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4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MaxReading: 2.9</a:t>
                      </a:r>
                    </a:p>
                  </a:txBody>
                  <a:tcPr anchor="ctr">
                    <a:lnL w="12700" cap="flat" cmpd="sng" algn="ctr">
                      <a:noFill/>
                      <a:prstDash val="solid"/>
                      <a:round/>
                      <a:headEnd type="none" w="med" len="med"/>
                      <a:tailEnd type="none" w="med" len="med"/>
                    </a:lnL>
                    <a:noFill/>
                  </a:tcPr>
                </a:tc>
                <a:tc hMerge="1">
                  <a:txBody>
                    <a:bodyPr/>
                    <a:lstStyle/>
                    <a:p>
                      <a:pPr algn="ctr"/>
                      <a:endParaRPr lang="en-US" sz="1400" dirty="0">
                        <a:solidFill>
                          <a:schemeClr val="bg1">
                            <a:lumMod val="50000"/>
                          </a:schemeClr>
                        </a:solidFill>
                      </a:endParaRPr>
                    </a:p>
                  </a:txBody>
                  <a:tcPr anchor="ctr">
                    <a:lnT w="12700" cap="flat" cmpd="sng" algn="ctr">
                      <a:solidFill>
                        <a:schemeClr val="tx1"/>
                      </a:solidFill>
                      <a:prstDash val="solid"/>
                      <a:round/>
                      <a:headEnd type="none" w="med" len="med"/>
                      <a:tailEnd type="none" w="med" len="med"/>
                    </a:lnT>
                    <a:noFill/>
                  </a:tcPr>
                </a:tc>
                <a:tc hMerge="1">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tx1"/>
                        </a:solidFill>
                      </a:endParaRPr>
                    </a:p>
                  </a:txBody>
                  <a:tcPr anchor="ctr">
                    <a:noFill/>
                  </a:tcPr>
                </a:tc>
                <a:tc gridSpan="3">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MaxReading: 3.1</a:t>
                      </a:r>
                    </a:p>
                  </a:txBody>
                  <a:tcPr anchor="ctr">
                    <a:noFill/>
                  </a:tcPr>
                </a:tc>
                <a:tc hMerge="1">
                  <a:txBody>
                    <a:bodyPr/>
                    <a:lstStyle/>
                    <a:p>
                      <a:pPr algn="ctr"/>
                      <a:endParaRPr lang="en-US" sz="1400" dirty="0">
                        <a:solidFill>
                          <a:schemeClr val="bg1">
                            <a:lumMod val="50000"/>
                          </a:schemeClr>
                        </a:solidFill>
                      </a:endParaRPr>
                    </a:p>
                  </a:txBody>
                  <a:tcPr anchor="ctr">
                    <a:lnT w="12700" cap="flat" cmpd="sng" algn="ctr">
                      <a:solidFill>
                        <a:schemeClr val="tx1"/>
                      </a:solidFill>
                      <a:prstDash val="solid"/>
                      <a:round/>
                      <a:headEnd type="none" w="med" len="med"/>
                      <a:tailEnd type="none" w="med" len="med"/>
                    </a:lnT>
                    <a:noFill/>
                  </a:tcPr>
                </a:tc>
                <a:tc hMerge="1">
                  <a:txBody>
                    <a:bodyPr/>
                    <a:lstStyle/>
                    <a:p>
                      <a:pPr algn="ctr"/>
                      <a:endParaRPr lang="en-US" sz="1400" dirty="0">
                        <a:solidFill>
                          <a:schemeClr val="bg1">
                            <a:lumMod val="50000"/>
                          </a:schemeClr>
                        </a:solidFill>
                      </a:endParaRPr>
                    </a:p>
                  </a:txBody>
                  <a:tcPr anchor="ctr">
                    <a:lnT>
                      <a:noFill/>
                    </a:lnT>
                    <a:noFill/>
                  </a:tcPr>
                </a:tc>
                <a:tc>
                  <a:txBody>
                    <a:bodyPr/>
                    <a:lstStyle/>
                    <a:p>
                      <a:pPr algn="ctr"/>
                      <a:endParaRPr lang="en-US" sz="1400" dirty="0">
                        <a:solidFill>
                          <a:schemeClr val="tx1"/>
                        </a:solidFill>
                      </a:endParaRPr>
                    </a:p>
                  </a:txBody>
                  <a:tcPr anchor="ctr">
                    <a:lnR>
                      <a:noFill/>
                    </a:lnR>
                    <a:lnT>
                      <a:noFill/>
                    </a:lnT>
                    <a:noFill/>
                  </a:tcPr>
                </a:tc>
                <a:tc gridSpan="3">
                  <a:txBody>
                    <a:bodyPr/>
                    <a:lstStyle/>
                    <a:p>
                      <a:pPr algn="ctr"/>
                      <a:r>
                        <a:rPr kumimoji="0" lang="en-US" sz="1200" b="0" i="0" u="none" strike="noStrike" kern="1200" cap="none" spc="0" normalizeH="0" baseline="0" noProof="0" dirty="0">
                          <a:ln>
                            <a:noFill/>
                          </a:ln>
                          <a:solidFill>
                            <a:schemeClr val="tx1"/>
                          </a:solidFill>
                          <a:effectLst/>
                          <a:uLnTx/>
                          <a:uFillTx/>
                          <a:latin typeface="+mn-lt"/>
                          <a:ea typeface="+mn-ea"/>
                          <a:cs typeface="+mn-cs"/>
                        </a:rPr>
                        <a:t>MaxReading: 3.1</a:t>
                      </a:r>
                      <a:endParaRPr lang="en-US" sz="1400" dirty="0">
                        <a:solidFill>
                          <a:schemeClr val="tx1"/>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pPr algn="ctr"/>
                      <a:endParaRPr lang="en-US" sz="1400" dirty="0">
                        <a:solidFill>
                          <a:schemeClr val="bg1">
                            <a:lumMod val="50000"/>
                          </a:schemeClr>
                        </a:solidFill>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pPr algn="ctr"/>
                      <a:endParaRPr lang="en-US" sz="1400" dirty="0">
                        <a:solidFill>
                          <a:schemeClr val="bg1">
                            <a:lumMod val="50000"/>
                          </a:schemeClr>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endParaRPr lang="en-US" sz="1400" dirty="0">
                        <a:solidFill>
                          <a:schemeClr val="tx1"/>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309785991"/>
                  </a:ext>
                </a:extLst>
              </a:tr>
            </a:tbl>
          </a:graphicData>
        </a:graphic>
      </p:graphicFrame>
      <p:pic>
        <p:nvPicPr>
          <p:cNvPr id="4" name="Graphic 3">
            <a:extLst>
              <a:ext uri="{FF2B5EF4-FFF2-40B4-BE49-F238E27FC236}">
                <a16:creationId xmlns:a16="http://schemas.microsoft.com/office/drawing/2014/main" id="{8024641A-8D91-AC4D-E87A-3691B4D8B0D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2480941" y="4448187"/>
            <a:ext cx="436346" cy="436346"/>
          </a:xfrm>
          <a:prstGeom prst="rect">
            <a:avLst/>
          </a:prstGeom>
        </p:spPr>
      </p:pic>
      <p:cxnSp>
        <p:nvCxnSpPr>
          <p:cNvPr id="8" name="Straight Arrow Connector 7">
            <a:extLst>
              <a:ext uri="{FF2B5EF4-FFF2-40B4-BE49-F238E27FC236}">
                <a16:creationId xmlns:a16="http://schemas.microsoft.com/office/drawing/2014/main" id="{7154FA6D-6A35-AC36-E3D3-8D7F1F38A46A}"/>
              </a:ext>
              <a:ext uri="{C183D7F6-B498-43B3-948B-1728B52AA6E4}">
                <adec:decorative xmlns:adec="http://schemas.microsoft.com/office/drawing/2017/decorative" val="1"/>
              </a:ext>
            </a:extLst>
          </p:cNvPr>
          <p:cNvCxnSpPr>
            <a:cxnSpLocks/>
            <a:stCxn id="4" idx="0"/>
          </p:cNvCxnSpPr>
          <p:nvPr/>
        </p:nvCxnSpPr>
        <p:spPr>
          <a:xfrm>
            <a:off x="2917287" y="4666360"/>
            <a:ext cx="8341194" cy="0"/>
          </a:xfrm>
          <a:prstGeom prst="straightConnector1">
            <a:avLst/>
          </a:prstGeom>
          <a:ln w="28575">
            <a:solidFill>
              <a:srgbClr val="1392B4"/>
            </a:solidFill>
            <a:prstDash val="sysDot"/>
            <a:headEnd type="none"/>
            <a:tailEnd type="triangle"/>
          </a:ln>
        </p:spPr>
        <p:style>
          <a:lnRef idx="1">
            <a:schemeClr val="accent5"/>
          </a:lnRef>
          <a:fillRef idx="0">
            <a:schemeClr val="accent5"/>
          </a:fillRef>
          <a:effectRef idx="0">
            <a:schemeClr val="accent5"/>
          </a:effectRef>
          <a:fontRef idx="minor">
            <a:schemeClr val="tx1"/>
          </a:fontRef>
        </p:style>
      </p:cxnSp>
      <p:sp>
        <p:nvSpPr>
          <p:cNvPr id="9" name="Star: 8 Points 8">
            <a:extLst>
              <a:ext uri="{FF2B5EF4-FFF2-40B4-BE49-F238E27FC236}">
                <a16:creationId xmlns:a16="http://schemas.microsoft.com/office/drawing/2014/main" id="{F20FA0FD-572E-5256-1EA3-3D7CEAF9E65A}"/>
              </a:ext>
              <a:ext uri="{C183D7F6-B498-43B3-948B-1728B52AA6E4}">
                <adec:decorative xmlns:adec="http://schemas.microsoft.com/office/drawing/2017/decorative" val="1"/>
              </a:ext>
            </a:extLst>
          </p:cNvPr>
          <p:cNvSpPr/>
          <p:nvPr/>
        </p:nvSpPr>
        <p:spPr bwMode="auto">
          <a:xfrm>
            <a:off x="3488706" y="4422306"/>
            <a:ext cx="370303" cy="370303"/>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b="1" dirty="0">
                <a:gradFill>
                  <a:gsLst>
                    <a:gs pos="0">
                      <a:srgbClr val="FFFFFF"/>
                    </a:gs>
                    <a:gs pos="100000">
                      <a:srgbClr val="FFFFFF"/>
                    </a:gs>
                  </a:gsLst>
                  <a:lin ang="5400000" scaled="0"/>
                </a:gradFill>
                <a:ea typeface="Segoe UI" pitchFamily="34" charset="0"/>
                <a:cs typeface="Segoe UI" pitchFamily="34" charset="0"/>
              </a:rPr>
              <a:t>3.1</a:t>
            </a:r>
          </a:p>
        </p:txBody>
      </p:sp>
      <p:sp>
        <p:nvSpPr>
          <p:cNvPr id="12" name="Star: 8 Points 11">
            <a:extLst>
              <a:ext uri="{FF2B5EF4-FFF2-40B4-BE49-F238E27FC236}">
                <a16:creationId xmlns:a16="http://schemas.microsoft.com/office/drawing/2014/main" id="{C5BDF1B8-B954-C6EA-51E7-EDD3DBDDF7F8}"/>
              </a:ext>
              <a:ext uri="{C183D7F6-B498-43B3-948B-1728B52AA6E4}">
                <adec:decorative xmlns:adec="http://schemas.microsoft.com/office/drawing/2017/decorative" val="1"/>
              </a:ext>
            </a:extLst>
          </p:cNvPr>
          <p:cNvSpPr/>
          <p:nvPr/>
        </p:nvSpPr>
        <p:spPr bwMode="auto">
          <a:xfrm>
            <a:off x="3495480" y="4640479"/>
            <a:ext cx="370303" cy="370303"/>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b="1" dirty="0">
                <a:gradFill>
                  <a:gsLst>
                    <a:gs pos="0">
                      <a:srgbClr val="FFFFFF"/>
                    </a:gs>
                    <a:gs pos="100000">
                      <a:srgbClr val="FFFFFF"/>
                    </a:gs>
                  </a:gsLst>
                  <a:lin ang="5400000" scaled="0"/>
                </a:gradFill>
                <a:ea typeface="Segoe UI" pitchFamily="34" charset="0"/>
                <a:cs typeface="Segoe UI" pitchFamily="34" charset="0"/>
              </a:rPr>
              <a:t>3.4</a:t>
            </a:r>
          </a:p>
        </p:txBody>
      </p:sp>
      <p:sp>
        <p:nvSpPr>
          <p:cNvPr id="7" name="Star: 8 Points 6">
            <a:extLst>
              <a:ext uri="{FF2B5EF4-FFF2-40B4-BE49-F238E27FC236}">
                <a16:creationId xmlns:a16="http://schemas.microsoft.com/office/drawing/2014/main" id="{5828D0CF-A9F6-9B4A-3756-C17B6396EADB}"/>
              </a:ext>
              <a:ext uri="{C183D7F6-B498-43B3-948B-1728B52AA6E4}">
                <adec:decorative xmlns:adec="http://schemas.microsoft.com/office/drawing/2017/decorative" val="1"/>
              </a:ext>
            </a:extLst>
          </p:cNvPr>
          <p:cNvSpPr/>
          <p:nvPr/>
        </p:nvSpPr>
        <p:spPr bwMode="auto">
          <a:xfrm>
            <a:off x="6118582" y="4384745"/>
            <a:ext cx="370303" cy="370303"/>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b="1" dirty="0">
                <a:gradFill>
                  <a:gsLst>
                    <a:gs pos="0">
                      <a:srgbClr val="FFFFFF"/>
                    </a:gs>
                    <a:gs pos="100000">
                      <a:srgbClr val="FFFFFF"/>
                    </a:gs>
                  </a:gsLst>
                  <a:lin ang="5400000" scaled="0"/>
                </a:gradFill>
                <a:ea typeface="Segoe UI" pitchFamily="34" charset="0"/>
                <a:cs typeface="Segoe UI" pitchFamily="34" charset="0"/>
              </a:rPr>
              <a:t>2.9</a:t>
            </a:r>
          </a:p>
        </p:txBody>
      </p:sp>
      <p:sp>
        <p:nvSpPr>
          <p:cNvPr id="10" name="Star: 8 Points 9">
            <a:extLst>
              <a:ext uri="{FF2B5EF4-FFF2-40B4-BE49-F238E27FC236}">
                <a16:creationId xmlns:a16="http://schemas.microsoft.com/office/drawing/2014/main" id="{F9CE1AE8-462D-F2F9-6536-B251AD89E754}"/>
              </a:ext>
              <a:ext uri="{C183D7F6-B498-43B3-948B-1728B52AA6E4}">
                <adec:decorative xmlns:adec="http://schemas.microsoft.com/office/drawing/2017/decorative" val="1"/>
              </a:ext>
            </a:extLst>
          </p:cNvPr>
          <p:cNvSpPr/>
          <p:nvPr/>
        </p:nvSpPr>
        <p:spPr bwMode="auto">
          <a:xfrm>
            <a:off x="6125356" y="4602918"/>
            <a:ext cx="370303" cy="370303"/>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b="1" dirty="0">
                <a:gradFill>
                  <a:gsLst>
                    <a:gs pos="0">
                      <a:srgbClr val="FFFFFF"/>
                    </a:gs>
                    <a:gs pos="100000">
                      <a:srgbClr val="FFFFFF"/>
                    </a:gs>
                  </a:gsLst>
                  <a:lin ang="5400000" scaled="0"/>
                </a:gradFill>
                <a:ea typeface="Segoe UI" pitchFamily="34" charset="0"/>
                <a:cs typeface="Segoe UI" pitchFamily="34" charset="0"/>
              </a:rPr>
              <a:t>2.6</a:t>
            </a:r>
          </a:p>
        </p:txBody>
      </p:sp>
      <p:sp>
        <p:nvSpPr>
          <p:cNvPr id="13" name="Star: 8 Points 12">
            <a:extLst>
              <a:ext uri="{FF2B5EF4-FFF2-40B4-BE49-F238E27FC236}">
                <a16:creationId xmlns:a16="http://schemas.microsoft.com/office/drawing/2014/main" id="{94B999AB-4ED8-9189-E6EC-38598E0B83DF}"/>
              </a:ext>
              <a:ext uri="{C183D7F6-B498-43B3-948B-1728B52AA6E4}">
                <adec:decorative xmlns:adec="http://schemas.microsoft.com/office/drawing/2017/decorative" val="1"/>
              </a:ext>
            </a:extLst>
          </p:cNvPr>
          <p:cNvSpPr/>
          <p:nvPr/>
        </p:nvSpPr>
        <p:spPr bwMode="auto">
          <a:xfrm>
            <a:off x="7899822" y="4481208"/>
            <a:ext cx="370303" cy="370303"/>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b="1" dirty="0">
                <a:gradFill>
                  <a:gsLst>
                    <a:gs pos="0">
                      <a:srgbClr val="FFFFFF"/>
                    </a:gs>
                    <a:gs pos="100000">
                      <a:srgbClr val="FFFFFF"/>
                    </a:gs>
                  </a:gsLst>
                  <a:lin ang="5400000" scaled="0"/>
                </a:gradFill>
                <a:ea typeface="Segoe UI" pitchFamily="34" charset="0"/>
                <a:cs typeface="Segoe UI" pitchFamily="34" charset="0"/>
              </a:rPr>
              <a:t>3.1</a:t>
            </a:r>
          </a:p>
        </p:txBody>
      </p:sp>
      <p:sp>
        <p:nvSpPr>
          <p:cNvPr id="14" name="Star: 8 Points 13">
            <a:extLst>
              <a:ext uri="{FF2B5EF4-FFF2-40B4-BE49-F238E27FC236}">
                <a16:creationId xmlns:a16="http://schemas.microsoft.com/office/drawing/2014/main" id="{D331EDEB-4CA0-DA1D-3AF2-616DD83B490D}"/>
              </a:ext>
              <a:ext uri="{C183D7F6-B498-43B3-948B-1728B52AA6E4}">
                <adec:decorative xmlns:adec="http://schemas.microsoft.com/office/drawing/2017/decorative" val="1"/>
              </a:ext>
            </a:extLst>
          </p:cNvPr>
          <p:cNvSpPr/>
          <p:nvPr/>
        </p:nvSpPr>
        <p:spPr bwMode="auto">
          <a:xfrm>
            <a:off x="9667514" y="4384745"/>
            <a:ext cx="370303" cy="370303"/>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b="1" dirty="0">
                <a:gradFill>
                  <a:gsLst>
                    <a:gs pos="0">
                      <a:srgbClr val="FFFFFF"/>
                    </a:gs>
                    <a:gs pos="100000">
                      <a:srgbClr val="FFFFFF"/>
                    </a:gs>
                  </a:gsLst>
                  <a:lin ang="5400000" scaled="0"/>
                </a:gradFill>
                <a:ea typeface="Segoe UI" pitchFamily="34" charset="0"/>
                <a:cs typeface="Segoe UI" pitchFamily="34" charset="0"/>
              </a:rPr>
              <a:t>3.0</a:t>
            </a:r>
          </a:p>
        </p:txBody>
      </p:sp>
      <p:sp>
        <p:nvSpPr>
          <p:cNvPr id="18" name="Star: 8 Points 17">
            <a:extLst>
              <a:ext uri="{FF2B5EF4-FFF2-40B4-BE49-F238E27FC236}">
                <a16:creationId xmlns:a16="http://schemas.microsoft.com/office/drawing/2014/main" id="{F6C45F0F-34AB-EF55-082C-42EB575F1D52}"/>
              </a:ext>
              <a:ext uri="{C183D7F6-B498-43B3-948B-1728B52AA6E4}">
                <adec:decorative xmlns:adec="http://schemas.microsoft.com/office/drawing/2017/decorative" val="1"/>
              </a:ext>
            </a:extLst>
          </p:cNvPr>
          <p:cNvSpPr/>
          <p:nvPr/>
        </p:nvSpPr>
        <p:spPr bwMode="auto">
          <a:xfrm>
            <a:off x="9674288" y="4602918"/>
            <a:ext cx="370303" cy="370303"/>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b="1" dirty="0">
                <a:gradFill>
                  <a:gsLst>
                    <a:gs pos="0">
                      <a:srgbClr val="FFFFFF"/>
                    </a:gs>
                    <a:gs pos="100000">
                      <a:srgbClr val="FFFFFF"/>
                    </a:gs>
                  </a:gsLst>
                  <a:lin ang="5400000" scaled="0"/>
                </a:gradFill>
                <a:ea typeface="Segoe UI" pitchFamily="34" charset="0"/>
                <a:cs typeface="Segoe UI" pitchFamily="34" charset="0"/>
              </a:rPr>
              <a:t>3.1</a:t>
            </a:r>
          </a:p>
        </p:txBody>
      </p:sp>
    </p:spTree>
    <p:extLst>
      <p:ext uri="{BB962C8B-B14F-4D97-AF65-F5344CB8AC3E}">
        <p14:creationId xmlns:p14="http://schemas.microsoft.com/office/powerpoint/2010/main" val="1791538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EFFD53-BA15-5AFC-CCD5-29B7E0BAA293}"/>
              </a:ext>
              <a:ext uri="{C183D7F6-B498-43B3-948B-1728B52AA6E4}">
                <adec:decorative xmlns:adec="http://schemas.microsoft.com/office/drawing/2017/decorative" val="1"/>
              </a:ext>
            </a:extLst>
          </p:cNvPr>
          <p:cNvSpPr/>
          <p:nvPr/>
        </p:nvSpPr>
        <p:spPr bwMode="auto">
          <a:xfrm>
            <a:off x="418643" y="1385454"/>
            <a:ext cx="11477793" cy="50320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Graphic 3">
            <a:extLst>
              <a:ext uri="{FF2B5EF4-FFF2-40B4-BE49-F238E27FC236}">
                <a16:creationId xmlns:a16="http://schemas.microsoft.com/office/drawing/2014/main" id="{BD2A54B2-F7D3-C1C3-ADBF-99704DDBC80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60865" y="2383403"/>
            <a:ext cx="2709167" cy="2709167"/>
          </a:xfrm>
          <a:prstGeom prst="rect">
            <a:avLst/>
          </a:prstGeom>
        </p:spPr>
      </p:pic>
      <p:sp>
        <p:nvSpPr>
          <p:cNvPr id="11" name="Title 10">
            <a:extLst>
              <a:ext uri="{FF2B5EF4-FFF2-40B4-BE49-F238E27FC236}">
                <a16:creationId xmlns:a16="http://schemas.microsoft.com/office/drawing/2014/main" id="{698005C7-B4B6-4707-A9E3-3CBA28E93724}"/>
              </a:ext>
            </a:extLst>
          </p:cNvPr>
          <p:cNvSpPr>
            <a:spLocks noGrp="1"/>
          </p:cNvSpPr>
          <p:nvPr>
            <p:ph type="title"/>
          </p:nvPr>
        </p:nvSpPr>
        <p:spPr/>
        <p:txBody>
          <a:bodyPr/>
          <a:lstStyle/>
          <a:p>
            <a:r>
              <a:rPr lang="en-US" dirty="0"/>
              <a:t>Demo: Get started with Azure Stream Analytics</a:t>
            </a:r>
          </a:p>
        </p:txBody>
      </p:sp>
      <p:sp>
        <p:nvSpPr>
          <p:cNvPr id="12" name="Text Placeholder 11">
            <a:extLst>
              <a:ext uri="{FF2B5EF4-FFF2-40B4-BE49-F238E27FC236}">
                <a16:creationId xmlns:a16="http://schemas.microsoft.com/office/drawing/2014/main" id="{512982A0-6628-13EB-C45A-5648E05354E1}"/>
              </a:ext>
            </a:extLst>
          </p:cNvPr>
          <p:cNvSpPr>
            <a:spLocks noGrp="1"/>
          </p:cNvSpPr>
          <p:nvPr>
            <p:ph type="body" sz="quarter" idx="10"/>
          </p:nvPr>
        </p:nvSpPr>
        <p:spPr>
          <a:xfrm>
            <a:off x="732726" y="2698410"/>
            <a:ext cx="4645314" cy="1617622"/>
          </a:xfrm>
        </p:spPr>
        <p:txBody>
          <a:bodyPr/>
          <a:lstStyle/>
          <a:p>
            <a:r>
              <a:rPr lang="en-US" dirty="0"/>
              <a:t>You can try this for yourself later by following the instructions at the link below:</a:t>
            </a:r>
          </a:p>
          <a:p>
            <a:endParaRPr lang="en-US" dirty="0"/>
          </a:p>
        </p:txBody>
      </p:sp>
      <p:sp>
        <p:nvSpPr>
          <p:cNvPr id="5" name="TextBox 4">
            <a:extLst>
              <a:ext uri="{FF2B5EF4-FFF2-40B4-BE49-F238E27FC236}">
                <a16:creationId xmlns:a16="http://schemas.microsoft.com/office/drawing/2014/main" id="{0DA7CE12-F9AB-E702-1296-2702C721D1FF}"/>
              </a:ext>
            </a:extLst>
          </p:cNvPr>
          <p:cNvSpPr txBox="1"/>
          <p:nvPr/>
        </p:nvSpPr>
        <p:spPr>
          <a:xfrm>
            <a:off x="592784" y="4316032"/>
            <a:ext cx="6558454" cy="400110"/>
          </a:xfrm>
          <a:prstGeom prst="rect">
            <a:avLst/>
          </a:prstGeom>
          <a:noFill/>
        </p:spPr>
        <p:txBody>
          <a:bodyPr wrap="square">
            <a:spAutoFit/>
          </a:bodyPr>
          <a:lstStyle/>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r>
              <a:rPr kumimoji="0" lang="en-US" sz="2000" b="0" i="0" u="none" strike="noStrike" kern="1200" cap="none" spc="-49" normalizeH="0" baseline="0" noProof="0" dirty="0">
                <a:ln>
                  <a:noFill/>
                </a:ln>
                <a:solidFill>
                  <a:srgbClr val="FFFFFF">
                    <a:lumMod val="50000"/>
                  </a:srgbClr>
                </a:solidFill>
                <a:effectLst/>
                <a:uLnTx/>
                <a:uFillTx/>
                <a:latin typeface="Segoe UI Semibold"/>
                <a:ea typeface="+mn-ea"/>
                <a:cs typeface="+mn-cs"/>
              </a:rPr>
              <a:t>https://aka.ms/mslearn-stream-lab</a:t>
            </a:r>
          </a:p>
        </p:txBody>
      </p:sp>
    </p:spTree>
    <p:extLst>
      <p:ext uri="{BB962C8B-B14F-4D97-AF65-F5344CB8AC3E}">
        <p14:creationId xmlns:p14="http://schemas.microsoft.com/office/powerpoint/2010/main" val="3994949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85285" y="2016946"/>
            <a:ext cx="10383899" cy="1443714"/>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You need to process a stream of sensor data, aggregating values over one-minute windows and storing the results in a data lake. Which service should you use?</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lang="en-US" sz="1600" b="0" i="0" dirty="0">
                <a:solidFill>
                  <a:srgbClr val="171717"/>
                </a:solidFill>
                <a:effectLst/>
                <a:latin typeface="Segoe UI" panose="020B0502040204020203" pitchFamily="34" charset="0"/>
              </a:rPr>
              <a:t>Azure SQL Database</a:t>
            </a:r>
            <a:endParaRPr kumimoji="0" lang="en-US" sz="1400" b="0" i="0" u="none" strike="noStrike" kern="1200" cap="none" spc="0" normalizeH="0" baseline="0" noProof="0" dirty="0">
              <a:ln>
                <a:noFill/>
              </a:ln>
              <a:effectLst/>
              <a:uLnTx/>
              <a:uFillTx/>
              <a:ea typeface="+mn-ea"/>
              <a:cs typeface="+mn-cs"/>
            </a:endParaRP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Azure Cosmos DB</a:t>
            </a:r>
          </a:p>
          <a:p>
            <a:pPr marL="288925" lvl="0"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Azure Stream Analytics</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400275" y="3299866"/>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1" y="3914141"/>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4176830"/>
            <a:ext cx="10383899" cy="1443714"/>
          </a:xfrm>
        </p:spPr>
        <p:txBody>
          <a:bodyPr/>
          <a:lstStyle/>
          <a:p>
            <a:pPr>
              <a:spcAft>
                <a:spcPts val="0"/>
              </a:spcAft>
              <a:defRPr/>
            </a:pPr>
            <a:r>
              <a:rPr lang="en-US" sz="1800" dirty="0">
                <a:latin typeface="+mj-lt"/>
              </a:rPr>
              <a:t>You want to aggregate event data by contiguous, fixed-length, non-overlapping temporal intervals. What kind of window should you use?</a:t>
            </a:r>
            <a:endParaRPr lang="en-US" sz="1400" dirty="0"/>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6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Sliding</a:t>
            </a:r>
            <a:endParaRPr kumimoji="0" lang="en-US" sz="1400" b="0" i="0" u="none" strike="noStrike" kern="1200" cap="none" spc="0" normalizeH="0" baseline="0" noProof="0" dirty="0">
              <a:ln>
                <a:noFill/>
              </a:ln>
              <a:solidFill>
                <a:srgbClr val="000000"/>
              </a:solidFill>
              <a:effectLst/>
              <a:uLnTx/>
              <a:uFillTx/>
              <a:latin typeface="Segoe UI"/>
              <a:ea typeface="+mn-ea"/>
              <a:cs typeface="+mn-cs"/>
            </a:endParaRP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6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Session</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6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Tumbling</a:t>
            </a:r>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385285" y="5410335"/>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7" y="1817447"/>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176830"/>
            <a:ext cx="933775" cy="933775"/>
          </a:xfrm>
          <a:prstGeom prst="rect">
            <a:avLst/>
          </a:prstGeom>
        </p:spPr>
      </p:pic>
    </p:spTree>
    <p:extLst>
      <p:ext uri="{BB962C8B-B14F-4D97-AF65-F5344CB8AC3E}">
        <p14:creationId xmlns:p14="http://schemas.microsoft.com/office/powerpoint/2010/main" val="2167733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Ingest streaming data using Azure Stream Analytics and Azure Synapse Analytics</a:t>
            </a:r>
          </a:p>
        </p:txBody>
      </p:sp>
      <p:pic>
        <p:nvPicPr>
          <p:cNvPr id="2" name="Graphic 1">
            <a:extLst>
              <a:ext uri="{FF2B5EF4-FFF2-40B4-BE49-F238E27FC236}">
                <a16:creationId xmlns:a16="http://schemas.microsoft.com/office/drawing/2014/main" id="{78D7C0C4-2724-E80F-CB7C-D1A5299218F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8088" y="2788444"/>
            <a:ext cx="1281112" cy="1281112"/>
          </a:xfrm>
          <a:prstGeom prst="rect">
            <a:avLst/>
          </a:prstGeom>
        </p:spPr>
      </p:pic>
    </p:spTree>
    <p:extLst>
      <p:ext uri="{BB962C8B-B14F-4D97-AF65-F5344CB8AC3E}">
        <p14:creationId xmlns:p14="http://schemas.microsoft.com/office/powerpoint/2010/main" val="22148359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8D0F26-404C-30B0-2B00-9B99B965D5CA}"/>
              </a:ext>
            </a:extLst>
          </p:cNvPr>
          <p:cNvSpPr>
            <a:spLocks noGrp="1"/>
          </p:cNvSpPr>
          <p:nvPr>
            <p:ph type="title"/>
          </p:nvPr>
        </p:nvSpPr>
        <p:spPr/>
        <p:txBody>
          <a:bodyPr/>
          <a:lstStyle/>
          <a:p>
            <a:r>
              <a:rPr lang="en-US" dirty="0"/>
              <a:t>Stream ingestion scenarios </a:t>
            </a:r>
            <a:r>
              <a:rPr lang="en-US" dirty="0">
                <a:solidFill>
                  <a:schemeClr val="bg1"/>
                </a:solidFill>
              </a:rPr>
              <a:t>Relational data warehouse</a:t>
            </a:r>
            <a:endParaRPr lang="en-US" dirty="0"/>
          </a:p>
        </p:txBody>
      </p:sp>
      <p:sp>
        <p:nvSpPr>
          <p:cNvPr id="42" name="Text Placeholder 41">
            <a:extLst>
              <a:ext uri="{FF2B5EF4-FFF2-40B4-BE49-F238E27FC236}">
                <a16:creationId xmlns:a16="http://schemas.microsoft.com/office/drawing/2014/main" id="{017F7C81-C3E2-0B4D-902F-BAB30F13D326}"/>
              </a:ext>
            </a:extLst>
          </p:cNvPr>
          <p:cNvSpPr>
            <a:spLocks noGrp="1"/>
          </p:cNvSpPr>
          <p:nvPr>
            <p:ph type="body" sz="quarter" idx="10"/>
          </p:nvPr>
        </p:nvSpPr>
        <p:spPr/>
        <p:txBody>
          <a:bodyPr/>
          <a:lstStyle/>
          <a:p>
            <a:r>
              <a:rPr lang="en-US" dirty="0"/>
              <a:t>Relational data warehouse</a:t>
            </a:r>
          </a:p>
        </p:txBody>
      </p:sp>
      <p:grpSp>
        <p:nvGrpSpPr>
          <p:cNvPr id="5" name="Group 4" descr="A diagram of a stream of data being ingested into a dedicated SQL pool in Azure Synapse Analytics.">
            <a:extLst>
              <a:ext uri="{FF2B5EF4-FFF2-40B4-BE49-F238E27FC236}">
                <a16:creationId xmlns:a16="http://schemas.microsoft.com/office/drawing/2014/main" id="{C1F1417F-5DDE-3BAC-9CB3-F652040AEE34}"/>
              </a:ext>
            </a:extLst>
          </p:cNvPr>
          <p:cNvGrpSpPr/>
          <p:nvPr/>
        </p:nvGrpSpPr>
        <p:grpSpPr>
          <a:xfrm>
            <a:off x="2411599" y="1726174"/>
            <a:ext cx="6015701" cy="1503100"/>
            <a:chOff x="1033368" y="4838187"/>
            <a:chExt cx="6015701" cy="1503100"/>
          </a:xfrm>
        </p:grpSpPr>
        <p:grpSp>
          <p:nvGrpSpPr>
            <p:cNvPr id="6" name="Group 5">
              <a:extLst>
                <a:ext uri="{FF2B5EF4-FFF2-40B4-BE49-F238E27FC236}">
                  <a16:creationId xmlns:a16="http://schemas.microsoft.com/office/drawing/2014/main" id="{6A9D6E3F-F1BC-F6DC-90CF-DDB941D51C4C}"/>
                </a:ext>
              </a:extLst>
            </p:cNvPr>
            <p:cNvGrpSpPr/>
            <p:nvPr/>
          </p:nvGrpSpPr>
          <p:grpSpPr>
            <a:xfrm>
              <a:off x="1033368" y="4838187"/>
              <a:ext cx="5830143" cy="1503100"/>
              <a:chOff x="696061" y="3188415"/>
              <a:chExt cx="5830143" cy="1503100"/>
            </a:xfrm>
          </p:grpSpPr>
          <p:grpSp>
            <p:nvGrpSpPr>
              <p:cNvPr id="11" name="Group 10">
                <a:extLst>
                  <a:ext uri="{FF2B5EF4-FFF2-40B4-BE49-F238E27FC236}">
                    <a16:creationId xmlns:a16="http://schemas.microsoft.com/office/drawing/2014/main" id="{144AFC2C-9B9F-291D-40D5-A1454D00FFE5}"/>
                  </a:ext>
                </a:extLst>
              </p:cNvPr>
              <p:cNvGrpSpPr/>
              <p:nvPr/>
            </p:nvGrpSpPr>
            <p:grpSpPr>
              <a:xfrm>
                <a:off x="696061" y="3188415"/>
                <a:ext cx="5830143" cy="1244270"/>
                <a:chOff x="1028746" y="2647888"/>
                <a:chExt cx="5830143" cy="1244270"/>
              </a:xfrm>
            </p:grpSpPr>
            <p:pic>
              <p:nvPicPr>
                <p:cNvPr id="12" name="Graphic 11">
                  <a:extLst>
                    <a:ext uri="{FF2B5EF4-FFF2-40B4-BE49-F238E27FC236}">
                      <a16:creationId xmlns:a16="http://schemas.microsoft.com/office/drawing/2014/main" id="{90758C90-6E8F-C9E2-B20A-6DCF7B8FB1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23302" y="2685617"/>
                  <a:ext cx="835587" cy="835587"/>
                </a:xfrm>
                <a:prstGeom prst="rect">
                  <a:avLst/>
                </a:prstGeom>
              </p:spPr>
            </p:pic>
            <p:pic>
              <p:nvPicPr>
                <p:cNvPr id="13" name="Graphic 12">
                  <a:extLst>
                    <a:ext uri="{FF2B5EF4-FFF2-40B4-BE49-F238E27FC236}">
                      <a16:creationId xmlns:a16="http://schemas.microsoft.com/office/drawing/2014/main" id="{BCB033E5-D488-B3AB-37D8-C2DB349E70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90702" y="2687295"/>
                  <a:ext cx="835587" cy="835587"/>
                </a:xfrm>
                <a:prstGeom prst="rect">
                  <a:avLst/>
                </a:prstGeom>
              </p:spPr>
            </p:pic>
            <p:pic>
              <p:nvPicPr>
                <p:cNvPr id="14" name="Graphic 13">
                  <a:extLst>
                    <a:ext uri="{FF2B5EF4-FFF2-40B4-BE49-F238E27FC236}">
                      <a16:creationId xmlns:a16="http://schemas.microsoft.com/office/drawing/2014/main" id="{3F786019-E4F3-EA99-9054-C1B6FBA7A0B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07002" y="2687295"/>
                  <a:ext cx="835587" cy="835587"/>
                </a:xfrm>
                <a:prstGeom prst="rect">
                  <a:avLst/>
                </a:prstGeom>
              </p:spPr>
            </p:pic>
            <p:pic>
              <p:nvPicPr>
                <p:cNvPr id="15" name="Graphic 14" descr="Wi-Fi outline">
                  <a:extLst>
                    <a:ext uri="{FF2B5EF4-FFF2-40B4-BE49-F238E27FC236}">
                      <a16:creationId xmlns:a16="http://schemas.microsoft.com/office/drawing/2014/main" id="{CE1963EA-5069-CEB0-8F70-B88333CFF7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1028746" y="2647888"/>
                  <a:ext cx="914400" cy="914400"/>
                </a:xfrm>
                <a:prstGeom prst="rect">
                  <a:avLst/>
                </a:prstGeom>
              </p:spPr>
            </p:pic>
            <p:cxnSp>
              <p:nvCxnSpPr>
                <p:cNvPr id="16" name="Straight Arrow Connector 15">
                  <a:extLst>
                    <a:ext uri="{FF2B5EF4-FFF2-40B4-BE49-F238E27FC236}">
                      <a16:creationId xmlns:a16="http://schemas.microsoft.com/office/drawing/2014/main" id="{EC6E87EF-4D0C-C971-32D1-640770837E0D}"/>
                    </a:ext>
                  </a:extLst>
                </p:cNvPr>
                <p:cNvCxnSpPr>
                  <a:cxnSpLocks/>
                  <a:stCxn id="15" idx="0"/>
                  <a:endCxn id="13" idx="1"/>
                </p:cNvCxnSpPr>
                <p:nvPr/>
              </p:nvCxnSpPr>
              <p:spPr>
                <a:xfrm>
                  <a:off x="1943146" y="3105088"/>
                  <a:ext cx="847556" cy="1"/>
                </a:xfrm>
                <a:prstGeom prst="straightConnector1">
                  <a:avLst/>
                </a:prstGeom>
                <a:ln w="28575">
                  <a:solidFill>
                    <a:schemeClr val="accent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6C6B9B-A574-F9BF-3879-0568BF83FC56}"/>
                    </a:ext>
                  </a:extLst>
                </p:cNvPr>
                <p:cNvCxnSpPr>
                  <a:cxnSpLocks/>
                  <a:stCxn id="13" idx="3"/>
                  <a:endCxn id="14" idx="1"/>
                </p:cNvCxnSpPr>
                <p:nvPr/>
              </p:nvCxnSpPr>
              <p:spPr>
                <a:xfrm>
                  <a:off x="3626289" y="3105089"/>
                  <a:ext cx="780713" cy="0"/>
                </a:xfrm>
                <a:prstGeom prst="straightConnector1">
                  <a:avLst/>
                </a:prstGeom>
                <a:ln w="28575">
                  <a:solidFill>
                    <a:schemeClr val="accent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38">
                  <a:extLst>
                    <a:ext uri="{FF2B5EF4-FFF2-40B4-BE49-F238E27FC236}">
                      <a16:creationId xmlns:a16="http://schemas.microsoft.com/office/drawing/2014/main" id="{1A5AC3F3-2312-6969-DE9A-6C5F9975E225}"/>
                    </a:ext>
                  </a:extLst>
                </p:cNvPr>
                <p:cNvCxnSpPr>
                  <a:cxnSpLocks/>
                  <a:stCxn id="14" idx="3"/>
                  <a:endCxn id="9" idx="1"/>
                </p:cNvCxnSpPr>
                <p:nvPr/>
              </p:nvCxnSpPr>
              <p:spPr>
                <a:xfrm>
                  <a:off x="5242589" y="3105089"/>
                  <a:ext cx="938546" cy="787069"/>
                </a:xfrm>
                <a:prstGeom prst="bentConnector3">
                  <a:avLst>
                    <a:gd name="adj1" fmla="val 50000"/>
                  </a:avLst>
                </a:prstGeom>
                <a:ln w="28575">
                  <a:solidFill>
                    <a:schemeClr val="accent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38">
                  <a:extLst>
                    <a:ext uri="{FF2B5EF4-FFF2-40B4-BE49-F238E27FC236}">
                      <a16:creationId xmlns:a16="http://schemas.microsoft.com/office/drawing/2014/main" id="{1276D342-758F-73C7-BA23-5F0D2A4BBB29}"/>
                    </a:ext>
                  </a:extLst>
                </p:cNvPr>
                <p:cNvCxnSpPr>
                  <a:cxnSpLocks/>
                  <a:stCxn id="12" idx="2"/>
                </p:cNvCxnSpPr>
                <p:nvPr/>
              </p:nvCxnSpPr>
              <p:spPr>
                <a:xfrm rot="5400000">
                  <a:off x="6372824" y="3589476"/>
                  <a:ext cx="136545" cy="1"/>
                </a:xfrm>
                <a:prstGeom prst="bentConnector3">
                  <a:avLst>
                    <a:gd name="adj1" fmla="val 50000"/>
                  </a:avLst>
                </a:prstGeom>
                <a:ln w="28575">
                  <a:solidFill>
                    <a:schemeClr val="accent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 name="Graphic 8">
                <a:extLst>
                  <a:ext uri="{FF2B5EF4-FFF2-40B4-BE49-F238E27FC236}">
                    <a16:creationId xmlns:a16="http://schemas.microsoft.com/office/drawing/2014/main" id="{7E785F29-B7DF-762E-E4E7-9070D8FDF8C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848450" y="4173854"/>
                <a:ext cx="517661" cy="517661"/>
              </a:xfrm>
              <a:prstGeom prst="rect">
                <a:avLst/>
              </a:prstGeom>
            </p:spPr>
          </p:pic>
        </p:grpSp>
        <p:pic>
          <p:nvPicPr>
            <p:cNvPr id="7" name="Graphic 6" descr="Table with solid fill">
              <a:extLst>
                <a:ext uri="{FF2B5EF4-FFF2-40B4-BE49-F238E27FC236}">
                  <a16:creationId xmlns:a16="http://schemas.microsoft.com/office/drawing/2014/main" id="{C3122A31-7ED7-A79B-47DC-2F1BFB9D905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615466" y="5865654"/>
              <a:ext cx="433603" cy="433603"/>
            </a:xfrm>
            <a:prstGeom prst="rect">
              <a:avLst/>
            </a:prstGeom>
          </p:spPr>
        </p:pic>
      </p:grpSp>
      <p:sp>
        <p:nvSpPr>
          <p:cNvPr id="43" name="Text Placeholder 14">
            <a:extLst>
              <a:ext uri="{FF2B5EF4-FFF2-40B4-BE49-F238E27FC236}">
                <a16:creationId xmlns:a16="http://schemas.microsoft.com/office/drawing/2014/main" id="{92406796-00E2-6D5F-037A-F7EAC3ED125D}"/>
              </a:ext>
            </a:extLst>
          </p:cNvPr>
          <p:cNvSpPr txBox="1">
            <a:spLocks/>
          </p:cNvSpPr>
          <p:nvPr/>
        </p:nvSpPr>
        <p:spPr>
          <a:xfrm>
            <a:off x="2480807" y="3429000"/>
            <a:ext cx="6869927" cy="2939266"/>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lvl="1" indent="-285750"/>
            <a:r>
              <a:rPr lang="en-US" dirty="0"/>
              <a:t>Use an </a:t>
            </a:r>
            <a:r>
              <a:rPr lang="en-US" b="1" dirty="0"/>
              <a:t>Azure Synapse Analytics </a:t>
            </a:r>
            <a:r>
              <a:rPr lang="en-US" dirty="0"/>
              <a:t>output</a:t>
            </a:r>
          </a:p>
          <a:p>
            <a:pPr marL="285750" lvl="1" indent="-285750"/>
            <a:r>
              <a:rPr lang="en-US" dirty="0"/>
              <a:t>Specify:</a:t>
            </a:r>
          </a:p>
          <a:p>
            <a:pPr marL="628650" lvl="2" indent="-285750"/>
            <a:r>
              <a:rPr lang="en-US" dirty="0"/>
              <a:t>An alias for the output</a:t>
            </a:r>
          </a:p>
          <a:p>
            <a:pPr marL="628650" lvl="2" indent="-285750"/>
            <a:r>
              <a:rPr lang="en-US" dirty="0"/>
              <a:t>The target Synapse Analytics dedicated SQL pool</a:t>
            </a:r>
          </a:p>
          <a:p>
            <a:pPr marL="628650" lvl="2" indent="-285750"/>
            <a:r>
              <a:rPr lang="en-US" dirty="0"/>
              <a:t>The existing table into which the data is to be loaded</a:t>
            </a:r>
          </a:p>
          <a:p>
            <a:pPr marL="628650" lvl="2" indent="-285750"/>
            <a:r>
              <a:rPr lang="en-US" dirty="0"/>
              <a:t>Authentication credentials</a:t>
            </a:r>
          </a:p>
          <a:p>
            <a:pPr marL="285750" lvl="1" indent="-285750"/>
            <a:r>
              <a:rPr lang="en-US" dirty="0"/>
              <a:t>Query ingested data using SQL in the dedicated SQL pool</a:t>
            </a:r>
          </a:p>
          <a:p>
            <a:pPr marL="971550" lvl="3" indent="-285750"/>
            <a:endParaRPr lang="en-US" dirty="0"/>
          </a:p>
        </p:txBody>
      </p:sp>
    </p:spTree>
    <p:extLst>
      <p:ext uri="{BB962C8B-B14F-4D97-AF65-F5344CB8AC3E}">
        <p14:creationId xmlns:p14="http://schemas.microsoft.com/office/powerpoint/2010/main" val="277526404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B48C6F-BEE1-A6F8-1A5D-20F9210A85AD}"/>
              </a:ext>
            </a:extLst>
          </p:cNvPr>
          <p:cNvSpPr>
            <a:spLocks noGrp="1"/>
          </p:cNvSpPr>
          <p:nvPr>
            <p:ph type="title"/>
          </p:nvPr>
        </p:nvSpPr>
        <p:spPr/>
        <p:txBody>
          <a:bodyPr/>
          <a:lstStyle/>
          <a:p>
            <a:r>
              <a:rPr lang="en-US" dirty="0"/>
              <a:t>Stream ingestion scenarios </a:t>
            </a:r>
            <a:r>
              <a:rPr lang="en-US" dirty="0">
                <a:solidFill>
                  <a:schemeClr val="bg1"/>
                </a:solidFill>
              </a:rPr>
              <a:t>Data Lake</a:t>
            </a:r>
            <a:endParaRPr lang="en-US" dirty="0"/>
          </a:p>
        </p:txBody>
      </p:sp>
      <p:sp>
        <p:nvSpPr>
          <p:cNvPr id="4" name="Text Placeholder 3">
            <a:extLst>
              <a:ext uri="{FF2B5EF4-FFF2-40B4-BE49-F238E27FC236}">
                <a16:creationId xmlns:a16="http://schemas.microsoft.com/office/drawing/2014/main" id="{840E1176-EFDC-1B02-0D27-98E2073068BF}"/>
              </a:ext>
            </a:extLst>
          </p:cNvPr>
          <p:cNvSpPr>
            <a:spLocks noGrp="1"/>
          </p:cNvSpPr>
          <p:nvPr>
            <p:ph type="body" sz="quarter" idx="10"/>
          </p:nvPr>
        </p:nvSpPr>
        <p:spPr/>
        <p:txBody>
          <a:bodyPr/>
          <a:lstStyle/>
          <a:p>
            <a:r>
              <a:rPr lang="en-US" dirty="0"/>
              <a:t>Data Lake</a:t>
            </a:r>
          </a:p>
        </p:txBody>
      </p:sp>
      <p:grpSp>
        <p:nvGrpSpPr>
          <p:cNvPr id="5" name="Group 4" descr="A diagram of a stream of data being ingested into an Azure Storage data lake and queried in Azure Synapse Analytics.">
            <a:extLst>
              <a:ext uri="{FF2B5EF4-FFF2-40B4-BE49-F238E27FC236}">
                <a16:creationId xmlns:a16="http://schemas.microsoft.com/office/drawing/2014/main" id="{3D16D97F-7862-D026-0C9F-02509182EEBB}"/>
              </a:ext>
            </a:extLst>
          </p:cNvPr>
          <p:cNvGrpSpPr/>
          <p:nvPr/>
        </p:nvGrpSpPr>
        <p:grpSpPr>
          <a:xfrm>
            <a:off x="2418775" y="1726174"/>
            <a:ext cx="6576811" cy="1940932"/>
            <a:chOff x="699288" y="2439554"/>
            <a:chExt cx="6576811" cy="1940932"/>
          </a:xfrm>
        </p:grpSpPr>
        <p:grpSp>
          <p:nvGrpSpPr>
            <p:cNvPr id="6" name="Group 5">
              <a:extLst>
                <a:ext uri="{FF2B5EF4-FFF2-40B4-BE49-F238E27FC236}">
                  <a16:creationId xmlns:a16="http://schemas.microsoft.com/office/drawing/2014/main" id="{4A6F640A-330D-9897-A57E-DEBC145286F5}"/>
                </a:ext>
              </a:extLst>
            </p:cNvPr>
            <p:cNvGrpSpPr/>
            <p:nvPr/>
          </p:nvGrpSpPr>
          <p:grpSpPr>
            <a:xfrm>
              <a:off x="699288" y="2439554"/>
              <a:ext cx="6576811" cy="1940932"/>
              <a:chOff x="696061" y="3188415"/>
              <a:chExt cx="6576811" cy="1940932"/>
            </a:xfrm>
          </p:grpSpPr>
          <p:grpSp>
            <p:nvGrpSpPr>
              <p:cNvPr id="18" name="Group 17">
                <a:extLst>
                  <a:ext uri="{FF2B5EF4-FFF2-40B4-BE49-F238E27FC236}">
                    <a16:creationId xmlns:a16="http://schemas.microsoft.com/office/drawing/2014/main" id="{6DA6A46F-9D39-29B8-9C86-EFB326C5CECD}"/>
                  </a:ext>
                </a:extLst>
              </p:cNvPr>
              <p:cNvGrpSpPr/>
              <p:nvPr/>
            </p:nvGrpSpPr>
            <p:grpSpPr>
              <a:xfrm>
                <a:off x="696061" y="3188415"/>
                <a:ext cx="5830143" cy="1318955"/>
                <a:chOff x="1028746" y="2647888"/>
                <a:chExt cx="5830143" cy="1318955"/>
              </a:xfrm>
            </p:grpSpPr>
            <p:pic>
              <p:nvPicPr>
                <p:cNvPr id="19" name="Graphic 18">
                  <a:extLst>
                    <a:ext uri="{FF2B5EF4-FFF2-40B4-BE49-F238E27FC236}">
                      <a16:creationId xmlns:a16="http://schemas.microsoft.com/office/drawing/2014/main" id="{830386B6-8F82-A642-1720-CECAA6FDE4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23302" y="2685617"/>
                  <a:ext cx="835587" cy="835587"/>
                </a:xfrm>
                <a:prstGeom prst="rect">
                  <a:avLst/>
                </a:prstGeom>
              </p:spPr>
            </p:pic>
            <p:pic>
              <p:nvPicPr>
                <p:cNvPr id="20" name="Graphic 19">
                  <a:extLst>
                    <a:ext uri="{FF2B5EF4-FFF2-40B4-BE49-F238E27FC236}">
                      <a16:creationId xmlns:a16="http://schemas.microsoft.com/office/drawing/2014/main" id="{2B7B6CA5-4A0D-2CE8-F595-9A5511187B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90702" y="2687295"/>
                  <a:ext cx="835587" cy="835587"/>
                </a:xfrm>
                <a:prstGeom prst="rect">
                  <a:avLst/>
                </a:prstGeom>
              </p:spPr>
            </p:pic>
            <p:pic>
              <p:nvPicPr>
                <p:cNvPr id="21" name="Graphic 20">
                  <a:extLst>
                    <a:ext uri="{FF2B5EF4-FFF2-40B4-BE49-F238E27FC236}">
                      <a16:creationId xmlns:a16="http://schemas.microsoft.com/office/drawing/2014/main" id="{98014CE1-9783-3AA2-BA97-DC07731FF61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07002" y="2687295"/>
                  <a:ext cx="835587" cy="835587"/>
                </a:xfrm>
                <a:prstGeom prst="rect">
                  <a:avLst/>
                </a:prstGeom>
              </p:spPr>
            </p:pic>
            <p:pic>
              <p:nvPicPr>
                <p:cNvPr id="22" name="Graphic 21" descr="Wi-Fi outline">
                  <a:extLst>
                    <a:ext uri="{FF2B5EF4-FFF2-40B4-BE49-F238E27FC236}">
                      <a16:creationId xmlns:a16="http://schemas.microsoft.com/office/drawing/2014/main" id="{89E39A06-6153-125B-8217-013C99AA2EA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1028746" y="2647888"/>
                  <a:ext cx="914400" cy="914400"/>
                </a:xfrm>
                <a:prstGeom prst="rect">
                  <a:avLst/>
                </a:prstGeom>
              </p:spPr>
            </p:pic>
            <p:cxnSp>
              <p:nvCxnSpPr>
                <p:cNvPr id="23" name="Straight Arrow Connector 22">
                  <a:extLst>
                    <a:ext uri="{FF2B5EF4-FFF2-40B4-BE49-F238E27FC236}">
                      <a16:creationId xmlns:a16="http://schemas.microsoft.com/office/drawing/2014/main" id="{150239A5-25EB-6A74-9184-58FECA1E159B}"/>
                    </a:ext>
                  </a:extLst>
                </p:cNvPr>
                <p:cNvCxnSpPr>
                  <a:cxnSpLocks/>
                  <a:stCxn id="22" idx="0"/>
                  <a:endCxn id="20" idx="1"/>
                </p:cNvCxnSpPr>
                <p:nvPr/>
              </p:nvCxnSpPr>
              <p:spPr>
                <a:xfrm>
                  <a:off x="1943146" y="3105088"/>
                  <a:ext cx="847556" cy="1"/>
                </a:xfrm>
                <a:prstGeom prst="straightConnector1">
                  <a:avLst/>
                </a:prstGeom>
                <a:ln w="28575">
                  <a:solidFill>
                    <a:schemeClr val="accent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A68D4F3-325E-A7D9-A8CD-6596D207A5BC}"/>
                    </a:ext>
                  </a:extLst>
                </p:cNvPr>
                <p:cNvCxnSpPr>
                  <a:cxnSpLocks/>
                  <a:stCxn id="20" idx="3"/>
                  <a:endCxn id="21" idx="1"/>
                </p:cNvCxnSpPr>
                <p:nvPr/>
              </p:nvCxnSpPr>
              <p:spPr>
                <a:xfrm>
                  <a:off x="3626289" y="3105089"/>
                  <a:ext cx="780713" cy="0"/>
                </a:xfrm>
                <a:prstGeom prst="straightConnector1">
                  <a:avLst/>
                </a:prstGeom>
                <a:ln w="28575">
                  <a:solidFill>
                    <a:schemeClr val="accent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38">
                  <a:extLst>
                    <a:ext uri="{FF2B5EF4-FFF2-40B4-BE49-F238E27FC236}">
                      <a16:creationId xmlns:a16="http://schemas.microsoft.com/office/drawing/2014/main" id="{6832E8E3-42D9-08D2-23AB-E57478E7E180}"/>
                    </a:ext>
                  </a:extLst>
                </p:cNvPr>
                <p:cNvCxnSpPr>
                  <a:cxnSpLocks/>
                  <a:stCxn id="21" idx="3"/>
                  <a:endCxn id="13" idx="1"/>
                </p:cNvCxnSpPr>
                <p:nvPr/>
              </p:nvCxnSpPr>
              <p:spPr>
                <a:xfrm>
                  <a:off x="5242589" y="3105089"/>
                  <a:ext cx="889412" cy="861754"/>
                </a:xfrm>
                <a:prstGeom prst="bentConnector3">
                  <a:avLst>
                    <a:gd name="adj1" fmla="val 50000"/>
                  </a:avLst>
                </a:prstGeom>
                <a:ln w="28575">
                  <a:solidFill>
                    <a:schemeClr val="accent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38">
                  <a:extLst>
                    <a:ext uri="{FF2B5EF4-FFF2-40B4-BE49-F238E27FC236}">
                      <a16:creationId xmlns:a16="http://schemas.microsoft.com/office/drawing/2014/main" id="{94E3BB54-EFFC-9536-0D6B-DB7CBD7A62D0}"/>
                    </a:ext>
                  </a:extLst>
                </p:cNvPr>
                <p:cNvCxnSpPr>
                  <a:cxnSpLocks/>
                  <a:stCxn id="19" idx="2"/>
                  <a:endCxn id="13" idx="0"/>
                </p:cNvCxnSpPr>
                <p:nvPr/>
              </p:nvCxnSpPr>
              <p:spPr>
                <a:xfrm rot="5400000">
                  <a:off x="6372824" y="3589476"/>
                  <a:ext cx="136545" cy="1"/>
                </a:xfrm>
                <a:prstGeom prst="bentConnector3">
                  <a:avLst>
                    <a:gd name="adj1" fmla="val 50000"/>
                  </a:avLst>
                </a:prstGeom>
                <a:ln w="28575">
                  <a:solidFill>
                    <a:schemeClr val="accent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1" name="Graphic 10">
                <a:extLst>
                  <a:ext uri="{FF2B5EF4-FFF2-40B4-BE49-F238E27FC236}">
                    <a16:creationId xmlns:a16="http://schemas.microsoft.com/office/drawing/2014/main" id="{59945201-24F2-CED7-866E-77E33B79970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46787" y="4803262"/>
                <a:ext cx="326085" cy="326085"/>
              </a:xfrm>
              <a:prstGeom prst="rect">
                <a:avLst/>
              </a:prstGeom>
            </p:spPr>
          </p:pic>
          <p:sp>
            <p:nvSpPr>
              <p:cNvPr id="12" name="Left Brace 11">
                <a:extLst>
                  <a:ext uri="{FF2B5EF4-FFF2-40B4-BE49-F238E27FC236}">
                    <a16:creationId xmlns:a16="http://schemas.microsoft.com/office/drawing/2014/main" id="{6C6C1812-19A7-C272-EA1D-8C6DD4AE287A}"/>
                  </a:ext>
                </a:extLst>
              </p:cNvPr>
              <p:cNvSpPr/>
              <p:nvPr/>
            </p:nvSpPr>
            <p:spPr>
              <a:xfrm>
                <a:off x="6664039" y="4585460"/>
                <a:ext cx="239024" cy="435604"/>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64449E8F-E665-5850-8831-1710D41C2FB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799316" y="4198276"/>
                <a:ext cx="618187" cy="618187"/>
              </a:xfrm>
              <a:prstGeom prst="rect">
                <a:avLst/>
              </a:prstGeom>
            </p:spPr>
          </p:pic>
          <p:grpSp>
            <p:nvGrpSpPr>
              <p:cNvPr id="14" name="Group 13">
                <a:extLst>
                  <a:ext uri="{FF2B5EF4-FFF2-40B4-BE49-F238E27FC236}">
                    <a16:creationId xmlns:a16="http://schemas.microsoft.com/office/drawing/2014/main" id="{127DA4EF-AB9A-A231-45A8-3DA3EC20AF42}"/>
                  </a:ext>
                </a:extLst>
              </p:cNvPr>
              <p:cNvGrpSpPr/>
              <p:nvPr/>
            </p:nvGrpSpPr>
            <p:grpSpPr>
              <a:xfrm>
                <a:off x="6161741" y="4497442"/>
                <a:ext cx="532013" cy="532013"/>
                <a:chOff x="8186803" y="2960137"/>
                <a:chExt cx="532013" cy="532013"/>
              </a:xfrm>
            </p:grpSpPr>
            <p:sp>
              <p:nvSpPr>
                <p:cNvPr id="15" name="Rectangle 14">
                  <a:extLst>
                    <a:ext uri="{FF2B5EF4-FFF2-40B4-BE49-F238E27FC236}">
                      <a16:creationId xmlns:a16="http://schemas.microsoft.com/office/drawing/2014/main" id="{F932A0E4-C3BA-B93E-162D-040F27076229}"/>
                    </a:ext>
                  </a:extLst>
                </p:cNvPr>
                <p:cNvSpPr/>
                <p:nvPr/>
              </p:nvSpPr>
              <p:spPr>
                <a:xfrm>
                  <a:off x="8295384" y="2974541"/>
                  <a:ext cx="342078" cy="4544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descr="Document with solid fill">
                  <a:extLst>
                    <a:ext uri="{FF2B5EF4-FFF2-40B4-BE49-F238E27FC236}">
                      <a16:creationId xmlns:a16="http://schemas.microsoft.com/office/drawing/2014/main" id="{30510DEF-90A0-6187-39C6-A258087CFF5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186803" y="2960137"/>
                  <a:ext cx="532013" cy="532013"/>
                </a:xfrm>
                <a:prstGeom prst="rect">
                  <a:avLst/>
                </a:prstGeom>
              </p:spPr>
            </p:pic>
          </p:grpSp>
        </p:grpSp>
        <p:grpSp>
          <p:nvGrpSpPr>
            <p:cNvPr id="7" name="Group 6">
              <a:extLst>
                <a:ext uri="{FF2B5EF4-FFF2-40B4-BE49-F238E27FC236}">
                  <a16:creationId xmlns:a16="http://schemas.microsoft.com/office/drawing/2014/main" id="{65610B52-D408-45FE-150A-3C4A8625C185}"/>
                </a:ext>
              </a:extLst>
            </p:cNvPr>
            <p:cNvGrpSpPr/>
            <p:nvPr/>
          </p:nvGrpSpPr>
          <p:grpSpPr>
            <a:xfrm>
              <a:off x="6821193" y="3650521"/>
              <a:ext cx="420004" cy="403880"/>
              <a:chOff x="6821193" y="3650521"/>
              <a:chExt cx="420004" cy="403880"/>
            </a:xfrm>
          </p:grpSpPr>
          <p:pic>
            <p:nvPicPr>
              <p:cNvPr id="8" name="Graphic 7" descr="Gears with solid fill">
                <a:extLst>
                  <a:ext uri="{FF2B5EF4-FFF2-40B4-BE49-F238E27FC236}">
                    <a16:creationId xmlns:a16="http://schemas.microsoft.com/office/drawing/2014/main" id="{E9693BD3-EC3A-000B-1F96-CE0717C5586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02547" y="3715751"/>
                <a:ext cx="338650" cy="338650"/>
              </a:xfrm>
              <a:prstGeom prst="rect">
                <a:avLst/>
              </a:prstGeom>
            </p:spPr>
          </p:pic>
          <p:sp>
            <p:nvSpPr>
              <p:cNvPr id="9" name="TextBox 8">
                <a:extLst>
                  <a:ext uri="{FF2B5EF4-FFF2-40B4-BE49-F238E27FC236}">
                    <a16:creationId xmlns:a16="http://schemas.microsoft.com/office/drawing/2014/main" id="{84DCB8D4-FAA6-CAAB-A79F-758D977863D5}"/>
                  </a:ext>
                </a:extLst>
              </p:cNvPr>
              <p:cNvSpPr txBox="1"/>
              <p:nvPr/>
            </p:nvSpPr>
            <p:spPr>
              <a:xfrm>
                <a:off x="6821193" y="3650521"/>
                <a:ext cx="300082" cy="369332"/>
              </a:xfrm>
              <a:prstGeom prst="rect">
                <a:avLst/>
              </a:prstGeom>
              <a:noFill/>
            </p:spPr>
            <p:txBody>
              <a:bodyPr wrap="none" rtlCol="0">
                <a:spAutoFit/>
              </a:bodyPr>
              <a:lstStyle/>
              <a:p>
                <a:r>
                  <a:rPr lang="en-US" dirty="0">
                    <a:solidFill>
                      <a:schemeClr val="bg1">
                        <a:lumMod val="50000"/>
                      </a:schemeClr>
                    </a:solidFill>
                  </a:rPr>
                  <a:t>*</a:t>
                </a:r>
              </a:p>
            </p:txBody>
          </p:sp>
        </p:grpSp>
      </p:grpSp>
      <p:sp>
        <p:nvSpPr>
          <p:cNvPr id="27" name="Text Placeholder 14">
            <a:extLst>
              <a:ext uri="{FF2B5EF4-FFF2-40B4-BE49-F238E27FC236}">
                <a16:creationId xmlns:a16="http://schemas.microsoft.com/office/drawing/2014/main" id="{02AD2BB3-3DD2-DCB6-625A-2BEA786BC094}"/>
              </a:ext>
            </a:extLst>
          </p:cNvPr>
          <p:cNvSpPr txBox="1">
            <a:spLocks/>
          </p:cNvSpPr>
          <p:nvPr/>
        </p:nvSpPr>
        <p:spPr>
          <a:xfrm>
            <a:off x="2480807" y="3429000"/>
            <a:ext cx="8714630" cy="3293209"/>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solidFill>
                  <a:schemeClr val="tx1"/>
                </a:solidFill>
                <a:latin typeface="+mn-lt"/>
              </a:rPr>
              <a:t>Use a </a:t>
            </a:r>
            <a:r>
              <a:rPr lang="en-US" b="1" dirty="0">
                <a:solidFill>
                  <a:schemeClr val="tx1"/>
                </a:solidFill>
                <a:latin typeface="+mn-lt"/>
              </a:rPr>
              <a:t>Blob storage/ADLS Gen2</a:t>
            </a:r>
            <a:r>
              <a:rPr lang="en-US" dirty="0">
                <a:solidFill>
                  <a:schemeClr val="tx1"/>
                </a:solidFill>
                <a:latin typeface="+mn-lt"/>
              </a:rPr>
              <a:t> output</a:t>
            </a:r>
            <a:endParaRPr lang="en-US" b="1" i="1" dirty="0">
              <a:solidFill>
                <a:schemeClr val="tx1"/>
              </a:solidFill>
              <a:latin typeface="+mn-lt"/>
            </a:endParaRPr>
          </a:p>
          <a:p>
            <a:r>
              <a:rPr lang="en-US" dirty="0">
                <a:solidFill>
                  <a:schemeClr val="tx1"/>
                </a:solidFill>
                <a:latin typeface="+mn-lt"/>
              </a:rPr>
              <a:t>Specify:</a:t>
            </a:r>
          </a:p>
          <a:p>
            <a:pPr marL="628650" lvl="2" indent="-285750"/>
            <a:r>
              <a:rPr lang="en-US" dirty="0"/>
              <a:t>An alias for the output</a:t>
            </a:r>
          </a:p>
          <a:p>
            <a:pPr marL="628650" lvl="2" indent="-285750"/>
            <a:r>
              <a:rPr lang="en-US" dirty="0"/>
              <a:t>The target Azure Storage account and container</a:t>
            </a:r>
          </a:p>
          <a:p>
            <a:pPr marL="628650" lvl="2" indent="-285750"/>
            <a:r>
              <a:rPr lang="en-US" dirty="0"/>
              <a:t>Authentication credentials</a:t>
            </a:r>
          </a:p>
          <a:p>
            <a:pPr marL="628650" lvl="2" indent="-285750"/>
            <a:r>
              <a:rPr lang="en-US" dirty="0"/>
              <a:t>File format</a:t>
            </a:r>
          </a:p>
          <a:p>
            <a:pPr marL="628650" lvl="2" indent="-285750"/>
            <a:r>
              <a:rPr lang="en-US" dirty="0"/>
              <a:t>Folder pattern (for example, </a:t>
            </a:r>
            <a:r>
              <a:rPr lang="en-US" i="1" dirty="0"/>
              <a:t>YYYY/MM/DD</a:t>
            </a:r>
            <a:r>
              <a:rPr lang="en-US" dirty="0"/>
              <a:t>)</a:t>
            </a:r>
          </a:p>
          <a:p>
            <a:pPr marL="285750" lvl="1" indent="-285750"/>
            <a:r>
              <a:rPr lang="en-US" dirty="0"/>
              <a:t>Query ingested data using the serverless SQL pool or an Apache Spark pool</a:t>
            </a:r>
          </a:p>
          <a:p>
            <a:pPr marL="971550" lvl="3" indent="-285750"/>
            <a:endParaRPr lang="en-US" dirty="0"/>
          </a:p>
        </p:txBody>
      </p:sp>
    </p:spTree>
    <p:extLst>
      <p:ext uri="{BB962C8B-B14F-4D97-AF65-F5344CB8AC3E}">
        <p14:creationId xmlns:p14="http://schemas.microsoft.com/office/powerpoint/2010/main" val="113838343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EFFD53-BA15-5AFC-CCD5-29B7E0BAA293}"/>
              </a:ext>
              <a:ext uri="{C183D7F6-B498-43B3-948B-1728B52AA6E4}">
                <adec:decorative xmlns:adec="http://schemas.microsoft.com/office/drawing/2017/decorative" val="1"/>
              </a:ext>
            </a:extLst>
          </p:cNvPr>
          <p:cNvSpPr/>
          <p:nvPr/>
        </p:nvSpPr>
        <p:spPr bwMode="auto">
          <a:xfrm>
            <a:off x="418643" y="1385454"/>
            <a:ext cx="11477793" cy="50320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10">
            <a:extLst>
              <a:ext uri="{FF2B5EF4-FFF2-40B4-BE49-F238E27FC236}">
                <a16:creationId xmlns:a16="http://schemas.microsoft.com/office/drawing/2014/main" id="{698005C7-B4B6-4707-A9E3-3CBA28E93724}"/>
              </a:ext>
            </a:extLst>
          </p:cNvPr>
          <p:cNvSpPr>
            <a:spLocks noGrp="1"/>
          </p:cNvSpPr>
          <p:nvPr>
            <p:ph type="title"/>
          </p:nvPr>
        </p:nvSpPr>
        <p:spPr/>
        <p:txBody>
          <a:bodyPr/>
          <a:lstStyle/>
          <a:p>
            <a:r>
              <a:rPr lang="en-US" dirty="0"/>
              <a:t>Exercise: Ingest streaming data into Azure Synapse Analytics</a:t>
            </a:r>
          </a:p>
        </p:txBody>
      </p:sp>
      <p:sp>
        <p:nvSpPr>
          <p:cNvPr id="12" name="Text Placeholder 11">
            <a:extLst>
              <a:ext uri="{FF2B5EF4-FFF2-40B4-BE49-F238E27FC236}">
                <a16:creationId xmlns:a16="http://schemas.microsoft.com/office/drawing/2014/main" id="{512982A0-6628-13EB-C45A-5648E05354E1}"/>
              </a:ext>
            </a:extLst>
          </p:cNvPr>
          <p:cNvSpPr>
            <a:spLocks noGrp="1"/>
          </p:cNvSpPr>
          <p:nvPr>
            <p:ph type="body" sz="quarter" idx="10"/>
          </p:nvPr>
        </p:nvSpPr>
        <p:spPr>
          <a:xfrm>
            <a:off x="732726" y="2698410"/>
            <a:ext cx="4645314" cy="1617622"/>
          </a:xfrm>
        </p:spPr>
        <p:txBody>
          <a:bodyPr/>
          <a:lstStyle/>
          <a:p>
            <a:r>
              <a:rPr lang="en-US" dirty="0"/>
              <a:t>Use the hosted lab environment provided, or view the lab instructions at the link below:</a:t>
            </a:r>
          </a:p>
          <a:p>
            <a:endParaRPr lang="en-US" dirty="0"/>
          </a:p>
        </p:txBody>
      </p:sp>
      <p:sp>
        <p:nvSpPr>
          <p:cNvPr id="5" name="TextBox 4">
            <a:extLst>
              <a:ext uri="{FF2B5EF4-FFF2-40B4-BE49-F238E27FC236}">
                <a16:creationId xmlns:a16="http://schemas.microsoft.com/office/drawing/2014/main" id="{0DA7CE12-F9AB-E702-1296-2702C721D1FF}"/>
              </a:ext>
            </a:extLst>
          </p:cNvPr>
          <p:cNvSpPr txBox="1"/>
          <p:nvPr/>
        </p:nvSpPr>
        <p:spPr>
          <a:xfrm>
            <a:off x="592784" y="4316032"/>
            <a:ext cx="6558454" cy="400110"/>
          </a:xfrm>
          <a:prstGeom prst="rect">
            <a:avLst/>
          </a:prstGeom>
          <a:noFill/>
        </p:spPr>
        <p:txBody>
          <a:bodyPr wrap="square">
            <a:spAutoFit/>
          </a:bodyPr>
          <a:lstStyle/>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r>
              <a:rPr kumimoji="0" lang="en-US" sz="2000" b="0" i="0" u="none" strike="noStrike" kern="1200" cap="none" spc="-49" normalizeH="0" baseline="0" noProof="0" dirty="0">
                <a:ln>
                  <a:noFill/>
                </a:ln>
                <a:solidFill>
                  <a:srgbClr val="FFFFFF">
                    <a:lumMod val="50000"/>
                  </a:srgbClr>
                </a:solidFill>
                <a:effectLst/>
                <a:uLnTx/>
                <a:uFillTx/>
                <a:latin typeface="Segoe UI Semibold"/>
                <a:ea typeface="+mn-ea"/>
                <a:cs typeface="+mn-cs"/>
              </a:rPr>
              <a:t>https://aka.ms/mslearn-stream-analytics-synapse</a:t>
            </a:r>
          </a:p>
        </p:txBody>
      </p:sp>
      <p:pic>
        <p:nvPicPr>
          <p:cNvPr id="3" name="Graphic 2">
            <a:extLst>
              <a:ext uri="{FF2B5EF4-FFF2-40B4-BE49-F238E27FC236}">
                <a16:creationId xmlns:a16="http://schemas.microsoft.com/office/drawing/2014/main" id="{62A63C3E-10DF-CF2F-8849-1584D6C36F1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5379" y="2255413"/>
            <a:ext cx="2709167" cy="2709167"/>
          </a:xfrm>
          <a:prstGeom prst="rect">
            <a:avLst/>
          </a:prstGeom>
        </p:spPr>
      </p:pic>
    </p:spTree>
    <p:extLst>
      <p:ext uri="{BB962C8B-B14F-4D97-AF65-F5344CB8AC3E}">
        <p14:creationId xmlns:p14="http://schemas.microsoft.com/office/powerpoint/2010/main" val="343078468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85285" y="2016946"/>
            <a:ext cx="10383899" cy="1443714"/>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Which type of output should you use to ingest the results of an Azure Stream Analytics job into a dedicated SQL pool table in Azure Synapse Analytics?</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lang="en-US" sz="1600" b="0" i="0" dirty="0">
                <a:solidFill>
                  <a:srgbClr val="171717"/>
                </a:solidFill>
                <a:effectLst/>
                <a:latin typeface="Segoe UI" panose="020B0502040204020203" pitchFamily="34" charset="0"/>
              </a:rPr>
              <a:t>Azure Synapse Analytics</a:t>
            </a:r>
            <a:endParaRPr kumimoji="0" lang="en-US" sz="1400" b="0" i="0" u="none" strike="noStrike" kern="1200" cap="none" spc="0" normalizeH="0" baseline="0" noProof="0" dirty="0">
              <a:ln>
                <a:noFill/>
              </a:ln>
              <a:effectLst/>
              <a:uLnTx/>
              <a:uFillTx/>
              <a:ea typeface="+mn-ea"/>
              <a:cs typeface="+mn-cs"/>
            </a:endParaRP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Blob storage/ADLS Gen2</a:t>
            </a:r>
          </a:p>
          <a:p>
            <a:pPr marL="288925" lvl="0"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Azure Event Hubs</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385285" y="258532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1" y="3914141"/>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4176830"/>
            <a:ext cx="10383899" cy="1443714"/>
          </a:xfrm>
        </p:spPr>
        <p:txBody>
          <a:bodyPr/>
          <a:lstStyle/>
          <a:p>
            <a:pPr>
              <a:spcAft>
                <a:spcPts val="0"/>
              </a:spcAft>
              <a:defRPr/>
            </a:pPr>
            <a:r>
              <a:rPr lang="en-US" sz="1800" dirty="0">
                <a:latin typeface="+mj-lt"/>
              </a:rPr>
              <a:t>Which type of output should be used to ingest the results of an Azure Stream Analytics job into files in a data lake for analysis in Azure Synapse Analytics?</a:t>
            </a:r>
            <a:endParaRPr lang="en-US" sz="1400" dirty="0"/>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lang="en-US" sz="1600" b="0" i="0" dirty="0">
                <a:solidFill>
                  <a:srgbClr val="171717"/>
                </a:solidFill>
                <a:effectLst/>
                <a:latin typeface="Segoe UI" panose="020B0502040204020203" pitchFamily="34" charset="0"/>
              </a:rPr>
              <a:t>Azure Synapse Analytics</a:t>
            </a:r>
            <a:endParaRPr kumimoji="0" lang="en-US" sz="1400" b="0" i="0" u="none" strike="noStrike" kern="1200" cap="none" spc="0" normalizeH="0" baseline="0" noProof="0" dirty="0">
              <a:ln>
                <a:noFill/>
              </a:ln>
              <a:effectLst/>
              <a:uLnTx/>
              <a:uFillTx/>
              <a:ea typeface="+mn-ea"/>
              <a:cs typeface="+mn-cs"/>
            </a:endParaRP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Blob storage/ADLS Gen2</a:t>
            </a:r>
          </a:p>
          <a:p>
            <a:pPr marL="288925" lvl="0"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Azure Event Hubs</a:t>
            </a:r>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389518" y="5053019"/>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7" y="1817447"/>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176830"/>
            <a:ext cx="933775" cy="933775"/>
          </a:xfrm>
          <a:prstGeom prst="rect">
            <a:avLst/>
          </a:prstGeom>
        </p:spPr>
      </p:pic>
    </p:spTree>
    <p:extLst>
      <p:ext uri="{BB962C8B-B14F-4D97-AF65-F5344CB8AC3E}">
        <p14:creationId xmlns:p14="http://schemas.microsoft.com/office/powerpoint/2010/main" val="17321874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Visualize real-time data with Azure Stream Analytics and Power BI</a:t>
            </a:r>
          </a:p>
        </p:txBody>
      </p:sp>
      <p:grpSp>
        <p:nvGrpSpPr>
          <p:cNvPr id="2" name="Group 1">
            <a:extLst>
              <a:ext uri="{FF2B5EF4-FFF2-40B4-BE49-F238E27FC236}">
                <a16:creationId xmlns:a16="http://schemas.microsoft.com/office/drawing/2014/main" id="{B7900017-819E-9DFF-DAEA-ACF23FAAF4C8}"/>
              </a:ext>
              <a:ext uri="{C183D7F6-B498-43B3-948B-1728B52AA6E4}">
                <adec:decorative xmlns:adec="http://schemas.microsoft.com/office/drawing/2017/decorative" val="1"/>
              </a:ext>
            </a:extLst>
          </p:cNvPr>
          <p:cNvGrpSpPr/>
          <p:nvPr/>
        </p:nvGrpSpPr>
        <p:grpSpPr>
          <a:xfrm>
            <a:off x="10194387" y="2892934"/>
            <a:ext cx="1088514" cy="1072132"/>
            <a:chOff x="3155525" y="4587850"/>
            <a:chExt cx="658778" cy="648864"/>
          </a:xfrm>
        </p:grpSpPr>
        <p:sp>
          <p:nvSpPr>
            <p:cNvPr id="3" name="Oval 2">
              <a:extLst>
                <a:ext uri="{FF2B5EF4-FFF2-40B4-BE49-F238E27FC236}">
                  <a16:creationId xmlns:a16="http://schemas.microsoft.com/office/drawing/2014/main" id="{66AC1641-6B68-6213-03C6-A5F4BBAECB01}"/>
                </a:ext>
              </a:extLst>
            </p:cNvPr>
            <p:cNvSpPr/>
            <p:nvPr/>
          </p:nvSpPr>
          <p:spPr bwMode="auto">
            <a:xfrm>
              <a:off x="3155525" y="4587850"/>
              <a:ext cx="658778" cy="648864"/>
            </a:xfrm>
            <a:prstGeom prst="ellipse">
              <a:avLst/>
            </a:prstGeom>
            <a:solidFill>
              <a:schemeClr val="accent4">
                <a:lumMod val="60000"/>
                <a:lumOff val="40000"/>
              </a:schemeClr>
            </a:solidFill>
            <a:ln w="2857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a:extLst>
                <a:ext uri="{FF2B5EF4-FFF2-40B4-BE49-F238E27FC236}">
                  <a16:creationId xmlns:a16="http://schemas.microsoft.com/office/drawing/2014/main" id="{3FDD2B1A-9826-15F3-13AC-A5142BEC92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15036" y="4673987"/>
              <a:ext cx="331052" cy="331052"/>
            </a:xfrm>
            <a:prstGeom prst="rect">
              <a:avLst/>
            </a:prstGeom>
          </p:spPr>
        </p:pic>
        <p:pic>
          <p:nvPicPr>
            <p:cNvPr id="7" name="Graphic 6">
              <a:extLst>
                <a:ext uri="{FF2B5EF4-FFF2-40B4-BE49-F238E27FC236}">
                  <a16:creationId xmlns:a16="http://schemas.microsoft.com/office/drawing/2014/main" id="{7DBA57FE-65CA-58E1-5C6D-33D7220E4B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63187" y="4872153"/>
              <a:ext cx="265771" cy="265771"/>
            </a:xfrm>
            <a:prstGeom prst="rect">
              <a:avLst/>
            </a:prstGeom>
          </p:spPr>
        </p:pic>
      </p:grpSp>
    </p:spTree>
    <p:extLst>
      <p:ext uri="{BB962C8B-B14F-4D97-AF65-F5344CB8AC3E}">
        <p14:creationId xmlns:p14="http://schemas.microsoft.com/office/powerpoint/2010/main" val="32736897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4ADA07-2CAB-6F2B-359D-48963E3F68E3}"/>
              </a:ext>
            </a:extLst>
          </p:cNvPr>
          <p:cNvSpPr>
            <a:spLocks noGrp="1"/>
          </p:cNvSpPr>
          <p:nvPr>
            <p:ph type="title"/>
          </p:nvPr>
        </p:nvSpPr>
        <p:spPr/>
        <p:txBody>
          <a:bodyPr/>
          <a:lstStyle/>
          <a:p>
            <a:r>
              <a:rPr lang="en-US" dirty="0"/>
              <a:t>Azure Stream Analytics and Power BI</a:t>
            </a:r>
          </a:p>
        </p:txBody>
      </p:sp>
      <p:grpSp>
        <p:nvGrpSpPr>
          <p:cNvPr id="20" name="Group 19" descr="Diagram of a streaming architecture using Event Hubs to ingest streaming data, Azure Stream Analytics to transform the data, and Power BI to visualize and analyze it.">
            <a:extLst>
              <a:ext uri="{FF2B5EF4-FFF2-40B4-BE49-F238E27FC236}">
                <a16:creationId xmlns:a16="http://schemas.microsoft.com/office/drawing/2014/main" id="{2B73C110-96F9-2A14-36C2-B94FB42E07FA}"/>
              </a:ext>
            </a:extLst>
          </p:cNvPr>
          <p:cNvGrpSpPr/>
          <p:nvPr/>
        </p:nvGrpSpPr>
        <p:grpSpPr>
          <a:xfrm>
            <a:off x="2778948" y="1669322"/>
            <a:ext cx="5830143" cy="914400"/>
            <a:chOff x="2763045" y="1446326"/>
            <a:chExt cx="5830143" cy="914400"/>
          </a:xfrm>
        </p:grpSpPr>
        <p:grpSp>
          <p:nvGrpSpPr>
            <p:cNvPr id="7" name="Group 6">
              <a:extLst>
                <a:ext uri="{FF2B5EF4-FFF2-40B4-BE49-F238E27FC236}">
                  <a16:creationId xmlns:a16="http://schemas.microsoft.com/office/drawing/2014/main" id="{F4AEE20F-F211-2783-BC1D-4BD1EB0DA187}"/>
                </a:ext>
              </a:extLst>
            </p:cNvPr>
            <p:cNvGrpSpPr/>
            <p:nvPr/>
          </p:nvGrpSpPr>
          <p:grpSpPr>
            <a:xfrm>
              <a:off x="2763045" y="1446326"/>
              <a:ext cx="4994556" cy="914400"/>
              <a:chOff x="1028746" y="2647888"/>
              <a:chExt cx="4994556" cy="914400"/>
            </a:xfrm>
          </p:grpSpPr>
          <p:pic>
            <p:nvPicPr>
              <p:cNvPr id="9" name="Graphic 8">
                <a:extLst>
                  <a:ext uri="{FF2B5EF4-FFF2-40B4-BE49-F238E27FC236}">
                    <a16:creationId xmlns:a16="http://schemas.microsoft.com/office/drawing/2014/main" id="{47A078FA-5BC7-CE1C-72BA-46FD9E0F61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0702" y="2687295"/>
                <a:ext cx="835587" cy="835587"/>
              </a:xfrm>
              <a:prstGeom prst="rect">
                <a:avLst/>
              </a:prstGeom>
            </p:spPr>
          </p:pic>
          <p:pic>
            <p:nvPicPr>
              <p:cNvPr id="10" name="Graphic 9">
                <a:extLst>
                  <a:ext uri="{FF2B5EF4-FFF2-40B4-BE49-F238E27FC236}">
                    <a16:creationId xmlns:a16="http://schemas.microsoft.com/office/drawing/2014/main" id="{3E987327-806B-D569-7D29-68C8635377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07002" y="2687295"/>
                <a:ext cx="835587" cy="835587"/>
              </a:xfrm>
              <a:prstGeom prst="rect">
                <a:avLst/>
              </a:prstGeom>
            </p:spPr>
          </p:pic>
          <p:pic>
            <p:nvPicPr>
              <p:cNvPr id="11" name="Graphic 10" descr="Wi-Fi outline">
                <a:extLst>
                  <a:ext uri="{FF2B5EF4-FFF2-40B4-BE49-F238E27FC236}">
                    <a16:creationId xmlns:a16="http://schemas.microsoft.com/office/drawing/2014/main" id="{40E9BCAB-451E-92D8-2E23-DE9874EE6E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1028746" y="2647888"/>
                <a:ext cx="914400" cy="914400"/>
              </a:xfrm>
              <a:prstGeom prst="rect">
                <a:avLst/>
              </a:prstGeom>
            </p:spPr>
          </p:pic>
          <p:cxnSp>
            <p:nvCxnSpPr>
              <p:cNvPr id="12" name="Straight Arrow Connector 11">
                <a:extLst>
                  <a:ext uri="{FF2B5EF4-FFF2-40B4-BE49-F238E27FC236}">
                    <a16:creationId xmlns:a16="http://schemas.microsoft.com/office/drawing/2014/main" id="{1B6F154E-C621-D4A2-E8EF-5359F5BC46AB}"/>
                  </a:ext>
                </a:extLst>
              </p:cNvPr>
              <p:cNvCxnSpPr>
                <a:cxnSpLocks/>
                <a:stCxn id="11" idx="0"/>
                <a:endCxn id="9" idx="1"/>
              </p:cNvCxnSpPr>
              <p:nvPr/>
            </p:nvCxnSpPr>
            <p:spPr>
              <a:xfrm>
                <a:off x="1943146" y="3105088"/>
                <a:ext cx="847556" cy="1"/>
              </a:xfrm>
              <a:prstGeom prst="straightConnector1">
                <a:avLst/>
              </a:prstGeom>
              <a:ln w="28575">
                <a:solidFill>
                  <a:schemeClr val="accent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29B2926-D082-23D0-4D80-E8E3B62A6EE9}"/>
                  </a:ext>
                </a:extLst>
              </p:cNvPr>
              <p:cNvCxnSpPr>
                <a:cxnSpLocks/>
                <a:stCxn id="9" idx="3"/>
                <a:endCxn id="10" idx="1"/>
              </p:cNvCxnSpPr>
              <p:nvPr/>
            </p:nvCxnSpPr>
            <p:spPr>
              <a:xfrm>
                <a:off x="3626289" y="3105089"/>
                <a:ext cx="780713" cy="0"/>
              </a:xfrm>
              <a:prstGeom prst="straightConnector1">
                <a:avLst/>
              </a:prstGeom>
              <a:ln w="28575">
                <a:solidFill>
                  <a:schemeClr val="accent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08589B1-9ED8-0426-4131-2CF3523B444A}"/>
                  </a:ext>
                </a:extLst>
              </p:cNvPr>
              <p:cNvCxnSpPr>
                <a:cxnSpLocks/>
                <a:stCxn id="10" idx="3"/>
              </p:cNvCxnSpPr>
              <p:nvPr/>
            </p:nvCxnSpPr>
            <p:spPr>
              <a:xfrm flipV="1">
                <a:off x="5242589" y="3103411"/>
                <a:ext cx="780713" cy="1678"/>
              </a:xfrm>
              <a:prstGeom prst="straightConnector1">
                <a:avLst/>
              </a:prstGeom>
              <a:ln w="28575">
                <a:solidFill>
                  <a:schemeClr val="accent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19" name="Graphic 18">
              <a:extLst>
                <a:ext uri="{FF2B5EF4-FFF2-40B4-BE49-F238E27FC236}">
                  <a16:creationId xmlns:a16="http://schemas.microsoft.com/office/drawing/2014/main" id="{0FAD76D7-209F-FE81-671F-D8F399C49F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812474" y="1485733"/>
              <a:ext cx="780714" cy="780714"/>
            </a:xfrm>
            <a:prstGeom prst="rect">
              <a:avLst/>
            </a:prstGeom>
          </p:spPr>
        </p:pic>
      </p:grpSp>
      <p:sp>
        <p:nvSpPr>
          <p:cNvPr id="21" name="Text Placeholder 14">
            <a:extLst>
              <a:ext uri="{FF2B5EF4-FFF2-40B4-BE49-F238E27FC236}">
                <a16:creationId xmlns:a16="http://schemas.microsoft.com/office/drawing/2014/main" id="{2FA58B4C-1FDE-4450-E65A-725BBA81117B}"/>
              </a:ext>
            </a:extLst>
          </p:cNvPr>
          <p:cNvSpPr txBox="1">
            <a:spLocks/>
          </p:cNvSpPr>
          <p:nvPr/>
        </p:nvSpPr>
        <p:spPr>
          <a:xfrm>
            <a:off x="2504660" y="2946643"/>
            <a:ext cx="8714630" cy="2939266"/>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solidFill>
                  <a:schemeClr val="tx1"/>
                </a:solidFill>
                <a:latin typeface="+mn-lt"/>
              </a:rPr>
              <a:t>Use a </a:t>
            </a:r>
            <a:r>
              <a:rPr lang="en-US" b="1" dirty="0">
                <a:solidFill>
                  <a:schemeClr val="tx1"/>
                </a:solidFill>
                <a:latin typeface="+mn-lt"/>
              </a:rPr>
              <a:t>Power BI </a:t>
            </a:r>
            <a:r>
              <a:rPr lang="en-US" dirty="0">
                <a:solidFill>
                  <a:schemeClr val="tx1"/>
                </a:solidFill>
                <a:latin typeface="+mn-lt"/>
              </a:rPr>
              <a:t>output to send streaming query results to Power BI</a:t>
            </a:r>
            <a:endParaRPr lang="en-US" b="1" i="1" dirty="0">
              <a:solidFill>
                <a:schemeClr val="tx1"/>
              </a:solidFill>
              <a:latin typeface="+mn-lt"/>
            </a:endParaRPr>
          </a:p>
          <a:p>
            <a:r>
              <a:rPr lang="en-US" dirty="0">
                <a:solidFill>
                  <a:schemeClr val="tx1"/>
                </a:solidFill>
                <a:latin typeface="+mn-lt"/>
              </a:rPr>
              <a:t>Specify:</a:t>
            </a:r>
          </a:p>
          <a:p>
            <a:pPr marL="628650" lvl="2" indent="-285750"/>
            <a:r>
              <a:rPr lang="en-US" dirty="0"/>
              <a:t>An alias for the output</a:t>
            </a:r>
          </a:p>
          <a:p>
            <a:pPr marL="628650" lvl="2" indent="-285750"/>
            <a:r>
              <a:rPr lang="en-US" dirty="0"/>
              <a:t>The target Power BI workspace</a:t>
            </a:r>
          </a:p>
          <a:p>
            <a:pPr marL="628650" lvl="2" indent="-285750"/>
            <a:r>
              <a:rPr lang="en-US" dirty="0"/>
              <a:t>Names of the dataset and table to be created</a:t>
            </a:r>
          </a:p>
          <a:p>
            <a:pPr marL="628650" lvl="2" indent="-285750"/>
            <a:r>
              <a:rPr lang="en-US" dirty="0"/>
              <a:t>Authentication information</a:t>
            </a:r>
          </a:p>
          <a:p>
            <a:pPr marL="285750" lvl="1" indent="-285750"/>
            <a:r>
              <a:rPr lang="en-US" dirty="0"/>
              <a:t>The query creates a streaming dataset with a single table</a:t>
            </a:r>
          </a:p>
          <a:p>
            <a:pPr marL="971550" lvl="3" indent="-285750"/>
            <a:endParaRPr lang="en-US" dirty="0"/>
          </a:p>
        </p:txBody>
      </p:sp>
    </p:spTree>
    <p:extLst>
      <p:ext uri="{BB962C8B-B14F-4D97-AF65-F5344CB8AC3E}">
        <p14:creationId xmlns:p14="http://schemas.microsoft.com/office/powerpoint/2010/main" val="25085945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21"/>
          </p:nvPr>
        </p:nvSpPr>
        <p:spPr/>
        <p:txBody>
          <a:bodyPr/>
          <a:lstStyle/>
          <a:p>
            <a:pPr lvl="1"/>
            <a:r>
              <a:rPr lang="en-US" dirty="0"/>
              <a:t>Get started with Azure Stream Analytics</a:t>
            </a:r>
          </a:p>
        </p:txBody>
      </p:sp>
      <p:sp>
        <p:nvSpPr>
          <p:cNvPr id="3" name="Text Placeholder 2"/>
          <p:cNvSpPr>
            <a:spLocks noGrp="1"/>
          </p:cNvSpPr>
          <p:nvPr>
            <p:ph type="body" sz="quarter" idx="23"/>
          </p:nvPr>
        </p:nvSpPr>
        <p:spPr>
          <a:xfrm>
            <a:off x="4078286" y="2811217"/>
            <a:ext cx="7695069" cy="1224436"/>
          </a:xfrm>
        </p:spPr>
        <p:txBody>
          <a:bodyPr/>
          <a:lstStyle/>
          <a:p>
            <a:pPr lvl="1"/>
            <a:r>
              <a:rPr lang="en-US" dirty="0"/>
              <a:t>Ingest streaming data using Azure Stream Analytics and Azure Synapse Analytics</a:t>
            </a:r>
          </a:p>
        </p:txBody>
      </p:sp>
      <p:sp>
        <p:nvSpPr>
          <p:cNvPr id="2" name="Text Placeholder 1"/>
          <p:cNvSpPr>
            <a:spLocks noGrp="1"/>
          </p:cNvSpPr>
          <p:nvPr>
            <p:ph type="body" sz="quarter" idx="22"/>
          </p:nvPr>
        </p:nvSpPr>
        <p:spPr>
          <a:xfrm>
            <a:off x="4103830" y="4300064"/>
            <a:ext cx="7695069" cy="1224436"/>
          </a:xfrm>
        </p:spPr>
        <p:txBody>
          <a:bodyPr/>
          <a:lstStyle/>
          <a:p>
            <a:pPr lvl="1"/>
            <a:r>
              <a:rPr lang="en-US" dirty="0"/>
              <a:t>Visualize real-time data with Azure Stream Analytics and Power BI</a:t>
            </a:r>
          </a:p>
        </p:txBody>
      </p:sp>
      <p:pic>
        <p:nvPicPr>
          <p:cNvPr id="8" name="Graphic 7">
            <a:extLst>
              <a:ext uri="{FF2B5EF4-FFF2-40B4-BE49-F238E27FC236}">
                <a16:creationId xmlns:a16="http://schemas.microsoft.com/office/drawing/2014/main" id="{78DCE280-27E4-9348-FBA9-1CE841282F2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90344" y="1616692"/>
            <a:ext cx="702232" cy="702232"/>
          </a:xfrm>
          <a:prstGeom prst="rect">
            <a:avLst/>
          </a:prstGeom>
        </p:spPr>
      </p:pic>
      <p:pic>
        <p:nvPicPr>
          <p:cNvPr id="11" name="Graphic 10">
            <a:extLst>
              <a:ext uri="{FF2B5EF4-FFF2-40B4-BE49-F238E27FC236}">
                <a16:creationId xmlns:a16="http://schemas.microsoft.com/office/drawing/2014/main" id="{C7FDA694-EBB6-B6D6-DDEA-D1E65033DA22}"/>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12071" y="3042477"/>
            <a:ext cx="702232" cy="702232"/>
          </a:xfrm>
          <a:prstGeom prst="rect">
            <a:avLst/>
          </a:prstGeom>
        </p:spPr>
      </p:pic>
      <p:grpSp>
        <p:nvGrpSpPr>
          <p:cNvPr id="19" name="Group 18">
            <a:extLst>
              <a:ext uri="{FF2B5EF4-FFF2-40B4-BE49-F238E27FC236}">
                <a16:creationId xmlns:a16="http://schemas.microsoft.com/office/drawing/2014/main" id="{E6C13297-C050-9BA4-4FF8-8D6ED0CD261D}"/>
              </a:ext>
              <a:ext uri="{C183D7F6-B498-43B3-948B-1728B52AA6E4}">
                <adec:decorative xmlns:adec="http://schemas.microsoft.com/office/drawing/2017/decorative" val="1"/>
              </a:ext>
            </a:extLst>
          </p:cNvPr>
          <p:cNvGrpSpPr/>
          <p:nvPr/>
        </p:nvGrpSpPr>
        <p:grpSpPr>
          <a:xfrm>
            <a:off x="3155525" y="4587850"/>
            <a:ext cx="658778" cy="648864"/>
            <a:chOff x="3155525" y="4587850"/>
            <a:chExt cx="658778" cy="648864"/>
          </a:xfrm>
        </p:grpSpPr>
        <p:sp>
          <p:nvSpPr>
            <p:cNvPr id="12" name="Oval 11">
              <a:extLst>
                <a:ext uri="{FF2B5EF4-FFF2-40B4-BE49-F238E27FC236}">
                  <a16:creationId xmlns:a16="http://schemas.microsoft.com/office/drawing/2014/main" id="{7CFABED9-2AF8-0749-C5F8-A2A13886E3FB}"/>
                </a:ext>
              </a:extLst>
            </p:cNvPr>
            <p:cNvSpPr/>
            <p:nvPr/>
          </p:nvSpPr>
          <p:spPr bwMode="auto">
            <a:xfrm>
              <a:off x="3155525" y="4587850"/>
              <a:ext cx="658778" cy="648864"/>
            </a:xfrm>
            <a:prstGeom prst="ellipse">
              <a:avLst/>
            </a:prstGeom>
            <a:solidFill>
              <a:schemeClr val="accent4">
                <a:lumMod val="60000"/>
                <a:lumOff val="40000"/>
              </a:schemeClr>
            </a:solidFill>
            <a:ln w="2857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 name="Graphic 13">
              <a:extLst>
                <a:ext uri="{FF2B5EF4-FFF2-40B4-BE49-F238E27FC236}">
                  <a16:creationId xmlns:a16="http://schemas.microsoft.com/office/drawing/2014/main" id="{C1605CC9-0158-9D60-4D59-910FC95631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15036" y="4673987"/>
              <a:ext cx="331052" cy="331052"/>
            </a:xfrm>
            <a:prstGeom prst="rect">
              <a:avLst/>
            </a:prstGeom>
          </p:spPr>
        </p:pic>
        <p:pic>
          <p:nvPicPr>
            <p:cNvPr id="18" name="Graphic 17">
              <a:extLst>
                <a:ext uri="{FF2B5EF4-FFF2-40B4-BE49-F238E27FC236}">
                  <a16:creationId xmlns:a16="http://schemas.microsoft.com/office/drawing/2014/main" id="{8AF4D3C8-26E2-8185-B617-B9789D2A078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63187" y="4872153"/>
              <a:ext cx="265771" cy="265771"/>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D4DAF-A283-D0C1-E515-651BFEDAFFCF}"/>
              </a:ext>
            </a:extLst>
          </p:cNvPr>
          <p:cNvSpPr>
            <a:spLocks noGrp="1"/>
          </p:cNvSpPr>
          <p:nvPr>
            <p:ph type="title"/>
          </p:nvPr>
        </p:nvSpPr>
        <p:spPr/>
        <p:txBody>
          <a:bodyPr/>
          <a:lstStyle/>
          <a:p>
            <a:r>
              <a:rPr lang="en-US" dirty="0"/>
              <a:t>Real-time data visualizations in Power BI</a:t>
            </a:r>
          </a:p>
        </p:txBody>
      </p:sp>
      <p:sp>
        <p:nvSpPr>
          <p:cNvPr id="5" name="Text Placeholder 14">
            <a:extLst>
              <a:ext uri="{FF2B5EF4-FFF2-40B4-BE49-F238E27FC236}">
                <a16:creationId xmlns:a16="http://schemas.microsoft.com/office/drawing/2014/main" id="{270469D5-6F83-20EA-1F5D-88705335BD9D}"/>
              </a:ext>
            </a:extLst>
          </p:cNvPr>
          <p:cNvSpPr txBox="1">
            <a:spLocks/>
          </p:cNvSpPr>
          <p:nvPr/>
        </p:nvSpPr>
        <p:spPr>
          <a:xfrm>
            <a:off x="661596" y="1575043"/>
            <a:ext cx="5434404" cy="2939266"/>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mj-lt"/>
              <a:buAutoNum type="arabicPeriod"/>
            </a:pPr>
            <a:r>
              <a:rPr lang="en-US" sz="2400" dirty="0">
                <a:solidFill>
                  <a:schemeClr val="tx1"/>
                </a:solidFill>
                <a:latin typeface="+mn-lt"/>
              </a:rPr>
              <a:t>Create a dashboard</a:t>
            </a:r>
          </a:p>
          <a:p>
            <a:pPr marL="457200" indent="-457200">
              <a:buFont typeface="+mj-lt"/>
              <a:buAutoNum type="arabicPeriod"/>
            </a:pPr>
            <a:r>
              <a:rPr lang="en-US" sz="2400" dirty="0">
                <a:solidFill>
                  <a:schemeClr val="tx1"/>
                </a:solidFill>
                <a:latin typeface="+mn-lt"/>
              </a:rPr>
              <a:t>Add a tile:</a:t>
            </a:r>
          </a:p>
          <a:p>
            <a:pPr marL="800100" lvl="2" indent="-457200"/>
            <a:r>
              <a:rPr lang="en-US" sz="2200" dirty="0"/>
              <a:t>Select the streaming dataset</a:t>
            </a:r>
          </a:p>
          <a:p>
            <a:pPr marL="800100" lvl="2" indent="-457200"/>
            <a:r>
              <a:rPr lang="en-US" sz="2200" dirty="0">
                <a:solidFill>
                  <a:schemeClr val="tx1"/>
                </a:solidFill>
                <a:latin typeface="+mn-lt"/>
              </a:rPr>
              <a:t>Configure the desired visualization</a:t>
            </a:r>
          </a:p>
          <a:p>
            <a:pPr marL="457200" lvl="1" indent="-457200">
              <a:buFont typeface="+mj-lt"/>
              <a:buAutoNum type="arabicPeriod" startAt="3"/>
            </a:pPr>
            <a:r>
              <a:rPr lang="en-US" sz="2400" spc="-49" dirty="0"/>
              <a:t>View the dashboard</a:t>
            </a:r>
          </a:p>
          <a:p>
            <a:pPr marL="800100" lvl="2" indent="-457200"/>
            <a:r>
              <a:rPr lang="en-US" sz="2200" spc="-49" dirty="0"/>
              <a:t>The visualization is updated in real-time as new data arrives in the table</a:t>
            </a:r>
          </a:p>
        </p:txBody>
      </p:sp>
      <p:pic>
        <p:nvPicPr>
          <p:cNvPr id="4" name="Picture 3" descr="Screenshot of a Power BI dashboard showing a real-time visualization tile.">
            <a:extLst>
              <a:ext uri="{FF2B5EF4-FFF2-40B4-BE49-F238E27FC236}">
                <a16:creationId xmlns:a16="http://schemas.microsoft.com/office/drawing/2014/main" id="{B8E70D81-46F5-20BF-3A02-7F00ED605271}"/>
              </a:ext>
            </a:extLst>
          </p:cNvPr>
          <p:cNvPicPr>
            <a:picLocks noChangeAspect="1"/>
          </p:cNvPicPr>
          <p:nvPr/>
        </p:nvPicPr>
        <p:blipFill>
          <a:blip r:embed="rId3"/>
          <a:stretch>
            <a:fillRect/>
          </a:stretch>
        </p:blipFill>
        <p:spPr>
          <a:xfrm>
            <a:off x="6450143" y="1371494"/>
            <a:ext cx="5080261" cy="411501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8182439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EFFD53-BA15-5AFC-CCD5-29B7E0BAA293}"/>
              </a:ext>
              <a:ext uri="{C183D7F6-B498-43B3-948B-1728B52AA6E4}">
                <adec:decorative xmlns:adec="http://schemas.microsoft.com/office/drawing/2017/decorative" val="1"/>
              </a:ext>
            </a:extLst>
          </p:cNvPr>
          <p:cNvSpPr/>
          <p:nvPr/>
        </p:nvSpPr>
        <p:spPr bwMode="auto">
          <a:xfrm>
            <a:off x="418643" y="1385454"/>
            <a:ext cx="11477793" cy="50320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Graphic 3">
            <a:extLst>
              <a:ext uri="{FF2B5EF4-FFF2-40B4-BE49-F238E27FC236}">
                <a16:creationId xmlns:a16="http://schemas.microsoft.com/office/drawing/2014/main" id="{BD2A54B2-F7D3-C1C3-ADBF-99704DDBC80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60865" y="2383403"/>
            <a:ext cx="2709167" cy="2709167"/>
          </a:xfrm>
          <a:prstGeom prst="rect">
            <a:avLst/>
          </a:prstGeom>
        </p:spPr>
      </p:pic>
      <p:sp>
        <p:nvSpPr>
          <p:cNvPr id="11" name="Title 10">
            <a:extLst>
              <a:ext uri="{FF2B5EF4-FFF2-40B4-BE49-F238E27FC236}">
                <a16:creationId xmlns:a16="http://schemas.microsoft.com/office/drawing/2014/main" id="{698005C7-B4B6-4707-A9E3-3CBA28E93724}"/>
              </a:ext>
            </a:extLst>
          </p:cNvPr>
          <p:cNvSpPr>
            <a:spLocks noGrp="1"/>
          </p:cNvSpPr>
          <p:nvPr>
            <p:ph type="title"/>
          </p:nvPr>
        </p:nvSpPr>
        <p:spPr/>
        <p:txBody>
          <a:bodyPr/>
          <a:lstStyle/>
          <a:p>
            <a:r>
              <a:rPr lang="en-US" dirty="0"/>
              <a:t>Demo: Create a real-time data visualization</a:t>
            </a:r>
          </a:p>
        </p:txBody>
      </p:sp>
      <p:sp>
        <p:nvSpPr>
          <p:cNvPr id="12" name="Text Placeholder 11">
            <a:extLst>
              <a:ext uri="{FF2B5EF4-FFF2-40B4-BE49-F238E27FC236}">
                <a16:creationId xmlns:a16="http://schemas.microsoft.com/office/drawing/2014/main" id="{512982A0-6628-13EB-C45A-5648E05354E1}"/>
              </a:ext>
            </a:extLst>
          </p:cNvPr>
          <p:cNvSpPr>
            <a:spLocks noGrp="1"/>
          </p:cNvSpPr>
          <p:nvPr>
            <p:ph type="body" sz="quarter" idx="10"/>
          </p:nvPr>
        </p:nvSpPr>
        <p:spPr>
          <a:xfrm>
            <a:off x="732726" y="2698410"/>
            <a:ext cx="4645314" cy="1617622"/>
          </a:xfrm>
        </p:spPr>
        <p:txBody>
          <a:bodyPr/>
          <a:lstStyle/>
          <a:p>
            <a:r>
              <a:rPr lang="en-US" dirty="0"/>
              <a:t>You can try this for yourself later by following the instructions at the link below:</a:t>
            </a:r>
          </a:p>
          <a:p>
            <a:endParaRPr lang="en-US" dirty="0"/>
          </a:p>
        </p:txBody>
      </p:sp>
      <p:sp>
        <p:nvSpPr>
          <p:cNvPr id="5" name="TextBox 4">
            <a:extLst>
              <a:ext uri="{FF2B5EF4-FFF2-40B4-BE49-F238E27FC236}">
                <a16:creationId xmlns:a16="http://schemas.microsoft.com/office/drawing/2014/main" id="{0DA7CE12-F9AB-E702-1296-2702C721D1FF}"/>
              </a:ext>
            </a:extLst>
          </p:cNvPr>
          <p:cNvSpPr txBox="1"/>
          <p:nvPr/>
        </p:nvSpPr>
        <p:spPr>
          <a:xfrm>
            <a:off x="592784" y="4316032"/>
            <a:ext cx="6558454" cy="400110"/>
          </a:xfrm>
          <a:prstGeom prst="rect">
            <a:avLst/>
          </a:prstGeom>
          <a:noFill/>
        </p:spPr>
        <p:txBody>
          <a:bodyPr wrap="square">
            <a:spAutoFit/>
          </a:bodyPr>
          <a:lstStyle/>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r>
              <a:rPr kumimoji="0" lang="en-US" sz="2000" b="0" i="0" u="none" strike="noStrike" kern="1200" cap="none" spc="-49" normalizeH="0" baseline="0" noProof="0" dirty="0">
                <a:ln>
                  <a:noFill/>
                </a:ln>
                <a:solidFill>
                  <a:srgbClr val="FFFFFF">
                    <a:lumMod val="50000"/>
                  </a:srgbClr>
                </a:solidFill>
                <a:effectLst/>
                <a:uLnTx/>
                <a:uFillTx/>
                <a:latin typeface="Segoe UI Semibold"/>
                <a:ea typeface="+mn-ea"/>
                <a:cs typeface="+mn-cs"/>
              </a:rPr>
              <a:t>https://aka.ms/mslearn-stream-powerbi</a:t>
            </a:r>
          </a:p>
        </p:txBody>
      </p:sp>
    </p:spTree>
    <p:extLst>
      <p:ext uri="{BB962C8B-B14F-4D97-AF65-F5344CB8AC3E}">
        <p14:creationId xmlns:p14="http://schemas.microsoft.com/office/powerpoint/2010/main" val="289702472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314645"/>
            <a:ext cx="10383899" cy="1443714"/>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Which type of Azure Stream Analytics output should you use to support real-time visualizations in Microsoft Power BI?</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t>Azure Synapse Analytics</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600" b="0" i="0" u="none" strike="noStrike" kern="1200" cap="none" spc="0" normalizeH="0" baseline="0" noProof="0" dirty="0">
                <a:ln>
                  <a:noFill/>
                </a:ln>
                <a:effectLst/>
                <a:uLnTx/>
                <a:uFillTx/>
                <a:ea typeface="+mn-ea"/>
                <a:cs typeface="+mn-cs"/>
              </a:rPr>
              <a:t>Azure Event Hubs</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lang="en-US" sz="1600" dirty="0"/>
              <a:t>Power BI</a:t>
            </a:r>
          </a:p>
        </p:txBody>
      </p:sp>
      <p:sp>
        <p:nvSpPr>
          <p:cNvPr id="19" name="Graphic 26" descr="Checkmark on Rows and Columns">
            <a:extLst>
              <a:ext uri="{FF2B5EF4-FFF2-40B4-BE49-F238E27FC236}">
                <a16:creationId xmlns:a16="http://schemas.microsoft.com/office/drawing/2014/main" id="{2A802B18-90EE-4B3D-97B9-9C05EE0CED14}"/>
              </a:ext>
            </a:extLst>
          </p:cNvPr>
          <p:cNvSpPr/>
          <p:nvPr/>
        </p:nvSpPr>
        <p:spPr>
          <a:xfrm>
            <a:off x="1393153" y="258733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865117"/>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928881"/>
            <a:ext cx="10383899" cy="1443714"/>
          </a:xfrm>
        </p:spPr>
        <p:txBody>
          <a:bodyPr/>
          <a:lstStyle/>
          <a:p>
            <a:pPr>
              <a:spcAft>
                <a:spcPts val="0"/>
              </a:spcAft>
              <a:defRPr/>
            </a:pPr>
            <a:r>
              <a:rPr lang="en-US" sz="1800" dirty="0">
                <a:latin typeface="+mj-lt"/>
              </a:rPr>
              <a:t>You want to use an output to write the results of a Stream Analytics query to a table in a dataset in a Power BI workspace. What should you do?</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t>Create only the workspace before creating the output</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t>Create the workspace and dataset before creating the output</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t>Create the workspace, dataset, and table before creating the output</a:t>
            </a:r>
          </a:p>
        </p:txBody>
      </p:sp>
      <p:sp>
        <p:nvSpPr>
          <p:cNvPr id="20" name="Graphic 26" descr="Checkmark on Rows and Columns">
            <a:extLst>
              <a:ext uri="{FF2B5EF4-FFF2-40B4-BE49-F238E27FC236}">
                <a16:creationId xmlns:a16="http://schemas.microsoft.com/office/drawing/2014/main" id="{A6D58C0B-F1D4-4714-863A-BC2F0F1C195B}"/>
              </a:ext>
            </a:extLst>
          </p:cNvPr>
          <p:cNvSpPr/>
          <p:nvPr/>
        </p:nvSpPr>
        <p:spPr>
          <a:xfrm>
            <a:off x="1393153" y="3453041"/>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499421"/>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493238"/>
            <a:ext cx="10383899" cy="1557928"/>
          </a:xfrm>
        </p:spPr>
        <p:txBody>
          <a:bodyPr/>
          <a:lstStyle/>
          <a:p>
            <a:pPr defTabSz="932742">
              <a:lnSpc>
                <a:spcPct val="100000"/>
              </a:lnSpc>
              <a:spcBef>
                <a:spcPts val="0"/>
              </a:spcBef>
              <a:buSzTx/>
              <a:defRPr/>
            </a:pPr>
            <a:r>
              <a:rPr lang="en-US" sz="1800" dirty="0">
                <a:latin typeface="+mj-lt"/>
              </a:rPr>
              <a:t>You want to create a visualization that updates dynamically based on a table in a streaming dataset in Power BI. What should you do?</a:t>
            </a:r>
          </a:p>
          <a:p>
            <a:pPr marL="288925" indent="-288925">
              <a:spcBef>
                <a:spcPts val="300"/>
              </a:spcBef>
              <a:spcAft>
                <a:spcPts val="600"/>
              </a:spcAft>
              <a:buFont typeface="Wingdings" panose="05000000000000000000" pitchFamily="2" charset="2"/>
              <a:buChar char="q"/>
              <a:defRPr/>
            </a:pPr>
            <a:r>
              <a:rPr lang="en-US" sz="1600" dirty="0"/>
              <a:t>Create a report from the dataset</a:t>
            </a:r>
          </a:p>
          <a:p>
            <a:pPr marL="288925" indent="-288925">
              <a:spcBef>
                <a:spcPts val="300"/>
              </a:spcBef>
              <a:spcAft>
                <a:spcPts val="600"/>
              </a:spcAft>
              <a:buFont typeface="Wingdings" panose="05000000000000000000" pitchFamily="2" charset="2"/>
              <a:buChar char="q"/>
              <a:defRPr/>
            </a:pPr>
            <a:r>
              <a:rPr lang="en-US" sz="1600" dirty="0"/>
              <a:t>Create a dashboard with a tile based on the streaming dataset</a:t>
            </a:r>
          </a:p>
          <a:p>
            <a:pPr marL="288925" indent="-288925">
              <a:spcBef>
                <a:spcPts val="300"/>
              </a:spcBef>
              <a:spcAft>
                <a:spcPts val="600"/>
              </a:spcAft>
              <a:buFont typeface="Wingdings" panose="05000000000000000000" pitchFamily="2" charset="2"/>
              <a:buChar char="q"/>
              <a:defRPr/>
            </a:pPr>
            <a:r>
              <a:rPr lang="en-US" sz="1600" dirty="0"/>
              <a:t>Export the streaming dataset to Excel and create a report from the Excel workbook</a:t>
            </a:r>
          </a:p>
        </p:txBody>
      </p:sp>
      <p:sp>
        <p:nvSpPr>
          <p:cNvPr id="21" name="Graphic 26" descr="Checkmark on Rows and Columns">
            <a:extLst>
              <a:ext uri="{FF2B5EF4-FFF2-40B4-BE49-F238E27FC236}">
                <a16:creationId xmlns:a16="http://schemas.microsoft.com/office/drawing/2014/main" id="{962197A6-871C-4723-B214-AF9644775C2D}"/>
              </a:ext>
            </a:extLst>
          </p:cNvPr>
          <p:cNvSpPr/>
          <p:nvPr/>
        </p:nvSpPr>
        <p:spPr>
          <a:xfrm>
            <a:off x="1393153" y="5485769"/>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7" y="1427702"/>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928881"/>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486808"/>
            <a:ext cx="933775" cy="933775"/>
          </a:xfrm>
          <a:prstGeom prst="rect">
            <a:avLst/>
          </a:prstGeom>
        </p:spPr>
      </p:pic>
    </p:spTree>
    <p:extLst>
      <p:ext uri="{BB962C8B-B14F-4D97-AF65-F5344CB8AC3E}">
        <p14:creationId xmlns:p14="http://schemas.microsoft.com/office/powerpoint/2010/main" val="876561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0F13B9-D3B4-22FE-AA8E-C2BFA5A5CCCA}"/>
              </a:ext>
            </a:extLst>
          </p:cNvPr>
          <p:cNvSpPr>
            <a:spLocks noGrp="1"/>
          </p:cNvSpPr>
          <p:nvPr>
            <p:ph type="title"/>
          </p:nvPr>
        </p:nvSpPr>
        <p:spPr/>
        <p:txBody>
          <a:bodyPr/>
          <a:lstStyle/>
          <a:p>
            <a:r>
              <a:rPr lang="en-US" dirty="0"/>
              <a:t>Further reading</a:t>
            </a:r>
          </a:p>
        </p:txBody>
      </p:sp>
      <p:sp>
        <p:nvSpPr>
          <p:cNvPr id="13" name="TextBox 12">
            <a:extLst>
              <a:ext uri="{FF2B5EF4-FFF2-40B4-BE49-F238E27FC236}">
                <a16:creationId xmlns:a16="http://schemas.microsoft.com/office/drawing/2014/main" id="{8F4DCAA7-2167-5FC2-806E-39FA9FA0D5B6}"/>
              </a:ext>
            </a:extLst>
          </p:cNvPr>
          <p:cNvSpPr txBox="1"/>
          <p:nvPr/>
        </p:nvSpPr>
        <p:spPr>
          <a:xfrm>
            <a:off x="2888242" y="2709200"/>
            <a:ext cx="7788165" cy="646331"/>
          </a:xfrm>
          <a:prstGeom prst="rect">
            <a:avLst/>
          </a:prstGeom>
          <a:noFill/>
        </p:spPr>
        <p:txBody>
          <a:bodyPr wrap="square">
            <a:spAutoFit/>
          </a:bodyPr>
          <a:lstStyle/>
          <a:p>
            <a:r>
              <a:rPr lang="en-US" sz="1800" dirty="0"/>
              <a:t>Implement a Data Streaming Solution with Azure Stream Analytics</a:t>
            </a:r>
          </a:p>
          <a:p>
            <a:r>
              <a:rPr lang="en-US" sz="1800" dirty="0">
                <a:solidFill>
                  <a:schemeClr val="tx2"/>
                </a:solidFill>
              </a:rPr>
              <a:t>https://aka.ms/mslearn-azure-stream-analytics</a:t>
            </a:r>
          </a:p>
        </p:txBody>
      </p:sp>
      <p:pic>
        <p:nvPicPr>
          <p:cNvPr id="4" name="Graphic 3">
            <a:extLst>
              <a:ext uri="{FF2B5EF4-FFF2-40B4-BE49-F238E27FC236}">
                <a16:creationId xmlns:a16="http://schemas.microsoft.com/office/drawing/2014/main" id="{D9264486-319E-72FE-FC68-9D67569F9E7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82481" y="2354973"/>
            <a:ext cx="1104666" cy="1303506"/>
          </a:xfrm>
          <a:prstGeom prst="rect">
            <a:avLst/>
          </a:prstGeom>
        </p:spPr>
      </p:pic>
    </p:spTree>
    <p:extLst>
      <p:ext uri="{BB962C8B-B14F-4D97-AF65-F5344CB8AC3E}">
        <p14:creationId xmlns:p14="http://schemas.microsoft.com/office/powerpoint/2010/main" val="3291859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Get started with Azure Stream Analytics</a:t>
            </a:r>
          </a:p>
        </p:txBody>
      </p:sp>
      <p:pic>
        <p:nvPicPr>
          <p:cNvPr id="2" name="Graphic 1">
            <a:extLst>
              <a:ext uri="{FF2B5EF4-FFF2-40B4-BE49-F238E27FC236}">
                <a16:creationId xmlns:a16="http://schemas.microsoft.com/office/drawing/2014/main" id="{EF722775-709D-2A1E-BB66-BD2220180B9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8088" y="2788444"/>
            <a:ext cx="1281112" cy="1281112"/>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D269D7-507C-1A9D-7BFB-D6C48F3538DE}"/>
              </a:ext>
            </a:extLst>
          </p:cNvPr>
          <p:cNvSpPr>
            <a:spLocks noGrp="1"/>
          </p:cNvSpPr>
          <p:nvPr>
            <p:ph type="title"/>
          </p:nvPr>
        </p:nvSpPr>
        <p:spPr/>
        <p:txBody>
          <a:bodyPr/>
          <a:lstStyle/>
          <a:p>
            <a:r>
              <a:rPr lang="en-US" dirty="0"/>
              <a:t>Introduction to data streams</a:t>
            </a:r>
          </a:p>
        </p:txBody>
      </p:sp>
      <p:sp>
        <p:nvSpPr>
          <p:cNvPr id="46" name="Text Placeholder 45">
            <a:extLst>
              <a:ext uri="{FF2B5EF4-FFF2-40B4-BE49-F238E27FC236}">
                <a16:creationId xmlns:a16="http://schemas.microsoft.com/office/drawing/2014/main" id="{CD39B548-2BF5-4C41-7618-CA73FDA78264}"/>
              </a:ext>
            </a:extLst>
          </p:cNvPr>
          <p:cNvSpPr>
            <a:spLocks noGrp="1"/>
          </p:cNvSpPr>
          <p:nvPr>
            <p:ph type="body" sz="quarter" idx="10"/>
          </p:nvPr>
        </p:nvSpPr>
        <p:spPr>
          <a:xfrm>
            <a:off x="1537560" y="3796005"/>
            <a:ext cx="9256820" cy="2133597"/>
          </a:xfrm>
        </p:spPr>
        <p:txBody>
          <a:bodyPr/>
          <a:lstStyle/>
          <a:p>
            <a:pPr marL="457200" indent="-457200">
              <a:buClr>
                <a:srgbClr val="4BCBEE"/>
              </a:buClr>
              <a:buAutoNum type="arabicPeriod"/>
            </a:pPr>
            <a:r>
              <a:rPr lang="en-US" dirty="0">
                <a:latin typeface="+mn-lt"/>
              </a:rPr>
              <a:t>Unbounded data source – records added perpetually</a:t>
            </a:r>
          </a:p>
          <a:p>
            <a:pPr marL="457200" indent="-457200">
              <a:buClr>
                <a:srgbClr val="4BCBEE"/>
              </a:buClr>
              <a:buAutoNum type="arabicPeriod"/>
            </a:pPr>
            <a:r>
              <a:rPr lang="en-US" dirty="0">
                <a:latin typeface="+mn-lt"/>
              </a:rPr>
              <a:t>Each data record represents an event at a specific time</a:t>
            </a:r>
          </a:p>
          <a:p>
            <a:pPr marL="457200" indent="-457200">
              <a:buClr>
                <a:srgbClr val="4BCBEE"/>
              </a:buClr>
              <a:buAutoNum type="arabicPeriod"/>
            </a:pPr>
            <a:r>
              <a:rPr lang="en-US" dirty="0">
                <a:latin typeface="+mn-lt"/>
              </a:rPr>
              <a:t>Data values can be aggregated over temporal (time-based) windows</a:t>
            </a:r>
          </a:p>
          <a:p>
            <a:pPr marL="457200" indent="-457200">
              <a:buClr>
                <a:srgbClr val="4BCBEE"/>
              </a:buClr>
              <a:buAutoNum type="arabicPeriod"/>
            </a:pPr>
            <a:r>
              <a:rPr lang="en-US" dirty="0">
                <a:latin typeface="+mn-lt"/>
              </a:rPr>
              <a:t>Results are typically used to support real-time visualization or ingested into an analytical store for historic analysis</a:t>
            </a:r>
          </a:p>
        </p:txBody>
      </p:sp>
      <p:grpSp>
        <p:nvGrpSpPr>
          <p:cNvPr id="5" name="Group 4" descr="A diagram showing a stream of data including a date and time field being processed, aggregated by day, and visualized and stored.">
            <a:extLst>
              <a:ext uri="{FF2B5EF4-FFF2-40B4-BE49-F238E27FC236}">
                <a16:creationId xmlns:a16="http://schemas.microsoft.com/office/drawing/2014/main" id="{2FD5C14F-EC5F-BD52-08A4-B3F99A2D51A9}"/>
              </a:ext>
            </a:extLst>
          </p:cNvPr>
          <p:cNvGrpSpPr/>
          <p:nvPr/>
        </p:nvGrpSpPr>
        <p:grpSpPr>
          <a:xfrm>
            <a:off x="1537560" y="1232203"/>
            <a:ext cx="9103434" cy="2427436"/>
            <a:chOff x="1126005" y="1591977"/>
            <a:chExt cx="9103434" cy="2427436"/>
          </a:xfrm>
        </p:grpSpPr>
        <p:sp>
          <p:nvSpPr>
            <p:cNvPr id="6" name="Rectangle 5">
              <a:extLst>
                <a:ext uri="{FF2B5EF4-FFF2-40B4-BE49-F238E27FC236}">
                  <a16:creationId xmlns:a16="http://schemas.microsoft.com/office/drawing/2014/main" id="{E012C85B-93FB-A5DB-A9C1-E02BC3C32888}"/>
                </a:ext>
              </a:extLst>
            </p:cNvPr>
            <p:cNvSpPr/>
            <p:nvPr/>
          </p:nvSpPr>
          <p:spPr>
            <a:xfrm>
              <a:off x="1126005" y="1591977"/>
              <a:ext cx="9103434" cy="2427436"/>
            </a:xfrm>
            <a:prstGeom prst="rect">
              <a:avLst/>
            </a:prstGeom>
            <a:solidFill>
              <a:schemeClr val="bg1"/>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1ABEE5AC-D998-FE1D-E280-FEE503EB5C49}"/>
                </a:ext>
              </a:extLst>
            </p:cNvPr>
            <p:cNvGrpSpPr/>
            <p:nvPr/>
          </p:nvGrpSpPr>
          <p:grpSpPr>
            <a:xfrm>
              <a:off x="1126005" y="1746531"/>
              <a:ext cx="8679990" cy="2094474"/>
              <a:chOff x="1126005" y="1746531"/>
              <a:chExt cx="8679990" cy="2094474"/>
            </a:xfrm>
          </p:grpSpPr>
          <p:grpSp>
            <p:nvGrpSpPr>
              <p:cNvPr id="9" name="Group 8">
                <a:extLst>
                  <a:ext uri="{FF2B5EF4-FFF2-40B4-BE49-F238E27FC236}">
                    <a16:creationId xmlns:a16="http://schemas.microsoft.com/office/drawing/2014/main" id="{94C91406-875B-BC6E-98A4-B4F04FAE466B}"/>
                  </a:ext>
                </a:extLst>
              </p:cNvPr>
              <p:cNvGrpSpPr/>
              <p:nvPr/>
            </p:nvGrpSpPr>
            <p:grpSpPr>
              <a:xfrm>
                <a:off x="1126005" y="1746531"/>
                <a:ext cx="8679990" cy="2094474"/>
                <a:chOff x="593154" y="1246571"/>
                <a:chExt cx="8679990" cy="2094474"/>
              </a:xfrm>
            </p:grpSpPr>
            <p:pic>
              <p:nvPicPr>
                <p:cNvPr id="14" name="Graphic 13" descr="Browser window with solid fill">
                  <a:extLst>
                    <a:ext uri="{FF2B5EF4-FFF2-40B4-BE49-F238E27FC236}">
                      <a16:creationId xmlns:a16="http://schemas.microsoft.com/office/drawing/2014/main" id="{815270AB-C28D-2068-11F8-980026BAC7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9611" y="1246571"/>
                  <a:ext cx="1103533" cy="1103533"/>
                </a:xfrm>
                <a:prstGeom prst="rect">
                  <a:avLst/>
                </a:prstGeom>
              </p:spPr>
            </p:pic>
            <p:pic>
              <p:nvPicPr>
                <p:cNvPr id="20" name="Graphic 19" descr="Wi-Fi outline">
                  <a:extLst>
                    <a:ext uri="{FF2B5EF4-FFF2-40B4-BE49-F238E27FC236}">
                      <a16:creationId xmlns:a16="http://schemas.microsoft.com/office/drawing/2014/main" id="{80D4419C-0450-241B-EB38-83CB923ED8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593154" y="1800842"/>
                  <a:ext cx="914400" cy="914400"/>
                </a:xfrm>
                <a:prstGeom prst="rect">
                  <a:avLst/>
                </a:prstGeom>
              </p:spPr>
            </p:pic>
            <p:cxnSp>
              <p:nvCxnSpPr>
                <p:cNvPr id="26" name="Straight Arrow Connector 25">
                  <a:extLst>
                    <a:ext uri="{FF2B5EF4-FFF2-40B4-BE49-F238E27FC236}">
                      <a16:creationId xmlns:a16="http://schemas.microsoft.com/office/drawing/2014/main" id="{6A07A9E4-1810-A800-798B-2CD479F85C5E}"/>
                    </a:ext>
                  </a:extLst>
                </p:cNvPr>
                <p:cNvCxnSpPr>
                  <a:cxnSpLocks/>
                </p:cNvCxnSpPr>
                <p:nvPr/>
              </p:nvCxnSpPr>
              <p:spPr>
                <a:xfrm>
                  <a:off x="1322262" y="2258042"/>
                  <a:ext cx="624950" cy="0"/>
                </a:xfrm>
                <a:prstGeom prst="straightConnector1">
                  <a:avLst/>
                </a:prstGeom>
                <a:ln w="28575">
                  <a:solidFill>
                    <a:schemeClr val="accent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7D01135-38D0-8064-B42E-C07A1C315BA9}"/>
                    </a:ext>
                  </a:extLst>
                </p:cNvPr>
                <p:cNvSpPr/>
                <p:nvPr/>
              </p:nvSpPr>
              <p:spPr>
                <a:xfrm>
                  <a:off x="2043147" y="1968457"/>
                  <a:ext cx="1388046" cy="5703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X: 2022-01-01:00:12</a:t>
                  </a:r>
                </a:p>
                <a:p>
                  <a:r>
                    <a:rPr lang="en-US" sz="1050" dirty="0">
                      <a:solidFill>
                        <a:schemeClr val="tx1"/>
                      </a:solidFill>
                    </a:rPr>
                    <a:t>Y: {data}</a:t>
                  </a:r>
                </a:p>
              </p:txBody>
            </p:sp>
            <p:sp>
              <p:nvSpPr>
                <p:cNvPr id="30" name="Rectangle 29">
                  <a:extLst>
                    <a:ext uri="{FF2B5EF4-FFF2-40B4-BE49-F238E27FC236}">
                      <a16:creationId xmlns:a16="http://schemas.microsoft.com/office/drawing/2014/main" id="{38DED641-B1CD-1E44-2FD7-56219359645E}"/>
                    </a:ext>
                  </a:extLst>
                </p:cNvPr>
                <p:cNvSpPr/>
                <p:nvPr/>
              </p:nvSpPr>
              <p:spPr>
                <a:xfrm>
                  <a:off x="3527128" y="1968457"/>
                  <a:ext cx="1388046" cy="5703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X: 2022-01-01:00:03</a:t>
                  </a:r>
                </a:p>
                <a:p>
                  <a:r>
                    <a:rPr lang="en-US" sz="1050" dirty="0">
                      <a:solidFill>
                        <a:schemeClr val="tx1"/>
                      </a:solidFill>
                    </a:rPr>
                    <a:t>Y: {data}</a:t>
                  </a:r>
                </a:p>
              </p:txBody>
            </p:sp>
            <p:sp>
              <p:nvSpPr>
                <p:cNvPr id="31" name="Rectangle 30">
                  <a:extLst>
                    <a:ext uri="{FF2B5EF4-FFF2-40B4-BE49-F238E27FC236}">
                      <a16:creationId xmlns:a16="http://schemas.microsoft.com/office/drawing/2014/main" id="{BFB218D3-0D01-FCD7-1805-CD2846D90A83}"/>
                    </a:ext>
                  </a:extLst>
                </p:cNvPr>
                <p:cNvSpPr/>
                <p:nvPr/>
              </p:nvSpPr>
              <p:spPr>
                <a:xfrm>
                  <a:off x="5011109" y="1968457"/>
                  <a:ext cx="1388046" cy="5703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X: 2022-01-01:00:01</a:t>
                  </a:r>
                </a:p>
                <a:p>
                  <a:r>
                    <a:rPr lang="en-US" sz="1050" dirty="0">
                      <a:solidFill>
                        <a:schemeClr val="tx1"/>
                      </a:solidFill>
                    </a:rPr>
                    <a:t>Y: {data}</a:t>
                  </a:r>
                </a:p>
              </p:txBody>
            </p:sp>
            <p:pic>
              <p:nvPicPr>
                <p:cNvPr id="32" name="Graphic 31" descr="Gears with solid fill">
                  <a:extLst>
                    <a:ext uri="{FF2B5EF4-FFF2-40B4-BE49-F238E27FC236}">
                      <a16:creationId xmlns:a16="http://schemas.microsoft.com/office/drawing/2014/main" id="{090E329C-C8C4-C223-415E-3E523385108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69397" y="1685293"/>
                  <a:ext cx="914400" cy="914400"/>
                </a:xfrm>
                <a:prstGeom prst="rect">
                  <a:avLst/>
                </a:prstGeom>
              </p:spPr>
            </p:pic>
            <p:grpSp>
              <p:nvGrpSpPr>
                <p:cNvPr id="33" name="Group 32">
                  <a:extLst>
                    <a:ext uri="{FF2B5EF4-FFF2-40B4-BE49-F238E27FC236}">
                      <a16:creationId xmlns:a16="http://schemas.microsoft.com/office/drawing/2014/main" id="{263CD6A0-D300-79A1-4707-A84168590DDE}"/>
                    </a:ext>
                  </a:extLst>
                </p:cNvPr>
                <p:cNvGrpSpPr/>
                <p:nvPr/>
              </p:nvGrpSpPr>
              <p:grpSpPr>
                <a:xfrm>
                  <a:off x="6975266" y="2049750"/>
                  <a:ext cx="604118" cy="834095"/>
                  <a:chOff x="7330554" y="1649538"/>
                  <a:chExt cx="604118" cy="834095"/>
                </a:xfrm>
              </p:grpSpPr>
              <p:grpSp>
                <p:nvGrpSpPr>
                  <p:cNvPr id="40" name="Group 39">
                    <a:extLst>
                      <a:ext uri="{FF2B5EF4-FFF2-40B4-BE49-F238E27FC236}">
                        <a16:creationId xmlns:a16="http://schemas.microsoft.com/office/drawing/2014/main" id="{2A55AB8A-5955-33FE-6E71-F9099694BAD1}"/>
                      </a:ext>
                    </a:extLst>
                  </p:cNvPr>
                  <p:cNvGrpSpPr/>
                  <p:nvPr/>
                </p:nvGrpSpPr>
                <p:grpSpPr>
                  <a:xfrm>
                    <a:off x="7330554" y="1649538"/>
                    <a:ext cx="604118" cy="604118"/>
                    <a:chOff x="5638800" y="2971800"/>
                    <a:chExt cx="914400" cy="914400"/>
                  </a:xfrm>
                </p:grpSpPr>
                <p:pic>
                  <p:nvPicPr>
                    <p:cNvPr id="42" name="Graphic 41" descr="Flip calendar outline">
                      <a:extLst>
                        <a:ext uri="{FF2B5EF4-FFF2-40B4-BE49-F238E27FC236}">
                          <a16:creationId xmlns:a16="http://schemas.microsoft.com/office/drawing/2014/main" id="{A2B4676B-B1AF-C6BE-8117-B4235A8253C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38800" y="2971800"/>
                      <a:ext cx="914400" cy="914400"/>
                    </a:xfrm>
                    <a:prstGeom prst="rect">
                      <a:avLst/>
                    </a:prstGeom>
                  </p:spPr>
                </p:pic>
                <p:sp>
                  <p:nvSpPr>
                    <p:cNvPr id="43" name="TextBox 42">
                      <a:extLst>
                        <a:ext uri="{FF2B5EF4-FFF2-40B4-BE49-F238E27FC236}">
                          <a16:creationId xmlns:a16="http://schemas.microsoft.com/office/drawing/2014/main" id="{DF32EE66-EF40-00C1-16FE-18D34F18E583}"/>
                        </a:ext>
                      </a:extLst>
                    </p:cNvPr>
                    <p:cNvSpPr txBox="1"/>
                    <p:nvPr/>
                  </p:nvSpPr>
                  <p:spPr>
                    <a:xfrm>
                      <a:off x="5846822" y="3283179"/>
                      <a:ext cx="556113" cy="465855"/>
                    </a:xfrm>
                    <a:prstGeom prst="rect">
                      <a:avLst/>
                    </a:prstGeom>
                    <a:noFill/>
                  </p:spPr>
                  <p:txBody>
                    <a:bodyPr wrap="none" rtlCol="0">
                      <a:spAutoFit/>
                    </a:bodyPr>
                    <a:lstStyle/>
                    <a:p>
                      <a:r>
                        <a:rPr lang="en-US" sz="1400" dirty="0">
                          <a:solidFill>
                            <a:srgbClr val="C00000"/>
                          </a:solidFill>
                        </a:rPr>
                        <a:t>01</a:t>
                      </a:r>
                    </a:p>
                  </p:txBody>
                </p:sp>
              </p:grpSp>
              <p:sp>
                <p:nvSpPr>
                  <p:cNvPr id="41" name="TextBox 40">
                    <a:extLst>
                      <a:ext uri="{FF2B5EF4-FFF2-40B4-BE49-F238E27FC236}">
                        <a16:creationId xmlns:a16="http://schemas.microsoft.com/office/drawing/2014/main" id="{E9F5CE2F-0AA9-6C05-D213-427F2A00DD86}"/>
                      </a:ext>
                    </a:extLst>
                  </p:cNvPr>
                  <p:cNvSpPr txBox="1"/>
                  <p:nvPr/>
                </p:nvSpPr>
                <p:spPr>
                  <a:xfrm>
                    <a:off x="7390242" y="2114301"/>
                    <a:ext cx="522900" cy="369332"/>
                  </a:xfrm>
                  <a:prstGeom prst="rect">
                    <a:avLst/>
                  </a:prstGeom>
                  <a:noFill/>
                </p:spPr>
                <p:txBody>
                  <a:bodyPr wrap="none" rtlCol="0">
                    <a:spAutoFit/>
                  </a:bodyPr>
                  <a:lstStyle/>
                  <a:p>
                    <a:r>
                      <a:rPr lang="el-GR" dirty="0"/>
                      <a:t>Σ</a:t>
                    </a:r>
                    <a:r>
                      <a:rPr lang="en-US" dirty="0"/>
                      <a:t>=3</a:t>
                    </a:r>
                  </a:p>
                </p:txBody>
              </p:sp>
            </p:grpSp>
            <p:grpSp>
              <p:nvGrpSpPr>
                <p:cNvPr id="34" name="Group 33">
                  <a:extLst>
                    <a:ext uri="{FF2B5EF4-FFF2-40B4-BE49-F238E27FC236}">
                      <a16:creationId xmlns:a16="http://schemas.microsoft.com/office/drawing/2014/main" id="{337F2F8A-1AB5-C425-1790-DFEEE9BFB1A0}"/>
                    </a:ext>
                  </a:extLst>
                </p:cNvPr>
                <p:cNvGrpSpPr/>
                <p:nvPr/>
              </p:nvGrpSpPr>
              <p:grpSpPr>
                <a:xfrm>
                  <a:off x="8465668" y="1651455"/>
                  <a:ext cx="516827" cy="370306"/>
                  <a:chOff x="6665033" y="3076641"/>
                  <a:chExt cx="1774869" cy="1271693"/>
                </a:xfrm>
              </p:grpSpPr>
              <p:pic>
                <p:nvPicPr>
                  <p:cNvPr id="38" name="Graphic 37" descr="Pie chart outline">
                    <a:extLst>
                      <a:ext uri="{FF2B5EF4-FFF2-40B4-BE49-F238E27FC236}">
                        <a16:creationId xmlns:a16="http://schemas.microsoft.com/office/drawing/2014/main" id="{E2C004F9-35D0-67E6-2586-3B6D13E45A7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65033" y="3076641"/>
                    <a:ext cx="914400" cy="914400"/>
                  </a:xfrm>
                  <a:prstGeom prst="rect">
                    <a:avLst/>
                  </a:prstGeom>
                </p:spPr>
              </p:pic>
              <p:pic>
                <p:nvPicPr>
                  <p:cNvPr id="39" name="Graphic 38" descr="Upward trend outline">
                    <a:extLst>
                      <a:ext uri="{FF2B5EF4-FFF2-40B4-BE49-F238E27FC236}">
                        <a16:creationId xmlns:a16="http://schemas.microsoft.com/office/drawing/2014/main" id="{79E082ED-DC12-462B-1943-4B9BA2015DA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525502" y="3433934"/>
                    <a:ext cx="914400" cy="914400"/>
                  </a:xfrm>
                  <a:prstGeom prst="rect">
                    <a:avLst/>
                  </a:prstGeom>
                </p:spPr>
              </p:pic>
            </p:grpSp>
            <p:pic>
              <p:nvPicPr>
                <p:cNvPr id="35" name="Graphic 34" descr="Database with solid fill">
                  <a:extLst>
                    <a:ext uri="{FF2B5EF4-FFF2-40B4-BE49-F238E27FC236}">
                      <a16:creationId xmlns:a16="http://schemas.microsoft.com/office/drawing/2014/main" id="{C09586A4-848C-ED8C-EBD6-6A2735CAD6B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252420" y="2426645"/>
                  <a:ext cx="914400" cy="914400"/>
                </a:xfrm>
                <a:prstGeom prst="rect">
                  <a:avLst/>
                </a:prstGeom>
              </p:spPr>
            </p:pic>
            <p:cxnSp>
              <p:nvCxnSpPr>
                <p:cNvPr id="36" name="Connector: Elbow 35">
                  <a:extLst>
                    <a:ext uri="{FF2B5EF4-FFF2-40B4-BE49-F238E27FC236}">
                      <a16:creationId xmlns:a16="http://schemas.microsoft.com/office/drawing/2014/main" id="{AB56E9C9-206D-C704-E881-DB90A1815C60}"/>
                    </a:ext>
                  </a:extLst>
                </p:cNvPr>
                <p:cNvCxnSpPr>
                  <a:stCxn id="42" idx="3"/>
                  <a:endCxn id="14" idx="1"/>
                </p:cNvCxnSpPr>
                <p:nvPr/>
              </p:nvCxnSpPr>
              <p:spPr>
                <a:xfrm flipV="1">
                  <a:off x="7579384" y="1798338"/>
                  <a:ext cx="590227" cy="55347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D2C40E32-BA78-7E8C-FC2A-3FA0C174D1B2}"/>
                    </a:ext>
                  </a:extLst>
                </p:cNvPr>
                <p:cNvCxnSpPr>
                  <a:cxnSpLocks/>
                  <a:stCxn id="42" idx="3"/>
                  <a:endCxn id="35" idx="1"/>
                </p:cNvCxnSpPr>
                <p:nvPr/>
              </p:nvCxnSpPr>
              <p:spPr>
                <a:xfrm>
                  <a:off x="7579384" y="2351809"/>
                  <a:ext cx="673036" cy="532036"/>
                </a:xfrm>
                <a:prstGeom prst="bentConnector3">
                  <a:avLst>
                    <a:gd name="adj1" fmla="val 44136"/>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10" name="Graphic 9" descr="Badge with solid fill">
                <a:extLst>
                  <a:ext uri="{FF2B5EF4-FFF2-40B4-BE49-F238E27FC236}">
                    <a16:creationId xmlns:a16="http://schemas.microsoft.com/office/drawing/2014/main" id="{DAFF6EC2-1BF7-D838-46F2-220D3FA94DC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301941" y="2332051"/>
                <a:ext cx="394702" cy="394702"/>
              </a:xfrm>
              <a:prstGeom prst="rect">
                <a:avLst/>
              </a:prstGeom>
            </p:spPr>
          </p:pic>
          <p:pic>
            <p:nvPicPr>
              <p:cNvPr id="11" name="Graphic 10" descr="Badge 3 with solid fill">
                <a:extLst>
                  <a:ext uri="{FF2B5EF4-FFF2-40B4-BE49-F238E27FC236}">
                    <a16:creationId xmlns:a16="http://schemas.microsoft.com/office/drawing/2014/main" id="{1A986328-C47C-8BDC-FD36-D423B4E6E06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671538" y="2209910"/>
                <a:ext cx="394702" cy="394702"/>
              </a:xfrm>
              <a:prstGeom prst="rect">
                <a:avLst/>
              </a:prstGeom>
            </p:spPr>
          </p:pic>
          <p:pic>
            <p:nvPicPr>
              <p:cNvPr id="12" name="Graphic 11" descr="Badge 1 with solid fill">
                <a:extLst>
                  <a:ext uri="{FF2B5EF4-FFF2-40B4-BE49-F238E27FC236}">
                    <a16:creationId xmlns:a16="http://schemas.microsoft.com/office/drawing/2014/main" id="{F7D4360D-DA87-72ED-2171-229908C9F7C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874536" y="2732022"/>
                <a:ext cx="394702" cy="394702"/>
              </a:xfrm>
              <a:prstGeom prst="rect">
                <a:avLst/>
              </a:prstGeom>
            </p:spPr>
          </p:pic>
          <p:pic>
            <p:nvPicPr>
              <p:cNvPr id="13" name="Graphic 12" descr="Badge 4 with solid fill">
                <a:extLst>
                  <a:ext uri="{FF2B5EF4-FFF2-40B4-BE49-F238E27FC236}">
                    <a16:creationId xmlns:a16="http://schemas.microsoft.com/office/drawing/2014/main" id="{79872863-235B-5ED0-6BD9-679C54D98EB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325162" y="2642453"/>
                <a:ext cx="394702" cy="394702"/>
              </a:xfrm>
              <a:prstGeom prst="rect">
                <a:avLst/>
              </a:prstGeom>
            </p:spPr>
          </p:pic>
        </p:grpSp>
      </p:grpSp>
    </p:spTree>
    <p:extLst>
      <p:ext uri="{BB962C8B-B14F-4D97-AF65-F5344CB8AC3E}">
        <p14:creationId xmlns:p14="http://schemas.microsoft.com/office/powerpoint/2010/main" val="320255778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4629-C1FB-03BC-A5FF-B94EFA2F5136}"/>
              </a:ext>
            </a:extLst>
          </p:cNvPr>
          <p:cNvSpPr>
            <a:spLocks noGrp="1"/>
          </p:cNvSpPr>
          <p:nvPr>
            <p:ph type="title"/>
          </p:nvPr>
        </p:nvSpPr>
        <p:spPr/>
        <p:txBody>
          <a:bodyPr/>
          <a:lstStyle/>
          <a:p>
            <a:r>
              <a:rPr lang="en-US" dirty="0"/>
              <a:t>Event processing with Azure Stream Analytics</a:t>
            </a:r>
          </a:p>
        </p:txBody>
      </p:sp>
      <p:sp>
        <p:nvSpPr>
          <p:cNvPr id="15" name="Text Placeholder 14">
            <a:extLst>
              <a:ext uri="{FF2B5EF4-FFF2-40B4-BE49-F238E27FC236}">
                <a16:creationId xmlns:a16="http://schemas.microsoft.com/office/drawing/2014/main" id="{52C2703B-8D95-137F-32AB-0A5AD6673C7D}"/>
              </a:ext>
            </a:extLst>
          </p:cNvPr>
          <p:cNvSpPr>
            <a:spLocks noGrp="1"/>
          </p:cNvSpPr>
          <p:nvPr>
            <p:ph type="body" sz="quarter" idx="10"/>
          </p:nvPr>
        </p:nvSpPr>
        <p:spPr>
          <a:xfrm>
            <a:off x="333570" y="1690063"/>
            <a:ext cx="5174683" cy="4794967"/>
          </a:xfrm>
        </p:spPr>
        <p:txBody>
          <a:bodyPr/>
          <a:lstStyle/>
          <a:p>
            <a:pPr marL="457200" indent="-457200">
              <a:buFont typeface="+mj-lt"/>
              <a:buAutoNum type="arabicPeriod"/>
            </a:pPr>
            <a:r>
              <a:rPr lang="en-US" dirty="0">
                <a:latin typeface="+mn-lt"/>
              </a:rPr>
              <a:t>Ingest data from an </a:t>
            </a:r>
            <a:r>
              <a:rPr lang="en-US" b="1" i="1" dirty="0">
                <a:latin typeface="+mn-lt"/>
              </a:rPr>
              <a:t>input</a:t>
            </a:r>
          </a:p>
          <a:p>
            <a:pPr lvl="3" indent="0">
              <a:buNone/>
            </a:pPr>
            <a:r>
              <a:rPr lang="en-US" dirty="0">
                <a:latin typeface="+mn-lt"/>
              </a:rPr>
              <a:t>Azure Event </a:t>
            </a:r>
            <a:r>
              <a:rPr lang="en-US" dirty="0"/>
              <a:t>H</a:t>
            </a:r>
            <a:r>
              <a:rPr lang="en-US" dirty="0">
                <a:latin typeface="+mn-lt"/>
              </a:rPr>
              <a:t>ubs, Azure IoT Hub, or Azure Storage blob container</a:t>
            </a:r>
          </a:p>
          <a:p>
            <a:pPr marL="457200" indent="-457200">
              <a:buFont typeface="+mj-lt"/>
              <a:buAutoNum type="arabicPeriod"/>
            </a:pPr>
            <a:r>
              <a:rPr lang="en-US" dirty="0">
                <a:latin typeface="+mn-lt"/>
              </a:rPr>
              <a:t>Process the data by using a </a:t>
            </a:r>
            <a:r>
              <a:rPr lang="en-US" b="1" i="1" dirty="0">
                <a:latin typeface="+mn-lt"/>
              </a:rPr>
              <a:t>query</a:t>
            </a:r>
            <a:r>
              <a:rPr lang="en-US" dirty="0">
                <a:latin typeface="+mn-lt"/>
              </a:rPr>
              <a:t> </a:t>
            </a:r>
          </a:p>
          <a:p>
            <a:pPr lvl="3" indent="0">
              <a:buNone/>
            </a:pPr>
            <a:r>
              <a:rPr lang="en-US" dirty="0"/>
              <a:t>S</a:t>
            </a:r>
            <a:r>
              <a:rPr lang="en-US" dirty="0">
                <a:latin typeface="+mn-lt"/>
              </a:rPr>
              <a:t>elect, filter, and aggregate data values.</a:t>
            </a:r>
          </a:p>
          <a:p>
            <a:pPr marL="457200" indent="-457200">
              <a:buFont typeface="+mj-lt"/>
              <a:buAutoNum type="arabicPeriod"/>
            </a:pPr>
            <a:r>
              <a:rPr lang="en-US" dirty="0">
                <a:latin typeface="+mn-lt"/>
              </a:rPr>
              <a:t>Write the results to an </a:t>
            </a:r>
            <a:r>
              <a:rPr lang="en-US" b="1" i="1" dirty="0">
                <a:latin typeface="+mn-lt"/>
              </a:rPr>
              <a:t>output</a:t>
            </a:r>
          </a:p>
          <a:p>
            <a:pPr marL="971550" lvl="3" indent="-285750">
              <a:buFont typeface="Arial" panose="020B0604020202020204" pitchFamily="34" charset="0"/>
              <a:buChar char="•"/>
            </a:pPr>
            <a:r>
              <a:rPr lang="en-US" dirty="0">
                <a:latin typeface="+mn-lt"/>
              </a:rPr>
              <a:t>Azure Data Lake Gen 2</a:t>
            </a:r>
          </a:p>
          <a:p>
            <a:pPr marL="971550" lvl="3" indent="-285750">
              <a:buFont typeface="Arial" panose="020B0604020202020204" pitchFamily="34" charset="0"/>
              <a:buChar char="•"/>
            </a:pPr>
            <a:r>
              <a:rPr lang="en-US" dirty="0">
                <a:latin typeface="+mn-lt"/>
              </a:rPr>
              <a:t>Azure SQL Database</a:t>
            </a:r>
          </a:p>
          <a:p>
            <a:pPr marL="971550" lvl="3" indent="-285750">
              <a:buFont typeface="Arial" panose="020B0604020202020204" pitchFamily="34" charset="0"/>
              <a:buChar char="•"/>
            </a:pPr>
            <a:r>
              <a:rPr lang="en-US" dirty="0">
                <a:latin typeface="+mn-lt"/>
              </a:rPr>
              <a:t>Azure Synapse Analytics</a:t>
            </a:r>
          </a:p>
          <a:p>
            <a:pPr marL="971550" lvl="3" indent="-285750">
              <a:buFont typeface="Arial" panose="020B0604020202020204" pitchFamily="34" charset="0"/>
              <a:buChar char="•"/>
            </a:pPr>
            <a:r>
              <a:rPr lang="en-US" dirty="0">
                <a:latin typeface="+mn-lt"/>
              </a:rPr>
              <a:t>Azure Functions</a:t>
            </a:r>
          </a:p>
          <a:p>
            <a:pPr marL="971550" lvl="3" indent="-285750">
              <a:buFont typeface="Arial" panose="020B0604020202020204" pitchFamily="34" charset="0"/>
              <a:buChar char="•"/>
            </a:pPr>
            <a:r>
              <a:rPr lang="en-US" dirty="0">
                <a:latin typeface="+mn-lt"/>
              </a:rPr>
              <a:t>Azure Event </a:t>
            </a:r>
            <a:r>
              <a:rPr lang="en-US" dirty="0"/>
              <a:t>H</a:t>
            </a:r>
            <a:r>
              <a:rPr lang="en-US" dirty="0">
                <a:latin typeface="+mn-lt"/>
              </a:rPr>
              <a:t>ubs</a:t>
            </a:r>
          </a:p>
          <a:p>
            <a:pPr marL="971550" lvl="3" indent="-285750">
              <a:buFont typeface="Arial" panose="020B0604020202020204" pitchFamily="34" charset="0"/>
              <a:buChar char="•"/>
            </a:pPr>
            <a:r>
              <a:rPr lang="en-US" dirty="0">
                <a:latin typeface="+mn-lt"/>
              </a:rPr>
              <a:t>Microsoft Power BI</a:t>
            </a:r>
          </a:p>
          <a:p>
            <a:pPr marL="971550" lvl="3" indent="-285750">
              <a:buFont typeface="Arial" panose="020B0604020202020204" pitchFamily="34" charset="0"/>
              <a:buChar char="•"/>
            </a:pPr>
            <a:r>
              <a:rPr lang="en-US" dirty="0"/>
              <a:t>O</a:t>
            </a:r>
            <a:r>
              <a:rPr lang="en-US" dirty="0">
                <a:latin typeface="+mn-lt"/>
              </a:rPr>
              <a:t>thers</a:t>
            </a:r>
          </a:p>
        </p:txBody>
      </p:sp>
      <p:grpSp>
        <p:nvGrpSpPr>
          <p:cNvPr id="3" name="Group 2" descr="Diagram that shows a Stream Analytics job with inputs, a query, and outputs.">
            <a:extLst>
              <a:ext uri="{FF2B5EF4-FFF2-40B4-BE49-F238E27FC236}">
                <a16:creationId xmlns:a16="http://schemas.microsoft.com/office/drawing/2014/main" id="{E249E1EE-1F49-35E1-D863-91C544113919}"/>
              </a:ext>
              <a:ext uri="{C183D7F6-B498-43B3-948B-1728B52AA6E4}">
                <adec:decorative xmlns:adec="http://schemas.microsoft.com/office/drawing/2017/decorative" val="0"/>
              </a:ext>
            </a:extLst>
          </p:cNvPr>
          <p:cNvGrpSpPr/>
          <p:nvPr/>
        </p:nvGrpSpPr>
        <p:grpSpPr>
          <a:xfrm>
            <a:off x="5740793" y="1299533"/>
            <a:ext cx="6199592" cy="4911313"/>
            <a:chOff x="5748288" y="1501901"/>
            <a:chExt cx="6199592" cy="4911313"/>
          </a:xfrm>
        </p:grpSpPr>
        <p:grpSp>
          <p:nvGrpSpPr>
            <p:cNvPr id="4" name="Group 3" descr="A diagram shows Azure Stream Analytics job receiving input data from a source, processing it using a query, and writing the output to a sink.">
              <a:extLst>
                <a:ext uri="{FF2B5EF4-FFF2-40B4-BE49-F238E27FC236}">
                  <a16:creationId xmlns:a16="http://schemas.microsoft.com/office/drawing/2014/main" id="{32C563F9-903D-5AFF-73FC-05A85638D575}"/>
                </a:ext>
              </a:extLst>
            </p:cNvPr>
            <p:cNvGrpSpPr/>
            <p:nvPr/>
          </p:nvGrpSpPr>
          <p:grpSpPr>
            <a:xfrm>
              <a:off x="5748288" y="1501901"/>
              <a:ext cx="6112258" cy="4373536"/>
              <a:chOff x="5758313" y="1526382"/>
              <a:chExt cx="6112258" cy="4373536"/>
            </a:xfrm>
          </p:grpSpPr>
          <p:grpSp>
            <p:nvGrpSpPr>
              <p:cNvPr id="7" name="Group 6">
                <a:extLst>
                  <a:ext uri="{FF2B5EF4-FFF2-40B4-BE49-F238E27FC236}">
                    <a16:creationId xmlns:a16="http://schemas.microsoft.com/office/drawing/2014/main" id="{486BA949-FCEA-5E36-6022-DA4265321708}"/>
                  </a:ext>
                </a:extLst>
              </p:cNvPr>
              <p:cNvGrpSpPr/>
              <p:nvPr/>
            </p:nvGrpSpPr>
            <p:grpSpPr>
              <a:xfrm>
                <a:off x="5758313" y="1526382"/>
                <a:ext cx="6112258" cy="4373536"/>
                <a:chOff x="2173482" y="903191"/>
                <a:chExt cx="6358208" cy="4549522"/>
              </a:xfrm>
            </p:grpSpPr>
            <p:sp>
              <p:nvSpPr>
                <p:cNvPr id="17" name="Rectangle: Rounded Corners 16">
                  <a:extLst>
                    <a:ext uri="{FF2B5EF4-FFF2-40B4-BE49-F238E27FC236}">
                      <a16:creationId xmlns:a16="http://schemas.microsoft.com/office/drawing/2014/main" id="{EDDCA5DB-D08A-A4C9-A49F-FC07DFFB48A4}"/>
                    </a:ext>
                  </a:extLst>
                </p:cNvPr>
                <p:cNvSpPr/>
                <p:nvPr/>
              </p:nvSpPr>
              <p:spPr>
                <a:xfrm>
                  <a:off x="3619098" y="1786289"/>
                  <a:ext cx="3349592" cy="2906027"/>
                </a:xfrm>
                <a:prstGeom prst="round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18BAD51-EAEE-2E03-7728-AB85F7DD39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7868" y="1830056"/>
                  <a:ext cx="616718" cy="616718"/>
                </a:xfrm>
                <a:prstGeom prst="rect">
                  <a:avLst/>
                </a:prstGeom>
              </p:spPr>
            </p:pic>
            <p:pic>
              <p:nvPicPr>
                <p:cNvPr id="19" name="Graphic 18">
                  <a:extLst>
                    <a:ext uri="{FF2B5EF4-FFF2-40B4-BE49-F238E27FC236}">
                      <a16:creationId xmlns:a16="http://schemas.microsoft.com/office/drawing/2014/main" id="{9A25FF18-A1D8-E00D-76E1-ED237D082E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94687" y="2195363"/>
                  <a:ext cx="616718" cy="616718"/>
                </a:xfrm>
                <a:prstGeom prst="rect">
                  <a:avLst/>
                </a:prstGeom>
              </p:spPr>
            </p:pic>
            <p:pic>
              <p:nvPicPr>
                <p:cNvPr id="20" name="Graphic 19">
                  <a:extLst>
                    <a:ext uri="{FF2B5EF4-FFF2-40B4-BE49-F238E27FC236}">
                      <a16:creationId xmlns:a16="http://schemas.microsoft.com/office/drawing/2014/main" id="{467CE035-243F-AF4F-69B2-8CCCD53500B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14972" y="2503722"/>
                  <a:ext cx="616718" cy="616718"/>
                </a:xfrm>
                <a:prstGeom prst="rect">
                  <a:avLst/>
                </a:prstGeom>
              </p:spPr>
            </p:pic>
            <p:pic>
              <p:nvPicPr>
                <p:cNvPr id="22" name="Graphic 21">
                  <a:extLst>
                    <a:ext uri="{FF2B5EF4-FFF2-40B4-BE49-F238E27FC236}">
                      <a16:creationId xmlns:a16="http://schemas.microsoft.com/office/drawing/2014/main" id="{CF3155B9-78EB-486F-FAEF-B9B942A1569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73482" y="3004084"/>
                  <a:ext cx="616718" cy="616718"/>
                </a:xfrm>
                <a:prstGeom prst="rect">
                  <a:avLst/>
                </a:prstGeom>
              </p:spPr>
            </p:pic>
            <p:pic>
              <p:nvPicPr>
                <p:cNvPr id="23" name="Graphic 22">
                  <a:extLst>
                    <a:ext uri="{FF2B5EF4-FFF2-40B4-BE49-F238E27FC236}">
                      <a16:creationId xmlns:a16="http://schemas.microsoft.com/office/drawing/2014/main" id="{00416D10-4FC0-FB26-764C-C2585EB6D5D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98508" y="3396139"/>
                  <a:ext cx="616718" cy="616718"/>
                </a:xfrm>
                <a:prstGeom prst="rect">
                  <a:avLst/>
                </a:prstGeom>
              </p:spPr>
            </p:pic>
            <p:pic>
              <p:nvPicPr>
                <p:cNvPr id="24" name="Graphic 23">
                  <a:extLst>
                    <a:ext uri="{FF2B5EF4-FFF2-40B4-BE49-F238E27FC236}">
                      <a16:creationId xmlns:a16="http://schemas.microsoft.com/office/drawing/2014/main" id="{D0347C32-9838-8467-E27A-BEB2C31A4B6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94687" y="3949567"/>
                  <a:ext cx="616718" cy="616718"/>
                </a:xfrm>
                <a:prstGeom prst="rect">
                  <a:avLst/>
                </a:prstGeom>
              </p:spPr>
            </p:pic>
            <p:pic>
              <p:nvPicPr>
                <p:cNvPr id="25" name="Graphic 24">
                  <a:extLst>
                    <a:ext uri="{FF2B5EF4-FFF2-40B4-BE49-F238E27FC236}">
                      <a16:creationId xmlns:a16="http://schemas.microsoft.com/office/drawing/2014/main" id="{DA12717B-3C1D-4D56-5C9D-871E7BFCE8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4972" y="4257926"/>
                  <a:ext cx="616718" cy="616718"/>
                </a:xfrm>
                <a:prstGeom prst="rect">
                  <a:avLst/>
                </a:prstGeom>
              </p:spPr>
            </p:pic>
            <p:sp>
              <p:nvSpPr>
                <p:cNvPr id="26" name="Rectangle 25">
                  <a:extLst>
                    <a:ext uri="{FF2B5EF4-FFF2-40B4-BE49-F238E27FC236}">
                      <a16:creationId xmlns:a16="http://schemas.microsoft.com/office/drawing/2014/main" id="{5353E9EE-DB06-36D8-6CDC-29E879CF5C59}"/>
                    </a:ext>
                  </a:extLst>
                </p:cNvPr>
                <p:cNvSpPr/>
                <p:nvPr/>
              </p:nvSpPr>
              <p:spPr>
                <a:xfrm>
                  <a:off x="4348664" y="2653165"/>
                  <a:ext cx="1973179" cy="129640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Arrow: Right 26">
                  <a:extLst>
                    <a:ext uri="{FF2B5EF4-FFF2-40B4-BE49-F238E27FC236}">
                      <a16:creationId xmlns:a16="http://schemas.microsoft.com/office/drawing/2014/main" id="{5C6DD08C-776D-2D66-A621-4B013368CB96}"/>
                    </a:ext>
                  </a:extLst>
                </p:cNvPr>
                <p:cNvSpPr/>
                <p:nvPr/>
              </p:nvSpPr>
              <p:spPr>
                <a:xfrm>
                  <a:off x="3262963" y="3036770"/>
                  <a:ext cx="1085702" cy="579219"/>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Arrow: Right 27">
                  <a:extLst>
                    <a:ext uri="{FF2B5EF4-FFF2-40B4-BE49-F238E27FC236}">
                      <a16:creationId xmlns:a16="http://schemas.microsoft.com/office/drawing/2014/main" id="{567031B0-BB61-BA78-975F-027E6F202A2C}"/>
                    </a:ext>
                  </a:extLst>
                </p:cNvPr>
                <p:cNvSpPr/>
                <p:nvPr/>
              </p:nvSpPr>
              <p:spPr>
                <a:xfrm>
                  <a:off x="6321843" y="3015414"/>
                  <a:ext cx="1216342" cy="579219"/>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B9732DB7-D35C-5E31-80A0-633E8703D5E8}"/>
                    </a:ext>
                  </a:extLst>
                </p:cNvPr>
                <p:cNvSpPr txBox="1"/>
                <p:nvPr/>
              </p:nvSpPr>
              <p:spPr>
                <a:xfrm>
                  <a:off x="4373502" y="2800642"/>
                  <a:ext cx="1751215" cy="943675"/>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SELECT *</a:t>
                  </a:r>
                </a:p>
                <a:p>
                  <a:r>
                    <a:rPr lang="en-US" dirty="0">
                      <a:latin typeface="Courier New" panose="02070309020205020404" pitchFamily="49" charset="0"/>
                      <a:cs typeface="Courier New" panose="02070309020205020404" pitchFamily="49" charset="0"/>
                    </a:rPr>
                    <a:t>INTO output</a:t>
                  </a:r>
                </a:p>
                <a:p>
                  <a:r>
                    <a:rPr lang="en-US" dirty="0">
                      <a:latin typeface="Courier New" panose="02070309020205020404" pitchFamily="49" charset="0"/>
                      <a:cs typeface="Courier New" panose="02070309020205020404" pitchFamily="49" charset="0"/>
                    </a:rPr>
                    <a:t>FROM input</a:t>
                  </a:r>
                </a:p>
              </p:txBody>
            </p:sp>
            <p:sp>
              <p:nvSpPr>
                <p:cNvPr id="30" name="Right Brace 29">
                  <a:extLst>
                    <a:ext uri="{FF2B5EF4-FFF2-40B4-BE49-F238E27FC236}">
                      <a16:creationId xmlns:a16="http://schemas.microsoft.com/office/drawing/2014/main" id="{9D0DEDC6-20E1-0293-CBA4-001473F0E638}"/>
                    </a:ext>
                  </a:extLst>
                </p:cNvPr>
                <p:cNvSpPr/>
                <p:nvPr/>
              </p:nvSpPr>
              <p:spPr>
                <a:xfrm>
                  <a:off x="2902016" y="2503722"/>
                  <a:ext cx="217695" cy="1702519"/>
                </a:xfrm>
                <a:prstGeom prst="rightBrace">
                  <a:avLst/>
                </a:pr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Right Brace 30">
                  <a:extLst>
                    <a:ext uri="{FF2B5EF4-FFF2-40B4-BE49-F238E27FC236}">
                      <a16:creationId xmlns:a16="http://schemas.microsoft.com/office/drawing/2014/main" id="{540E93B7-8022-2657-5697-23D81DF290C7}"/>
                    </a:ext>
                  </a:extLst>
                </p:cNvPr>
                <p:cNvSpPr/>
                <p:nvPr/>
              </p:nvSpPr>
              <p:spPr>
                <a:xfrm flipH="1">
                  <a:off x="7543164" y="1143355"/>
                  <a:ext cx="217692" cy="4309358"/>
                </a:xfrm>
                <a:prstGeom prst="rightBrace">
                  <a:avLst/>
                </a:pr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32" name="Graphic 31">
                  <a:extLst>
                    <a:ext uri="{FF2B5EF4-FFF2-40B4-BE49-F238E27FC236}">
                      <a16:creationId xmlns:a16="http://schemas.microsoft.com/office/drawing/2014/main" id="{1D15AAA7-9F02-4B7B-C429-BFB110D4FDA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85955" y="903191"/>
                  <a:ext cx="616718" cy="616718"/>
                </a:xfrm>
                <a:prstGeom prst="rect">
                  <a:avLst/>
                </a:prstGeom>
              </p:spPr>
            </p:pic>
          </p:grpSp>
          <p:pic>
            <p:nvPicPr>
              <p:cNvPr id="8" name="Graphic 7">
                <a:extLst>
                  <a:ext uri="{FF2B5EF4-FFF2-40B4-BE49-F238E27FC236}">
                    <a16:creationId xmlns:a16="http://schemas.microsoft.com/office/drawing/2014/main" id="{71A6A8F0-26B3-6AF7-6861-E5F83250308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190375" y="2304175"/>
                <a:ext cx="680196" cy="680196"/>
              </a:xfrm>
              <a:prstGeom prst="rect">
                <a:avLst/>
              </a:prstGeom>
            </p:spPr>
          </p:pic>
          <p:sp>
            <p:nvSpPr>
              <p:cNvPr id="12" name="TextBox 11">
                <a:extLst>
                  <a:ext uri="{FF2B5EF4-FFF2-40B4-BE49-F238E27FC236}">
                    <a16:creationId xmlns:a16="http://schemas.microsoft.com/office/drawing/2014/main" id="{4C68A5DC-CB9B-D41D-A165-5721BA9C2D8E}"/>
                  </a:ext>
                </a:extLst>
              </p:cNvPr>
              <p:cNvSpPr txBox="1"/>
              <p:nvPr/>
            </p:nvSpPr>
            <p:spPr>
              <a:xfrm>
                <a:off x="7849354" y="2430968"/>
                <a:ext cx="2500941"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Azure Stream Analytics Job</a:t>
                </a:r>
              </a:p>
            </p:txBody>
          </p:sp>
          <p:sp>
            <p:nvSpPr>
              <p:cNvPr id="13" name="TextBox 12">
                <a:extLst>
                  <a:ext uri="{FF2B5EF4-FFF2-40B4-BE49-F238E27FC236}">
                    <a16:creationId xmlns:a16="http://schemas.microsoft.com/office/drawing/2014/main" id="{3FC260BD-D667-7601-873F-B80233FF48BA}"/>
                  </a:ext>
                </a:extLst>
              </p:cNvPr>
              <p:cNvSpPr txBox="1"/>
              <p:nvPr/>
            </p:nvSpPr>
            <p:spPr>
              <a:xfrm>
                <a:off x="8382671" y="4322560"/>
                <a:ext cx="85581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Query</a:t>
                </a:r>
              </a:p>
            </p:txBody>
          </p:sp>
          <p:sp>
            <p:nvSpPr>
              <p:cNvPr id="14" name="TextBox 13">
                <a:extLst>
                  <a:ext uri="{FF2B5EF4-FFF2-40B4-BE49-F238E27FC236}">
                    <a16:creationId xmlns:a16="http://schemas.microsoft.com/office/drawing/2014/main" id="{DD2F1385-932C-5087-C826-385597AFD44B}"/>
                  </a:ext>
                </a:extLst>
              </p:cNvPr>
              <p:cNvSpPr txBox="1"/>
              <p:nvPr/>
            </p:nvSpPr>
            <p:spPr>
              <a:xfrm>
                <a:off x="6846645" y="3758885"/>
                <a:ext cx="416781" cy="193899"/>
              </a:xfrm>
              <a:prstGeom prst="rect">
                <a:avLst/>
              </a:prstGeom>
              <a:noFill/>
            </p:spPr>
            <p:txBody>
              <a:bodyPr wrap="none" lIns="0" tIns="0" rIns="0" bIns="0" rtlCol="0">
                <a:spAutoFit/>
              </a:bodyPr>
              <a:lstStyle/>
              <a:p>
                <a:pPr>
                  <a:lnSpc>
                    <a:spcPct val="90000"/>
                  </a:lnSpc>
                  <a:spcAft>
                    <a:spcPts val="600"/>
                  </a:spcAft>
                </a:pPr>
                <a:r>
                  <a:rPr lang="en-US" sz="1400" dirty="0">
                    <a:gradFill>
                      <a:gsLst>
                        <a:gs pos="2917">
                          <a:schemeClr val="tx1"/>
                        </a:gs>
                        <a:gs pos="30000">
                          <a:schemeClr val="tx1"/>
                        </a:gs>
                      </a:gsLst>
                      <a:lin ang="5400000" scaled="0"/>
                    </a:gradFill>
                  </a:rPr>
                  <a:t>Input</a:t>
                </a:r>
              </a:p>
            </p:txBody>
          </p:sp>
          <p:sp>
            <p:nvSpPr>
              <p:cNvPr id="16" name="TextBox 15">
                <a:extLst>
                  <a:ext uri="{FF2B5EF4-FFF2-40B4-BE49-F238E27FC236}">
                    <a16:creationId xmlns:a16="http://schemas.microsoft.com/office/drawing/2014/main" id="{5E289541-1C67-F8D6-D7CF-D91A99864369}"/>
                  </a:ext>
                </a:extLst>
              </p:cNvPr>
              <p:cNvSpPr txBox="1"/>
              <p:nvPr/>
            </p:nvSpPr>
            <p:spPr>
              <a:xfrm>
                <a:off x="10174004" y="3731637"/>
                <a:ext cx="613951" cy="193899"/>
              </a:xfrm>
              <a:prstGeom prst="rect">
                <a:avLst/>
              </a:prstGeom>
              <a:noFill/>
            </p:spPr>
            <p:txBody>
              <a:bodyPr wrap="none" lIns="0" tIns="0" rIns="0" bIns="0" rtlCol="0">
                <a:spAutoFit/>
              </a:bodyPr>
              <a:lstStyle/>
              <a:p>
                <a:pPr>
                  <a:lnSpc>
                    <a:spcPct val="90000"/>
                  </a:lnSpc>
                  <a:spcAft>
                    <a:spcPts val="600"/>
                  </a:spcAft>
                </a:pPr>
                <a:r>
                  <a:rPr lang="en-US" sz="1400" dirty="0">
                    <a:gradFill>
                      <a:gsLst>
                        <a:gs pos="2917">
                          <a:schemeClr val="tx1"/>
                        </a:gs>
                        <a:gs pos="30000">
                          <a:schemeClr val="tx1"/>
                        </a:gs>
                      </a:gsLst>
                      <a:lin ang="5400000" scaled="0"/>
                    </a:gradFill>
                  </a:rPr>
                  <a:t>Output </a:t>
                </a:r>
              </a:p>
            </p:txBody>
          </p:sp>
        </p:grpSp>
        <p:pic>
          <p:nvPicPr>
            <p:cNvPr id="5" name="Picture 8" descr="See the source image">
              <a:extLst>
                <a:ext uri="{FF2B5EF4-FFF2-40B4-BE49-F238E27FC236}">
                  <a16:creationId xmlns:a16="http://schemas.microsoft.com/office/drawing/2014/main" id="{2E5FF7D0-5423-3374-7E04-F755919B29F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267684" y="5704677"/>
              <a:ext cx="680196" cy="70853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030343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4629-C1FB-03BC-A5FF-B94EFA2F5136}"/>
              </a:ext>
            </a:extLst>
          </p:cNvPr>
          <p:cNvSpPr>
            <a:spLocks noGrp="1"/>
          </p:cNvSpPr>
          <p:nvPr>
            <p:ph type="title"/>
          </p:nvPr>
        </p:nvSpPr>
        <p:spPr/>
        <p:txBody>
          <a:bodyPr/>
          <a:lstStyle/>
          <a:p>
            <a:r>
              <a:rPr lang="en-US" dirty="0"/>
              <a:t>Window functions – Tumbling Window</a:t>
            </a:r>
          </a:p>
        </p:txBody>
      </p:sp>
      <p:sp>
        <p:nvSpPr>
          <p:cNvPr id="27" name="TextBox 26">
            <a:extLst>
              <a:ext uri="{FF2B5EF4-FFF2-40B4-BE49-F238E27FC236}">
                <a16:creationId xmlns:a16="http://schemas.microsoft.com/office/drawing/2014/main" id="{62808814-AB32-7793-5DE3-250A7EFFB067}"/>
              </a:ext>
            </a:extLst>
          </p:cNvPr>
          <p:cNvSpPr txBox="1"/>
          <p:nvPr/>
        </p:nvSpPr>
        <p:spPr>
          <a:xfrm>
            <a:off x="228764" y="872548"/>
            <a:ext cx="9467623" cy="572464"/>
          </a:xfrm>
          <a:prstGeom prst="rect">
            <a:avLst/>
          </a:prstGeom>
          <a:noFill/>
        </p:spPr>
        <p:txBody>
          <a:bodyPr wrap="square" lIns="182880" tIns="146304" rIns="182880" bIns="146304" rtlCol="0">
            <a:spAutoFit/>
          </a:bodyPr>
          <a:lstStyle/>
          <a:p>
            <a:pPr>
              <a:lnSpc>
                <a:spcPct val="90000"/>
              </a:lnSpc>
              <a:spcAft>
                <a:spcPts val="600"/>
              </a:spcAft>
            </a:pPr>
            <a:r>
              <a:rPr lang="en-US" sz="2000" spc="-49" dirty="0">
                <a:solidFill>
                  <a:schemeClr val="accent4"/>
                </a:solidFill>
                <a:latin typeface="+mj-lt"/>
              </a:rPr>
              <a:t>Contiguous series of fixed-size, non-overlapping temporal windows</a:t>
            </a:r>
          </a:p>
        </p:txBody>
      </p:sp>
      <p:sp>
        <p:nvSpPr>
          <p:cNvPr id="6" name="TextBox 5">
            <a:extLst>
              <a:ext uri="{FF2B5EF4-FFF2-40B4-BE49-F238E27FC236}">
                <a16:creationId xmlns:a16="http://schemas.microsoft.com/office/drawing/2014/main" id="{7E86D123-B417-2D50-EB32-B22AEAA17EA9}"/>
              </a:ext>
            </a:extLst>
          </p:cNvPr>
          <p:cNvSpPr txBox="1"/>
          <p:nvPr/>
        </p:nvSpPr>
        <p:spPr>
          <a:xfrm>
            <a:off x="1754072" y="1548419"/>
            <a:ext cx="9091642" cy="1815882"/>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square">
            <a:spAutoFit/>
          </a:bodyPr>
          <a:lstStyle/>
          <a:p>
            <a:r>
              <a:rPr lang="en-US" sz="1400" dirty="0">
                <a:latin typeface="Courier New" panose="02070309020205020404" pitchFamily="49" charset="0"/>
                <a:cs typeface="Courier New" panose="02070309020205020404" pitchFamily="49" charset="0"/>
              </a:rPr>
              <a:t>SELECT DateAdd(minute,-1,System.TimeStamp) AS WindowStart,</a:t>
            </a:r>
          </a:p>
          <a:p>
            <a:r>
              <a:rPr lang="en-US" sz="1400" dirty="0">
                <a:latin typeface="Courier New" panose="02070309020205020404" pitchFamily="49" charset="0"/>
                <a:cs typeface="Courier New" panose="02070309020205020404" pitchFamily="49" charset="0"/>
              </a:rPr>
              <a:t>       System.TimeStamp() AS WindowEnd,</a:t>
            </a:r>
          </a:p>
          <a:p>
            <a:r>
              <a:rPr lang="en-US" sz="1400" dirty="0">
                <a:latin typeface="Courier New" panose="02070309020205020404" pitchFamily="49" charset="0"/>
                <a:cs typeface="Courier New" panose="02070309020205020404" pitchFamily="49" charset="0"/>
              </a:rPr>
              <a:t>       MAX(Reading) AS MaxReading</a:t>
            </a:r>
          </a:p>
          <a:p>
            <a:r>
              <a:rPr lang="en-US" sz="1400" dirty="0">
                <a:latin typeface="Courier New" panose="02070309020205020404" pitchFamily="49" charset="0"/>
                <a:cs typeface="Courier New" panose="02070309020205020404" pitchFamily="49" charset="0"/>
              </a:rPr>
              <a:t>INTO</a:t>
            </a:r>
          </a:p>
          <a:p>
            <a:r>
              <a:rPr lang="en-US" sz="1400" dirty="0">
                <a:latin typeface="Courier New" panose="02070309020205020404" pitchFamily="49" charset="0"/>
                <a:cs typeface="Courier New" panose="02070309020205020404" pitchFamily="49" charset="0"/>
              </a:rPr>
              <a:t>    [output]</a:t>
            </a:r>
          </a:p>
          <a:p>
            <a:r>
              <a:rPr lang="en-US" sz="1400" dirty="0">
                <a:latin typeface="Courier New" panose="02070309020205020404" pitchFamily="49" charset="0"/>
                <a:cs typeface="Courier New" panose="02070309020205020404" pitchFamily="49" charset="0"/>
              </a:rPr>
              <a:t>FROM</a:t>
            </a:r>
          </a:p>
          <a:p>
            <a:r>
              <a:rPr lang="en-US" sz="1400" dirty="0">
                <a:latin typeface="Courier New" panose="02070309020205020404" pitchFamily="49" charset="0"/>
                <a:cs typeface="Courier New" panose="02070309020205020404" pitchFamily="49" charset="0"/>
              </a:rPr>
              <a:t>    [input] TIMESTAMP BY EventProcessedUtcTime</a:t>
            </a:r>
          </a:p>
          <a:p>
            <a:r>
              <a:rPr lang="en-US" sz="1400" dirty="0">
                <a:latin typeface="Courier New" panose="02070309020205020404" pitchFamily="49" charset="0"/>
                <a:cs typeface="Courier New" panose="02070309020205020404" pitchFamily="49" charset="0"/>
              </a:rPr>
              <a:t>GROUP BY </a:t>
            </a:r>
            <a:r>
              <a:rPr lang="en-US" sz="1400" b="1" dirty="0">
                <a:latin typeface="Courier New" panose="02070309020205020404" pitchFamily="49" charset="0"/>
                <a:cs typeface="Courier New" panose="02070309020205020404" pitchFamily="49" charset="0"/>
              </a:rPr>
              <a:t>TumblingWindow(minute, 1)</a:t>
            </a:r>
          </a:p>
        </p:txBody>
      </p:sp>
      <p:graphicFrame>
        <p:nvGraphicFramePr>
          <p:cNvPr id="22" name="Table 22" descr="A diagram illustrating a stream with a series of events mapped into 1-minute tumbling windows.">
            <a:extLst>
              <a:ext uri="{FF2B5EF4-FFF2-40B4-BE49-F238E27FC236}">
                <a16:creationId xmlns:a16="http://schemas.microsoft.com/office/drawing/2014/main" id="{515C95D3-E759-E379-6F25-CB030873EC11}"/>
              </a:ext>
            </a:extLst>
          </p:cNvPr>
          <p:cNvGraphicFramePr>
            <a:graphicFrameLocks noGrp="1"/>
          </p:cNvGraphicFramePr>
          <p:nvPr>
            <p:extLst>
              <p:ext uri="{D42A27DB-BD31-4B8C-83A1-F6EECF244321}">
                <p14:modId xmlns:p14="http://schemas.microsoft.com/office/powerpoint/2010/main" val="2481718805"/>
              </p:ext>
            </p:extLst>
          </p:nvPr>
        </p:nvGraphicFramePr>
        <p:xfrm>
          <a:off x="1622067" y="3657271"/>
          <a:ext cx="9318929" cy="2399840"/>
        </p:xfrm>
        <a:graphic>
          <a:graphicData uri="http://schemas.openxmlformats.org/drawingml/2006/table">
            <a:tbl>
              <a:tblPr firstRow="1" bandRow="1">
                <a:tableStyleId>{2D5ABB26-0587-4C30-8999-92F81FD0307C}</a:tableStyleId>
              </a:tblPr>
              <a:tblGrid>
                <a:gridCol w="1370993">
                  <a:extLst>
                    <a:ext uri="{9D8B030D-6E8A-4147-A177-3AD203B41FA5}">
                      <a16:colId xmlns:a16="http://schemas.microsoft.com/office/drawing/2014/main" val="1675303320"/>
                    </a:ext>
                  </a:extLst>
                </a:gridCol>
                <a:gridCol w="441552">
                  <a:extLst>
                    <a:ext uri="{9D8B030D-6E8A-4147-A177-3AD203B41FA5}">
                      <a16:colId xmlns:a16="http://schemas.microsoft.com/office/drawing/2014/main" val="4093992495"/>
                    </a:ext>
                  </a:extLst>
                </a:gridCol>
                <a:gridCol w="441552">
                  <a:extLst>
                    <a:ext uri="{9D8B030D-6E8A-4147-A177-3AD203B41FA5}">
                      <a16:colId xmlns:a16="http://schemas.microsoft.com/office/drawing/2014/main" val="236921031"/>
                    </a:ext>
                  </a:extLst>
                </a:gridCol>
                <a:gridCol w="441552">
                  <a:extLst>
                    <a:ext uri="{9D8B030D-6E8A-4147-A177-3AD203B41FA5}">
                      <a16:colId xmlns:a16="http://schemas.microsoft.com/office/drawing/2014/main" val="2040157580"/>
                    </a:ext>
                  </a:extLst>
                </a:gridCol>
                <a:gridCol w="441552">
                  <a:extLst>
                    <a:ext uri="{9D8B030D-6E8A-4147-A177-3AD203B41FA5}">
                      <a16:colId xmlns:a16="http://schemas.microsoft.com/office/drawing/2014/main" val="214077655"/>
                    </a:ext>
                  </a:extLst>
                </a:gridCol>
                <a:gridCol w="441552">
                  <a:extLst>
                    <a:ext uri="{9D8B030D-6E8A-4147-A177-3AD203B41FA5}">
                      <a16:colId xmlns:a16="http://schemas.microsoft.com/office/drawing/2014/main" val="1828933287"/>
                    </a:ext>
                  </a:extLst>
                </a:gridCol>
                <a:gridCol w="441552">
                  <a:extLst>
                    <a:ext uri="{9D8B030D-6E8A-4147-A177-3AD203B41FA5}">
                      <a16:colId xmlns:a16="http://schemas.microsoft.com/office/drawing/2014/main" val="4265015212"/>
                    </a:ext>
                  </a:extLst>
                </a:gridCol>
                <a:gridCol w="441552">
                  <a:extLst>
                    <a:ext uri="{9D8B030D-6E8A-4147-A177-3AD203B41FA5}">
                      <a16:colId xmlns:a16="http://schemas.microsoft.com/office/drawing/2014/main" val="2348360094"/>
                    </a:ext>
                  </a:extLst>
                </a:gridCol>
                <a:gridCol w="441552">
                  <a:extLst>
                    <a:ext uri="{9D8B030D-6E8A-4147-A177-3AD203B41FA5}">
                      <a16:colId xmlns:a16="http://schemas.microsoft.com/office/drawing/2014/main" val="345360563"/>
                    </a:ext>
                  </a:extLst>
                </a:gridCol>
                <a:gridCol w="441552">
                  <a:extLst>
                    <a:ext uri="{9D8B030D-6E8A-4147-A177-3AD203B41FA5}">
                      <a16:colId xmlns:a16="http://schemas.microsoft.com/office/drawing/2014/main" val="347978085"/>
                    </a:ext>
                  </a:extLst>
                </a:gridCol>
                <a:gridCol w="441552">
                  <a:extLst>
                    <a:ext uri="{9D8B030D-6E8A-4147-A177-3AD203B41FA5}">
                      <a16:colId xmlns:a16="http://schemas.microsoft.com/office/drawing/2014/main" val="2553478931"/>
                    </a:ext>
                  </a:extLst>
                </a:gridCol>
                <a:gridCol w="441552">
                  <a:extLst>
                    <a:ext uri="{9D8B030D-6E8A-4147-A177-3AD203B41FA5}">
                      <a16:colId xmlns:a16="http://schemas.microsoft.com/office/drawing/2014/main" val="1801172885"/>
                    </a:ext>
                  </a:extLst>
                </a:gridCol>
                <a:gridCol w="441552">
                  <a:extLst>
                    <a:ext uri="{9D8B030D-6E8A-4147-A177-3AD203B41FA5}">
                      <a16:colId xmlns:a16="http://schemas.microsoft.com/office/drawing/2014/main" val="1044358995"/>
                    </a:ext>
                  </a:extLst>
                </a:gridCol>
                <a:gridCol w="441552">
                  <a:extLst>
                    <a:ext uri="{9D8B030D-6E8A-4147-A177-3AD203B41FA5}">
                      <a16:colId xmlns:a16="http://schemas.microsoft.com/office/drawing/2014/main" val="3115767786"/>
                    </a:ext>
                  </a:extLst>
                </a:gridCol>
                <a:gridCol w="441552">
                  <a:extLst>
                    <a:ext uri="{9D8B030D-6E8A-4147-A177-3AD203B41FA5}">
                      <a16:colId xmlns:a16="http://schemas.microsoft.com/office/drawing/2014/main" val="3566615832"/>
                    </a:ext>
                  </a:extLst>
                </a:gridCol>
                <a:gridCol w="441552">
                  <a:extLst>
                    <a:ext uri="{9D8B030D-6E8A-4147-A177-3AD203B41FA5}">
                      <a16:colId xmlns:a16="http://schemas.microsoft.com/office/drawing/2014/main" val="2166014559"/>
                    </a:ext>
                  </a:extLst>
                </a:gridCol>
                <a:gridCol w="441552">
                  <a:extLst>
                    <a:ext uri="{9D8B030D-6E8A-4147-A177-3AD203B41FA5}">
                      <a16:colId xmlns:a16="http://schemas.microsoft.com/office/drawing/2014/main" val="3834349797"/>
                    </a:ext>
                  </a:extLst>
                </a:gridCol>
                <a:gridCol w="441552">
                  <a:extLst>
                    <a:ext uri="{9D8B030D-6E8A-4147-A177-3AD203B41FA5}">
                      <a16:colId xmlns:a16="http://schemas.microsoft.com/office/drawing/2014/main" val="1943016065"/>
                    </a:ext>
                  </a:extLst>
                </a:gridCol>
                <a:gridCol w="441552">
                  <a:extLst>
                    <a:ext uri="{9D8B030D-6E8A-4147-A177-3AD203B41FA5}">
                      <a16:colId xmlns:a16="http://schemas.microsoft.com/office/drawing/2014/main" val="1220309576"/>
                    </a:ext>
                  </a:extLst>
                </a:gridCol>
              </a:tblGrid>
              <a:tr h="370840">
                <a:tc rowSpan="2">
                  <a:txBody>
                    <a:bodyPr/>
                    <a:lstStyle/>
                    <a:p>
                      <a:r>
                        <a:rPr lang="en-US" b="0" dirty="0">
                          <a:solidFill>
                            <a:schemeClr val="tx1"/>
                          </a:solidFill>
                        </a:rPr>
                        <a:t>Time: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6">
                  <a:txBody>
                    <a:bodyPr/>
                    <a:lstStyle/>
                    <a:p>
                      <a:r>
                        <a:rPr lang="en-US" sz="1200" b="0" dirty="0">
                          <a:solidFill>
                            <a:schemeClr val="tx1"/>
                          </a:solidFill>
                        </a:rPr>
                        <a:t>3</a:t>
                      </a:r>
                      <a:r>
                        <a:rPr lang="en-US" sz="1200" b="0" baseline="30000" dirty="0">
                          <a:solidFill>
                            <a:schemeClr val="tx1"/>
                          </a:solidFill>
                        </a:rPr>
                        <a:t>rd</a:t>
                      </a:r>
                      <a:r>
                        <a:rPr lang="en-US" sz="1200" b="0" dirty="0">
                          <a:solidFill>
                            <a:schemeClr val="tx1"/>
                          </a:solidFill>
                        </a:rPr>
                        <a:t> Minute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6">
                  <a:txBody>
                    <a:bodyPr/>
                    <a:lstStyle/>
                    <a:p>
                      <a:r>
                        <a:rPr lang="en-US" sz="1200" b="0" dirty="0">
                          <a:solidFill>
                            <a:schemeClr val="tx1"/>
                          </a:solidFill>
                        </a:rPr>
                        <a:t>2</a:t>
                      </a:r>
                      <a:r>
                        <a:rPr lang="en-US" sz="1200" b="0" baseline="30000" dirty="0">
                          <a:solidFill>
                            <a:schemeClr val="tx1"/>
                          </a:solidFill>
                        </a:rPr>
                        <a:t>nd</a:t>
                      </a:r>
                      <a:r>
                        <a:rPr lang="en-US" sz="1200" b="0" dirty="0">
                          <a:solidFill>
                            <a:schemeClr val="tx1"/>
                          </a:solidFill>
                        </a:rPr>
                        <a:t> Minute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6">
                  <a:txBody>
                    <a:bodyPr/>
                    <a:lstStyle/>
                    <a:p>
                      <a:r>
                        <a:rPr lang="en-US" sz="1200" b="0" dirty="0">
                          <a:solidFill>
                            <a:schemeClr val="tx1"/>
                          </a:solidFill>
                        </a:rPr>
                        <a:t>1</a:t>
                      </a:r>
                      <a:r>
                        <a:rPr lang="en-US" sz="1200" b="0" baseline="30000" dirty="0">
                          <a:solidFill>
                            <a:schemeClr val="tx1"/>
                          </a:solidFill>
                        </a:rPr>
                        <a:t>st</a:t>
                      </a:r>
                      <a:r>
                        <a:rPr lang="en-US" sz="1200" b="0" dirty="0">
                          <a:solidFill>
                            <a:schemeClr val="tx1"/>
                          </a:solidFill>
                        </a:rPr>
                        <a:t> Minute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854218"/>
                  </a:ext>
                </a:extLst>
              </a:tr>
              <a:tr h="370840">
                <a:tc vMerge="1">
                  <a:txBody>
                    <a:bodyPr/>
                    <a:lstStyle/>
                    <a:p>
                      <a:r>
                        <a:rPr lang="en-US" b="0" dirty="0">
                          <a:solidFill>
                            <a:schemeClr val="bg1">
                              <a:lumMod val="50000"/>
                            </a:schemeClr>
                          </a:solidFill>
                        </a:rPr>
                        <a:t>Time: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8711902"/>
                  </a:ext>
                </a:extLst>
              </a:tr>
              <a:tr h="545640">
                <a:tc>
                  <a:txBody>
                    <a:bodyPr/>
                    <a:lstStyle/>
                    <a:p>
                      <a:r>
                        <a:rPr lang="en-US" dirty="0">
                          <a:solidFill>
                            <a:schemeClr val="tx1"/>
                          </a:solidFill>
                        </a:rPr>
                        <a:t>Events:</a:t>
                      </a:r>
                    </a:p>
                  </a:txBody>
                  <a:tcPr anchor="ctr">
                    <a:lnT w="12700" cap="flat" cmpd="sng" algn="ctr">
                      <a:no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4029089339"/>
                  </a:ext>
                </a:extLst>
              </a:tr>
              <a:tr h="370840">
                <a:tc rowSpan="3">
                  <a:txBody>
                    <a:bodyPr/>
                    <a:lstStyle/>
                    <a:p>
                      <a:r>
                        <a:rPr lang="en-US" dirty="0">
                          <a:solidFill>
                            <a:schemeClr val="tx1"/>
                          </a:solidFill>
                        </a:rPr>
                        <a:t>Windows:</a:t>
                      </a:r>
                    </a:p>
                  </a:txBody>
                  <a:tcPr anchor="ct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bg1">
                            <a:lumMod val="50000"/>
                          </a:schemeClr>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gridSpan="6">
                  <a:txBody>
                    <a:bodyPr/>
                    <a:lstStyle/>
                    <a:p>
                      <a:pPr algn="ctr"/>
                      <a:r>
                        <a:rPr lang="en-US" sz="1400" dirty="0">
                          <a:solidFill>
                            <a:schemeClr val="tx1"/>
                          </a:solidFill>
                        </a:rPr>
                        <a:t>MaxReading: 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1491306519"/>
                  </a:ext>
                </a:extLst>
              </a:tr>
              <a:tr h="370840">
                <a:tc vMerge="1">
                  <a:txBody>
                    <a:bodyPr/>
                    <a:lstStyle/>
                    <a:p>
                      <a:endParaRPr lang="en-US" dirty="0"/>
                    </a:p>
                  </a:txBody>
                  <a:tcPr/>
                </a:tc>
                <a:tc>
                  <a:txBody>
                    <a:bodyPr/>
                    <a:lstStyle/>
                    <a:p>
                      <a:pPr algn="ctr"/>
                      <a:endParaRPr lang="en-US" sz="140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bg1">
                            <a:lumMod val="50000"/>
                          </a:schemeClr>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gridSpan="6">
                  <a:txBody>
                    <a:bodyPr/>
                    <a:lstStyle/>
                    <a:p>
                      <a:pPr algn="ctr"/>
                      <a:r>
                        <a:rPr lang="en-US" sz="1400" dirty="0">
                          <a:solidFill>
                            <a:schemeClr val="tx1"/>
                          </a:solidFill>
                        </a:rPr>
                        <a:t>MaxReading: 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tc>
                  <a:txBody>
                    <a:bodyPr/>
                    <a:lstStyle/>
                    <a:p>
                      <a:pPr algn="ctr"/>
                      <a:endParaRPr lang="en-US" sz="1400"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bg1">
                            <a:lumMod val="50000"/>
                          </a:schemeClr>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bg1">
                            <a:lumMod val="50000"/>
                          </a:schemeClr>
                        </a:solidFill>
                      </a:endParaRPr>
                    </a:p>
                  </a:txBody>
                  <a:tcPr anchor="ctr">
                    <a:lnT w="12700" cap="flat" cmpd="sng" algn="ctr">
                      <a:solidFill>
                        <a:schemeClr val="tx1"/>
                      </a:solidFill>
                      <a:prstDash val="solid"/>
                      <a:round/>
                      <a:headEnd type="none" w="med" len="med"/>
                      <a:tailEnd type="none" w="med" len="med"/>
                    </a:lnT>
                  </a:tcPr>
                </a:tc>
                <a:tc>
                  <a:txBody>
                    <a:bodyPr/>
                    <a:lstStyle/>
                    <a:p>
                      <a:pPr algn="ctr"/>
                      <a:endParaRPr lang="en-US" sz="1400" dirty="0">
                        <a:solidFill>
                          <a:schemeClr val="bg1">
                            <a:lumMod val="50000"/>
                          </a:schemeClr>
                        </a:solidFill>
                      </a:endParaRPr>
                    </a:p>
                  </a:txBody>
                  <a:tcPr anchor="ctr">
                    <a:lnT w="12700" cap="flat" cmpd="sng" algn="ctr">
                      <a:solidFill>
                        <a:schemeClr val="tx1"/>
                      </a:solidFill>
                      <a:prstDash val="solid"/>
                      <a:round/>
                      <a:headEnd type="none" w="med" len="med"/>
                      <a:tailEnd type="none" w="med" len="med"/>
                    </a:lnT>
                  </a:tcPr>
                </a:tc>
                <a:tc>
                  <a:txBody>
                    <a:bodyPr/>
                    <a:lstStyle/>
                    <a:p>
                      <a:pPr algn="ctr"/>
                      <a:endParaRPr lang="en-US" sz="1400" dirty="0">
                        <a:solidFill>
                          <a:schemeClr val="bg1">
                            <a:lumMod val="50000"/>
                          </a:schemeClr>
                        </a:solidFill>
                      </a:endParaRPr>
                    </a:p>
                  </a:txBody>
                  <a:tcPr anchor="ctr">
                    <a:lnT w="12700" cap="flat" cmpd="sng" algn="ctr">
                      <a:solidFill>
                        <a:schemeClr val="tx1"/>
                      </a:solidFill>
                      <a:prstDash val="solid"/>
                      <a:round/>
                      <a:headEnd type="none" w="med" len="med"/>
                      <a:tailEnd type="none" w="med" len="med"/>
                    </a:lnT>
                  </a:tcPr>
                </a:tc>
                <a:tc>
                  <a:txBody>
                    <a:bodyPr/>
                    <a:lstStyle/>
                    <a:p>
                      <a:pPr algn="ctr"/>
                      <a:endParaRPr lang="en-US" sz="1400" dirty="0">
                        <a:solidFill>
                          <a:schemeClr val="bg1">
                            <a:lumMod val="50000"/>
                          </a:schemeClr>
                        </a:solidFill>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39089264"/>
                  </a:ext>
                </a:extLst>
              </a:tr>
              <a:tr h="370840">
                <a:tc vMerge="1">
                  <a:txBody>
                    <a:bodyPr/>
                    <a:lstStyle/>
                    <a:p>
                      <a:endParaRPr lang="en-US" dirty="0"/>
                    </a:p>
                  </a:txBody>
                  <a:tcPr/>
                </a:tc>
                <a:tc gridSpan="6">
                  <a:txBody>
                    <a:bodyPr/>
                    <a:lstStyle/>
                    <a:p>
                      <a:pPr algn="ctr"/>
                      <a:r>
                        <a:rPr lang="en-US" sz="1400" dirty="0">
                          <a:solidFill>
                            <a:schemeClr val="tx1"/>
                          </a:solidFill>
                        </a:rPr>
                        <a:t>MaxReading: 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endParaRPr lang="en-US" dirty="0"/>
                    </a:p>
                  </a:txBody>
                  <a:tcPr>
                    <a:solidFill>
                      <a:schemeClr val="accent5">
                        <a:lumMod val="20000"/>
                        <a:lumOff val="80000"/>
                      </a:schemeClr>
                    </a:solidFill>
                  </a:tcPr>
                </a:tc>
                <a:tc hMerge="1">
                  <a:txBody>
                    <a:bodyPr/>
                    <a:lstStyle/>
                    <a:p>
                      <a:endParaRPr lang="en-US" dirty="0"/>
                    </a:p>
                  </a:txBody>
                  <a:tcPr>
                    <a:solidFill>
                      <a:schemeClr val="accent5">
                        <a:lumMod val="20000"/>
                        <a:lumOff val="80000"/>
                      </a:schemeClr>
                    </a:solidFill>
                  </a:tcPr>
                </a:tc>
                <a:tc hMerge="1">
                  <a:txBody>
                    <a:bodyPr/>
                    <a:lstStyle/>
                    <a:p>
                      <a:endParaRPr lang="en-US" dirty="0"/>
                    </a:p>
                  </a:txBody>
                  <a:tcPr>
                    <a:solidFill>
                      <a:schemeClr val="accent5">
                        <a:lumMod val="20000"/>
                        <a:lumOff val="80000"/>
                      </a:schemeClr>
                    </a:solidFill>
                  </a:tcPr>
                </a:tc>
                <a:tc hMerge="1">
                  <a:txBody>
                    <a:bodyPr/>
                    <a:lstStyle/>
                    <a:p>
                      <a:endParaRPr lang="en-US" dirty="0"/>
                    </a:p>
                  </a:txBody>
                  <a:tcPr>
                    <a:solidFill>
                      <a:schemeClr val="accent5">
                        <a:lumMod val="20000"/>
                        <a:lumOff val="80000"/>
                      </a:schemeClr>
                    </a:solidFill>
                  </a:tcPr>
                </a:tc>
                <a:tc hMerge="1">
                  <a:txBody>
                    <a:bodyPr/>
                    <a:lstStyle/>
                    <a:p>
                      <a:endParaRPr lang="en-US" dirty="0"/>
                    </a:p>
                  </a:txBody>
                  <a:tcPr>
                    <a:solidFill>
                      <a:schemeClr val="accent5">
                        <a:lumMod val="20000"/>
                        <a:lumOff val="80000"/>
                      </a:schemeClr>
                    </a:solidFill>
                  </a:tcPr>
                </a:tc>
                <a:tc>
                  <a:txBody>
                    <a:bodyPr/>
                    <a:lstStyle/>
                    <a:p>
                      <a:pPr algn="ctr"/>
                      <a:endParaRPr lang="en-US" sz="1400"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bg1">
                            <a:lumMod val="50000"/>
                          </a:schemeClr>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bg1">
                            <a:lumMod val="50000"/>
                          </a:schemeClr>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bg1">
                            <a:lumMod val="50000"/>
                          </a:schemeClr>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bg1">
                            <a:lumMod val="50000"/>
                          </a:schemeClr>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bg1">
                            <a:lumMod val="50000"/>
                          </a:schemeClr>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bg1">
                            <a:lumMod val="50000"/>
                          </a:schemeClr>
                        </a:solidFill>
                      </a:endParaRPr>
                    </a:p>
                  </a:txBody>
                  <a:tcPr anchor="ctr"/>
                </a:tc>
                <a:tc>
                  <a:txBody>
                    <a:bodyPr/>
                    <a:lstStyle/>
                    <a:p>
                      <a:pPr algn="ctr"/>
                      <a:endParaRPr lang="en-US" sz="1400" dirty="0">
                        <a:solidFill>
                          <a:schemeClr val="bg1">
                            <a:lumMod val="50000"/>
                          </a:schemeClr>
                        </a:solidFill>
                      </a:endParaRPr>
                    </a:p>
                  </a:txBody>
                  <a:tcPr anchor="ctr"/>
                </a:tc>
                <a:tc>
                  <a:txBody>
                    <a:bodyPr/>
                    <a:lstStyle/>
                    <a:p>
                      <a:pPr algn="ctr"/>
                      <a:endParaRPr lang="en-US" sz="1400" dirty="0">
                        <a:solidFill>
                          <a:schemeClr val="bg1">
                            <a:lumMod val="50000"/>
                          </a:schemeClr>
                        </a:solidFill>
                      </a:endParaRPr>
                    </a:p>
                  </a:txBody>
                  <a:tcPr anchor="ctr"/>
                </a:tc>
                <a:tc>
                  <a:txBody>
                    <a:bodyPr/>
                    <a:lstStyle/>
                    <a:p>
                      <a:pPr algn="ctr"/>
                      <a:endParaRPr lang="en-US" sz="1400" dirty="0">
                        <a:solidFill>
                          <a:schemeClr val="bg1">
                            <a:lumMod val="50000"/>
                          </a:schemeClr>
                        </a:solidFill>
                      </a:endParaRPr>
                    </a:p>
                  </a:txBody>
                  <a:tcPr anchor="ctr"/>
                </a:tc>
                <a:extLst>
                  <a:ext uri="{0D108BD9-81ED-4DB2-BD59-A6C34878D82A}">
                    <a16:rowId xmlns:a16="http://schemas.microsoft.com/office/drawing/2014/main" val="3728661273"/>
                  </a:ext>
                </a:extLst>
              </a:tr>
            </a:tbl>
          </a:graphicData>
        </a:graphic>
      </p:graphicFrame>
      <p:pic>
        <p:nvPicPr>
          <p:cNvPr id="4" name="Graphic 3">
            <a:extLst>
              <a:ext uri="{FF2B5EF4-FFF2-40B4-BE49-F238E27FC236}">
                <a16:creationId xmlns:a16="http://schemas.microsoft.com/office/drawing/2014/main" id="{8024641A-8D91-AC4D-E87A-3691B4D8B0D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2480941" y="4448187"/>
            <a:ext cx="436346" cy="436346"/>
          </a:xfrm>
          <a:prstGeom prst="rect">
            <a:avLst/>
          </a:prstGeom>
        </p:spPr>
      </p:pic>
      <p:cxnSp>
        <p:nvCxnSpPr>
          <p:cNvPr id="8" name="Straight Arrow Connector 7">
            <a:extLst>
              <a:ext uri="{FF2B5EF4-FFF2-40B4-BE49-F238E27FC236}">
                <a16:creationId xmlns:a16="http://schemas.microsoft.com/office/drawing/2014/main" id="{7154FA6D-6A35-AC36-E3D3-8D7F1F38A46A}"/>
              </a:ext>
              <a:ext uri="{C183D7F6-B498-43B3-948B-1728B52AA6E4}">
                <adec:decorative xmlns:adec="http://schemas.microsoft.com/office/drawing/2017/decorative" val="1"/>
              </a:ext>
            </a:extLst>
          </p:cNvPr>
          <p:cNvCxnSpPr>
            <a:cxnSpLocks/>
          </p:cNvCxnSpPr>
          <p:nvPr/>
        </p:nvCxnSpPr>
        <p:spPr>
          <a:xfrm>
            <a:off x="2917287" y="4656910"/>
            <a:ext cx="8341194" cy="0"/>
          </a:xfrm>
          <a:prstGeom prst="straightConnector1">
            <a:avLst/>
          </a:prstGeom>
          <a:ln w="28575">
            <a:solidFill>
              <a:srgbClr val="1392B4"/>
            </a:solidFill>
            <a:prstDash val="sysDot"/>
            <a:headEnd type="none"/>
            <a:tailEnd type="triangle"/>
          </a:ln>
        </p:spPr>
        <p:style>
          <a:lnRef idx="1">
            <a:schemeClr val="accent5"/>
          </a:lnRef>
          <a:fillRef idx="0">
            <a:schemeClr val="accent5"/>
          </a:fillRef>
          <a:effectRef idx="0">
            <a:schemeClr val="accent5"/>
          </a:effectRef>
          <a:fontRef idx="minor">
            <a:schemeClr val="tx1"/>
          </a:fontRef>
        </p:style>
      </p:cxnSp>
      <p:sp>
        <p:nvSpPr>
          <p:cNvPr id="9" name="Star: 8 Points 8">
            <a:extLst>
              <a:ext uri="{FF2B5EF4-FFF2-40B4-BE49-F238E27FC236}">
                <a16:creationId xmlns:a16="http://schemas.microsoft.com/office/drawing/2014/main" id="{F20FA0FD-572E-5256-1EA3-3D7CEAF9E65A}"/>
              </a:ext>
              <a:ext uri="{C183D7F6-B498-43B3-948B-1728B52AA6E4}">
                <adec:decorative xmlns:adec="http://schemas.microsoft.com/office/drawing/2017/decorative" val="1"/>
              </a:ext>
            </a:extLst>
          </p:cNvPr>
          <p:cNvSpPr/>
          <p:nvPr/>
        </p:nvSpPr>
        <p:spPr bwMode="auto">
          <a:xfrm>
            <a:off x="2912404" y="4402471"/>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3.1</a:t>
            </a:r>
          </a:p>
        </p:txBody>
      </p:sp>
      <p:sp>
        <p:nvSpPr>
          <p:cNvPr id="11" name="Star: 8 Points 10">
            <a:extLst>
              <a:ext uri="{FF2B5EF4-FFF2-40B4-BE49-F238E27FC236}">
                <a16:creationId xmlns:a16="http://schemas.microsoft.com/office/drawing/2014/main" id="{3F8F04AC-416C-2485-AE15-0A7D8ABA42B2}"/>
              </a:ext>
              <a:ext uri="{C183D7F6-B498-43B3-948B-1728B52AA6E4}">
                <adec:decorative xmlns:adec="http://schemas.microsoft.com/office/drawing/2017/decorative" val="1"/>
              </a:ext>
            </a:extLst>
          </p:cNvPr>
          <p:cNvSpPr/>
          <p:nvPr/>
        </p:nvSpPr>
        <p:spPr bwMode="auto">
          <a:xfrm>
            <a:off x="4952559" y="4402471"/>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2.8</a:t>
            </a:r>
          </a:p>
        </p:txBody>
      </p:sp>
      <p:sp>
        <p:nvSpPr>
          <p:cNvPr id="12" name="Star: 8 Points 11">
            <a:extLst>
              <a:ext uri="{FF2B5EF4-FFF2-40B4-BE49-F238E27FC236}">
                <a16:creationId xmlns:a16="http://schemas.microsoft.com/office/drawing/2014/main" id="{C5BDF1B8-B954-C6EA-51E7-EDD3DBDDF7F8}"/>
              </a:ext>
              <a:ext uri="{C183D7F6-B498-43B3-948B-1728B52AA6E4}">
                <adec:decorative xmlns:adec="http://schemas.microsoft.com/office/drawing/2017/decorative" val="1"/>
              </a:ext>
            </a:extLst>
          </p:cNvPr>
          <p:cNvSpPr/>
          <p:nvPr/>
        </p:nvSpPr>
        <p:spPr bwMode="auto">
          <a:xfrm>
            <a:off x="3394276" y="4402471"/>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3.4</a:t>
            </a:r>
          </a:p>
        </p:txBody>
      </p:sp>
      <p:sp>
        <p:nvSpPr>
          <p:cNvPr id="13" name="Star: 8 Points 12">
            <a:extLst>
              <a:ext uri="{FF2B5EF4-FFF2-40B4-BE49-F238E27FC236}">
                <a16:creationId xmlns:a16="http://schemas.microsoft.com/office/drawing/2014/main" id="{FE19442B-E0A5-6C22-6628-2D325879C523}"/>
              </a:ext>
              <a:ext uri="{C183D7F6-B498-43B3-948B-1728B52AA6E4}">
                <adec:decorative xmlns:adec="http://schemas.microsoft.com/office/drawing/2017/decorative" val="1"/>
              </a:ext>
            </a:extLst>
          </p:cNvPr>
          <p:cNvSpPr/>
          <p:nvPr/>
        </p:nvSpPr>
        <p:spPr bwMode="auto">
          <a:xfrm>
            <a:off x="4260501" y="4402471"/>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3.2</a:t>
            </a:r>
          </a:p>
        </p:txBody>
      </p:sp>
      <p:sp>
        <p:nvSpPr>
          <p:cNvPr id="15" name="Star: 8 Points 14">
            <a:extLst>
              <a:ext uri="{FF2B5EF4-FFF2-40B4-BE49-F238E27FC236}">
                <a16:creationId xmlns:a16="http://schemas.microsoft.com/office/drawing/2014/main" id="{BC39F758-860F-3AA7-C878-505B38699805}"/>
              </a:ext>
              <a:ext uri="{C183D7F6-B498-43B3-948B-1728B52AA6E4}">
                <adec:decorative xmlns:adec="http://schemas.microsoft.com/office/drawing/2017/decorative" val="1"/>
              </a:ext>
            </a:extLst>
          </p:cNvPr>
          <p:cNvSpPr/>
          <p:nvPr/>
        </p:nvSpPr>
        <p:spPr bwMode="auto">
          <a:xfrm>
            <a:off x="5823283" y="4402471"/>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2.7</a:t>
            </a:r>
          </a:p>
        </p:txBody>
      </p:sp>
      <p:sp>
        <p:nvSpPr>
          <p:cNvPr id="16" name="Star: 8 Points 15">
            <a:extLst>
              <a:ext uri="{FF2B5EF4-FFF2-40B4-BE49-F238E27FC236}">
                <a16:creationId xmlns:a16="http://schemas.microsoft.com/office/drawing/2014/main" id="{3EBC8C34-A161-0665-8339-65047C329F05}"/>
              </a:ext>
              <a:ext uri="{C183D7F6-B498-43B3-948B-1728B52AA6E4}">
                <adec:decorative xmlns:adec="http://schemas.microsoft.com/office/drawing/2017/decorative" val="1"/>
              </a:ext>
            </a:extLst>
          </p:cNvPr>
          <p:cNvSpPr/>
          <p:nvPr/>
        </p:nvSpPr>
        <p:spPr bwMode="auto">
          <a:xfrm>
            <a:off x="6689508" y="4402471"/>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2.9</a:t>
            </a:r>
          </a:p>
        </p:txBody>
      </p:sp>
      <p:sp>
        <p:nvSpPr>
          <p:cNvPr id="17" name="Star: 8 Points 16">
            <a:extLst>
              <a:ext uri="{FF2B5EF4-FFF2-40B4-BE49-F238E27FC236}">
                <a16:creationId xmlns:a16="http://schemas.microsoft.com/office/drawing/2014/main" id="{CB2872E9-E73B-6836-8E66-B9C01C682EF5}"/>
              </a:ext>
              <a:ext uri="{C183D7F6-B498-43B3-948B-1728B52AA6E4}">
                <adec:decorative xmlns:adec="http://schemas.microsoft.com/office/drawing/2017/decorative" val="1"/>
              </a:ext>
            </a:extLst>
          </p:cNvPr>
          <p:cNvSpPr/>
          <p:nvPr/>
        </p:nvSpPr>
        <p:spPr bwMode="auto">
          <a:xfrm>
            <a:off x="7555733" y="4402471"/>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2.6</a:t>
            </a:r>
          </a:p>
        </p:txBody>
      </p:sp>
      <p:sp>
        <p:nvSpPr>
          <p:cNvPr id="19" name="Star: 8 Points 18">
            <a:extLst>
              <a:ext uri="{FF2B5EF4-FFF2-40B4-BE49-F238E27FC236}">
                <a16:creationId xmlns:a16="http://schemas.microsoft.com/office/drawing/2014/main" id="{9C883F71-F4C8-D977-1188-A80ADBDD0314}"/>
              </a:ext>
              <a:ext uri="{C183D7F6-B498-43B3-948B-1728B52AA6E4}">
                <adec:decorative xmlns:adec="http://schemas.microsoft.com/office/drawing/2017/decorative" val="1"/>
              </a:ext>
            </a:extLst>
          </p:cNvPr>
          <p:cNvSpPr/>
          <p:nvPr/>
        </p:nvSpPr>
        <p:spPr bwMode="auto">
          <a:xfrm>
            <a:off x="9457851" y="4402471"/>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3.1</a:t>
            </a:r>
          </a:p>
        </p:txBody>
      </p:sp>
      <p:sp>
        <p:nvSpPr>
          <p:cNvPr id="20" name="Star: 8 Points 19">
            <a:extLst>
              <a:ext uri="{FF2B5EF4-FFF2-40B4-BE49-F238E27FC236}">
                <a16:creationId xmlns:a16="http://schemas.microsoft.com/office/drawing/2014/main" id="{871408EB-875B-D60C-DFBB-1096C515C879}"/>
              </a:ext>
              <a:ext uri="{C183D7F6-B498-43B3-948B-1728B52AA6E4}">
                <adec:decorative xmlns:adec="http://schemas.microsoft.com/office/drawing/2017/decorative" val="1"/>
              </a:ext>
            </a:extLst>
          </p:cNvPr>
          <p:cNvSpPr/>
          <p:nvPr/>
        </p:nvSpPr>
        <p:spPr bwMode="auto">
          <a:xfrm>
            <a:off x="10324076" y="4402471"/>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3.0</a:t>
            </a:r>
          </a:p>
        </p:txBody>
      </p:sp>
    </p:spTree>
    <p:extLst>
      <p:ext uri="{BB962C8B-B14F-4D97-AF65-F5344CB8AC3E}">
        <p14:creationId xmlns:p14="http://schemas.microsoft.com/office/powerpoint/2010/main" val="30853629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4629-C1FB-03BC-A5FF-B94EFA2F5136}"/>
              </a:ext>
            </a:extLst>
          </p:cNvPr>
          <p:cNvSpPr>
            <a:spLocks noGrp="1"/>
          </p:cNvSpPr>
          <p:nvPr>
            <p:ph type="title"/>
          </p:nvPr>
        </p:nvSpPr>
        <p:spPr/>
        <p:txBody>
          <a:bodyPr/>
          <a:lstStyle/>
          <a:p>
            <a:r>
              <a:rPr lang="en-US" dirty="0"/>
              <a:t>Window functions – Hopping Window</a:t>
            </a:r>
          </a:p>
        </p:txBody>
      </p:sp>
      <p:sp>
        <p:nvSpPr>
          <p:cNvPr id="27" name="TextBox 26">
            <a:extLst>
              <a:ext uri="{FF2B5EF4-FFF2-40B4-BE49-F238E27FC236}">
                <a16:creationId xmlns:a16="http://schemas.microsoft.com/office/drawing/2014/main" id="{62808814-AB32-7793-5DE3-250A7EFFB067}"/>
              </a:ext>
            </a:extLst>
          </p:cNvPr>
          <p:cNvSpPr txBox="1"/>
          <p:nvPr/>
        </p:nvSpPr>
        <p:spPr>
          <a:xfrm>
            <a:off x="316229" y="843024"/>
            <a:ext cx="9467623" cy="572464"/>
          </a:xfrm>
          <a:prstGeom prst="rect">
            <a:avLst/>
          </a:prstGeom>
          <a:noFill/>
        </p:spPr>
        <p:txBody>
          <a:bodyPr wrap="square" lIns="182880" tIns="146304" rIns="182880" bIns="146304" rtlCol="0">
            <a:spAutoFit/>
          </a:bodyPr>
          <a:lstStyle/>
          <a:p>
            <a:pPr>
              <a:lnSpc>
                <a:spcPct val="90000"/>
              </a:lnSpc>
              <a:spcAft>
                <a:spcPts val="600"/>
              </a:spcAft>
            </a:pPr>
            <a:r>
              <a:rPr lang="en-US" sz="2000" spc="-49" dirty="0">
                <a:solidFill>
                  <a:schemeClr val="accent4"/>
                </a:solidFill>
                <a:latin typeface="+mj-lt"/>
              </a:rPr>
              <a:t>Overlapping windows at fixed intervals</a:t>
            </a:r>
          </a:p>
        </p:txBody>
      </p:sp>
      <p:sp>
        <p:nvSpPr>
          <p:cNvPr id="6" name="TextBox 5">
            <a:extLst>
              <a:ext uri="{FF2B5EF4-FFF2-40B4-BE49-F238E27FC236}">
                <a16:creationId xmlns:a16="http://schemas.microsoft.com/office/drawing/2014/main" id="{7E86D123-B417-2D50-EB32-B22AEAA17EA9}"/>
              </a:ext>
            </a:extLst>
          </p:cNvPr>
          <p:cNvSpPr txBox="1"/>
          <p:nvPr/>
        </p:nvSpPr>
        <p:spPr>
          <a:xfrm>
            <a:off x="1738169" y="1474671"/>
            <a:ext cx="9091642" cy="1815882"/>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square">
            <a:spAutoFit/>
          </a:bodyPr>
          <a:lstStyle/>
          <a:p>
            <a:r>
              <a:rPr lang="en-US" sz="1400" dirty="0">
                <a:latin typeface="Courier New" panose="02070309020205020404" pitchFamily="49" charset="0"/>
                <a:cs typeface="Courier New" panose="02070309020205020404" pitchFamily="49" charset="0"/>
              </a:rPr>
              <a:t>SELECT DateAdd(second,-60,System.TimeStamp) AS WindowStart,</a:t>
            </a:r>
          </a:p>
          <a:p>
            <a:r>
              <a:rPr lang="en-US" sz="1400" dirty="0">
                <a:latin typeface="Courier New" panose="02070309020205020404" pitchFamily="49" charset="0"/>
                <a:cs typeface="Courier New" panose="02070309020205020404" pitchFamily="49" charset="0"/>
              </a:rPr>
              <a:t>       System.TimeStamp() AS WindowEnd,</a:t>
            </a:r>
          </a:p>
          <a:p>
            <a:r>
              <a:rPr lang="en-US" sz="1400" dirty="0">
                <a:latin typeface="Courier New" panose="02070309020205020404" pitchFamily="49" charset="0"/>
                <a:cs typeface="Courier New" panose="02070309020205020404" pitchFamily="49" charset="0"/>
              </a:rPr>
              <a:t>       MAX(Reading) AS MaxReading</a:t>
            </a:r>
          </a:p>
          <a:p>
            <a:r>
              <a:rPr lang="en-US" sz="1400" dirty="0">
                <a:latin typeface="Courier New" panose="02070309020205020404" pitchFamily="49" charset="0"/>
                <a:cs typeface="Courier New" panose="02070309020205020404" pitchFamily="49" charset="0"/>
              </a:rPr>
              <a:t>INTO</a:t>
            </a:r>
          </a:p>
          <a:p>
            <a:r>
              <a:rPr lang="en-US" sz="1400" dirty="0">
                <a:latin typeface="Courier New" panose="02070309020205020404" pitchFamily="49" charset="0"/>
                <a:cs typeface="Courier New" panose="02070309020205020404" pitchFamily="49" charset="0"/>
              </a:rPr>
              <a:t>    [output]</a:t>
            </a:r>
          </a:p>
          <a:p>
            <a:r>
              <a:rPr lang="en-US" sz="1400" dirty="0">
                <a:latin typeface="Courier New" panose="02070309020205020404" pitchFamily="49" charset="0"/>
                <a:cs typeface="Courier New" panose="02070309020205020404" pitchFamily="49" charset="0"/>
              </a:rPr>
              <a:t>FROM</a:t>
            </a:r>
          </a:p>
          <a:p>
            <a:r>
              <a:rPr lang="en-US" sz="1400" dirty="0">
                <a:latin typeface="Courier New" panose="02070309020205020404" pitchFamily="49" charset="0"/>
                <a:cs typeface="Courier New" panose="02070309020205020404" pitchFamily="49" charset="0"/>
              </a:rPr>
              <a:t>    [input] TIMESTAMP BY EventProcessedUtcTime</a:t>
            </a:r>
          </a:p>
          <a:p>
            <a:r>
              <a:rPr lang="en-US" sz="1400" dirty="0">
                <a:latin typeface="Courier New" panose="02070309020205020404" pitchFamily="49" charset="0"/>
                <a:cs typeface="Courier New" panose="02070309020205020404" pitchFamily="49" charset="0"/>
              </a:rPr>
              <a:t>GROUP BY </a:t>
            </a:r>
            <a:r>
              <a:rPr lang="en-US" sz="1400" b="1" dirty="0">
                <a:latin typeface="Courier New" panose="02070309020205020404" pitchFamily="49" charset="0"/>
                <a:cs typeface="Courier New" panose="02070309020205020404" pitchFamily="49" charset="0"/>
              </a:rPr>
              <a:t>HoppingWindow(second, 60, 30)</a:t>
            </a:r>
          </a:p>
        </p:txBody>
      </p:sp>
      <p:graphicFrame>
        <p:nvGraphicFramePr>
          <p:cNvPr id="22" name="Table 22" descr="The diagram illustrates a stream with a series of events captured in 60 second hopping windows that occur every 30 seconds.">
            <a:extLst>
              <a:ext uri="{FF2B5EF4-FFF2-40B4-BE49-F238E27FC236}">
                <a16:creationId xmlns:a16="http://schemas.microsoft.com/office/drawing/2014/main" id="{515C95D3-E759-E379-6F25-CB030873EC11}"/>
              </a:ext>
            </a:extLst>
          </p:cNvPr>
          <p:cNvGraphicFramePr>
            <a:graphicFrameLocks noGrp="1"/>
          </p:cNvGraphicFramePr>
          <p:nvPr>
            <p:extLst>
              <p:ext uri="{D42A27DB-BD31-4B8C-83A1-F6EECF244321}">
                <p14:modId xmlns:p14="http://schemas.microsoft.com/office/powerpoint/2010/main" val="663493749"/>
              </p:ext>
            </p:extLst>
          </p:nvPr>
        </p:nvGraphicFramePr>
        <p:xfrm>
          <a:off x="1582310" y="3432446"/>
          <a:ext cx="9318929" cy="3141520"/>
        </p:xfrm>
        <a:graphic>
          <a:graphicData uri="http://schemas.openxmlformats.org/drawingml/2006/table">
            <a:tbl>
              <a:tblPr firstRow="1" bandRow="1">
                <a:tableStyleId>{2D5ABB26-0587-4C30-8999-92F81FD0307C}</a:tableStyleId>
              </a:tblPr>
              <a:tblGrid>
                <a:gridCol w="1370993">
                  <a:extLst>
                    <a:ext uri="{9D8B030D-6E8A-4147-A177-3AD203B41FA5}">
                      <a16:colId xmlns:a16="http://schemas.microsoft.com/office/drawing/2014/main" val="1675303320"/>
                    </a:ext>
                  </a:extLst>
                </a:gridCol>
                <a:gridCol w="441552">
                  <a:extLst>
                    <a:ext uri="{9D8B030D-6E8A-4147-A177-3AD203B41FA5}">
                      <a16:colId xmlns:a16="http://schemas.microsoft.com/office/drawing/2014/main" val="4093992495"/>
                    </a:ext>
                  </a:extLst>
                </a:gridCol>
                <a:gridCol w="441552">
                  <a:extLst>
                    <a:ext uri="{9D8B030D-6E8A-4147-A177-3AD203B41FA5}">
                      <a16:colId xmlns:a16="http://schemas.microsoft.com/office/drawing/2014/main" val="236921031"/>
                    </a:ext>
                  </a:extLst>
                </a:gridCol>
                <a:gridCol w="441552">
                  <a:extLst>
                    <a:ext uri="{9D8B030D-6E8A-4147-A177-3AD203B41FA5}">
                      <a16:colId xmlns:a16="http://schemas.microsoft.com/office/drawing/2014/main" val="2040157580"/>
                    </a:ext>
                  </a:extLst>
                </a:gridCol>
                <a:gridCol w="441552">
                  <a:extLst>
                    <a:ext uri="{9D8B030D-6E8A-4147-A177-3AD203B41FA5}">
                      <a16:colId xmlns:a16="http://schemas.microsoft.com/office/drawing/2014/main" val="214077655"/>
                    </a:ext>
                  </a:extLst>
                </a:gridCol>
                <a:gridCol w="441552">
                  <a:extLst>
                    <a:ext uri="{9D8B030D-6E8A-4147-A177-3AD203B41FA5}">
                      <a16:colId xmlns:a16="http://schemas.microsoft.com/office/drawing/2014/main" val="1828933287"/>
                    </a:ext>
                  </a:extLst>
                </a:gridCol>
                <a:gridCol w="441552">
                  <a:extLst>
                    <a:ext uri="{9D8B030D-6E8A-4147-A177-3AD203B41FA5}">
                      <a16:colId xmlns:a16="http://schemas.microsoft.com/office/drawing/2014/main" val="4265015212"/>
                    </a:ext>
                  </a:extLst>
                </a:gridCol>
                <a:gridCol w="441552">
                  <a:extLst>
                    <a:ext uri="{9D8B030D-6E8A-4147-A177-3AD203B41FA5}">
                      <a16:colId xmlns:a16="http://schemas.microsoft.com/office/drawing/2014/main" val="2348360094"/>
                    </a:ext>
                  </a:extLst>
                </a:gridCol>
                <a:gridCol w="441552">
                  <a:extLst>
                    <a:ext uri="{9D8B030D-6E8A-4147-A177-3AD203B41FA5}">
                      <a16:colId xmlns:a16="http://schemas.microsoft.com/office/drawing/2014/main" val="345360563"/>
                    </a:ext>
                  </a:extLst>
                </a:gridCol>
                <a:gridCol w="441552">
                  <a:extLst>
                    <a:ext uri="{9D8B030D-6E8A-4147-A177-3AD203B41FA5}">
                      <a16:colId xmlns:a16="http://schemas.microsoft.com/office/drawing/2014/main" val="347978085"/>
                    </a:ext>
                  </a:extLst>
                </a:gridCol>
                <a:gridCol w="441552">
                  <a:extLst>
                    <a:ext uri="{9D8B030D-6E8A-4147-A177-3AD203B41FA5}">
                      <a16:colId xmlns:a16="http://schemas.microsoft.com/office/drawing/2014/main" val="2553478931"/>
                    </a:ext>
                  </a:extLst>
                </a:gridCol>
                <a:gridCol w="441552">
                  <a:extLst>
                    <a:ext uri="{9D8B030D-6E8A-4147-A177-3AD203B41FA5}">
                      <a16:colId xmlns:a16="http://schemas.microsoft.com/office/drawing/2014/main" val="1801172885"/>
                    </a:ext>
                  </a:extLst>
                </a:gridCol>
                <a:gridCol w="441552">
                  <a:extLst>
                    <a:ext uri="{9D8B030D-6E8A-4147-A177-3AD203B41FA5}">
                      <a16:colId xmlns:a16="http://schemas.microsoft.com/office/drawing/2014/main" val="1044358995"/>
                    </a:ext>
                  </a:extLst>
                </a:gridCol>
                <a:gridCol w="441552">
                  <a:extLst>
                    <a:ext uri="{9D8B030D-6E8A-4147-A177-3AD203B41FA5}">
                      <a16:colId xmlns:a16="http://schemas.microsoft.com/office/drawing/2014/main" val="3115767786"/>
                    </a:ext>
                  </a:extLst>
                </a:gridCol>
                <a:gridCol w="441552">
                  <a:extLst>
                    <a:ext uri="{9D8B030D-6E8A-4147-A177-3AD203B41FA5}">
                      <a16:colId xmlns:a16="http://schemas.microsoft.com/office/drawing/2014/main" val="3566615832"/>
                    </a:ext>
                  </a:extLst>
                </a:gridCol>
                <a:gridCol w="441552">
                  <a:extLst>
                    <a:ext uri="{9D8B030D-6E8A-4147-A177-3AD203B41FA5}">
                      <a16:colId xmlns:a16="http://schemas.microsoft.com/office/drawing/2014/main" val="2166014559"/>
                    </a:ext>
                  </a:extLst>
                </a:gridCol>
                <a:gridCol w="441552">
                  <a:extLst>
                    <a:ext uri="{9D8B030D-6E8A-4147-A177-3AD203B41FA5}">
                      <a16:colId xmlns:a16="http://schemas.microsoft.com/office/drawing/2014/main" val="3834349797"/>
                    </a:ext>
                  </a:extLst>
                </a:gridCol>
                <a:gridCol w="441552">
                  <a:extLst>
                    <a:ext uri="{9D8B030D-6E8A-4147-A177-3AD203B41FA5}">
                      <a16:colId xmlns:a16="http://schemas.microsoft.com/office/drawing/2014/main" val="1943016065"/>
                    </a:ext>
                  </a:extLst>
                </a:gridCol>
                <a:gridCol w="441552">
                  <a:extLst>
                    <a:ext uri="{9D8B030D-6E8A-4147-A177-3AD203B41FA5}">
                      <a16:colId xmlns:a16="http://schemas.microsoft.com/office/drawing/2014/main" val="1220309576"/>
                    </a:ext>
                  </a:extLst>
                </a:gridCol>
              </a:tblGrid>
              <a:tr h="370840">
                <a:tc rowSpan="2">
                  <a:txBody>
                    <a:bodyPr/>
                    <a:lstStyle/>
                    <a:p>
                      <a:r>
                        <a:rPr lang="en-US" b="0" dirty="0">
                          <a:solidFill>
                            <a:schemeClr val="tx1"/>
                          </a:solidFill>
                        </a:rPr>
                        <a:t>Time: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6">
                  <a:txBody>
                    <a:bodyPr/>
                    <a:lstStyle/>
                    <a:p>
                      <a:r>
                        <a:rPr lang="en-US" sz="1200" b="0" dirty="0">
                          <a:solidFill>
                            <a:schemeClr val="tx1"/>
                          </a:solidFill>
                        </a:rPr>
                        <a:t>3</a:t>
                      </a:r>
                      <a:r>
                        <a:rPr lang="en-US" sz="1200" b="0" baseline="30000" dirty="0">
                          <a:solidFill>
                            <a:schemeClr val="tx1"/>
                          </a:solidFill>
                        </a:rPr>
                        <a:t>rd</a:t>
                      </a:r>
                      <a:r>
                        <a:rPr lang="en-US" sz="1200" b="0" dirty="0">
                          <a:solidFill>
                            <a:schemeClr val="tx1"/>
                          </a:solidFill>
                        </a:rPr>
                        <a:t> Minute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6">
                  <a:txBody>
                    <a:bodyPr/>
                    <a:lstStyle/>
                    <a:p>
                      <a:r>
                        <a:rPr lang="en-US" sz="1200" b="0" dirty="0">
                          <a:solidFill>
                            <a:schemeClr val="tx1"/>
                          </a:solidFill>
                        </a:rPr>
                        <a:t>2</a:t>
                      </a:r>
                      <a:r>
                        <a:rPr lang="en-US" sz="1200" b="0" baseline="30000" dirty="0">
                          <a:solidFill>
                            <a:schemeClr val="tx1"/>
                          </a:solidFill>
                        </a:rPr>
                        <a:t>nd</a:t>
                      </a:r>
                      <a:r>
                        <a:rPr lang="en-US" sz="1200" b="0" dirty="0">
                          <a:solidFill>
                            <a:schemeClr val="tx1"/>
                          </a:solidFill>
                        </a:rPr>
                        <a:t> Minute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6">
                  <a:txBody>
                    <a:bodyPr/>
                    <a:lstStyle/>
                    <a:p>
                      <a:r>
                        <a:rPr lang="en-US" sz="1200" b="0" dirty="0">
                          <a:solidFill>
                            <a:schemeClr val="tx1"/>
                          </a:solidFill>
                        </a:rPr>
                        <a:t>1</a:t>
                      </a:r>
                      <a:r>
                        <a:rPr lang="en-US" sz="1200" b="0" baseline="30000" dirty="0">
                          <a:solidFill>
                            <a:schemeClr val="tx1"/>
                          </a:solidFill>
                        </a:rPr>
                        <a:t>st</a:t>
                      </a:r>
                      <a:r>
                        <a:rPr lang="en-US" sz="1200" b="0" dirty="0">
                          <a:solidFill>
                            <a:schemeClr val="tx1"/>
                          </a:solidFill>
                        </a:rPr>
                        <a:t> Minute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854218"/>
                  </a:ext>
                </a:extLst>
              </a:tr>
              <a:tr h="370840">
                <a:tc vMerge="1">
                  <a:txBody>
                    <a:bodyPr/>
                    <a:lstStyle/>
                    <a:p>
                      <a:r>
                        <a:rPr lang="en-US" b="0" dirty="0">
                          <a:solidFill>
                            <a:schemeClr val="bg1">
                              <a:lumMod val="50000"/>
                            </a:schemeClr>
                          </a:solidFill>
                        </a:rPr>
                        <a:t>Time: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8711902"/>
                  </a:ext>
                </a:extLst>
              </a:tr>
              <a:tr h="545640">
                <a:tc>
                  <a:txBody>
                    <a:bodyPr/>
                    <a:lstStyle/>
                    <a:p>
                      <a:r>
                        <a:rPr lang="en-US" dirty="0">
                          <a:solidFill>
                            <a:schemeClr val="tx1"/>
                          </a:solidFill>
                        </a:rPr>
                        <a:t>Events:</a:t>
                      </a:r>
                    </a:p>
                  </a:txBody>
                  <a:tcPr anchor="ctr">
                    <a:lnT w="12700" cap="flat" cmpd="sng" algn="ctr">
                      <a:no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4029089339"/>
                  </a:ext>
                </a:extLst>
              </a:tr>
              <a:tr h="370840">
                <a:tc rowSpan="5">
                  <a:txBody>
                    <a:bodyPr/>
                    <a:lstStyle/>
                    <a:p>
                      <a:r>
                        <a:rPr lang="en-US" dirty="0">
                          <a:solidFill>
                            <a:schemeClr val="tx1"/>
                          </a:solidFill>
                        </a:rPr>
                        <a:t>Windows:</a:t>
                      </a:r>
                    </a:p>
                  </a:txBody>
                  <a:tcPr anchor="ct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tx1"/>
                        </a:solidFill>
                      </a:endParaRPr>
                    </a:p>
                  </a:txBody>
                  <a:tcPr anchor="ctr">
                    <a:noFill/>
                  </a:tcPr>
                </a:tc>
                <a:tc>
                  <a:txBody>
                    <a:bodyPr/>
                    <a:lstStyle/>
                    <a:p>
                      <a:pPr algn="ctr"/>
                      <a:endParaRPr lang="en-US" sz="1400" dirty="0">
                        <a:solidFill>
                          <a:schemeClr val="tx1"/>
                        </a:solidFill>
                      </a:endParaRPr>
                    </a:p>
                  </a:txBody>
                  <a:tcPr anchor="ctr">
                    <a:noFill/>
                  </a:tcPr>
                </a:tc>
                <a:tc>
                  <a:txBody>
                    <a:bodyPr/>
                    <a:lstStyle/>
                    <a:p>
                      <a:pPr algn="ctr"/>
                      <a:endParaRPr lang="en-US" sz="1400" dirty="0">
                        <a:solidFill>
                          <a:schemeClr val="tx1"/>
                        </a:solidFill>
                      </a:endParaRPr>
                    </a:p>
                  </a:txBody>
                  <a:tcPr anchor="ctr">
                    <a:noFill/>
                  </a:tcPr>
                </a:tc>
                <a:tc>
                  <a:txBody>
                    <a:bodyPr/>
                    <a:lstStyle/>
                    <a:p>
                      <a:pPr algn="ctr"/>
                      <a:endParaRPr lang="en-US" sz="1400" dirty="0">
                        <a:solidFill>
                          <a:schemeClr val="tx1"/>
                        </a:solidFill>
                      </a:endParaRPr>
                    </a:p>
                  </a:txBody>
                  <a:tcPr anchor="ctr">
                    <a:noFill/>
                  </a:tcPr>
                </a:tc>
                <a:tc>
                  <a:txBody>
                    <a:bodyPr/>
                    <a:lstStyle/>
                    <a:p>
                      <a:pPr algn="ctr"/>
                      <a:endParaRPr lang="en-US" sz="1400" dirty="0">
                        <a:solidFill>
                          <a:schemeClr val="tx1"/>
                        </a:solidFill>
                      </a:endParaRPr>
                    </a:p>
                  </a:txBody>
                  <a:tcPr anchor="ctr">
                    <a:noFill/>
                  </a:tcPr>
                </a:tc>
                <a:tc>
                  <a:txBody>
                    <a:bodyPr/>
                    <a:lstStyle/>
                    <a:p>
                      <a:pPr algn="ctr"/>
                      <a:endParaRPr lang="en-US" sz="14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tx1"/>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gridSpan="6">
                  <a:txBody>
                    <a:bodyPr/>
                    <a:lstStyle/>
                    <a:p>
                      <a:pPr algn="ctr"/>
                      <a:r>
                        <a:rPr lang="en-US" sz="1400" dirty="0">
                          <a:solidFill>
                            <a:schemeClr val="tx1"/>
                          </a:solidFill>
                        </a:rPr>
                        <a:t>MaxReading: 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1491306519"/>
                  </a:ext>
                </a:extLst>
              </a:tr>
              <a:tr h="370840">
                <a:tc vMerge="1">
                  <a:txBody>
                    <a:bodyPr/>
                    <a:lstStyle/>
                    <a:p>
                      <a:endParaRPr lang="en-US"/>
                    </a:p>
                  </a:txBody>
                  <a:tcP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tx1"/>
                        </a:solidFill>
                      </a:endParaRPr>
                    </a:p>
                  </a:txBody>
                  <a:tcPr anchor="ctr">
                    <a:noFill/>
                  </a:tcPr>
                </a:tc>
                <a:tc>
                  <a:txBody>
                    <a:bodyPr/>
                    <a:lstStyle/>
                    <a:p>
                      <a:pPr algn="ctr"/>
                      <a:endParaRPr lang="en-US" sz="1400" dirty="0">
                        <a:solidFill>
                          <a:schemeClr val="tx1"/>
                        </a:solidFill>
                      </a:endParaRPr>
                    </a:p>
                  </a:txBody>
                  <a:tcPr anchor="ctr">
                    <a:noFill/>
                  </a:tcPr>
                </a:tc>
                <a:tc>
                  <a:txBody>
                    <a:bodyPr/>
                    <a:lstStyle/>
                    <a:p>
                      <a:pPr algn="ctr"/>
                      <a:endParaRPr lang="en-US" sz="14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tx1"/>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gridSpan="6">
                  <a:txBody>
                    <a:bodyPr/>
                    <a:lstStyle/>
                    <a:p>
                      <a:pPr algn="ctr"/>
                      <a:r>
                        <a:rPr lang="en-US" sz="1400" dirty="0">
                          <a:solidFill>
                            <a:schemeClr val="tx1"/>
                          </a:solidFill>
                        </a:rPr>
                        <a:t>MaxReading: 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400" dirty="0">
                        <a:solidFill>
                          <a:schemeClr val="bg1">
                            <a:lumMod val="50000"/>
                          </a:schemeClr>
                        </a:solidFill>
                      </a:endParaRPr>
                    </a:p>
                  </a:txBody>
                  <a:tcPr anchor="ctr">
                    <a:solidFill>
                      <a:schemeClr val="accent5">
                        <a:lumMod val="40000"/>
                        <a:lumOff val="60000"/>
                      </a:schemeClr>
                    </a:solidFill>
                  </a:tcPr>
                </a:tc>
                <a:tc hMerge="1">
                  <a:txBody>
                    <a:bodyPr/>
                    <a:lstStyle/>
                    <a:p>
                      <a:pPr algn="ctr"/>
                      <a:endParaRPr lang="en-US" sz="1400" dirty="0">
                        <a:solidFill>
                          <a:schemeClr val="bg1">
                            <a:lumMod val="50000"/>
                          </a:schemeClr>
                        </a:solidFill>
                      </a:endParaRPr>
                    </a:p>
                  </a:txBody>
                  <a:tcPr anchor="ctr">
                    <a:solidFill>
                      <a:schemeClr val="accent5">
                        <a:lumMod val="40000"/>
                        <a:lumOff val="60000"/>
                      </a:schemeClr>
                    </a:solidFill>
                  </a:tcPr>
                </a:tc>
                <a:tc hMerge="1">
                  <a:txBody>
                    <a:bodyPr/>
                    <a:lstStyle/>
                    <a:p>
                      <a:pPr algn="ctr"/>
                      <a:endParaRPr lang="en-US" sz="1400" dirty="0">
                        <a:solidFill>
                          <a:schemeClr val="bg1">
                            <a:lumMod val="50000"/>
                          </a:schemeClr>
                        </a:solidFill>
                      </a:endParaRPr>
                    </a:p>
                  </a:txBody>
                  <a:tcPr anchor="ctr">
                    <a:solidFill>
                      <a:schemeClr val="accent5">
                        <a:lumMod val="40000"/>
                        <a:lumOff val="60000"/>
                      </a:schemeClr>
                    </a:solidFill>
                  </a:tcPr>
                </a:tc>
                <a:tc hMerge="1">
                  <a:txBody>
                    <a:bodyPr/>
                    <a:lstStyle/>
                    <a:p>
                      <a:pPr algn="ctr"/>
                      <a:endParaRPr lang="en-US" sz="1400" dirty="0">
                        <a:solidFill>
                          <a:schemeClr val="bg1">
                            <a:lumMod val="50000"/>
                          </a:schemeClr>
                        </a:solidFill>
                      </a:endParaRPr>
                    </a:p>
                  </a:txBody>
                  <a:tcPr anchor="ctr">
                    <a:solidFill>
                      <a:schemeClr val="accent5">
                        <a:lumMod val="40000"/>
                        <a:lumOff val="60000"/>
                      </a:schemeClr>
                    </a:solidFill>
                  </a:tcPr>
                </a:tc>
                <a:tc hMerge="1">
                  <a:txBody>
                    <a:bodyPr/>
                    <a:lstStyle/>
                    <a:p>
                      <a:pPr algn="ctr"/>
                      <a:endParaRPr lang="en-US" sz="1400" dirty="0">
                        <a:solidFill>
                          <a:schemeClr val="bg1">
                            <a:lumMod val="50000"/>
                          </a:schemeClr>
                        </a:solidFill>
                      </a:endParaRPr>
                    </a:p>
                  </a:txBody>
                  <a:tcPr anchor="ctr">
                    <a:solidFill>
                      <a:schemeClr val="accent5">
                        <a:lumMod val="40000"/>
                        <a:lumOff val="60000"/>
                      </a:schemeClr>
                    </a:solidFill>
                  </a:tcPr>
                </a:tc>
                <a:tc>
                  <a:txBody>
                    <a:bodyPr/>
                    <a:lstStyle/>
                    <a:p>
                      <a:pPr algn="ctr"/>
                      <a:endParaRPr lang="en-US" sz="1400"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bg1">
                            <a:lumMod val="50000"/>
                          </a:schemeClr>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bg1">
                            <a:lumMod val="50000"/>
                          </a:schemeClr>
                        </a:solidFill>
                      </a:endParaRPr>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702760061"/>
                  </a:ext>
                </a:extLst>
              </a:tr>
              <a:tr h="370840">
                <a:tc vMerge="1">
                  <a:txBody>
                    <a:bodyPr/>
                    <a:lstStyle/>
                    <a:p>
                      <a:endParaRPr lang="en-US" dirty="0"/>
                    </a:p>
                  </a:txBody>
                  <a:tcP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tx1"/>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gridSpan="6">
                  <a:txBody>
                    <a:bodyPr/>
                    <a:lstStyle/>
                    <a:p>
                      <a:pPr algn="ctr"/>
                      <a:r>
                        <a:rPr lang="en-US" sz="1400" dirty="0">
                          <a:solidFill>
                            <a:schemeClr val="tx1"/>
                          </a:solidFill>
                        </a:rPr>
                        <a:t>MaxReading: 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tx1"/>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bg1">
                            <a:lumMod val="50000"/>
                          </a:schemeClr>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bg1">
                            <a:lumMod val="50000"/>
                          </a:schemeClr>
                        </a:solidFill>
                      </a:endParaRPr>
                    </a:p>
                  </a:txBody>
                  <a:tcPr anchor="ctr"/>
                </a:tc>
                <a:tc>
                  <a:txBody>
                    <a:bodyPr/>
                    <a:lstStyle/>
                    <a:p>
                      <a:pPr algn="ctr"/>
                      <a:endParaRPr lang="en-US" sz="1400" dirty="0">
                        <a:solidFill>
                          <a:schemeClr val="bg1">
                            <a:lumMod val="50000"/>
                          </a:schemeClr>
                        </a:solidFill>
                      </a:endParaRPr>
                    </a:p>
                  </a:txBody>
                  <a:tcPr anchor="ctr"/>
                </a:tc>
                <a:tc>
                  <a:txBody>
                    <a:bodyPr/>
                    <a:lstStyle/>
                    <a:p>
                      <a:pPr algn="ctr"/>
                      <a:endParaRPr lang="en-US" sz="1400" dirty="0">
                        <a:solidFill>
                          <a:schemeClr val="bg1">
                            <a:lumMod val="50000"/>
                          </a:schemeClr>
                        </a:solidFill>
                      </a:endParaRPr>
                    </a:p>
                  </a:txBody>
                  <a:tcPr anchor="ctr"/>
                </a:tc>
                <a:extLst>
                  <a:ext uri="{0D108BD9-81ED-4DB2-BD59-A6C34878D82A}">
                    <a16:rowId xmlns:a16="http://schemas.microsoft.com/office/drawing/2014/main" val="1639089264"/>
                  </a:ext>
                </a:extLst>
              </a:tr>
              <a:tr h="370840">
                <a:tc vMerge="1">
                  <a:txBody>
                    <a:bodyPr/>
                    <a:lstStyle/>
                    <a:p>
                      <a:endParaRPr lang="en-US"/>
                    </a:p>
                  </a:txBody>
                  <a:tcPr/>
                </a:tc>
                <a:tc>
                  <a:txBody>
                    <a:bodyPr/>
                    <a:lstStyle/>
                    <a:p>
                      <a:pPr algn="ctr"/>
                      <a:endParaRPr lang="en-US" sz="140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bg1">
                            <a:lumMod val="50000"/>
                          </a:schemeClr>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gridSpan="6">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400" dirty="0">
                          <a:solidFill>
                            <a:schemeClr val="tx1"/>
                          </a:solidFill>
                        </a:rPr>
                        <a:t>MaxReading: 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400" dirty="0">
                        <a:solidFill>
                          <a:schemeClr val="bg1">
                            <a:lumMod val="50000"/>
                          </a:schemeClr>
                        </a:solidFill>
                      </a:endParaRPr>
                    </a:p>
                  </a:txBody>
                  <a:tcPr anchor="ctr">
                    <a:noFill/>
                  </a:tcPr>
                </a:tc>
                <a:tc hMerge="1">
                  <a:txBody>
                    <a:bodyPr/>
                    <a:lstStyle/>
                    <a:p>
                      <a:pPr algn="ctr"/>
                      <a:endParaRPr lang="en-US" sz="1400" dirty="0">
                        <a:solidFill>
                          <a:schemeClr val="bg1">
                            <a:lumMod val="50000"/>
                          </a:schemeClr>
                        </a:solidFill>
                      </a:endParaRPr>
                    </a:p>
                  </a:txBody>
                  <a:tcPr anchor="ctr">
                    <a:noFill/>
                  </a:tcPr>
                </a:tc>
                <a:tc hMerge="1">
                  <a:txBody>
                    <a:bodyPr/>
                    <a:lstStyle/>
                    <a:p>
                      <a:pPr algn="ctr"/>
                      <a:endParaRPr lang="en-US" sz="1400" dirty="0">
                        <a:solidFill>
                          <a:schemeClr val="bg1">
                            <a:lumMod val="50000"/>
                          </a:schemeClr>
                        </a:solidFill>
                      </a:endParaRPr>
                    </a:p>
                  </a:txBody>
                  <a:tcPr anchor="ctr">
                    <a:noFill/>
                  </a:tcPr>
                </a:tc>
                <a:tc hMerge="1">
                  <a:txBody>
                    <a:bodyPr/>
                    <a:lstStyle/>
                    <a:p>
                      <a:pPr algn="ctr"/>
                      <a:endParaRPr lang="en-US" sz="1400" dirty="0">
                        <a:solidFill>
                          <a:schemeClr val="bg1">
                            <a:lumMod val="50000"/>
                          </a:schemeClr>
                        </a:solidFill>
                      </a:endParaRPr>
                    </a:p>
                  </a:txBody>
                  <a:tcPr anchor="ctr">
                    <a:noFill/>
                  </a:tcPr>
                </a:tc>
                <a:tc hMerge="1">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tx1"/>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tx1"/>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tx1"/>
                        </a:solidFill>
                      </a:endParaRPr>
                    </a:p>
                  </a:txBody>
                  <a:tcPr anchor="ctr">
                    <a:noFill/>
                  </a:tcPr>
                </a:tc>
                <a:tc>
                  <a:txBody>
                    <a:bodyPr/>
                    <a:lstStyle/>
                    <a:p>
                      <a:pPr algn="ctr"/>
                      <a:endParaRPr lang="en-US" sz="1400" dirty="0">
                        <a:solidFill>
                          <a:schemeClr val="tx1"/>
                        </a:solidFill>
                      </a:endParaRPr>
                    </a:p>
                  </a:txBody>
                  <a:tcPr anchor="ctr">
                    <a:noFill/>
                  </a:tcP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bg1">
                            <a:lumMod val="50000"/>
                          </a:schemeClr>
                        </a:solidFill>
                      </a:endParaRPr>
                    </a:p>
                  </a:txBody>
                  <a:tcPr anchor="ctr"/>
                </a:tc>
                <a:tc>
                  <a:txBody>
                    <a:bodyPr/>
                    <a:lstStyle/>
                    <a:p>
                      <a:pPr algn="ctr"/>
                      <a:endParaRPr lang="en-US" sz="1400" dirty="0">
                        <a:solidFill>
                          <a:schemeClr val="bg1">
                            <a:lumMod val="50000"/>
                          </a:schemeClr>
                        </a:solidFill>
                      </a:endParaRPr>
                    </a:p>
                  </a:txBody>
                  <a:tcPr anchor="ctr"/>
                </a:tc>
                <a:tc>
                  <a:txBody>
                    <a:bodyPr/>
                    <a:lstStyle/>
                    <a:p>
                      <a:pPr algn="ctr"/>
                      <a:endParaRPr lang="en-US" sz="1400" dirty="0">
                        <a:solidFill>
                          <a:schemeClr val="bg1">
                            <a:lumMod val="50000"/>
                          </a:schemeClr>
                        </a:solidFill>
                      </a:endParaRPr>
                    </a:p>
                  </a:txBody>
                  <a:tcPr anchor="ctr"/>
                </a:tc>
                <a:extLst>
                  <a:ext uri="{0D108BD9-81ED-4DB2-BD59-A6C34878D82A}">
                    <a16:rowId xmlns:a16="http://schemas.microsoft.com/office/drawing/2014/main" val="1587755047"/>
                  </a:ext>
                </a:extLst>
              </a:tr>
              <a:tr h="370840">
                <a:tc vMerge="1">
                  <a:txBody>
                    <a:bodyPr/>
                    <a:lstStyle/>
                    <a:p>
                      <a:endParaRPr lang="en-US" dirty="0"/>
                    </a:p>
                  </a:txBody>
                  <a:tcPr/>
                </a:tc>
                <a:tc gridSpan="6">
                  <a:txBody>
                    <a:bodyPr/>
                    <a:lstStyle/>
                    <a:p>
                      <a:pPr algn="ctr"/>
                      <a:r>
                        <a:rPr lang="en-US" sz="1400" dirty="0">
                          <a:solidFill>
                            <a:schemeClr val="tx1"/>
                          </a:solidFill>
                        </a:rPr>
                        <a:t>MaxReading: 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endParaRPr lang="en-US" dirty="0"/>
                    </a:p>
                  </a:txBody>
                  <a:tcPr>
                    <a:solidFill>
                      <a:schemeClr val="accent5">
                        <a:lumMod val="20000"/>
                        <a:lumOff val="80000"/>
                      </a:schemeClr>
                    </a:solidFill>
                  </a:tcPr>
                </a:tc>
                <a:tc hMerge="1">
                  <a:txBody>
                    <a:bodyPr/>
                    <a:lstStyle/>
                    <a:p>
                      <a:endParaRPr lang="en-US" dirty="0"/>
                    </a:p>
                  </a:txBody>
                  <a:tcPr>
                    <a:solidFill>
                      <a:schemeClr val="accent5">
                        <a:lumMod val="20000"/>
                        <a:lumOff val="80000"/>
                      </a:schemeClr>
                    </a:solidFill>
                  </a:tcPr>
                </a:tc>
                <a:tc hMerge="1">
                  <a:txBody>
                    <a:bodyPr/>
                    <a:lstStyle/>
                    <a:p>
                      <a:endParaRPr lang="en-US" dirty="0"/>
                    </a:p>
                  </a:txBody>
                  <a:tcPr>
                    <a:solidFill>
                      <a:schemeClr val="accent5">
                        <a:lumMod val="20000"/>
                        <a:lumOff val="80000"/>
                      </a:schemeClr>
                    </a:solidFill>
                  </a:tcPr>
                </a:tc>
                <a:tc hMerge="1">
                  <a:txBody>
                    <a:bodyPr/>
                    <a:lstStyle/>
                    <a:p>
                      <a:endParaRPr lang="en-US" dirty="0"/>
                    </a:p>
                  </a:txBody>
                  <a:tcPr>
                    <a:solidFill>
                      <a:schemeClr val="accent5">
                        <a:lumMod val="20000"/>
                        <a:lumOff val="80000"/>
                      </a:schemeClr>
                    </a:solidFill>
                  </a:tcPr>
                </a:tc>
                <a:tc hMerge="1">
                  <a:txBody>
                    <a:bodyPr/>
                    <a:lstStyle/>
                    <a:p>
                      <a:endParaRPr lang="en-US" dirty="0"/>
                    </a:p>
                  </a:txBody>
                  <a:tcPr>
                    <a:solidFill>
                      <a:schemeClr val="accent5">
                        <a:lumMod val="20000"/>
                        <a:lumOff val="80000"/>
                      </a:schemeClr>
                    </a:solid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tx1"/>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tx1"/>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tx1"/>
                        </a:solidFill>
                      </a:endParaRPr>
                    </a:p>
                  </a:txBody>
                  <a:tcPr anchor="ctr">
                    <a:noFill/>
                  </a:tcPr>
                </a:tc>
                <a:tc>
                  <a:txBody>
                    <a:bodyPr/>
                    <a:lstStyle/>
                    <a:p>
                      <a:pPr algn="ctr"/>
                      <a:endParaRPr lang="en-US" sz="1400" dirty="0">
                        <a:solidFill>
                          <a:schemeClr val="tx1"/>
                        </a:solidFill>
                      </a:endParaRPr>
                    </a:p>
                  </a:txBody>
                  <a:tcPr anchor="ctr">
                    <a:noFill/>
                  </a:tcPr>
                </a:tc>
                <a:tc>
                  <a:txBody>
                    <a:bodyPr/>
                    <a:lstStyle/>
                    <a:p>
                      <a:pPr algn="ctr"/>
                      <a:endParaRPr lang="en-US" sz="1400" dirty="0">
                        <a:solidFill>
                          <a:schemeClr val="tx1"/>
                        </a:solidFill>
                      </a:endParaRPr>
                    </a:p>
                  </a:txBody>
                  <a:tcPr anchor="ctr">
                    <a:noFill/>
                  </a:tcPr>
                </a:tc>
                <a:tc>
                  <a:txBody>
                    <a:bodyPr/>
                    <a:lstStyle/>
                    <a:p>
                      <a:pPr algn="ctr"/>
                      <a:endParaRPr lang="en-US" sz="1400" dirty="0">
                        <a:solidFill>
                          <a:schemeClr val="tx1"/>
                        </a:solidFill>
                      </a:endParaRPr>
                    </a:p>
                  </a:txBody>
                  <a:tcPr anchor="ctr">
                    <a:noFill/>
                  </a:tcPr>
                </a:tc>
                <a:tc>
                  <a:txBody>
                    <a:bodyPr/>
                    <a:lstStyle/>
                    <a:p>
                      <a:pPr algn="ctr"/>
                      <a:endParaRPr lang="en-US" sz="1400" dirty="0">
                        <a:solidFill>
                          <a:schemeClr val="tx1"/>
                        </a:solidFill>
                      </a:endParaRPr>
                    </a:p>
                  </a:txBody>
                  <a:tcPr anchor="ctr">
                    <a:noFill/>
                  </a:tcP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bg1">
                            <a:lumMod val="50000"/>
                          </a:schemeClr>
                        </a:solidFill>
                      </a:endParaRPr>
                    </a:p>
                  </a:txBody>
                  <a:tcPr anchor="ctr"/>
                </a:tc>
                <a:tc>
                  <a:txBody>
                    <a:bodyPr/>
                    <a:lstStyle/>
                    <a:p>
                      <a:pPr algn="ctr"/>
                      <a:endParaRPr lang="en-US" sz="1400" dirty="0">
                        <a:solidFill>
                          <a:schemeClr val="bg1">
                            <a:lumMod val="50000"/>
                          </a:schemeClr>
                        </a:solidFill>
                      </a:endParaRPr>
                    </a:p>
                  </a:txBody>
                  <a:tcPr anchor="ctr"/>
                </a:tc>
                <a:tc>
                  <a:txBody>
                    <a:bodyPr/>
                    <a:lstStyle/>
                    <a:p>
                      <a:pPr algn="ctr"/>
                      <a:endParaRPr lang="en-US" sz="1400" dirty="0">
                        <a:solidFill>
                          <a:schemeClr val="bg1">
                            <a:lumMod val="50000"/>
                          </a:schemeClr>
                        </a:solidFill>
                      </a:endParaRPr>
                    </a:p>
                  </a:txBody>
                  <a:tcPr anchor="ctr"/>
                </a:tc>
                <a:extLst>
                  <a:ext uri="{0D108BD9-81ED-4DB2-BD59-A6C34878D82A}">
                    <a16:rowId xmlns:a16="http://schemas.microsoft.com/office/drawing/2014/main" val="3728661273"/>
                  </a:ext>
                </a:extLst>
              </a:tr>
            </a:tbl>
          </a:graphicData>
        </a:graphic>
      </p:graphicFrame>
      <p:pic>
        <p:nvPicPr>
          <p:cNvPr id="4" name="Graphic 3">
            <a:extLst>
              <a:ext uri="{FF2B5EF4-FFF2-40B4-BE49-F238E27FC236}">
                <a16:creationId xmlns:a16="http://schemas.microsoft.com/office/drawing/2014/main" id="{8024641A-8D91-AC4D-E87A-3691B4D8B0D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2441184" y="4223362"/>
            <a:ext cx="436346" cy="436346"/>
          </a:xfrm>
          <a:prstGeom prst="rect">
            <a:avLst/>
          </a:prstGeom>
        </p:spPr>
      </p:pic>
      <p:cxnSp>
        <p:nvCxnSpPr>
          <p:cNvPr id="8" name="Straight Arrow Connector 7">
            <a:extLst>
              <a:ext uri="{FF2B5EF4-FFF2-40B4-BE49-F238E27FC236}">
                <a16:creationId xmlns:a16="http://schemas.microsoft.com/office/drawing/2014/main" id="{7154FA6D-6A35-AC36-E3D3-8D7F1F38A46A}"/>
              </a:ext>
              <a:ext uri="{C183D7F6-B498-43B3-948B-1728B52AA6E4}">
                <adec:decorative xmlns:adec="http://schemas.microsoft.com/office/drawing/2017/decorative" val="1"/>
              </a:ext>
            </a:extLst>
          </p:cNvPr>
          <p:cNvCxnSpPr>
            <a:cxnSpLocks/>
          </p:cNvCxnSpPr>
          <p:nvPr/>
        </p:nvCxnSpPr>
        <p:spPr>
          <a:xfrm>
            <a:off x="2877530" y="4432085"/>
            <a:ext cx="8341194" cy="0"/>
          </a:xfrm>
          <a:prstGeom prst="straightConnector1">
            <a:avLst/>
          </a:prstGeom>
          <a:ln w="28575">
            <a:solidFill>
              <a:srgbClr val="1392B4"/>
            </a:solidFill>
            <a:prstDash val="sysDot"/>
            <a:headEnd type="none"/>
            <a:tailEnd type="triangle"/>
          </a:ln>
        </p:spPr>
        <p:style>
          <a:lnRef idx="1">
            <a:schemeClr val="accent5"/>
          </a:lnRef>
          <a:fillRef idx="0">
            <a:schemeClr val="accent5"/>
          </a:fillRef>
          <a:effectRef idx="0">
            <a:schemeClr val="accent5"/>
          </a:effectRef>
          <a:fontRef idx="minor">
            <a:schemeClr val="tx1"/>
          </a:fontRef>
        </p:style>
      </p:cxnSp>
      <p:sp>
        <p:nvSpPr>
          <p:cNvPr id="9" name="Star: 8 Points 8">
            <a:extLst>
              <a:ext uri="{FF2B5EF4-FFF2-40B4-BE49-F238E27FC236}">
                <a16:creationId xmlns:a16="http://schemas.microsoft.com/office/drawing/2014/main" id="{F20FA0FD-572E-5256-1EA3-3D7CEAF9E65A}"/>
              </a:ext>
              <a:ext uri="{C183D7F6-B498-43B3-948B-1728B52AA6E4}">
                <adec:decorative xmlns:adec="http://schemas.microsoft.com/office/drawing/2017/decorative" val="1"/>
              </a:ext>
            </a:extLst>
          </p:cNvPr>
          <p:cNvSpPr/>
          <p:nvPr/>
        </p:nvSpPr>
        <p:spPr bwMode="auto">
          <a:xfrm>
            <a:off x="2872647" y="4177646"/>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3.1</a:t>
            </a:r>
          </a:p>
        </p:txBody>
      </p:sp>
      <p:sp>
        <p:nvSpPr>
          <p:cNvPr id="11" name="Star: 8 Points 10">
            <a:extLst>
              <a:ext uri="{FF2B5EF4-FFF2-40B4-BE49-F238E27FC236}">
                <a16:creationId xmlns:a16="http://schemas.microsoft.com/office/drawing/2014/main" id="{3F8F04AC-416C-2485-AE15-0A7D8ABA42B2}"/>
              </a:ext>
              <a:ext uri="{C183D7F6-B498-43B3-948B-1728B52AA6E4}">
                <adec:decorative xmlns:adec="http://schemas.microsoft.com/office/drawing/2017/decorative" val="1"/>
              </a:ext>
            </a:extLst>
          </p:cNvPr>
          <p:cNvSpPr/>
          <p:nvPr/>
        </p:nvSpPr>
        <p:spPr bwMode="auto">
          <a:xfrm>
            <a:off x="4912802" y="4177646"/>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2.8</a:t>
            </a:r>
          </a:p>
        </p:txBody>
      </p:sp>
      <p:sp>
        <p:nvSpPr>
          <p:cNvPr id="12" name="Star: 8 Points 11">
            <a:extLst>
              <a:ext uri="{FF2B5EF4-FFF2-40B4-BE49-F238E27FC236}">
                <a16:creationId xmlns:a16="http://schemas.microsoft.com/office/drawing/2014/main" id="{C5BDF1B8-B954-C6EA-51E7-EDD3DBDDF7F8}"/>
              </a:ext>
              <a:ext uri="{C183D7F6-B498-43B3-948B-1728B52AA6E4}">
                <adec:decorative xmlns:adec="http://schemas.microsoft.com/office/drawing/2017/decorative" val="1"/>
              </a:ext>
            </a:extLst>
          </p:cNvPr>
          <p:cNvSpPr/>
          <p:nvPr/>
        </p:nvSpPr>
        <p:spPr bwMode="auto">
          <a:xfrm>
            <a:off x="3354519" y="4177646"/>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3.4</a:t>
            </a:r>
          </a:p>
        </p:txBody>
      </p:sp>
      <p:sp>
        <p:nvSpPr>
          <p:cNvPr id="13" name="Star: 8 Points 12">
            <a:extLst>
              <a:ext uri="{FF2B5EF4-FFF2-40B4-BE49-F238E27FC236}">
                <a16:creationId xmlns:a16="http://schemas.microsoft.com/office/drawing/2014/main" id="{FE19442B-E0A5-6C22-6628-2D325879C523}"/>
              </a:ext>
              <a:ext uri="{C183D7F6-B498-43B3-948B-1728B52AA6E4}">
                <adec:decorative xmlns:adec="http://schemas.microsoft.com/office/drawing/2017/decorative" val="1"/>
              </a:ext>
            </a:extLst>
          </p:cNvPr>
          <p:cNvSpPr/>
          <p:nvPr/>
        </p:nvSpPr>
        <p:spPr bwMode="auto">
          <a:xfrm>
            <a:off x="4220744" y="4177646"/>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3.2</a:t>
            </a:r>
          </a:p>
        </p:txBody>
      </p:sp>
      <p:sp>
        <p:nvSpPr>
          <p:cNvPr id="15" name="Star: 8 Points 14">
            <a:extLst>
              <a:ext uri="{FF2B5EF4-FFF2-40B4-BE49-F238E27FC236}">
                <a16:creationId xmlns:a16="http://schemas.microsoft.com/office/drawing/2014/main" id="{BC39F758-860F-3AA7-C878-505B38699805}"/>
              </a:ext>
              <a:ext uri="{C183D7F6-B498-43B3-948B-1728B52AA6E4}">
                <adec:decorative xmlns:adec="http://schemas.microsoft.com/office/drawing/2017/decorative" val="1"/>
              </a:ext>
            </a:extLst>
          </p:cNvPr>
          <p:cNvSpPr/>
          <p:nvPr/>
        </p:nvSpPr>
        <p:spPr bwMode="auto">
          <a:xfrm>
            <a:off x="5783526" y="4177646"/>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2.7</a:t>
            </a:r>
          </a:p>
        </p:txBody>
      </p:sp>
      <p:sp>
        <p:nvSpPr>
          <p:cNvPr id="16" name="Star: 8 Points 15">
            <a:extLst>
              <a:ext uri="{FF2B5EF4-FFF2-40B4-BE49-F238E27FC236}">
                <a16:creationId xmlns:a16="http://schemas.microsoft.com/office/drawing/2014/main" id="{3EBC8C34-A161-0665-8339-65047C329F05}"/>
              </a:ext>
              <a:ext uri="{C183D7F6-B498-43B3-948B-1728B52AA6E4}">
                <adec:decorative xmlns:adec="http://schemas.microsoft.com/office/drawing/2017/decorative" val="1"/>
              </a:ext>
            </a:extLst>
          </p:cNvPr>
          <p:cNvSpPr/>
          <p:nvPr/>
        </p:nvSpPr>
        <p:spPr bwMode="auto">
          <a:xfrm>
            <a:off x="6458919" y="4177646"/>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2.9</a:t>
            </a:r>
          </a:p>
        </p:txBody>
      </p:sp>
      <p:sp>
        <p:nvSpPr>
          <p:cNvPr id="17" name="Star: 8 Points 16">
            <a:extLst>
              <a:ext uri="{FF2B5EF4-FFF2-40B4-BE49-F238E27FC236}">
                <a16:creationId xmlns:a16="http://schemas.microsoft.com/office/drawing/2014/main" id="{CB2872E9-E73B-6836-8E66-B9C01C682EF5}"/>
              </a:ext>
              <a:ext uri="{C183D7F6-B498-43B3-948B-1728B52AA6E4}">
                <adec:decorative xmlns:adec="http://schemas.microsoft.com/office/drawing/2017/decorative" val="1"/>
              </a:ext>
            </a:extLst>
          </p:cNvPr>
          <p:cNvSpPr/>
          <p:nvPr/>
        </p:nvSpPr>
        <p:spPr bwMode="auto">
          <a:xfrm>
            <a:off x="7515976" y="4177646"/>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2.6</a:t>
            </a:r>
          </a:p>
        </p:txBody>
      </p:sp>
      <p:sp>
        <p:nvSpPr>
          <p:cNvPr id="19" name="Star: 8 Points 18">
            <a:extLst>
              <a:ext uri="{FF2B5EF4-FFF2-40B4-BE49-F238E27FC236}">
                <a16:creationId xmlns:a16="http://schemas.microsoft.com/office/drawing/2014/main" id="{9C883F71-F4C8-D977-1188-A80ADBDD0314}"/>
              </a:ext>
              <a:ext uri="{C183D7F6-B498-43B3-948B-1728B52AA6E4}">
                <adec:decorative xmlns:adec="http://schemas.microsoft.com/office/drawing/2017/decorative" val="1"/>
              </a:ext>
            </a:extLst>
          </p:cNvPr>
          <p:cNvSpPr/>
          <p:nvPr/>
        </p:nvSpPr>
        <p:spPr bwMode="auto">
          <a:xfrm>
            <a:off x="9529413" y="4177646"/>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3.1</a:t>
            </a:r>
          </a:p>
        </p:txBody>
      </p:sp>
      <p:sp>
        <p:nvSpPr>
          <p:cNvPr id="20" name="Star: 8 Points 19">
            <a:extLst>
              <a:ext uri="{FF2B5EF4-FFF2-40B4-BE49-F238E27FC236}">
                <a16:creationId xmlns:a16="http://schemas.microsoft.com/office/drawing/2014/main" id="{871408EB-875B-D60C-DFBB-1096C515C879}"/>
              </a:ext>
              <a:ext uri="{C183D7F6-B498-43B3-948B-1728B52AA6E4}">
                <adec:decorative xmlns:adec="http://schemas.microsoft.com/office/drawing/2017/decorative" val="1"/>
              </a:ext>
            </a:extLst>
          </p:cNvPr>
          <p:cNvSpPr/>
          <p:nvPr/>
        </p:nvSpPr>
        <p:spPr bwMode="auto">
          <a:xfrm>
            <a:off x="10284319" y="4177646"/>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3.0</a:t>
            </a:r>
          </a:p>
        </p:txBody>
      </p:sp>
    </p:spTree>
    <p:extLst>
      <p:ext uri="{BB962C8B-B14F-4D97-AF65-F5344CB8AC3E}">
        <p14:creationId xmlns:p14="http://schemas.microsoft.com/office/powerpoint/2010/main" val="18474523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4629-C1FB-03BC-A5FF-B94EFA2F5136}"/>
              </a:ext>
            </a:extLst>
          </p:cNvPr>
          <p:cNvSpPr>
            <a:spLocks noGrp="1"/>
          </p:cNvSpPr>
          <p:nvPr>
            <p:ph type="title"/>
          </p:nvPr>
        </p:nvSpPr>
        <p:spPr/>
        <p:txBody>
          <a:bodyPr/>
          <a:lstStyle/>
          <a:p>
            <a:r>
              <a:rPr lang="en-US" dirty="0"/>
              <a:t>Window functions – Sliding Window</a:t>
            </a:r>
          </a:p>
        </p:txBody>
      </p:sp>
      <p:sp>
        <p:nvSpPr>
          <p:cNvPr id="27" name="TextBox 26">
            <a:extLst>
              <a:ext uri="{FF2B5EF4-FFF2-40B4-BE49-F238E27FC236}">
                <a16:creationId xmlns:a16="http://schemas.microsoft.com/office/drawing/2014/main" id="{62808814-AB32-7793-5DE3-250A7EFFB067}"/>
              </a:ext>
            </a:extLst>
          </p:cNvPr>
          <p:cNvSpPr txBox="1"/>
          <p:nvPr/>
        </p:nvSpPr>
        <p:spPr>
          <a:xfrm>
            <a:off x="316229" y="877705"/>
            <a:ext cx="9467623" cy="572464"/>
          </a:xfrm>
          <a:prstGeom prst="rect">
            <a:avLst/>
          </a:prstGeom>
          <a:noFill/>
        </p:spPr>
        <p:txBody>
          <a:bodyPr wrap="square" lIns="182880" tIns="146304" rIns="182880" bIns="146304" rtlCol="0">
            <a:spAutoFit/>
          </a:bodyPr>
          <a:lstStyle/>
          <a:p>
            <a:pPr>
              <a:lnSpc>
                <a:spcPct val="90000"/>
              </a:lnSpc>
              <a:spcAft>
                <a:spcPts val="600"/>
              </a:spcAft>
            </a:pPr>
            <a:r>
              <a:rPr lang="en-US" sz="2000" spc="-49" dirty="0">
                <a:solidFill>
                  <a:schemeClr val="accent4"/>
                </a:solidFill>
                <a:latin typeface="+mj-lt"/>
              </a:rPr>
              <a:t>All windows of a specified duration in which events occur</a:t>
            </a:r>
          </a:p>
        </p:txBody>
      </p:sp>
      <p:sp>
        <p:nvSpPr>
          <p:cNvPr id="6" name="TextBox 5">
            <a:extLst>
              <a:ext uri="{FF2B5EF4-FFF2-40B4-BE49-F238E27FC236}">
                <a16:creationId xmlns:a16="http://schemas.microsoft.com/office/drawing/2014/main" id="{7E86D123-B417-2D50-EB32-B22AEAA17EA9}"/>
              </a:ext>
            </a:extLst>
          </p:cNvPr>
          <p:cNvSpPr txBox="1"/>
          <p:nvPr/>
        </p:nvSpPr>
        <p:spPr>
          <a:xfrm>
            <a:off x="1738169" y="1474671"/>
            <a:ext cx="9091642" cy="1815882"/>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square">
            <a:spAutoFit/>
          </a:bodyPr>
          <a:lstStyle/>
          <a:p>
            <a:r>
              <a:rPr lang="en-US" sz="1400" dirty="0">
                <a:latin typeface="Courier New" panose="02070309020205020404" pitchFamily="49" charset="0"/>
                <a:cs typeface="Courier New" panose="02070309020205020404" pitchFamily="49" charset="0"/>
              </a:rPr>
              <a:t>SELECT DateAdd(minute,-1,System.TimeStamp) AS WindowStart,</a:t>
            </a:r>
          </a:p>
          <a:p>
            <a:r>
              <a:rPr lang="en-US" sz="1400" dirty="0">
                <a:latin typeface="Courier New" panose="02070309020205020404" pitchFamily="49" charset="0"/>
                <a:cs typeface="Courier New" panose="02070309020205020404" pitchFamily="49" charset="0"/>
              </a:rPr>
              <a:t>       System.TimeStamp() AS WindowEnd,</a:t>
            </a:r>
          </a:p>
          <a:p>
            <a:r>
              <a:rPr lang="en-US" sz="1400" dirty="0">
                <a:latin typeface="Courier New" panose="02070309020205020404" pitchFamily="49" charset="0"/>
                <a:cs typeface="Courier New" panose="02070309020205020404" pitchFamily="49" charset="0"/>
              </a:rPr>
              <a:t>       MAX(Reading) AS MaxReading</a:t>
            </a:r>
          </a:p>
          <a:p>
            <a:r>
              <a:rPr lang="en-US" sz="1400" dirty="0">
                <a:latin typeface="Courier New" panose="02070309020205020404" pitchFamily="49" charset="0"/>
                <a:cs typeface="Courier New" panose="02070309020205020404" pitchFamily="49" charset="0"/>
              </a:rPr>
              <a:t>INTO</a:t>
            </a:r>
          </a:p>
          <a:p>
            <a:r>
              <a:rPr lang="en-US" sz="1400" dirty="0">
                <a:latin typeface="Courier New" panose="02070309020205020404" pitchFamily="49" charset="0"/>
                <a:cs typeface="Courier New" panose="02070309020205020404" pitchFamily="49" charset="0"/>
              </a:rPr>
              <a:t>    [output]</a:t>
            </a:r>
          </a:p>
          <a:p>
            <a:r>
              <a:rPr lang="en-US" sz="1400" dirty="0">
                <a:latin typeface="Courier New" panose="02070309020205020404" pitchFamily="49" charset="0"/>
                <a:cs typeface="Courier New" panose="02070309020205020404" pitchFamily="49" charset="0"/>
              </a:rPr>
              <a:t>FROM</a:t>
            </a:r>
          </a:p>
          <a:p>
            <a:r>
              <a:rPr lang="en-US" sz="1400" dirty="0">
                <a:latin typeface="Courier New" panose="02070309020205020404" pitchFamily="49" charset="0"/>
                <a:cs typeface="Courier New" panose="02070309020205020404" pitchFamily="49" charset="0"/>
              </a:rPr>
              <a:t>    [input] TIMESTAMP BY EventProcessedUtcTime</a:t>
            </a:r>
          </a:p>
          <a:p>
            <a:r>
              <a:rPr lang="en-US" sz="1400" dirty="0">
                <a:latin typeface="Courier New" panose="02070309020205020404" pitchFamily="49" charset="0"/>
                <a:cs typeface="Courier New" panose="02070309020205020404" pitchFamily="49" charset="0"/>
              </a:rPr>
              <a:t>GROUP BY </a:t>
            </a:r>
            <a:r>
              <a:rPr lang="en-US" sz="1400" b="1" dirty="0">
                <a:latin typeface="Courier New" panose="02070309020205020404" pitchFamily="49" charset="0"/>
                <a:cs typeface="Courier New" panose="02070309020205020404" pitchFamily="49" charset="0"/>
              </a:rPr>
              <a:t>SlidingWindow(minute, 1)</a:t>
            </a:r>
          </a:p>
        </p:txBody>
      </p:sp>
      <p:graphicFrame>
        <p:nvGraphicFramePr>
          <p:cNvPr id="22" name="Table 22" descr="The diagram illustrates a stream with a series of events mapped into sliding windows of 1 minute.">
            <a:extLst>
              <a:ext uri="{FF2B5EF4-FFF2-40B4-BE49-F238E27FC236}">
                <a16:creationId xmlns:a16="http://schemas.microsoft.com/office/drawing/2014/main" id="{515C95D3-E759-E379-6F25-CB030873EC11}"/>
              </a:ext>
            </a:extLst>
          </p:cNvPr>
          <p:cNvGraphicFramePr>
            <a:graphicFrameLocks noGrp="1"/>
          </p:cNvGraphicFramePr>
          <p:nvPr>
            <p:extLst>
              <p:ext uri="{D42A27DB-BD31-4B8C-83A1-F6EECF244321}">
                <p14:modId xmlns:p14="http://schemas.microsoft.com/office/powerpoint/2010/main" val="2407562095"/>
              </p:ext>
            </p:extLst>
          </p:nvPr>
        </p:nvGraphicFramePr>
        <p:xfrm>
          <a:off x="1582310" y="3432446"/>
          <a:ext cx="9318929" cy="2933240"/>
        </p:xfrm>
        <a:graphic>
          <a:graphicData uri="http://schemas.openxmlformats.org/drawingml/2006/table">
            <a:tbl>
              <a:tblPr firstRow="1" bandRow="1">
                <a:tableStyleId>{2D5ABB26-0587-4C30-8999-92F81FD0307C}</a:tableStyleId>
              </a:tblPr>
              <a:tblGrid>
                <a:gridCol w="1370993">
                  <a:extLst>
                    <a:ext uri="{9D8B030D-6E8A-4147-A177-3AD203B41FA5}">
                      <a16:colId xmlns:a16="http://schemas.microsoft.com/office/drawing/2014/main" val="1675303320"/>
                    </a:ext>
                  </a:extLst>
                </a:gridCol>
                <a:gridCol w="441552">
                  <a:extLst>
                    <a:ext uri="{9D8B030D-6E8A-4147-A177-3AD203B41FA5}">
                      <a16:colId xmlns:a16="http://schemas.microsoft.com/office/drawing/2014/main" val="4093992495"/>
                    </a:ext>
                  </a:extLst>
                </a:gridCol>
                <a:gridCol w="441552">
                  <a:extLst>
                    <a:ext uri="{9D8B030D-6E8A-4147-A177-3AD203B41FA5}">
                      <a16:colId xmlns:a16="http://schemas.microsoft.com/office/drawing/2014/main" val="236921031"/>
                    </a:ext>
                  </a:extLst>
                </a:gridCol>
                <a:gridCol w="441552">
                  <a:extLst>
                    <a:ext uri="{9D8B030D-6E8A-4147-A177-3AD203B41FA5}">
                      <a16:colId xmlns:a16="http://schemas.microsoft.com/office/drawing/2014/main" val="2040157580"/>
                    </a:ext>
                  </a:extLst>
                </a:gridCol>
                <a:gridCol w="441552">
                  <a:extLst>
                    <a:ext uri="{9D8B030D-6E8A-4147-A177-3AD203B41FA5}">
                      <a16:colId xmlns:a16="http://schemas.microsoft.com/office/drawing/2014/main" val="214077655"/>
                    </a:ext>
                  </a:extLst>
                </a:gridCol>
                <a:gridCol w="441552">
                  <a:extLst>
                    <a:ext uri="{9D8B030D-6E8A-4147-A177-3AD203B41FA5}">
                      <a16:colId xmlns:a16="http://schemas.microsoft.com/office/drawing/2014/main" val="1828933287"/>
                    </a:ext>
                  </a:extLst>
                </a:gridCol>
                <a:gridCol w="441552">
                  <a:extLst>
                    <a:ext uri="{9D8B030D-6E8A-4147-A177-3AD203B41FA5}">
                      <a16:colId xmlns:a16="http://schemas.microsoft.com/office/drawing/2014/main" val="4265015212"/>
                    </a:ext>
                  </a:extLst>
                </a:gridCol>
                <a:gridCol w="441552">
                  <a:extLst>
                    <a:ext uri="{9D8B030D-6E8A-4147-A177-3AD203B41FA5}">
                      <a16:colId xmlns:a16="http://schemas.microsoft.com/office/drawing/2014/main" val="2348360094"/>
                    </a:ext>
                  </a:extLst>
                </a:gridCol>
                <a:gridCol w="441552">
                  <a:extLst>
                    <a:ext uri="{9D8B030D-6E8A-4147-A177-3AD203B41FA5}">
                      <a16:colId xmlns:a16="http://schemas.microsoft.com/office/drawing/2014/main" val="345360563"/>
                    </a:ext>
                  </a:extLst>
                </a:gridCol>
                <a:gridCol w="441552">
                  <a:extLst>
                    <a:ext uri="{9D8B030D-6E8A-4147-A177-3AD203B41FA5}">
                      <a16:colId xmlns:a16="http://schemas.microsoft.com/office/drawing/2014/main" val="347978085"/>
                    </a:ext>
                  </a:extLst>
                </a:gridCol>
                <a:gridCol w="441552">
                  <a:extLst>
                    <a:ext uri="{9D8B030D-6E8A-4147-A177-3AD203B41FA5}">
                      <a16:colId xmlns:a16="http://schemas.microsoft.com/office/drawing/2014/main" val="2553478931"/>
                    </a:ext>
                  </a:extLst>
                </a:gridCol>
                <a:gridCol w="441552">
                  <a:extLst>
                    <a:ext uri="{9D8B030D-6E8A-4147-A177-3AD203B41FA5}">
                      <a16:colId xmlns:a16="http://schemas.microsoft.com/office/drawing/2014/main" val="1801172885"/>
                    </a:ext>
                  </a:extLst>
                </a:gridCol>
                <a:gridCol w="441552">
                  <a:extLst>
                    <a:ext uri="{9D8B030D-6E8A-4147-A177-3AD203B41FA5}">
                      <a16:colId xmlns:a16="http://schemas.microsoft.com/office/drawing/2014/main" val="1044358995"/>
                    </a:ext>
                  </a:extLst>
                </a:gridCol>
                <a:gridCol w="441552">
                  <a:extLst>
                    <a:ext uri="{9D8B030D-6E8A-4147-A177-3AD203B41FA5}">
                      <a16:colId xmlns:a16="http://schemas.microsoft.com/office/drawing/2014/main" val="3115767786"/>
                    </a:ext>
                  </a:extLst>
                </a:gridCol>
                <a:gridCol w="441552">
                  <a:extLst>
                    <a:ext uri="{9D8B030D-6E8A-4147-A177-3AD203B41FA5}">
                      <a16:colId xmlns:a16="http://schemas.microsoft.com/office/drawing/2014/main" val="3566615832"/>
                    </a:ext>
                  </a:extLst>
                </a:gridCol>
                <a:gridCol w="441552">
                  <a:extLst>
                    <a:ext uri="{9D8B030D-6E8A-4147-A177-3AD203B41FA5}">
                      <a16:colId xmlns:a16="http://schemas.microsoft.com/office/drawing/2014/main" val="2166014559"/>
                    </a:ext>
                  </a:extLst>
                </a:gridCol>
                <a:gridCol w="441552">
                  <a:extLst>
                    <a:ext uri="{9D8B030D-6E8A-4147-A177-3AD203B41FA5}">
                      <a16:colId xmlns:a16="http://schemas.microsoft.com/office/drawing/2014/main" val="3834349797"/>
                    </a:ext>
                  </a:extLst>
                </a:gridCol>
                <a:gridCol w="441552">
                  <a:extLst>
                    <a:ext uri="{9D8B030D-6E8A-4147-A177-3AD203B41FA5}">
                      <a16:colId xmlns:a16="http://schemas.microsoft.com/office/drawing/2014/main" val="1943016065"/>
                    </a:ext>
                  </a:extLst>
                </a:gridCol>
                <a:gridCol w="441552">
                  <a:extLst>
                    <a:ext uri="{9D8B030D-6E8A-4147-A177-3AD203B41FA5}">
                      <a16:colId xmlns:a16="http://schemas.microsoft.com/office/drawing/2014/main" val="1220309576"/>
                    </a:ext>
                  </a:extLst>
                </a:gridCol>
              </a:tblGrid>
              <a:tr h="370840">
                <a:tc rowSpan="2">
                  <a:txBody>
                    <a:bodyPr/>
                    <a:lstStyle/>
                    <a:p>
                      <a:r>
                        <a:rPr lang="en-US" b="0" dirty="0">
                          <a:solidFill>
                            <a:schemeClr val="tx1"/>
                          </a:solidFill>
                        </a:rPr>
                        <a:t>Time: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6">
                  <a:txBody>
                    <a:bodyPr/>
                    <a:lstStyle/>
                    <a:p>
                      <a:r>
                        <a:rPr lang="en-US" sz="1200" b="0" dirty="0">
                          <a:solidFill>
                            <a:schemeClr val="bg1">
                              <a:lumMod val="50000"/>
                            </a:schemeClr>
                          </a:solidFill>
                        </a:rPr>
                        <a:t>3</a:t>
                      </a:r>
                      <a:r>
                        <a:rPr lang="en-US" sz="1200" b="0" baseline="30000" dirty="0">
                          <a:solidFill>
                            <a:schemeClr val="bg1">
                              <a:lumMod val="50000"/>
                            </a:schemeClr>
                          </a:solidFill>
                        </a:rPr>
                        <a:t>rd</a:t>
                      </a:r>
                      <a:r>
                        <a:rPr lang="en-US" sz="1200" b="0" dirty="0">
                          <a:solidFill>
                            <a:schemeClr val="bg1">
                              <a:lumMod val="50000"/>
                            </a:schemeClr>
                          </a:solidFill>
                        </a:rPr>
                        <a:t> Minute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6">
                  <a:txBody>
                    <a:bodyPr/>
                    <a:lstStyle/>
                    <a:p>
                      <a:r>
                        <a:rPr lang="en-US" sz="1200" b="0" dirty="0">
                          <a:solidFill>
                            <a:schemeClr val="bg1">
                              <a:lumMod val="50000"/>
                            </a:schemeClr>
                          </a:solidFill>
                        </a:rPr>
                        <a:t>2</a:t>
                      </a:r>
                      <a:r>
                        <a:rPr lang="en-US" sz="1200" b="0" baseline="30000" dirty="0">
                          <a:solidFill>
                            <a:schemeClr val="bg1">
                              <a:lumMod val="50000"/>
                            </a:schemeClr>
                          </a:solidFill>
                        </a:rPr>
                        <a:t>nd</a:t>
                      </a:r>
                      <a:r>
                        <a:rPr lang="en-US" sz="1200" b="0" dirty="0">
                          <a:solidFill>
                            <a:schemeClr val="bg1">
                              <a:lumMod val="50000"/>
                            </a:schemeClr>
                          </a:solidFill>
                        </a:rPr>
                        <a:t> Minute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6">
                  <a:txBody>
                    <a:bodyPr/>
                    <a:lstStyle/>
                    <a:p>
                      <a:r>
                        <a:rPr lang="en-US" sz="1200" b="0" dirty="0">
                          <a:solidFill>
                            <a:schemeClr val="bg1">
                              <a:lumMod val="50000"/>
                            </a:schemeClr>
                          </a:solidFill>
                        </a:rPr>
                        <a:t>1</a:t>
                      </a:r>
                      <a:r>
                        <a:rPr lang="en-US" sz="1200" b="0" baseline="30000" dirty="0">
                          <a:solidFill>
                            <a:schemeClr val="bg1">
                              <a:lumMod val="50000"/>
                            </a:schemeClr>
                          </a:solidFill>
                        </a:rPr>
                        <a:t>st</a:t>
                      </a:r>
                      <a:r>
                        <a:rPr lang="en-US" sz="1200" b="0" dirty="0">
                          <a:solidFill>
                            <a:schemeClr val="bg1">
                              <a:lumMod val="50000"/>
                            </a:schemeClr>
                          </a:solidFill>
                        </a:rPr>
                        <a:t> Minute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854218"/>
                  </a:ext>
                </a:extLst>
              </a:tr>
              <a:tr h="370840">
                <a:tc vMerge="1">
                  <a:txBody>
                    <a:bodyPr/>
                    <a:lstStyle/>
                    <a:p>
                      <a:r>
                        <a:rPr lang="en-US" b="0" dirty="0">
                          <a:solidFill>
                            <a:schemeClr val="bg1">
                              <a:lumMod val="50000"/>
                            </a:schemeClr>
                          </a:solidFill>
                        </a:rPr>
                        <a:t>Time: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8711902"/>
                  </a:ext>
                </a:extLst>
              </a:tr>
              <a:tr h="545640">
                <a:tc>
                  <a:txBody>
                    <a:bodyPr/>
                    <a:lstStyle/>
                    <a:p>
                      <a:r>
                        <a:rPr lang="en-US" dirty="0">
                          <a:solidFill>
                            <a:schemeClr val="tx1"/>
                          </a:solidFill>
                        </a:rPr>
                        <a:t>Events:</a:t>
                      </a:r>
                    </a:p>
                  </a:txBody>
                  <a:tcPr anchor="ctr">
                    <a:lnT w="12700" cap="flat" cmpd="sng" algn="ctr">
                      <a:no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4029089339"/>
                  </a:ext>
                </a:extLst>
              </a:tr>
              <a:tr h="233897">
                <a:tc rowSpan="6">
                  <a:txBody>
                    <a:bodyPr/>
                    <a:lstStyle/>
                    <a:p>
                      <a:r>
                        <a:rPr lang="en-US" dirty="0">
                          <a:solidFill>
                            <a:schemeClr val="tx1"/>
                          </a:solidFill>
                        </a:rPr>
                        <a:t>Windows:</a:t>
                      </a:r>
                    </a:p>
                  </a:txBody>
                  <a:tcPr anchor="ctr"/>
                </a:tc>
                <a:tc>
                  <a:txBody>
                    <a:bodyPr/>
                    <a:lstStyle/>
                    <a:p>
                      <a:pPr algn="ctr"/>
                      <a:endParaRPr lang="en-US" sz="1200" dirty="0">
                        <a:solidFill>
                          <a:schemeClr val="tx1"/>
                        </a:solidFill>
                      </a:endParaRPr>
                    </a:p>
                  </a:txBody>
                  <a:tcPr anchor="ctr">
                    <a:noFill/>
                  </a:tcPr>
                </a:tc>
                <a:tc>
                  <a:txBody>
                    <a:bodyPr/>
                    <a:lstStyle/>
                    <a:p>
                      <a:pPr algn="ctr"/>
                      <a:endParaRPr lang="en-US" sz="1200" dirty="0">
                        <a:solidFill>
                          <a:schemeClr val="tx1"/>
                        </a:solidFill>
                      </a:endParaRPr>
                    </a:p>
                  </a:txBody>
                  <a:tcPr anchor="ctr">
                    <a:noFill/>
                  </a:tcPr>
                </a:tc>
                <a:tc>
                  <a:txBody>
                    <a:bodyPr/>
                    <a:lstStyle/>
                    <a:p>
                      <a:pPr algn="ctr"/>
                      <a:endParaRPr lang="en-US" sz="1200" dirty="0">
                        <a:solidFill>
                          <a:schemeClr val="tx1"/>
                        </a:solidFill>
                      </a:endParaRPr>
                    </a:p>
                  </a:txBody>
                  <a:tcPr anchor="ctr">
                    <a:noFill/>
                  </a:tcPr>
                </a:tc>
                <a:tc>
                  <a:txBody>
                    <a:bodyPr/>
                    <a:lstStyle/>
                    <a:p>
                      <a:pPr algn="ctr"/>
                      <a:endParaRPr lang="en-US" sz="1200" dirty="0">
                        <a:solidFill>
                          <a:schemeClr val="tx1"/>
                        </a:solidFill>
                      </a:endParaRPr>
                    </a:p>
                  </a:txBody>
                  <a:tcPr anchor="ctr">
                    <a:noFill/>
                  </a:tcPr>
                </a:tc>
                <a:tc>
                  <a:txBody>
                    <a:bodyPr/>
                    <a:lstStyle/>
                    <a:p>
                      <a:pPr algn="ctr"/>
                      <a:endParaRPr lang="en-US" sz="1200" dirty="0">
                        <a:solidFill>
                          <a:schemeClr val="tx1"/>
                        </a:solidFill>
                      </a:endParaRPr>
                    </a:p>
                  </a:txBody>
                  <a:tcPr anchor="ctr">
                    <a:noFill/>
                  </a:tcPr>
                </a:tc>
                <a:tc>
                  <a:txBody>
                    <a:bodyPr/>
                    <a:lstStyle/>
                    <a:p>
                      <a:pPr algn="ctr"/>
                      <a:endParaRPr lang="en-US" sz="1200" dirty="0">
                        <a:solidFill>
                          <a:schemeClr val="bg1">
                            <a:lumMod val="50000"/>
                          </a:schemeClr>
                        </a:solidFill>
                      </a:endParaRPr>
                    </a:p>
                  </a:txBody>
                  <a:tcPr anchor="ctr">
                    <a:noFill/>
                  </a:tcPr>
                </a:tc>
                <a:tc>
                  <a:txBody>
                    <a:bodyPr/>
                    <a:lstStyle/>
                    <a:p>
                      <a:pPr algn="ctr"/>
                      <a:endParaRPr lang="en-US" sz="1200" dirty="0">
                        <a:solidFill>
                          <a:schemeClr val="tx1"/>
                        </a:solidFill>
                      </a:endParaRPr>
                    </a:p>
                  </a:txBody>
                  <a:tcPr anchor="ctr">
                    <a:noFill/>
                  </a:tcPr>
                </a:tc>
                <a:tc>
                  <a:txBody>
                    <a:bodyPr/>
                    <a:lstStyle/>
                    <a:p>
                      <a:pPr algn="ctr"/>
                      <a:endParaRPr lang="en-US" sz="1200" dirty="0">
                        <a:solidFill>
                          <a:schemeClr val="tx1"/>
                        </a:solidFill>
                      </a:endParaRPr>
                    </a:p>
                  </a:txBody>
                  <a:tcPr anchor="ctr">
                    <a:noFill/>
                  </a:tcPr>
                </a:tc>
                <a:tc>
                  <a:txBody>
                    <a:bodyPr/>
                    <a:lstStyle/>
                    <a:p>
                      <a:pPr algn="ctr"/>
                      <a:endParaRPr lang="en-US" sz="1200" dirty="0">
                        <a:solidFill>
                          <a:schemeClr val="tx1"/>
                        </a:solidFill>
                      </a:endParaRPr>
                    </a:p>
                  </a:txBody>
                  <a:tcPr anchor="ctr">
                    <a:noFill/>
                  </a:tcPr>
                </a:tc>
                <a:tc>
                  <a:txBody>
                    <a:bodyPr/>
                    <a:lstStyle/>
                    <a:p>
                      <a:pPr algn="ctr"/>
                      <a:endParaRPr lang="en-US" sz="1200" dirty="0">
                        <a:solidFill>
                          <a:schemeClr val="tx1"/>
                        </a:solidFill>
                      </a:endParaRPr>
                    </a:p>
                  </a:txBody>
                  <a:tcPr anchor="ctr">
                    <a:lnB w="12700" cap="flat" cmpd="sng" algn="ctr">
                      <a:noFill/>
                      <a:prstDash val="solid"/>
                      <a:round/>
                      <a:headEnd type="none" w="med" len="med"/>
                      <a:tailEnd type="none" w="med" len="med"/>
                    </a:lnB>
                    <a:noFill/>
                  </a:tcPr>
                </a:tc>
                <a:tc>
                  <a:txBody>
                    <a:bodyPr/>
                    <a:lstStyle/>
                    <a:p>
                      <a:pPr algn="ctr"/>
                      <a:endParaRPr lang="en-US" sz="12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gridSpan="6">
                  <a:txBody>
                    <a:bodyPr/>
                    <a:lstStyle/>
                    <a:p>
                      <a:pPr algn="ctr"/>
                      <a:r>
                        <a:rPr lang="en-US" sz="1200" dirty="0">
                          <a:solidFill>
                            <a:schemeClr val="tx1"/>
                          </a:solidFill>
                        </a:rPr>
                        <a:t>MaxReading: 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tc hMerge="1">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1491306519"/>
                  </a:ext>
                </a:extLst>
              </a:tr>
              <a:tr h="142457">
                <a:tc vMerge="1">
                  <a:txBody>
                    <a:bodyPr/>
                    <a:lstStyle/>
                    <a:p>
                      <a:endParaRPr lang="en-US"/>
                    </a:p>
                  </a:txBody>
                  <a:tcPr/>
                </a:tc>
                <a:tc>
                  <a:txBody>
                    <a:bodyPr/>
                    <a:lstStyle/>
                    <a:p>
                      <a:pPr algn="ctr"/>
                      <a:endParaRPr lang="en-US" sz="1200" dirty="0">
                        <a:solidFill>
                          <a:schemeClr val="tx1"/>
                        </a:solidFill>
                      </a:endParaRPr>
                    </a:p>
                  </a:txBody>
                  <a:tcPr anchor="ctr">
                    <a:noFill/>
                  </a:tcPr>
                </a:tc>
                <a:tc>
                  <a:txBody>
                    <a:bodyPr/>
                    <a:lstStyle/>
                    <a:p>
                      <a:pPr algn="ctr"/>
                      <a:endParaRPr lang="en-US" sz="1200" dirty="0">
                        <a:solidFill>
                          <a:schemeClr val="tx1"/>
                        </a:solidFill>
                      </a:endParaRPr>
                    </a:p>
                  </a:txBody>
                  <a:tcPr anchor="ctr">
                    <a:noFill/>
                  </a:tcPr>
                </a:tc>
                <a:tc>
                  <a:txBody>
                    <a:bodyPr/>
                    <a:lstStyle/>
                    <a:p>
                      <a:pPr algn="ctr"/>
                      <a:endParaRPr lang="en-US" sz="1200" dirty="0">
                        <a:solidFill>
                          <a:schemeClr val="tx1"/>
                        </a:solidFill>
                      </a:endParaRPr>
                    </a:p>
                  </a:txBody>
                  <a:tcPr anchor="ctr">
                    <a:noFill/>
                  </a:tcPr>
                </a:tc>
                <a:tc>
                  <a:txBody>
                    <a:bodyPr/>
                    <a:lstStyle/>
                    <a:p>
                      <a:pPr algn="ctr"/>
                      <a:endParaRPr lang="en-US" sz="1200" dirty="0">
                        <a:solidFill>
                          <a:schemeClr val="tx1"/>
                        </a:solidFill>
                      </a:endParaRPr>
                    </a:p>
                  </a:txBody>
                  <a:tcPr anchor="ctr">
                    <a:noFill/>
                  </a:tcPr>
                </a:tc>
                <a:tc>
                  <a:txBody>
                    <a:bodyPr/>
                    <a:lstStyle/>
                    <a:p>
                      <a:pPr algn="ctr"/>
                      <a:endParaRPr lang="en-US" sz="1200" dirty="0">
                        <a:solidFill>
                          <a:schemeClr val="tx1"/>
                        </a:solidFill>
                      </a:endParaRPr>
                    </a:p>
                  </a:txBody>
                  <a:tcPr anchor="ctr">
                    <a:noFill/>
                  </a:tcPr>
                </a:tc>
                <a:tc>
                  <a:txBody>
                    <a:bodyPr/>
                    <a:lstStyle/>
                    <a:p>
                      <a:pPr algn="ctr"/>
                      <a:endParaRPr lang="en-US" sz="1200" dirty="0">
                        <a:solidFill>
                          <a:schemeClr val="bg1">
                            <a:lumMod val="50000"/>
                          </a:schemeClr>
                        </a:solidFill>
                      </a:endParaRPr>
                    </a:p>
                  </a:txBody>
                  <a:tcPr anchor="ctr">
                    <a:noFill/>
                  </a:tcPr>
                </a:tc>
                <a:tc>
                  <a:txBody>
                    <a:bodyPr/>
                    <a:lstStyle/>
                    <a:p>
                      <a:pPr algn="ctr"/>
                      <a:endParaRPr lang="en-US" sz="12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anchor="ctr">
                    <a:lnR>
                      <a:noFill/>
                    </a:lnR>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algn="ctr"/>
                      <a:r>
                        <a:rPr lang="en-US" sz="1200" dirty="0">
                          <a:solidFill>
                            <a:schemeClr val="tx1"/>
                          </a:solidFill>
                        </a:rPr>
                        <a:t>MaxReading: 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pPr algn="ctr"/>
                      <a:endParaRPr lang="en-US" sz="1400" dirty="0">
                        <a:solidFill>
                          <a:schemeClr val="bg1">
                            <a:lumMod val="50000"/>
                          </a:schemeClr>
                        </a:solidFill>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572818"/>
                  </a:ext>
                </a:extLst>
              </a:tr>
              <a:tr h="0">
                <a:tc vMerge="1">
                  <a:txBody>
                    <a:bodyPr/>
                    <a:lstStyle/>
                    <a:p>
                      <a:endParaRPr lang="en-US" dirty="0">
                        <a:solidFill>
                          <a:schemeClr val="bg1">
                            <a:lumMod val="50000"/>
                          </a:schemeClr>
                        </a:solidFill>
                      </a:endParaRPr>
                    </a:p>
                  </a:txBody>
                  <a:tcPr anchor="ctr"/>
                </a:tc>
                <a:tc>
                  <a:txBody>
                    <a:bodyPr/>
                    <a:lstStyle/>
                    <a:p>
                      <a:pPr algn="ctr"/>
                      <a:endParaRPr lang="en-US" sz="1200" dirty="0">
                        <a:solidFill>
                          <a:schemeClr val="tx1"/>
                        </a:solidFill>
                      </a:endParaRPr>
                    </a:p>
                  </a:txBody>
                  <a:tcPr anchor="ctr">
                    <a:noFill/>
                  </a:tcPr>
                </a:tc>
                <a:tc>
                  <a:txBody>
                    <a:bodyPr/>
                    <a:lstStyle/>
                    <a:p>
                      <a:pPr algn="ctr"/>
                      <a:endParaRPr lang="en-US" sz="1200" dirty="0">
                        <a:solidFill>
                          <a:schemeClr val="tx1"/>
                        </a:solidFill>
                      </a:endParaRPr>
                    </a:p>
                  </a:txBody>
                  <a:tcPr anchor="ctr">
                    <a:noFill/>
                  </a:tcPr>
                </a:tc>
                <a:tc>
                  <a:txBody>
                    <a:bodyPr/>
                    <a:lstStyle/>
                    <a:p>
                      <a:pPr algn="ctr"/>
                      <a:endParaRPr lang="en-US" sz="1200" dirty="0">
                        <a:solidFill>
                          <a:schemeClr val="tx1"/>
                        </a:solidFill>
                      </a:endParaRPr>
                    </a:p>
                  </a:txBody>
                  <a:tcPr anchor="ctr">
                    <a:noFill/>
                  </a:tcPr>
                </a:tc>
                <a:tc>
                  <a:txBody>
                    <a:bodyPr/>
                    <a:lstStyle/>
                    <a:p>
                      <a:pPr algn="ctr"/>
                      <a:endParaRPr lang="en-US" sz="12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bg1">
                            <a:lumMod val="50000"/>
                          </a:schemeClr>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gridSpan="6">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MaxReading: 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200" dirty="0">
                        <a:solidFill>
                          <a:schemeClr val="bg1">
                            <a:lumMod val="50000"/>
                          </a:schemeClr>
                        </a:solidFill>
                      </a:endParaRPr>
                    </a:p>
                  </a:txBody>
                  <a:tcPr anchor="ctr">
                    <a:noFill/>
                  </a:tcPr>
                </a:tc>
                <a:tc hMerge="1">
                  <a:txBody>
                    <a:bodyPr/>
                    <a:lstStyle/>
                    <a:p>
                      <a:pPr algn="ctr"/>
                      <a:endParaRPr lang="en-US" sz="1200" dirty="0">
                        <a:solidFill>
                          <a:schemeClr val="bg1">
                            <a:lumMod val="50000"/>
                          </a:schemeClr>
                        </a:solidFill>
                      </a:endParaRPr>
                    </a:p>
                  </a:txBody>
                  <a:tcPr anchor="ctr">
                    <a:lnR>
                      <a:noFill/>
                    </a:lnR>
                    <a:noFill/>
                  </a:tcPr>
                </a:tc>
                <a:tc hMerge="1">
                  <a:txBody>
                    <a:bodyPr/>
                    <a:lstStyle/>
                    <a:p>
                      <a:pPr algn="ctr"/>
                      <a:endParaRPr lang="en-US" sz="1200" dirty="0">
                        <a:solidFill>
                          <a:schemeClr val="bg1">
                            <a:lumMod val="50000"/>
                          </a:schemeClr>
                        </a:solidFill>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9604100"/>
                  </a:ext>
                </a:extLst>
              </a:tr>
              <a:tr h="142457">
                <a:tc vMerge="1">
                  <a:txBody>
                    <a:bodyPr/>
                    <a:lstStyle/>
                    <a:p>
                      <a:endParaRPr lang="en-US" dirty="0">
                        <a:solidFill>
                          <a:schemeClr val="bg1">
                            <a:lumMod val="50000"/>
                          </a:schemeClr>
                        </a:solidFill>
                      </a:endParaRPr>
                    </a:p>
                  </a:txBody>
                  <a:tcPr anchor="ctr"/>
                </a:tc>
                <a:tc>
                  <a:txBody>
                    <a:bodyPr/>
                    <a:lstStyle/>
                    <a:p>
                      <a:pPr algn="ctr"/>
                      <a:endParaRPr lang="en-US" sz="1200" dirty="0">
                        <a:solidFill>
                          <a:schemeClr val="tx1"/>
                        </a:solidFill>
                      </a:endParaRPr>
                    </a:p>
                  </a:txBody>
                  <a:tcPr anchor="ctr">
                    <a:noFill/>
                  </a:tcPr>
                </a:tc>
                <a:tc>
                  <a:txBody>
                    <a:bodyPr/>
                    <a:lstStyle/>
                    <a:p>
                      <a:pPr algn="ctr"/>
                      <a:endParaRPr lang="en-US" sz="12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gridSpan="6">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MaxReading: 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pPr algn="ctr"/>
                      <a:endParaRPr lang="en-US" sz="1200" dirty="0">
                        <a:solidFill>
                          <a:schemeClr val="bg1">
                            <a:lumMod val="50000"/>
                          </a:schemeClr>
                        </a:solidFill>
                      </a:endParaRPr>
                    </a:p>
                  </a:txBody>
                  <a:tcPr anchor="ctr">
                    <a:solidFill>
                      <a:schemeClr val="accent5">
                        <a:lumMod val="40000"/>
                        <a:lumOff val="60000"/>
                      </a:schemeClr>
                    </a:solidFill>
                  </a:tcPr>
                </a:tc>
                <a:tc hMerge="1">
                  <a:txBody>
                    <a:bodyPr/>
                    <a:lstStyle/>
                    <a:p>
                      <a:pPr algn="ctr"/>
                      <a:endParaRPr lang="en-US" sz="1200" dirty="0">
                        <a:solidFill>
                          <a:schemeClr val="bg1">
                            <a:lumMod val="50000"/>
                          </a:schemeClr>
                        </a:solidFill>
                      </a:endParaRPr>
                    </a:p>
                  </a:txBody>
                  <a:tcPr anchor="ctr">
                    <a:lnR w="12700" cap="flat" cmpd="sng" algn="ctr">
                      <a:noFill/>
                      <a:prstDash val="solid"/>
                      <a:round/>
                      <a:headEnd type="none" w="med" len="med"/>
                      <a:tailEnd type="none" w="med" len="med"/>
                    </a:lnR>
                    <a:solidFill>
                      <a:schemeClr val="accent5">
                        <a:lumMod val="40000"/>
                        <a:lumOff val="60000"/>
                      </a:schemeClr>
                    </a:solidFill>
                  </a:tcPr>
                </a:tc>
                <a:tc hMerge="1">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713664"/>
                  </a:ext>
                </a:extLst>
              </a:tr>
              <a:tr h="142457">
                <a:tc vMerge="1">
                  <a:txBody>
                    <a:bodyPr/>
                    <a:lstStyle/>
                    <a:p>
                      <a:endParaRPr lang="en-US" dirty="0">
                        <a:solidFill>
                          <a:schemeClr val="bg1">
                            <a:lumMod val="50000"/>
                          </a:schemeClr>
                        </a:solidFill>
                      </a:endParaRPr>
                    </a:p>
                  </a:txBody>
                  <a:tcPr anchor="ctr"/>
                </a:tc>
                <a:tc>
                  <a:txBody>
                    <a:bodyPr/>
                    <a:lstStyle/>
                    <a:p>
                      <a:pPr algn="ctr"/>
                      <a:endParaRPr lang="en-US" sz="1200" dirty="0">
                        <a:solidFill>
                          <a:schemeClr val="tx1"/>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gridSpan="6">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MaxReading: 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200" dirty="0">
                        <a:solidFill>
                          <a:schemeClr val="bg1">
                            <a:lumMod val="50000"/>
                          </a:schemeClr>
                        </a:solidFill>
                      </a:endParaRPr>
                    </a:p>
                  </a:txBody>
                  <a:tcPr anchor="ctr">
                    <a:lnR w="12700" cap="flat" cmpd="sng" algn="ctr">
                      <a:noFill/>
                      <a:prstDash val="solid"/>
                      <a:round/>
                      <a:headEnd type="none" w="med" len="med"/>
                      <a:tailEnd type="none" w="med" len="med"/>
                    </a:lnR>
                    <a:noFill/>
                  </a:tcPr>
                </a:tc>
                <a:tc hMerge="1">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7567605"/>
                  </a:ext>
                </a:extLst>
              </a:tr>
              <a:tr h="142457">
                <a:tc vMerge="1">
                  <a:txBody>
                    <a:bodyPr/>
                    <a:lstStyle/>
                    <a:p>
                      <a:endParaRPr lang="en-US" dirty="0">
                        <a:solidFill>
                          <a:schemeClr val="bg1">
                            <a:lumMod val="50000"/>
                          </a:schemeClr>
                        </a:solidFill>
                      </a:endParaRPr>
                    </a:p>
                  </a:txBody>
                  <a:tcPr anchor="ctr"/>
                </a:tc>
                <a:tc gridSpan="6">
                  <a:txBody>
                    <a:bodyPr/>
                    <a:lstStyle/>
                    <a:p>
                      <a:pPr algn="ctr"/>
                      <a:r>
                        <a:rPr lang="en-US" sz="1200" dirty="0">
                          <a:solidFill>
                            <a:schemeClr val="tx1"/>
                          </a:solidFill>
                        </a:rPr>
                        <a:t>MaxReading: 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5351566"/>
                  </a:ext>
                </a:extLst>
              </a:tr>
            </a:tbl>
          </a:graphicData>
        </a:graphic>
      </p:graphicFrame>
      <p:pic>
        <p:nvPicPr>
          <p:cNvPr id="4" name="Graphic 3">
            <a:extLst>
              <a:ext uri="{FF2B5EF4-FFF2-40B4-BE49-F238E27FC236}">
                <a16:creationId xmlns:a16="http://schemas.microsoft.com/office/drawing/2014/main" id="{8024641A-8D91-AC4D-E87A-3691B4D8B0D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2441184" y="4223362"/>
            <a:ext cx="436346" cy="436346"/>
          </a:xfrm>
          <a:prstGeom prst="rect">
            <a:avLst/>
          </a:prstGeom>
        </p:spPr>
      </p:pic>
      <p:cxnSp>
        <p:nvCxnSpPr>
          <p:cNvPr id="8" name="Straight Arrow Connector 7">
            <a:extLst>
              <a:ext uri="{FF2B5EF4-FFF2-40B4-BE49-F238E27FC236}">
                <a16:creationId xmlns:a16="http://schemas.microsoft.com/office/drawing/2014/main" id="{7154FA6D-6A35-AC36-E3D3-8D7F1F38A46A}"/>
              </a:ext>
              <a:ext uri="{C183D7F6-B498-43B3-948B-1728B52AA6E4}">
                <adec:decorative xmlns:adec="http://schemas.microsoft.com/office/drawing/2017/decorative" val="1"/>
              </a:ext>
            </a:extLst>
          </p:cNvPr>
          <p:cNvCxnSpPr>
            <a:cxnSpLocks/>
            <a:stCxn id="4" idx="0"/>
          </p:cNvCxnSpPr>
          <p:nvPr/>
        </p:nvCxnSpPr>
        <p:spPr>
          <a:xfrm>
            <a:off x="2877530" y="4441535"/>
            <a:ext cx="8341194" cy="0"/>
          </a:xfrm>
          <a:prstGeom prst="straightConnector1">
            <a:avLst/>
          </a:prstGeom>
          <a:ln w="28575">
            <a:solidFill>
              <a:srgbClr val="1392B4"/>
            </a:solidFill>
            <a:prstDash val="sysDot"/>
            <a:headEnd type="none"/>
            <a:tailEnd type="triangle"/>
          </a:ln>
        </p:spPr>
        <p:style>
          <a:lnRef idx="1">
            <a:schemeClr val="accent5"/>
          </a:lnRef>
          <a:fillRef idx="0">
            <a:schemeClr val="accent5"/>
          </a:fillRef>
          <a:effectRef idx="0">
            <a:schemeClr val="accent5"/>
          </a:effectRef>
          <a:fontRef idx="minor">
            <a:schemeClr val="tx1"/>
          </a:fontRef>
        </p:style>
      </p:cxnSp>
      <p:sp>
        <p:nvSpPr>
          <p:cNvPr id="11" name="Star: 8 Points 10">
            <a:extLst>
              <a:ext uri="{FF2B5EF4-FFF2-40B4-BE49-F238E27FC236}">
                <a16:creationId xmlns:a16="http://schemas.microsoft.com/office/drawing/2014/main" id="{3F8F04AC-416C-2485-AE15-0A7D8ABA42B2}"/>
              </a:ext>
              <a:ext uri="{C183D7F6-B498-43B3-948B-1728B52AA6E4}">
                <adec:decorative xmlns:adec="http://schemas.microsoft.com/office/drawing/2017/decorative" val="1"/>
              </a:ext>
            </a:extLst>
          </p:cNvPr>
          <p:cNvSpPr/>
          <p:nvPr/>
        </p:nvSpPr>
        <p:spPr bwMode="auto">
          <a:xfrm>
            <a:off x="5008215" y="4185959"/>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3.2</a:t>
            </a:r>
          </a:p>
        </p:txBody>
      </p:sp>
      <p:sp>
        <p:nvSpPr>
          <p:cNvPr id="15" name="Star: 8 Points 14">
            <a:extLst>
              <a:ext uri="{FF2B5EF4-FFF2-40B4-BE49-F238E27FC236}">
                <a16:creationId xmlns:a16="http://schemas.microsoft.com/office/drawing/2014/main" id="{BC39F758-860F-3AA7-C878-505B38699805}"/>
              </a:ext>
              <a:ext uri="{C183D7F6-B498-43B3-948B-1728B52AA6E4}">
                <adec:decorative xmlns:adec="http://schemas.microsoft.com/office/drawing/2017/decorative" val="1"/>
              </a:ext>
            </a:extLst>
          </p:cNvPr>
          <p:cNvSpPr/>
          <p:nvPr/>
        </p:nvSpPr>
        <p:spPr bwMode="auto">
          <a:xfrm>
            <a:off x="5576793" y="4185959"/>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2.7</a:t>
            </a:r>
          </a:p>
        </p:txBody>
      </p:sp>
      <p:sp>
        <p:nvSpPr>
          <p:cNvPr id="16" name="Star: 8 Points 15">
            <a:extLst>
              <a:ext uri="{FF2B5EF4-FFF2-40B4-BE49-F238E27FC236}">
                <a16:creationId xmlns:a16="http://schemas.microsoft.com/office/drawing/2014/main" id="{3EBC8C34-A161-0665-8339-65047C329F05}"/>
              </a:ext>
              <a:ext uri="{C183D7F6-B498-43B3-948B-1728B52AA6E4}">
                <adec:decorative xmlns:adec="http://schemas.microsoft.com/office/drawing/2017/decorative" val="1"/>
              </a:ext>
            </a:extLst>
          </p:cNvPr>
          <p:cNvSpPr/>
          <p:nvPr/>
        </p:nvSpPr>
        <p:spPr bwMode="auto">
          <a:xfrm>
            <a:off x="6458919" y="4185959"/>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2.9</a:t>
            </a:r>
          </a:p>
        </p:txBody>
      </p:sp>
      <p:sp>
        <p:nvSpPr>
          <p:cNvPr id="17" name="Star: 8 Points 16">
            <a:extLst>
              <a:ext uri="{FF2B5EF4-FFF2-40B4-BE49-F238E27FC236}">
                <a16:creationId xmlns:a16="http://schemas.microsoft.com/office/drawing/2014/main" id="{CB2872E9-E73B-6836-8E66-B9C01C682EF5}"/>
              </a:ext>
              <a:ext uri="{C183D7F6-B498-43B3-948B-1728B52AA6E4}">
                <adec:decorative xmlns:adec="http://schemas.microsoft.com/office/drawing/2017/decorative" val="1"/>
              </a:ext>
            </a:extLst>
          </p:cNvPr>
          <p:cNvSpPr/>
          <p:nvPr/>
        </p:nvSpPr>
        <p:spPr bwMode="auto">
          <a:xfrm>
            <a:off x="7515976" y="4185959"/>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2.6</a:t>
            </a:r>
          </a:p>
        </p:txBody>
      </p:sp>
      <p:sp>
        <p:nvSpPr>
          <p:cNvPr id="19" name="Star: 8 Points 18">
            <a:extLst>
              <a:ext uri="{FF2B5EF4-FFF2-40B4-BE49-F238E27FC236}">
                <a16:creationId xmlns:a16="http://schemas.microsoft.com/office/drawing/2014/main" id="{9C883F71-F4C8-D977-1188-A80ADBDD0314}"/>
              </a:ext>
              <a:ext uri="{C183D7F6-B498-43B3-948B-1728B52AA6E4}">
                <adec:decorative xmlns:adec="http://schemas.microsoft.com/office/drawing/2017/decorative" val="1"/>
              </a:ext>
            </a:extLst>
          </p:cNvPr>
          <p:cNvSpPr/>
          <p:nvPr/>
        </p:nvSpPr>
        <p:spPr bwMode="auto">
          <a:xfrm>
            <a:off x="9529413" y="4185959"/>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3.1</a:t>
            </a:r>
          </a:p>
        </p:txBody>
      </p:sp>
      <p:sp>
        <p:nvSpPr>
          <p:cNvPr id="20" name="Star: 8 Points 19">
            <a:extLst>
              <a:ext uri="{FF2B5EF4-FFF2-40B4-BE49-F238E27FC236}">
                <a16:creationId xmlns:a16="http://schemas.microsoft.com/office/drawing/2014/main" id="{871408EB-875B-D60C-DFBB-1096C515C879}"/>
              </a:ext>
              <a:ext uri="{C183D7F6-B498-43B3-948B-1728B52AA6E4}">
                <adec:decorative xmlns:adec="http://schemas.microsoft.com/office/drawing/2017/decorative" val="1"/>
              </a:ext>
            </a:extLst>
          </p:cNvPr>
          <p:cNvSpPr/>
          <p:nvPr/>
        </p:nvSpPr>
        <p:spPr bwMode="auto">
          <a:xfrm>
            <a:off x="10284319" y="4185959"/>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3.0</a:t>
            </a:r>
          </a:p>
        </p:txBody>
      </p:sp>
    </p:spTree>
    <p:extLst>
      <p:ext uri="{BB962C8B-B14F-4D97-AF65-F5344CB8AC3E}">
        <p14:creationId xmlns:p14="http://schemas.microsoft.com/office/powerpoint/2010/main" val="271046992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4629-C1FB-03BC-A5FF-B94EFA2F5136}"/>
              </a:ext>
            </a:extLst>
          </p:cNvPr>
          <p:cNvSpPr>
            <a:spLocks noGrp="1"/>
          </p:cNvSpPr>
          <p:nvPr>
            <p:ph type="title"/>
          </p:nvPr>
        </p:nvSpPr>
        <p:spPr/>
        <p:txBody>
          <a:bodyPr/>
          <a:lstStyle/>
          <a:p>
            <a:r>
              <a:rPr lang="en-US" dirty="0"/>
              <a:t>Window functions – Session Window</a:t>
            </a:r>
          </a:p>
        </p:txBody>
      </p:sp>
      <p:sp>
        <p:nvSpPr>
          <p:cNvPr id="27" name="TextBox 26">
            <a:extLst>
              <a:ext uri="{FF2B5EF4-FFF2-40B4-BE49-F238E27FC236}">
                <a16:creationId xmlns:a16="http://schemas.microsoft.com/office/drawing/2014/main" id="{62808814-AB32-7793-5DE3-250A7EFFB067}"/>
              </a:ext>
            </a:extLst>
          </p:cNvPr>
          <p:cNvSpPr txBox="1"/>
          <p:nvPr/>
        </p:nvSpPr>
        <p:spPr>
          <a:xfrm>
            <a:off x="228764" y="872548"/>
            <a:ext cx="11849267" cy="572464"/>
          </a:xfrm>
          <a:prstGeom prst="rect">
            <a:avLst/>
          </a:prstGeom>
          <a:noFill/>
        </p:spPr>
        <p:txBody>
          <a:bodyPr wrap="square" lIns="182880" tIns="146304" rIns="182880" bIns="146304" rtlCol="0">
            <a:spAutoFit/>
          </a:bodyPr>
          <a:lstStyle/>
          <a:p>
            <a:pPr>
              <a:lnSpc>
                <a:spcPct val="90000"/>
              </a:lnSpc>
              <a:spcAft>
                <a:spcPts val="600"/>
              </a:spcAft>
            </a:pPr>
            <a:r>
              <a:rPr lang="en-US" sz="2000" spc="-49" dirty="0">
                <a:solidFill>
                  <a:schemeClr val="accent4"/>
                </a:solidFill>
                <a:latin typeface="+mj-lt"/>
              </a:rPr>
              <a:t>Variable length windows in which events occur within a specific timeout</a:t>
            </a:r>
          </a:p>
        </p:txBody>
      </p:sp>
      <p:sp>
        <p:nvSpPr>
          <p:cNvPr id="6" name="TextBox 5">
            <a:extLst>
              <a:ext uri="{FF2B5EF4-FFF2-40B4-BE49-F238E27FC236}">
                <a16:creationId xmlns:a16="http://schemas.microsoft.com/office/drawing/2014/main" id="{7E86D123-B417-2D50-EB32-B22AEAA17EA9}"/>
              </a:ext>
            </a:extLst>
          </p:cNvPr>
          <p:cNvSpPr txBox="1"/>
          <p:nvPr/>
        </p:nvSpPr>
        <p:spPr>
          <a:xfrm>
            <a:off x="1754072" y="1548419"/>
            <a:ext cx="9091642" cy="1815882"/>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square">
            <a:spAutoFit/>
          </a:bodyPr>
          <a:lstStyle/>
          <a:p>
            <a:r>
              <a:rPr lang="en-US" sz="1400" dirty="0">
                <a:latin typeface="Courier New" panose="02070309020205020404" pitchFamily="49" charset="0"/>
                <a:cs typeface="Courier New" panose="02070309020205020404" pitchFamily="49" charset="0"/>
              </a:rPr>
              <a:t>SELECT DateAdd(second,-60,System.TimeStamp) AS WindowStart,</a:t>
            </a:r>
          </a:p>
          <a:p>
            <a:r>
              <a:rPr lang="en-US" sz="1400" dirty="0">
                <a:latin typeface="Courier New" panose="02070309020205020404" pitchFamily="49" charset="0"/>
                <a:cs typeface="Courier New" panose="02070309020205020404" pitchFamily="49" charset="0"/>
              </a:rPr>
              <a:t>       System.TimeStamp() AS WindowEnd,</a:t>
            </a:r>
          </a:p>
          <a:p>
            <a:r>
              <a:rPr lang="en-US" sz="1400" dirty="0">
                <a:latin typeface="Courier New" panose="02070309020205020404" pitchFamily="49" charset="0"/>
                <a:cs typeface="Courier New" panose="02070309020205020404" pitchFamily="49" charset="0"/>
              </a:rPr>
              <a:t>       MAX(Reading) AS MaxReading</a:t>
            </a:r>
          </a:p>
          <a:p>
            <a:r>
              <a:rPr lang="en-US" sz="1400" dirty="0">
                <a:latin typeface="Courier New" panose="02070309020205020404" pitchFamily="49" charset="0"/>
                <a:cs typeface="Courier New" panose="02070309020205020404" pitchFamily="49" charset="0"/>
              </a:rPr>
              <a:t>INTO</a:t>
            </a:r>
          </a:p>
          <a:p>
            <a:r>
              <a:rPr lang="en-US" sz="1400" dirty="0">
                <a:latin typeface="Courier New" panose="02070309020205020404" pitchFamily="49" charset="0"/>
                <a:cs typeface="Courier New" panose="02070309020205020404" pitchFamily="49" charset="0"/>
              </a:rPr>
              <a:t>    [output]</a:t>
            </a:r>
          </a:p>
          <a:p>
            <a:r>
              <a:rPr lang="en-US" sz="1400" dirty="0">
                <a:latin typeface="Courier New" panose="02070309020205020404" pitchFamily="49" charset="0"/>
                <a:cs typeface="Courier New" panose="02070309020205020404" pitchFamily="49" charset="0"/>
              </a:rPr>
              <a:t>FROM</a:t>
            </a:r>
          </a:p>
          <a:p>
            <a:r>
              <a:rPr lang="en-US" sz="1400" dirty="0">
                <a:latin typeface="Courier New" panose="02070309020205020404" pitchFamily="49" charset="0"/>
                <a:cs typeface="Courier New" panose="02070309020205020404" pitchFamily="49" charset="0"/>
              </a:rPr>
              <a:t>    [input] TIMESTAMP BY EventProcessedUtcTime</a:t>
            </a:r>
          </a:p>
          <a:p>
            <a:r>
              <a:rPr lang="en-US" sz="1400" dirty="0">
                <a:latin typeface="Courier New" panose="02070309020205020404" pitchFamily="49" charset="0"/>
                <a:cs typeface="Courier New" panose="02070309020205020404" pitchFamily="49" charset="0"/>
              </a:rPr>
              <a:t>GROUP BY </a:t>
            </a:r>
            <a:r>
              <a:rPr lang="en-US" sz="1400" b="1" dirty="0">
                <a:latin typeface="Courier New" panose="02070309020205020404" pitchFamily="49" charset="0"/>
                <a:cs typeface="Courier New" panose="02070309020205020404" pitchFamily="49" charset="0"/>
              </a:rPr>
              <a:t>SessionWindow(second, 20, 60)</a:t>
            </a:r>
          </a:p>
        </p:txBody>
      </p:sp>
      <p:graphicFrame>
        <p:nvGraphicFramePr>
          <p:cNvPr id="22" name="Table 22" descr="The diagram illustrates a stream with a series of events mapped into session windows with a 20-second timeout and a maximum duration of 60 seconds.">
            <a:extLst>
              <a:ext uri="{FF2B5EF4-FFF2-40B4-BE49-F238E27FC236}">
                <a16:creationId xmlns:a16="http://schemas.microsoft.com/office/drawing/2014/main" id="{515C95D3-E759-E379-6F25-CB030873EC11}"/>
              </a:ext>
            </a:extLst>
          </p:cNvPr>
          <p:cNvGraphicFramePr>
            <a:graphicFrameLocks noGrp="1"/>
          </p:cNvGraphicFramePr>
          <p:nvPr>
            <p:extLst>
              <p:ext uri="{D42A27DB-BD31-4B8C-83A1-F6EECF244321}">
                <p14:modId xmlns:p14="http://schemas.microsoft.com/office/powerpoint/2010/main" val="3541777446"/>
              </p:ext>
            </p:extLst>
          </p:nvPr>
        </p:nvGraphicFramePr>
        <p:xfrm>
          <a:off x="1622067" y="3657271"/>
          <a:ext cx="9318929" cy="2399840"/>
        </p:xfrm>
        <a:graphic>
          <a:graphicData uri="http://schemas.openxmlformats.org/drawingml/2006/table">
            <a:tbl>
              <a:tblPr firstRow="1" bandRow="1">
                <a:tableStyleId>{2D5ABB26-0587-4C30-8999-92F81FD0307C}</a:tableStyleId>
              </a:tblPr>
              <a:tblGrid>
                <a:gridCol w="1370993">
                  <a:extLst>
                    <a:ext uri="{9D8B030D-6E8A-4147-A177-3AD203B41FA5}">
                      <a16:colId xmlns:a16="http://schemas.microsoft.com/office/drawing/2014/main" val="1675303320"/>
                    </a:ext>
                  </a:extLst>
                </a:gridCol>
                <a:gridCol w="441552">
                  <a:extLst>
                    <a:ext uri="{9D8B030D-6E8A-4147-A177-3AD203B41FA5}">
                      <a16:colId xmlns:a16="http://schemas.microsoft.com/office/drawing/2014/main" val="4093992495"/>
                    </a:ext>
                  </a:extLst>
                </a:gridCol>
                <a:gridCol w="441552">
                  <a:extLst>
                    <a:ext uri="{9D8B030D-6E8A-4147-A177-3AD203B41FA5}">
                      <a16:colId xmlns:a16="http://schemas.microsoft.com/office/drawing/2014/main" val="236921031"/>
                    </a:ext>
                  </a:extLst>
                </a:gridCol>
                <a:gridCol w="441552">
                  <a:extLst>
                    <a:ext uri="{9D8B030D-6E8A-4147-A177-3AD203B41FA5}">
                      <a16:colId xmlns:a16="http://schemas.microsoft.com/office/drawing/2014/main" val="2040157580"/>
                    </a:ext>
                  </a:extLst>
                </a:gridCol>
                <a:gridCol w="441552">
                  <a:extLst>
                    <a:ext uri="{9D8B030D-6E8A-4147-A177-3AD203B41FA5}">
                      <a16:colId xmlns:a16="http://schemas.microsoft.com/office/drawing/2014/main" val="214077655"/>
                    </a:ext>
                  </a:extLst>
                </a:gridCol>
                <a:gridCol w="441552">
                  <a:extLst>
                    <a:ext uri="{9D8B030D-6E8A-4147-A177-3AD203B41FA5}">
                      <a16:colId xmlns:a16="http://schemas.microsoft.com/office/drawing/2014/main" val="1828933287"/>
                    </a:ext>
                  </a:extLst>
                </a:gridCol>
                <a:gridCol w="441552">
                  <a:extLst>
                    <a:ext uri="{9D8B030D-6E8A-4147-A177-3AD203B41FA5}">
                      <a16:colId xmlns:a16="http://schemas.microsoft.com/office/drawing/2014/main" val="4265015212"/>
                    </a:ext>
                  </a:extLst>
                </a:gridCol>
                <a:gridCol w="441552">
                  <a:extLst>
                    <a:ext uri="{9D8B030D-6E8A-4147-A177-3AD203B41FA5}">
                      <a16:colId xmlns:a16="http://schemas.microsoft.com/office/drawing/2014/main" val="2348360094"/>
                    </a:ext>
                  </a:extLst>
                </a:gridCol>
                <a:gridCol w="441552">
                  <a:extLst>
                    <a:ext uri="{9D8B030D-6E8A-4147-A177-3AD203B41FA5}">
                      <a16:colId xmlns:a16="http://schemas.microsoft.com/office/drawing/2014/main" val="345360563"/>
                    </a:ext>
                  </a:extLst>
                </a:gridCol>
                <a:gridCol w="441552">
                  <a:extLst>
                    <a:ext uri="{9D8B030D-6E8A-4147-A177-3AD203B41FA5}">
                      <a16:colId xmlns:a16="http://schemas.microsoft.com/office/drawing/2014/main" val="347978085"/>
                    </a:ext>
                  </a:extLst>
                </a:gridCol>
                <a:gridCol w="441552">
                  <a:extLst>
                    <a:ext uri="{9D8B030D-6E8A-4147-A177-3AD203B41FA5}">
                      <a16:colId xmlns:a16="http://schemas.microsoft.com/office/drawing/2014/main" val="2553478931"/>
                    </a:ext>
                  </a:extLst>
                </a:gridCol>
                <a:gridCol w="441552">
                  <a:extLst>
                    <a:ext uri="{9D8B030D-6E8A-4147-A177-3AD203B41FA5}">
                      <a16:colId xmlns:a16="http://schemas.microsoft.com/office/drawing/2014/main" val="1801172885"/>
                    </a:ext>
                  </a:extLst>
                </a:gridCol>
                <a:gridCol w="441552">
                  <a:extLst>
                    <a:ext uri="{9D8B030D-6E8A-4147-A177-3AD203B41FA5}">
                      <a16:colId xmlns:a16="http://schemas.microsoft.com/office/drawing/2014/main" val="1044358995"/>
                    </a:ext>
                  </a:extLst>
                </a:gridCol>
                <a:gridCol w="441552">
                  <a:extLst>
                    <a:ext uri="{9D8B030D-6E8A-4147-A177-3AD203B41FA5}">
                      <a16:colId xmlns:a16="http://schemas.microsoft.com/office/drawing/2014/main" val="3115767786"/>
                    </a:ext>
                  </a:extLst>
                </a:gridCol>
                <a:gridCol w="441552">
                  <a:extLst>
                    <a:ext uri="{9D8B030D-6E8A-4147-A177-3AD203B41FA5}">
                      <a16:colId xmlns:a16="http://schemas.microsoft.com/office/drawing/2014/main" val="3566615832"/>
                    </a:ext>
                  </a:extLst>
                </a:gridCol>
                <a:gridCol w="441552">
                  <a:extLst>
                    <a:ext uri="{9D8B030D-6E8A-4147-A177-3AD203B41FA5}">
                      <a16:colId xmlns:a16="http://schemas.microsoft.com/office/drawing/2014/main" val="2166014559"/>
                    </a:ext>
                  </a:extLst>
                </a:gridCol>
                <a:gridCol w="441552">
                  <a:extLst>
                    <a:ext uri="{9D8B030D-6E8A-4147-A177-3AD203B41FA5}">
                      <a16:colId xmlns:a16="http://schemas.microsoft.com/office/drawing/2014/main" val="3834349797"/>
                    </a:ext>
                  </a:extLst>
                </a:gridCol>
                <a:gridCol w="441552">
                  <a:extLst>
                    <a:ext uri="{9D8B030D-6E8A-4147-A177-3AD203B41FA5}">
                      <a16:colId xmlns:a16="http://schemas.microsoft.com/office/drawing/2014/main" val="1943016065"/>
                    </a:ext>
                  </a:extLst>
                </a:gridCol>
                <a:gridCol w="441552">
                  <a:extLst>
                    <a:ext uri="{9D8B030D-6E8A-4147-A177-3AD203B41FA5}">
                      <a16:colId xmlns:a16="http://schemas.microsoft.com/office/drawing/2014/main" val="1220309576"/>
                    </a:ext>
                  </a:extLst>
                </a:gridCol>
              </a:tblGrid>
              <a:tr h="370840">
                <a:tc rowSpan="2">
                  <a:txBody>
                    <a:bodyPr/>
                    <a:lstStyle/>
                    <a:p>
                      <a:r>
                        <a:rPr lang="en-US" b="0" dirty="0">
                          <a:solidFill>
                            <a:schemeClr val="tx1"/>
                          </a:solidFill>
                        </a:rPr>
                        <a:t>Time: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6">
                  <a:txBody>
                    <a:bodyPr/>
                    <a:lstStyle/>
                    <a:p>
                      <a:r>
                        <a:rPr lang="en-US" sz="1200" b="0" dirty="0">
                          <a:solidFill>
                            <a:schemeClr val="tx1"/>
                          </a:solidFill>
                        </a:rPr>
                        <a:t>3</a:t>
                      </a:r>
                      <a:r>
                        <a:rPr lang="en-US" sz="1200" b="0" baseline="30000" dirty="0">
                          <a:solidFill>
                            <a:schemeClr val="tx1"/>
                          </a:solidFill>
                        </a:rPr>
                        <a:t>rd</a:t>
                      </a:r>
                      <a:r>
                        <a:rPr lang="en-US" sz="1200" b="0" dirty="0">
                          <a:solidFill>
                            <a:schemeClr val="tx1"/>
                          </a:solidFill>
                        </a:rPr>
                        <a:t> Minute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6">
                  <a:txBody>
                    <a:bodyPr/>
                    <a:lstStyle/>
                    <a:p>
                      <a:r>
                        <a:rPr lang="en-US" sz="1200" b="0" dirty="0">
                          <a:solidFill>
                            <a:schemeClr val="tx1"/>
                          </a:solidFill>
                        </a:rPr>
                        <a:t>2</a:t>
                      </a:r>
                      <a:r>
                        <a:rPr lang="en-US" sz="1200" b="0" baseline="30000" dirty="0">
                          <a:solidFill>
                            <a:schemeClr val="tx1"/>
                          </a:solidFill>
                        </a:rPr>
                        <a:t>nd</a:t>
                      </a:r>
                      <a:r>
                        <a:rPr lang="en-US" sz="1200" b="0" dirty="0">
                          <a:solidFill>
                            <a:schemeClr val="tx1"/>
                          </a:solidFill>
                        </a:rPr>
                        <a:t> Minute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6">
                  <a:txBody>
                    <a:bodyPr/>
                    <a:lstStyle/>
                    <a:p>
                      <a:r>
                        <a:rPr lang="en-US" sz="1200" b="0" dirty="0">
                          <a:solidFill>
                            <a:schemeClr val="tx1"/>
                          </a:solidFill>
                        </a:rPr>
                        <a:t>1</a:t>
                      </a:r>
                      <a:r>
                        <a:rPr lang="en-US" sz="1200" b="0" baseline="30000" dirty="0">
                          <a:solidFill>
                            <a:schemeClr val="tx1"/>
                          </a:solidFill>
                        </a:rPr>
                        <a:t>st</a:t>
                      </a:r>
                      <a:r>
                        <a:rPr lang="en-US" sz="1200" b="0" dirty="0">
                          <a:solidFill>
                            <a:schemeClr val="tx1"/>
                          </a:solidFill>
                        </a:rPr>
                        <a:t> Minute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854218"/>
                  </a:ext>
                </a:extLst>
              </a:tr>
              <a:tr h="370840">
                <a:tc vMerge="1">
                  <a:txBody>
                    <a:bodyPr/>
                    <a:lstStyle/>
                    <a:p>
                      <a:r>
                        <a:rPr lang="en-US" b="0" dirty="0">
                          <a:solidFill>
                            <a:schemeClr val="bg1">
                              <a:lumMod val="50000"/>
                            </a:schemeClr>
                          </a:solidFill>
                        </a:rPr>
                        <a:t>Time: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tx1"/>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solidFill>
                            <a:schemeClr val="tx1"/>
                          </a:solidFill>
                        </a:rPr>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8711902"/>
                  </a:ext>
                </a:extLst>
              </a:tr>
              <a:tr h="545640">
                <a:tc>
                  <a:txBody>
                    <a:bodyPr/>
                    <a:lstStyle/>
                    <a:p>
                      <a:r>
                        <a:rPr lang="en-US" dirty="0">
                          <a:solidFill>
                            <a:schemeClr val="tx1"/>
                          </a:solidFill>
                        </a:rPr>
                        <a:t>Events:</a:t>
                      </a:r>
                    </a:p>
                  </a:txBody>
                  <a:tcPr anchor="ctr">
                    <a:lnT w="12700" cap="flat" cmpd="sng" algn="ctr">
                      <a:no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4029089339"/>
                  </a:ext>
                </a:extLst>
              </a:tr>
              <a:tr h="370840">
                <a:tc rowSpan="3">
                  <a:txBody>
                    <a:bodyPr/>
                    <a:lstStyle/>
                    <a:p>
                      <a:r>
                        <a:rPr lang="en-US" dirty="0">
                          <a:solidFill>
                            <a:schemeClr val="tx1"/>
                          </a:solidFill>
                        </a:rPr>
                        <a:t>Windows:</a:t>
                      </a:r>
                    </a:p>
                  </a:txBody>
                  <a:tcPr anchor="ctr"/>
                </a:tc>
                <a:tc>
                  <a:txBody>
                    <a:bodyPr/>
                    <a:lstStyle/>
                    <a:p>
                      <a:pPr algn="ctr"/>
                      <a:endParaRPr lang="en-US" sz="1400" dirty="0">
                        <a:solidFill>
                          <a:schemeClr val="tx1"/>
                        </a:solidFill>
                      </a:endParaRPr>
                    </a:p>
                  </a:txBody>
                  <a:tcPr anchor="ctr">
                    <a:noFill/>
                  </a:tcPr>
                </a:tc>
                <a:tc>
                  <a:txBody>
                    <a:bodyPr/>
                    <a:lstStyle/>
                    <a:p>
                      <a:pPr algn="ctr"/>
                      <a:endParaRPr lang="en-US" sz="1400" dirty="0">
                        <a:solidFill>
                          <a:schemeClr val="tx1"/>
                        </a:solidFill>
                      </a:endParaRPr>
                    </a:p>
                  </a:txBody>
                  <a:tcPr anchor="ctr">
                    <a:noFill/>
                  </a:tcPr>
                </a:tc>
                <a:tc>
                  <a:txBody>
                    <a:bodyPr/>
                    <a:lstStyle/>
                    <a:p>
                      <a:pPr algn="ctr"/>
                      <a:endParaRPr lang="en-US" sz="1400" dirty="0">
                        <a:solidFill>
                          <a:schemeClr val="tx1"/>
                        </a:solidFill>
                      </a:endParaRPr>
                    </a:p>
                  </a:txBody>
                  <a:tcPr anchor="ctr">
                    <a:noFill/>
                  </a:tcPr>
                </a:tc>
                <a:tc>
                  <a:txBody>
                    <a:bodyPr/>
                    <a:lstStyle/>
                    <a:p>
                      <a:pPr algn="ctr"/>
                      <a:endParaRPr lang="en-US" sz="1400" dirty="0">
                        <a:solidFill>
                          <a:schemeClr val="tx1"/>
                        </a:solidFill>
                      </a:endParaRPr>
                    </a:p>
                  </a:txBody>
                  <a:tcPr anchor="ctr">
                    <a:noFill/>
                  </a:tcPr>
                </a:tc>
                <a:tc>
                  <a:txBody>
                    <a:bodyPr/>
                    <a:lstStyle/>
                    <a:p>
                      <a:pPr algn="ctr"/>
                      <a:endParaRPr lang="en-US" sz="1400" dirty="0">
                        <a:solidFill>
                          <a:schemeClr val="tx1"/>
                        </a:solidFill>
                      </a:endParaRPr>
                    </a:p>
                  </a:txBody>
                  <a:tcPr anchor="ctr">
                    <a:lnB w="12700" cap="flat" cmpd="sng" algn="ctr">
                      <a:noFill/>
                      <a:prstDash val="solid"/>
                      <a:round/>
                      <a:headEnd type="none" w="med" len="med"/>
                      <a:tailEnd type="none" w="med" len="med"/>
                    </a:lnB>
                    <a:noFill/>
                  </a:tcPr>
                </a:tc>
                <a:tc>
                  <a:txBody>
                    <a:bodyPr/>
                    <a:lstStyle/>
                    <a:p>
                      <a:pPr algn="ctr"/>
                      <a:endParaRPr lang="en-US" sz="14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tx1"/>
                        </a:solidFill>
                      </a:endParaRP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endParaRPr lang="en-US" sz="1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400" dirty="0">
                          <a:solidFill>
                            <a:schemeClr val="tx1"/>
                          </a:solidFill>
                        </a:rPr>
                        <a:t>MaxReading: 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pPr algn="ctr"/>
                      <a:endParaRPr lang="en-US" sz="14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1306519"/>
                  </a:ext>
                </a:extLst>
              </a:tr>
              <a:tr h="370840">
                <a:tc vMerge="1">
                  <a:txBody>
                    <a:bodyPr/>
                    <a:lstStyle/>
                    <a:p>
                      <a:endParaRPr lang="en-US" dirty="0"/>
                    </a:p>
                  </a:txBody>
                  <a:tcPr/>
                </a:tc>
                <a:tc>
                  <a:txBody>
                    <a:bodyPr/>
                    <a:lstStyle/>
                    <a:p>
                      <a:pPr algn="ctr"/>
                      <a:endParaRPr lang="en-US" sz="14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chemeClr val="tx1"/>
                        </a:solidFill>
                      </a:endParaRP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4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400" dirty="0">
                          <a:solidFill>
                            <a:schemeClr val="tx1"/>
                          </a:solidFill>
                        </a:rPr>
                        <a:t>MaxReading: 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4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4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4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4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4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endParaRPr lang="en-US" sz="1400" dirty="0">
                        <a:solidFill>
                          <a:schemeClr val="tx1"/>
                        </a:solidFill>
                      </a:endParaRPr>
                    </a:p>
                  </a:txBody>
                  <a:tcPr anchor="ctr">
                    <a:lnT w="12700" cap="flat" cmpd="sng" algn="ctr">
                      <a:noFill/>
                      <a:prstDash val="solid"/>
                      <a:round/>
                      <a:headEnd type="none" w="med" len="med"/>
                      <a:tailEnd type="none" w="med" len="med"/>
                    </a:lnT>
                    <a:noFill/>
                  </a:tcPr>
                </a:tc>
                <a:tc>
                  <a:txBody>
                    <a:bodyPr/>
                    <a:lstStyle/>
                    <a:p>
                      <a:pPr algn="ctr"/>
                      <a:endParaRPr lang="en-US" sz="14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endParaRPr lang="en-US" sz="14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endParaRPr lang="en-US" sz="14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endParaRPr lang="en-US" sz="1400" dirty="0">
                        <a:solidFill>
                          <a:schemeClr val="tx1"/>
                        </a:solidFill>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39089264"/>
                  </a:ext>
                </a:extLst>
              </a:tr>
              <a:tr h="370840">
                <a:tc vMerge="1">
                  <a:txBody>
                    <a:bodyPr/>
                    <a:lstStyle/>
                    <a:p>
                      <a:endParaRPr lang="en-US" dirty="0"/>
                    </a:p>
                  </a:txBody>
                  <a:tcPr/>
                </a:tc>
                <a:tc gridSpan="4">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400" dirty="0">
                          <a:solidFill>
                            <a:schemeClr val="tx1"/>
                          </a:solidFill>
                        </a:rPr>
                        <a:t>MaxReading: 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400"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pPr algn="ctr"/>
                      <a:endParaRPr lang="en-US" sz="1400"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bg1">
                            <a:lumMod val="50000"/>
                          </a:schemeClr>
                        </a:solidFill>
                      </a:endParaRP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bg1">
                            <a:lumMod val="50000"/>
                          </a:schemeClr>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bg1">
                            <a:lumMod val="50000"/>
                          </a:schemeClr>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bg1">
                            <a:lumMod val="50000"/>
                          </a:schemeClr>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bg1">
                            <a:lumMod val="50000"/>
                          </a:schemeClr>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endParaRPr lang="en-US" sz="1400" dirty="0">
                        <a:solidFill>
                          <a:schemeClr val="bg1">
                            <a:lumMod val="50000"/>
                          </a:schemeClr>
                        </a:solidFill>
                      </a:endParaRPr>
                    </a:p>
                  </a:txBody>
                  <a:tcPr anchor="ctr">
                    <a:lnT w="12700" cap="flat" cmpd="sng" algn="ctr">
                      <a:noFill/>
                      <a:prstDash val="solid"/>
                      <a:round/>
                      <a:headEnd type="none" w="med" len="med"/>
                      <a:tailEnd type="none" w="med" len="med"/>
                    </a:lnT>
                    <a:noFill/>
                  </a:tcP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bg1">
                            <a:lumMod val="50000"/>
                          </a:schemeClr>
                        </a:solidFill>
                      </a:endParaRPr>
                    </a:p>
                  </a:txBody>
                  <a:tcPr anchor="ctr">
                    <a:noFill/>
                  </a:tcPr>
                </a:tc>
                <a:tc>
                  <a:txBody>
                    <a:bodyPr/>
                    <a:lstStyle/>
                    <a:p>
                      <a:pPr algn="ctr"/>
                      <a:endParaRPr lang="en-US" sz="1400" dirty="0">
                        <a:solidFill>
                          <a:schemeClr val="bg1">
                            <a:lumMod val="50000"/>
                          </a:schemeClr>
                        </a:solidFill>
                      </a:endParaRPr>
                    </a:p>
                  </a:txBody>
                  <a:tcPr anchor="ctr"/>
                </a:tc>
                <a:tc>
                  <a:txBody>
                    <a:bodyPr/>
                    <a:lstStyle/>
                    <a:p>
                      <a:pPr algn="ctr"/>
                      <a:endParaRPr lang="en-US" sz="1400" dirty="0">
                        <a:solidFill>
                          <a:schemeClr val="bg1">
                            <a:lumMod val="50000"/>
                          </a:schemeClr>
                        </a:solidFill>
                      </a:endParaRPr>
                    </a:p>
                  </a:txBody>
                  <a:tcPr anchor="ctr"/>
                </a:tc>
                <a:tc>
                  <a:txBody>
                    <a:bodyPr/>
                    <a:lstStyle/>
                    <a:p>
                      <a:pPr algn="ctr"/>
                      <a:endParaRPr lang="en-US" sz="1400" dirty="0">
                        <a:solidFill>
                          <a:schemeClr val="bg1">
                            <a:lumMod val="50000"/>
                          </a:schemeClr>
                        </a:solidFill>
                      </a:endParaRPr>
                    </a:p>
                  </a:txBody>
                  <a:tcPr anchor="ctr"/>
                </a:tc>
                <a:tc>
                  <a:txBody>
                    <a:bodyPr/>
                    <a:lstStyle/>
                    <a:p>
                      <a:pPr algn="ctr"/>
                      <a:endParaRPr lang="en-US" sz="1400" dirty="0">
                        <a:solidFill>
                          <a:schemeClr val="bg1">
                            <a:lumMod val="50000"/>
                          </a:schemeClr>
                        </a:solidFill>
                      </a:endParaRPr>
                    </a:p>
                  </a:txBody>
                  <a:tcPr anchor="ctr"/>
                </a:tc>
                <a:extLst>
                  <a:ext uri="{0D108BD9-81ED-4DB2-BD59-A6C34878D82A}">
                    <a16:rowId xmlns:a16="http://schemas.microsoft.com/office/drawing/2014/main" val="3728661273"/>
                  </a:ext>
                </a:extLst>
              </a:tr>
            </a:tbl>
          </a:graphicData>
        </a:graphic>
      </p:graphicFrame>
      <p:pic>
        <p:nvPicPr>
          <p:cNvPr id="4" name="Graphic 3">
            <a:extLst>
              <a:ext uri="{FF2B5EF4-FFF2-40B4-BE49-F238E27FC236}">
                <a16:creationId xmlns:a16="http://schemas.microsoft.com/office/drawing/2014/main" id="{8024641A-8D91-AC4D-E87A-3691B4D8B0D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2480941" y="4448187"/>
            <a:ext cx="436346" cy="436346"/>
          </a:xfrm>
          <a:prstGeom prst="rect">
            <a:avLst/>
          </a:prstGeom>
        </p:spPr>
      </p:pic>
      <p:cxnSp>
        <p:nvCxnSpPr>
          <p:cNvPr id="8" name="Straight Arrow Connector 7">
            <a:extLst>
              <a:ext uri="{FF2B5EF4-FFF2-40B4-BE49-F238E27FC236}">
                <a16:creationId xmlns:a16="http://schemas.microsoft.com/office/drawing/2014/main" id="{7154FA6D-6A35-AC36-E3D3-8D7F1F38A46A}"/>
              </a:ext>
              <a:ext uri="{C183D7F6-B498-43B3-948B-1728B52AA6E4}">
                <adec:decorative xmlns:adec="http://schemas.microsoft.com/office/drawing/2017/decorative" val="1"/>
              </a:ext>
            </a:extLst>
          </p:cNvPr>
          <p:cNvCxnSpPr>
            <a:cxnSpLocks/>
            <a:stCxn id="4" idx="0"/>
          </p:cNvCxnSpPr>
          <p:nvPr/>
        </p:nvCxnSpPr>
        <p:spPr>
          <a:xfrm>
            <a:off x="2917287" y="4666360"/>
            <a:ext cx="8341194" cy="0"/>
          </a:xfrm>
          <a:prstGeom prst="straightConnector1">
            <a:avLst/>
          </a:prstGeom>
          <a:ln w="28575">
            <a:solidFill>
              <a:srgbClr val="1392B4"/>
            </a:solidFill>
            <a:prstDash val="sysDot"/>
            <a:headEnd type="none"/>
            <a:tailEnd type="triangle"/>
          </a:ln>
        </p:spPr>
        <p:style>
          <a:lnRef idx="1">
            <a:schemeClr val="accent5"/>
          </a:lnRef>
          <a:fillRef idx="0">
            <a:schemeClr val="accent5"/>
          </a:fillRef>
          <a:effectRef idx="0">
            <a:schemeClr val="accent5"/>
          </a:effectRef>
          <a:fontRef idx="minor">
            <a:schemeClr val="tx1"/>
          </a:fontRef>
        </p:style>
      </p:cxnSp>
      <p:sp>
        <p:nvSpPr>
          <p:cNvPr id="9" name="Star: 8 Points 8">
            <a:extLst>
              <a:ext uri="{FF2B5EF4-FFF2-40B4-BE49-F238E27FC236}">
                <a16:creationId xmlns:a16="http://schemas.microsoft.com/office/drawing/2014/main" id="{F20FA0FD-572E-5256-1EA3-3D7CEAF9E65A}"/>
              </a:ext>
              <a:ext uri="{C183D7F6-B498-43B3-948B-1728B52AA6E4}">
                <adec:decorative xmlns:adec="http://schemas.microsoft.com/office/drawing/2017/decorative" val="1"/>
              </a:ext>
            </a:extLst>
          </p:cNvPr>
          <p:cNvSpPr/>
          <p:nvPr/>
        </p:nvSpPr>
        <p:spPr bwMode="auto">
          <a:xfrm>
            <a:off x="3520510" y="4422306"/>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3.1</a:t>
            </a:r>
          </a:p>
        </p:txBody>
      </p:sp>
      <p:sp>
        <p:nvSpPr>
          <p:cNvPr id="11" name="Star: 8 Points 10">
            <a:extLst>
              <a:ext uri="{FF2B5EF4-FFF2-40B4-BE49-F238E27FC236}">
                <a16:creationId xmlns:a16="http://schemas.microsoft.com/office/drawing/2014/main" id="{3F8F04AC-416C-2485-AE15-0A7D8ABA42B2}"/>
              </a:ext>
              <a:ext uri="{C183D7F6-B498-43B3-948B-1728B52AA6E4}">
                <adec:decorative xmlns:adec="http://schemas.microsoft.com/office/drawing/2017/decorative" val="1"/>
              </a:ext>
            </a:extLst>
          </p:cNvPr>
          <p:cNvSpPr/>
          <p:nvPr/>
        </p:nvSpPr>
        <p:spPr bwMode="auto">
          <a:xfrm>
            <a:off x="5300856" y="4411921"/>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2.8</a:t>
            </a:r>
          </a:p>
        </p:txBody>
      </p:sp>
      <p:sp>
        <p:nvSpPr>
          <p:cNvPr id="12" name="Star: 8 Points 11">
            <a:extLst>
              <a:ext uri="{FF2B5EF4-FFF2-40B4-BE49-F238E27FC236}">
                <a16:creationId xmlns:a16="http://schemas.microsoft.com/office/drawing/2014/main" id="{C5BDF1B8-B954-C6EA-51E7-EDD3DBDDF7F8}"/>
              </a:ext>
              <a:ext uri="{C183D7F6-B498-43B3-948B-1728B52AA6E4}">
                <adec:decorative xmlns:adec="http://schemas.microsoft.com/office/drawing/2017/decorative" val="1"/>
              </a:ext>
            </a:extLst>
          </p:cNvPr>
          <p:cNvSpPr/>
          <p:nvPr/>
        </p:nvSpPr>
        <p:spPr bwMode="auto">
          <a:xfrm>
            <a:off x="4172691" y="4411921"/>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3.4</a:t>
            </a:r>
          </a:p>
        </p:txBody>
      </p:sp>
      <p:sp>
        <p:nvSpPr>
          <p:cNvPr id="15" name="Star: 8 Points 14">
            <a:extLst>
              <a:ext uri="{FF2B5EF4-FFF2-40B4-BE49-F238E27FC236}">
                <a16:creationId xmlns:a16="http://schemas.microsoft.com/office/drawing/2014/main" id="{BC39F758-860F-3AA7-C878-505B38699805}"/>
              </a:ext>
              <a:ext uri="{C183D7F6-B498-43B3-948B-1728B52AA6E4}">
                <adec:decorative xmlns:adec="http://schemas.microsoft.com/office/drawing/2017/decorative" val="1"/>
              </a:ext>
            </a:extLst>
          </p:cNvPr>
          <p:cNvSpPr/>
          <p:nvPr/>
        </p:nvSpPr>
        <p:spPr bwMode="auto">
          <a:xfrm>
            <a:off x="5823283" y="4411921"/>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2.7</a:t>
            </a:r>
          </a:p>
        </p:txBody>
      </p:sp>
      <p:sp>
        <p:nvSpPr>
          <p:cNvPr id="16" name="Star: 8 Points 15">
            <a:extLst>
              <a:ext uri="{FF2B5EF4-FFF2-40B4-BE49-F238E27FC236}">
                <a16:creationId xmlns:a16="http://schemas.microsoft.com/office/drawing/2014/main" id="{3EBC8C34-A161-0665-8339-65047C329F05}"/>
              </a:ext>
              <a:ext uri="{C183D7F6-B498-43B3-948B-1728B52AA6E4}">
                <adec:decorative xmlns:adec="http://schemas.microsoft.com/office/drawing/2017/decorative" val="1"/>
              </a:ext>
            </a:extLst>
          </p:cNvPr>
          <p:cNvSpPr/>
          <p:nvPr/>
        </p:nvSpPr>
        <p:spPr bwMode="auto">
          <a:xfrm>
            <a:off x="6581466" y="4411921"/>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2.9</a:t>
            </a:r>
          </a:p>
        </p:txBody>
      </p:sp>
      <p:sp>
        <p:nvSpPr>
          <p:cNvPr id="17" name="Star: 8 Points 16">
            <a:extLst>
              <a:ext uri="{FF2B5EF4-FFF2-40B4-BE49-F238E27FC236}">
                <a16:creationId xmlns:a16="http://schemas.microsoft.com/office/drawing/2014/main" id="{CB2872E9-E73B-6836-8E66-B9C01C682EF5}"/>
              </a:ext>
              <a:ext uri="{C183D7F6-B498-43B3-948B-1728B52AA6E4}">
                <adec:decorative xmlns:adec="http://schemas.microsoft.com/office/drawing/2017/decorative" val="1"/>
              </a:ext>
            </a:extLst>
          </p:cNvPr>
          <p:cNvSpPr/>
          <p:nvPr/>
        </p:nvSpPr>
        <p:spPr bwMode="auto">
          <a:xfrm>
            <a:off x="7233647" y="4411921"/>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2.6</a:t>
            </a:r>
          </a:p>
        </p:txBody>
      </p:sp>
      <p:sp>
        <p:nvSpPr>
          <p:cNvPr id="19" name="Star: 8 Points 18">
            <a:extLst>
              <a:ext uri="{FF2B5EF4-FFF2-40B4-BE49-F238E27FC236}">
                <a16:creationId xmlns:a16="http://schemas.microsoft.com/office/drawing/2014/main" id="{9C883F71-F4C8-D977-1188-A80ADBDD0314}"/>
              </a:ext>
              <a:ext uri="{C183D7F6-B498-43B3-948B-1728B52AA6E4}">
                <adec:decorative xmlns:adec="http://schemas.microsoft.com/office/drawing/2017/decorative" val="1"/>
              </a:ext>
            </a:extLst>
          </p:cNvPr>
          <p:cNvSpPr/>
          <p:nvPr/>
        </p:nvSpPr>
        <p:spPr bwMode="auto">
          <a:xfrm>
            <a:off x="9457851" y="4411921"/>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3.1</a:t>
            </a:r>
          </a:p>
        </p:txBody>
      </p:sp>
      <p:sp>
        <p:nvSpPr>
          <p:cNvPr id="20" name="Star: 8 Points 19">
            <a:extLst>
              <a:ext uri="{FF2B5EF4-FFF2-40B4-BE49-F238E27FC236}">
                <a16:creationId xmlns:a16="http://schemas.microsoft.com/office/drawing/2014/main" id="{871408EB-875B-D60C-DFBB-1096C515C879}"/>
              </a:ext>
              <a:ext uri="{C183D7F6-B498-43B3-948B-1728B52AA6E4}">
                <adec:decorative xmlns:adec="http://schemas.microsoft.com/office/drawing/2017/decorative" val="1"/>
              </a:ext>
            </a:extLst>
          </p:cNvPr>
          <p:cNvSpPr/>
          <p:nvPr/>
        </p:nvSpPr>
        <p:spPr bwMode="auto">
          <a:xfrm>
            <a:off x="10252515" y="4411921"/>
            <a:ext cx="508879" cy="508879"/>
          </a:xfrm>
          <a:prstGeom prst="star8">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3.0</a:t>
            </a:r>
          </a:p>
        </p:txBody>
      </p:sp>
    </p:spTree>
    <p:extLst>
      <p:ext uri="{BB962C8B-B14F-4D97-AF65-F5344CB8AC3E}">
        <p14:creationId xmlns:p14="http://schemas.microsoft.com/office/powerpoint/2010/main" val="717054670"/>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2343</Words>
  <Application>Microsoft Office PowerPoint</Application>
  <PresentationFormat>Widescreen</PresentationFormat>
  <Paragraphs>428</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Consolas</vt:lpstr>
      <vt:lpstr>Courier New</vt:lpstr>
      <vt:lpstr>Segoe UI</vt:lpstr>
      <vt:lpstr>Segoe UI Light</vt:lpstr>
      <vt:lpstr>Segoe UI Semibold</vt:lpstr>
      <vt:lpstr>Wingdings</vt:lpstr>
      <vt:lpstr>Microsoft Azure Template</vt:lpstr>
      <vt:lpstr>Implement a data streaming solution with Azure Stream Analytics</vt:lpstr>
      <vt:lpstr>Agenda</vt:lpstr>
      <vt:lpstr>Get started with Azure Stream Analytics</vt:lpstr>
      <vt:lpstr>Introduction to data streams</vt:lpstr>
      <vt:lpstr>Event processing with Azure Stream Analytics</vt:lpstr>
      <vt:lpstr>Window functions – Tumbling Window</vt:lpstr>
      <vt:lpstr>Window functions – Hopping Window</vt:lpstr>
      <vt:lpstr>Window functions – Sliding Window</vt:lpstr>
      <vt:lpstr>Window functions – Session Window</vt:lpstr>
      <vt:lpstr>Window functions – Snapshot Window</vt:lpstr>
      <vt:lpstr>Demo: Get started with Azure Stream Analytics</vt:lpstr>
      <vt:lpstr>Knowledge check</vt:lpstr>
      <vt:lpstr>Ingest streaming data using Azure Stream Analytics and Azure Synapse Analytics</vt:lpstr>
      <vt:lpstr>Stream ingestion scenarios Relational data warehouse</vt:lpstr>
      <vt:lpstr>Stream ingestion scenarios Data Lake</vt:lpstr>
      <vt:lpstr>Exercise: Ingest streaming data into Azure Synapse Analytics</vt:lpstr>
      <vt:lpstr>Knowledge check</vt:lpstr>
      <vt:lpstr>Visualize real-time data with Azure Stream Analytics and Power BI</vt:lpstr>
      <vt:lpstr>Azure Stream Analytics and Power BI</vt:lpstr>
      <vt:lpstr>Real-time data visualizations in Power BI</vt:lpstr>
      <vt:lpstr>Demo: Create a real-time data visualization</vt:lpstr>
      <vt:lpstr>Knowledge check</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2023-01-25T22:58:50Z</dcterms:created>
  <dcterms:modified xsi:type="dcterms:W3CDTF">2023-04-16T04:21:07Z</dcterms:modified>
</cp:coreProperties>
</file>