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5"/>
  </p:notesMasterIdLst>
  <p:handoutMasterIdLst>
    <p:handoutMasterId r:id="rId26"/>
  </p:handoutMasterIdLst>
  <p:sldIdLst>
    <p:sldId id="1627" r:id="rId2"/>
    <p:sldId id="1778" r:id="rId3"/>
    <p:sldId id="1684" r:id="rId4"/>
    <p:sldId id="1781" r:id="rId5"/>
    <p:sldId id="2134805613" r:id="rId6"/>
    <p:sldId id="2134805614" r:id="rId7"/>
    <p:sldId id="2134805612" r:id="rId8"/>
    <p:sldId id="2134805594" r:id="rId9"/>
    <p:sldId id="1780" r:id="rId10"/>
    <p:sldId id="2134805615" r:id="rId11"/>
    <p:sldId id="2134805616" r:id="rId12"/>
    <p:sldId id="2134805617" r:id="rId13"/>
    <p:sldId id="2134805618" r:id="rId14"/>
    <p:sldId id="1784" r:id="rId15"/>
    <p:sldId id="2134805624" r:id="rId16"/>
    <p:sldId id="1779" r:id="rId17"/>
    <p:sldId id="2134805619" r:id="rId18"/>
    <p:sldId id="2134805620" r:id="rId19"/>
    <p:sldId id="2134805621" r:id="rId20"/>
    <p:sldId id="2134805622" r:id="rId21"/>
    <p:sldId id="2134805623" r:id="rId22"/>
    <p:sldId id="2134805625" r:id="rId23"/>
    <p:sldId id="213480560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3681" autoAdjust="0"/>
  </p:normalViewPr>
  <p:slideViewPr>
    <p:cSldViewPr snapToGrid="0">
      <p:cViewPr varScale="1">
        <p:scale>
          <a:sx n="67" d="100"/>
          <a:sy n="67" d="100"/>
        </p:scale>
        <p:origin x="1360" y="40"/>
      </p:cViewPr>
      <p:guideLst/>
    </p:cSldViewPr>
  </p:slideViewPr>
  <p:outlineViewPr>
    <p:cViewPr>
      <p:scale>
        <a:sx n="33" d="100"/>
        <a:sy n="33" d="100"/>
      </p:scale>
      <p:origin x="0" y="-2704"/>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2/1/2023 2:42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2/1/2023 2:42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i="1" dirty="0"/>
              <a:t>Before delivering this presentation, review the associated modules on Microsoft Learn (</a:t>
            </a:r>
            <a:r>
              <a:rPr lang="en-US" sz="900" i="1" dirty="0">
                <a:solidFill>
                  <a:schemeClr val="tx2"/>
                </a:solidFill>
              </a:rPr>
              <a:t>https://aka.ms/mslearn-azure-databricks)</a:t>
            </a:r>
            <a:r>
              <a:rPr lang="en-US" sz="800" i="1" dirty="0"/>
              <a:t> and complete the exercises.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i="1" dirty="0"/>
              <a:t>Before starting your delivery, prepare a lab environment for the first demonstration by running the setup script.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first step in using Spark in Azure Databricks is to create a Spark cluster, similarly to creating a Spark pool in Azure Synapse Analytics.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6329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Notebooks in Azure Databricks are similar to notebooks in Azure Synapse Analytics (and other common notebook standards, like </a:t>
            </a:r>
            <a:r>
              <a:rPr lang="en-US" i="1" dirty="0" err="1"/>
              <a:t>Jupyter</a:t>
            </a:r>
            <a:r>
              <a:rPr lang="en-US" i="1" dirty="0"/>
              <a:t> notebooks). There are some user interface differences, but the basic structure of markdown and code cells is the same.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126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Using Spark in Azure Databricks is essentially the same as using Spark in Azure Synapse analytics (or any Apache Spark implementation)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6315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Built-in data visualizations in Spark notebooks can be quite sophisticated and interactive. Additionally, when using an Azure Databricks SQL Warehouse, you can create dashboards of data visualizations for business users to consume. Many professional data analysts and data scientists however prefer to use standard graphics libraries like Matplotlib and Seaborn to create custom visualizations in Spark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8778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45 minutes to complete, including 5-10 minutes at the start to set up the environment.</a:t>
            </a:r>
          </a:p>
          <a:p>
            <a:r>
              <a:rPr lang="en-US" i="1" dirty="0"/>
              <a:t>Not all students work at the same pace, so you should allow an hour or more as necessary for your class.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While students are completing the exercise, you can prepare for the next demonstration by running the setup script for that exercise.</a:t>
            </a:r>
          </a:p>
          <a:p>
            <a:endParaRPr lang="en-US" i="1"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74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368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1048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Notebooks often encapsulate data transformations or analytical operations that you want to automate as a repeatable process. To accomplish this, you can include Azure Databricks notebooks in an Azure Data Factory (or Azure Synapse Analytics) pipeline.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93855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order to run notebooks in Azure Databricks, your pipeline runtime needs to be able to access the Azure Databricks workspace securely. To accomplish this, you can generate an access token in Azure Databricks and use it to define a linked service in Azure Data Factory (or Azure Synapse Analytics).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1472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multiple Databricks activities – including compiled Java executables (JARs) and Python scripts. To run a notebook, you must use the Notebook activity.</a:t>
            </a:r>
          </a:p>
          <a:p>
            <a:endParaRPr lang="en-US" i="1" dirty="0"/>
          </a:p>
          <a:p>
            <a:r>
              <a:rPr lang="en-US" i="1" dirty="0"/>
              <a:t>(Note that the Databricks activities are similar to the Synapse activities – be sure to use the right ones!)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8324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2/1/2023 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To use parameters in an Azure Databricks notebook, you need to define the parameters in the notebook code by using the </a:t>
            </a:r>
            <a:r>
              <a:rPr lang="en-US" i="1" dirty="0" err="1"/>
              <a:t>dbutils</a:t>
            </a:r>
            <a:r>
              <a:rPr lang="en-US" i="1" dirty="0"/>
              <a:t> library. This is different from defining parameters in a Synapse Analytics notebook (in which you can toggle the Parameter setting for a code cell to use standard variable declarations as parameters). The basic approach is the same though, with the assigned value for the parameter being used as a default value when no parameter is passed.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58394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The demonstration will take around 40 minutes.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Tell students that they can try the steps for themselves after class, though they may need to use their own Azure subscription if a hosted environment is not provided.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9845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8012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a:p>
            <a:endParaRPr lang="en-US" dirty="0"/>
          </a:p>
          <a:p>
            <a:endParaRPr lang="en-US"/>
          </a:p>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898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Azure Databricks is a version of the popular Databricks platform hosted on Azure. It was created in partnership between Microsoft and Databricks.</a:t>
            </a:r>
          </a:p>
          <a:p>
            <a:r>
              <a:rPr lang="en-US" i="1" dirty="0"/>
              <a:t>Although the focus of this course has been on performing data engineering with Azure Synapse Analytics, many organizations want to use Databricks for some of the same tasks for multi-cloud compatibility or cloud portability reasons, or because they have existing data solutions based on Databricks.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49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three workloads supported in Azure Databricks are reflected in the three role-specific views in the Azure Databricks portal. In this course, we’ll focus on the Data Science and Engineering workload, which is primarily used to analyze and process data using Apache Spark.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7563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Many of the same concepts are relevant in Azure Synapse Analytics – particularly when applying Spark workloads. Clusters in Azure Databricks are the equivalent of Spark pools in Azure Synapse Analytics. The DBFS file system in Azure Databricks performs the same distributed data storage role as data lake storage linked services in Azure Synapse Analytics. Notebooks in Azure Databricks share many similarities with notebooks in Azure Synapse Analytics. The </a:t>
            </a:r>
            <a:r>
              <a:rPr lang="en-US" i="1" dirty="0" err="1"/>
              <a:t>metastore</a:t>
            </a:r>
            <a:r>
              <a:rPr lang="en-US" i="1" dirty="0"/>
              <a:t> is a standard Spark construct in both Azure Databricks and Azure Synapse Analytics, and enables Spark SQL to overlay relational table schema onto data in files and to support Delta Lake tables. One significant difference between Azure Databricks and Azure Synapse Analytics is the implementation of SQL Warehouses; in Azure Databricks these are more similar to Lake Databases in a serverless SQL pool than a data warehouse in a dedicated pool in that the data is not stored in relational storage, but rather as files in the DBFS file system. SQL Warehouses offer a SQL-optimized compute engine with support for standard SQL processing semantics; but maintains a separation between query processing and data storage.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457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The demonstration will take around 30 minutes.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Tell students that they can try the steps for themselves after class, though they may need to use their own Azure subscription if a hosted environment is not provided.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1599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12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44926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5.sv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42.xml"/><Relationship Id="rId4" Type="http://schemas.openxmlformats.org/officeDocument/2006/relationships/image" Target="../media/image59.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57.sv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42.xml"/><Relationship Id="rId4" Type="http://schemas.openxmlformats.org/officeDocument/2006/relationships/image" Target="../media/image59.sv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34" Type="http://schemas.openxmlformats.org/officeDocument/2006/relationships/image" Target="../media/image55.sv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32" Type="http://schemas.openxmlformats.org/officeDocument/2006/relationships/image" Target="../media/image53.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31" Type="http://schemas.openxmlformats.org/officeDocument/2006/relationships/image" Target="../media/image52.pn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 Id="rId8" Type="http://schemas.openxmlformats.org/officeDocument/2006/relationships/image" Target="../media/image29.svg"/></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7.svg"/></Relationships>
</file>

<file path=ppt/slides/_rels/slide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59.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428936" cy="1730134"/>
          </a:xfrm>
        </p:spPr>
        <p:txBody>
          <a:bodyPr/>
          <a:lstStyle/>
          <a:p>
            <a:r>
              <a:rPr lang="en-US" sz="3600" dirty="0">
                <a:solidFill>
                  <a:schemeClr val="tx1"/>
                </a:solidFill>
              </a:rPr>
              <a:t>Data engineering with Azure Databricks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5435D6-1AA7-A3C3-2E3F-E6F17D43D724}"/>
              </a:ext>
            </a:extLst>
          </p:cNvPr>
          <p:cNvSpPr>
            <a:spLocks noGrp="1"/>
          </p:cNvSpPr>
          <p:nvPr>
            <p:ph type="title"/>
          </p:nvPr>
        </p:nvSpPr>
        <p:spPr/>
        <p:txBody>
          <a:bodyPr/>
          <a:lstStyle/>
          <a:p>
            <a:r>
              <a:rPr lang="en-US" dirty="0"/>
              <a:t>Create a Spark cluster</a:t>
            </a:r>
          </a:p>
        </p:txBody>
      </p:sp>
      <p:sp>
        <p:nvSpPr>
          <p:cNvPr id="7" name="Text Placeholder 14">
            <a:extLst>
              <a:ext uri="{FF2B5EF4-FFF2-40B4-BE49-F238E27FC236}">
                <a16:creationId xmlns:a16="http://schemas.microsoft.com/office/drawing/2014/main" id="{1C68161B-2674-9071-5FB7-DDE4C4A088E7}"/>
              </a:ext>
            </a:extLst>
          </p:cNvPr>
          <p:cNvSpPr txBox="1">
            <a:spLocks/>
          </p:cNvSpPr>
          <p:nvPr/>
        </p:nvSpPr>
        <p:spPr>
          <a:xfrm>
            <a:off x="820222" y="1670838"/>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 cluster in the Azure Databricks portal, specifying:</a:t>
            </a:r>
          </a:p>
          <a:p>
            <a:pPr marL="630238" lvl="1" indent="-342900">
              <a:buFont typeface="Arial" panose="020B0604020202020204" pitchFamily="34" charset="0"/>
              <a:buChar char="•"/>
            </a:pPr>
            <a:r>
              <a:rPr lang="en-US" sz="1800" dirty="0"/>
              <a:t>Cluster name</a:t>
            </a:r>
          </a:p>
          <a:p>
            <a:pPr marL="630238" lvl="1" indent="-342900">
              <a:buFont typeface="Arial" panose="020B0604020202020204" pitchFamily="34" charset="0"/>
              <a:buChar char="•"/>
            </a:pPr>
            <a:r>
              <a:rPr lang="en-US" sz="1800" dirty="0"/>
              <a:t>Cluster mode (standard, high-concurrency, or single-node)</a:t>
            </a:r>
          </a:p>
          <a:p>
            <a:pPr marL="630238" lvl="1" indent="-342900">
              <a:buFont typeface="Arial" panose="020B0604020202020204" pitchFamily="34" charset="0"/>
              <a:buChar char="•"/>
            </a:pPr>
            <a:r>
              <a:rPr lang="en-US" sz="1800" dirty="0"/>
              <a:t>Databricks Runtime version</a:t>
            </a:r>
          </a:p>
          <a:p>
            <a:pPr marL="630238" lvl="1" indent="-342900">
              <a:buFont typeface="Arial" panose="020B0604020202020204" pitchFamily="34" charset="0"/>
              <a:buChar char="•"/>
            </a:pPr>
            <a:r>
              <a:rPr lang="en-US" sz="1800" dirty="0"/>
              <a:t>Worker and driver node VM configuration</a:t>
            </a:r>
          </a:p>
          <a:p>
            <a:pPr marL="630238" lvl="1" indent="-342900">
              <a:buFont typeface="Arial" panose="020B0604020202020204" pitchFamily="34" charset="0"/>
              <a:buChar char="•"/>
            </a:pPr>
            <a:r>
              <a:rPr lang="en-US" sz="1800" dirty="0"/>
              <a:t>Autoscaling and automatic shutdown</a:t>
            </a:r>
          </a:p>
        </p:txBody>
      </p:sp>
      <p:pic>
        <p:nvPicPr>
          <p:cNvPr id="6" name="Picture 5" descr="Screenshot of the Create Cluster interface in the Azure Databricks portal.">
            <a:extLst>
              <a:ext uri="{FF2B5EF4-FFF2-40B4-BE49-F238E27FC236}">
                <a16:creationId xmlns:a16="http://schemas.microsoft.com/office/drawing/2014/main" id="{24A4D074-2FB0-ED9B-2117-3BFECD90A0D0}"/>
              </a:ext>
            </a:extLst>
          </p:cNvPr>
          <p:cNvPicPr>
            <a:picLocks noChangeAspect="1"/>
          </p:cNvPicPr>
          <p:nvPr/>
        </p:nvPicPr>
        <p:blipFill>
          <a:blip r:embed="rId3"/>
          <a:stretch>
            <a:fillRect/>
          </a:stretch>
        </p:blipFill>
        <p:spPr>
          <a:xfrm>
            <a:off x="6230831" y="1385106"/>
            <a:ext cx="5399193" cy="435984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46813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893B-FC18-5805-BC25-4D96F704868D}"/>
              </a:ext>
            </a:extLst>
          </p:cNvPr>
          <p:cNvSpPr>
            <a:spLocks noGrp="1"/>
          </p:cNvSpPr>
          <p:nvPr>
            <p:ph type="title"/>
          </p:nvPr>
        </p:nvSpPr>
        <p:spPr/>
        <p:txBody>
          <a:bodyPr/>
          <a:lstStyle/>
          <a:p>
            <a:r>
              <a:rPr lang="en-US" dirty="0"/>
              <a:t>Use Spark in notebooks</a:t>
            </a:r>
          </a:p>
        </p:txBody>
      </p:sp>
      <p:sp>
        <p:nvSpPr>
          <p:cNvPr id="7" name="TextBox 6">
            <a:extLst>
              <a:ext uri="{FF2B5EF4-FFF2-40B4-BE49-F238E27FC236}">
                <a16:creationId xmlns:a16="http://schemas.microsoft.com/office/drawing/2014/main" id="{7AEBE688-285D-C97A-0BF7-768E92A10AEC}"/>
              </a:ext>
            </a:extLst>
          </p:cNvPr>
          <p:cNvSpPr txBox="1"/>
          <p:nvPr/>
        </p:nvSpPr>
        <p:spPr>
          <a:xfrm>
            <a:off x="536029" y="2380831"/>
            <a:ext cx="5314890" cy="1692771"/>
          </a:xfrm>
          <a:prstGeom prst="rect">
            <a:avLst/>
          </a:prstGeom>
          <a:noFill/>
        </p:spPr>
        <p:txBody>
          <a:bodyPr wrap="square">
            <a:spAutoFit/>
          </a:bodyPr>
          <a:lstStyle/>
          <a:p>
            <a:r>
              <a:rPr lang="en-US" sz="2400" dirty="0">
                <a:latin typeface="+mj-lt"/>
              </a:rPr>
              <a:t>Interactive notebooks</a:t>
            </a:r>
          </a:p>
          <a:p>
            <a:pPr marL="342900" indent="-342900">
              <a:buFont typeface="Arial" panose="020B0604020202020204" pitchFamily="34" charset="0"/>
              <a:buChar char="•"/>
            </a:pPr>
            <a:r>
              <a:rPr lang="en-US" sz="2000" dirty="0"/>
              <a:t>Syntax highlighting and error support</a:t>
            </a:r>
          </a:p>
          <a:p>
            <a:pPr marL="342900" indent="-342900">
              <a:buFont typeface="Arial" panose="020B0604020202020204" pitchFamily="34" charset="0"/>
              <a:buChar char="•"/>
            </a:pPr>
            <a:r>
              <a:rPr lang="en-US" sz="2000" dirty="0"/>
              <a:t>Code auto-completion​</a:t>
            </a:r>
          </a:p>
          <a:p>
            <a:pPr marL="342900" indent="-342900">
              <a:buFont typeface="Arial" panose="020B0604020202020204" pitchFamily="34" charset="0"/>
              <a:buChar char="•"/>
            </a:pPr>
            <a:r>
              <a:rPr lang="en-US" sz="2000" dirty="0"/>
              <a:t>Interactive data visualizations</a:t>
            </a:r>
          </a:p>
          <a:p>
            <a:pPr marL="342900" indent="-342900">
              <a:buFont typeface="Arial" panose="020B0604020202020204" pitchFamily="34" charset="0"/>
              <a:buChar char="•"/>
            </a:pPr>
            <a:r>
              <a:rPr lang="en-US" sz="2000" dirty="0"/>
              <a:t>The ability to export results</a:t>
            </a:r>
          </a:p>
        </p:txBody>
      </p:sp>
      <p:pic>
        <p:nvPicPr>
          <p:cNvPr id="3" name="Picture 2" descr="Screenshot of the Azure Databricks portal.">
            <a:extLst>
              <a:ext uri="{FF2B5EF4-FFF2-40B4-BE49-F238E27FC236}">
                <a16:creationId xmlns:a16="http://schemas.microsoft.com/office/drawing/2014/main" id="{565BD443-71EF-0793-AFF8-3AAD590061E1}"/>
              </a:ext>
            </a:extLst>
          </p:cNvPr>
          <p:cNvPicPr>
            <a:picLocks noChangeAspect="1"/>
          </p:cNvPicPr>
          <p:nvPr/>
        </p:nvPicPr>
        <p:blipFill>
          <a:blip r:embed="rId3"/>
          <a:stretch>
            <a:fillRect/>
          </a:stretch>
        </p:blipFill>
        <p:spPr>
          <a:xfrm>
            <a:off x="5850919" y="1369271"/>
            <a:ext cx="6002307" cy="44792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09028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DF40-7654-AFBD-359E-00E8C22793C5}"/>
              </a:ext>
            </a:extLst>
          </p:cNvPr>
          <p:cNvSpPr>
            <a:spLocks noGrp="1"/>
          </p:cNvSpPr>
          <p:nvPr>
            <p:ph type="title"/>
          </p:nvPr>
        </p:nvSpPr>
        <p:spPr/>
        <p:txBody>
          <a:bodyPr/>
          <a:lstStyle/>
          <a:p>
            <a:r>
              <a:rPr lang="en-US" dirty="0"/>
              <a:t>Use Spark to work with data files</a:t>
            </a:r>
          </a:p>
        </p:txBody>
      </p:sp>
      <p:sp>
        <p:nvSpPr>
          <p:cNvPr id="3" name="TextBox 2">
            <a:extLst>
              <a:ext uri="{FF2B5EF4-FFF2-40B4-BE49-F238E27FC236}">
                <a16:creationId xmlns:a16="http://schemas.microsoft.com/office/drawing/2014/main" id="{DB232F7A-0D90-963D-BD97-6616DF8A722E}"/>
              </a:ext>
            </a:extLst>
          </p:cNvPr>
          <p:cNvSpPr txBox="1"/>
          <p:nvPr/>
        </p:nvSpPr>
        <p:spPr>
          <a:xfrm>
            <a:off x="418643" y="1056516"/>
            <a:ext cx="2579239" cy="461665"/>
          </a:xfrm>
          <a:prstGeom prst="rect">
            <a:avLst/>
          </a:prstGeom>
          <a:noFill/>
        </p:spPr>
        <p:txBody>
          <a:bodyPr wrap="square">
            <a:spAutoFit/>
          </a:bodyPr>
          <a:lstStyle/>
          <a:p>
            <a:r>
              <a:rPr lang="en-US" sz="2400" dirty="0">
                <a:latin typeface="+mj-lt"/>
              </a:rPr>
              <a:t>Dataframe API</a:t>
            </a:r>
          </a:p>
        </p:txBody>
      </p:sp>
      <p:sp>
        <p:nvSpPr>
          <p:cNvPr id="4" name="Rectangle 3">
            <a:extLst>
              <a:ext uri="{FF2B5EF4-FFF2-40B4-BE49-F238E27FC236}">
                <a16:creationId xmlns:a16="http://schemas.microsoft.com/office/drawing/2014/main" id="{2AA0000A-D902-AA39-0B06-AD9DA295E87D}"/>
              </a:ext>
            </a:extLst>
          </p:cNvPr>
          <p:cNvSpPr/>
          <p:nvPr/>
        </p:nvSpPr>
        <p:spPr bwMode="auto">
          <a:xfrm>
            <a:off x="517770" y="1553667"/>
            <a:ext cx="11076053" cy="149481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%pyspark</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df=spark.read.load('/data/products.csv',</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format='csv',</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header=True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display(df.limit(10))</a:t>
            </a:r>
          </a:p>
        </p:txBody>
      </p:sp>
      <p:sp>
        <p:nvSpPr>
          <p:cNvPr id="5" name="TextBox 4">
            <a:extLst>
              <a:ext uri="{FF2B5EF4-FFF2-40B4-BE49-F238E27FC236}">
                <a16:creationId xmlns:a16="http://schemas.microsoft.com/office/drawing/2014/main" id="{914CB5CE-E19D-256B-AFA2-D86D4298B716}"/>
              </a:ext>
            </a:extLst>
          </p:cNvPr>
          <p:cNvSpPr txBox="1"/>
          <p:nvPr/>
        </p:nvSpPr>
        <p:spPr>
          <a:xfrm>
            <a:off x="418643" y="3207959"/>
            <a:ext cx="2579239" cy="461665"/>
          </a:xfrm>
          <a:prstGeom prst="rect">
            <a:avLst/>
          </a:prstGeom>
          <a:noFill/>
        </p:spPr>
        <p:txBody>
          <a:bodyPr wrap="square">
            <a:spAutoFit/>
          </a:bodyPr>
          <a:lstStyle/>
          <a:p>
            <a:r>
              <a:rPr lang="en-US" sz="2400" dirty="0">
                <a:latin typeface="+mj-lt"/>
              </a:rPr>
              <a:t>Spark SQL API</a:t>
            </a:r>
          </a:p>
        </p:txBody>
      </p:sp>
      <p:sp>
        <p:nvSpPr>
          <p:cNvPr id="6" name="Rectangle 5">
            <a:extLst>
              <a:ext uri="{FF2B5EF4-FFF2-40B4-BE49-F238E27FC236}">
                <a16:creationId xmlns:a16="http://schemas.microsoft.com/office/drawing/2014/main" id="{20BF7068-BB50-350F-88B4-3B36A289B29A}"/>
              </a:ext>
            </a:extLst>
          </p:cNvPr>
          <p:cNvSpPr/>
          <p:nvPr/>
        </p:nvSpPr>
        <p:spPr bwMode="auto">
          <a:xfrm>
            <a:off x="488010" y="3740596"/>
            <a:ext cx="11152528" cy="680196"/>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%pyspark</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df.createOrReplaceTempView("products")</a:t>
            </a:r>
          </a:p>
        </p:txBody>
      </p:sp>
      <p:sp>
        <p:nvSpPr>
          <p:cNvPr id="7" name="Rectangle 6">
            <a:extLst>
              <a:ext uri="{FF2B5EF4-FFF2-40B4-BE49-F238E27FC236}">
                <a16:creationId xmlns:a16="http://schemas.microsoft.com/office/drawing/2014/main" id="{49C22077-C4BB-A813-041D-C12406D73CDD}"/>
              </a:ext>
            </a:extLst>
          </p:cNvPr>
          <p:cNvSpPr/>
          <p:nvPr/>
        </p:nvSpPr>
        <p:spPr bwMode="auto">
          <a:xfrm>
            <a:off x="498130" y="4702279"/>
            <a:ext cx="11152527" cy="119029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%sql</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SELECT Category, COUNT(ProductID) AS ProductCount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FROM products</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GROUP BY Category</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ORDER BY Category</a:t>
            </a:r>
          </a:p>
        </p:txBody>
      </p:sp>
    </p:spTree>
    <p:extLst>
      <p:ext uri="{BB962C8B-B14F-4D97-AF65-F5344CB8AC3E}">
        <p14:creationId xmlns:p14="http://schemas.microsoft.com/office/powerpoint/2010/main" val="3680061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5D4C-3A03-3E8A-7407-082FDFD4C55F}"/>
              </a:ext>
            </a:extLst>
          </p:cNvPr>
          <p:cNvSpPr>
            <a:spLocks noGrp="1"/>
          </p:cNvSpPr>
          <p:nvPr>
            <p:ph type="title"/>
          </p:nvPr>
        </p:nvSpPr>
        <p:spPr/>
        <p:txBody>
          <a:bodyPr/>
          <a:lstStyle/>
          <a:p>
            <a:r>
              <a:rPr lang="en-US" dirty="0"/>
              <a:t>Visualize data</a:t>
            </a:r>
          </a:p>
        </p:txBody>
      </p:sp>
      <p:sp>
        <p:nvSpPr>
          <p:cNvPr id="5" name="TextBox 4">
            <a:extLst>
              <a:ext uri="{FF2B5EF4-FFF2-40B4-BE49-F238E27FC236}">
                <a16:creationId xmlns:a16="http://schemas.microsoft.com/office/drawing/2014/main" id="{75465EB6-D9DF-18A9-25BC-8BD35FF06158}"/>
              </a:ext>
            </a:extLst>
          </p:cNvPr>
          <p:cNvSpPr txBox="1"/>
          <p:nvPr/>
        </p:nvSpPr>
        <p:spPr>
          <a:xfrm>
            <a:off x="418643" y="1131070"/>
            <a:ext cx="2579239" cy="461665"/>
          </a:xfrm>
          <a:prstGeom prst="rect">
            <a:avLst/>
          </a:prstGeom>
          <a:noFill/>
        </p:spPr>
        <p:txBody>
          <a:bodyPr wrap="square">
            <a:spAutoFit/>
          </a:bodyPr>
          <a:lstStyle/>
          <a:p>
            <a:r>
              <a:rPr lang="en-US" sz="2400" dirty="0">
                <a:latin typeface="+mj-lt"/>
              </a:rPr>
              <a:t>Built-in charts</a:t>
            </a:r>
          </a:p>
        </p:txBody>
      </p:sp>
      <p:pic>
        <p:nvPicPr>
          <p:cNvPr id="4" name="Picture 3" descr="A screenshot of a notebook displaying a visualization of product counts by category.">
            <a:extLst>
              <a:ext uri="{FF2B5EF4-FFF2-40B4-BE49-F238E27FC236}">
                <a16:creationId xmlns:a16="http://schemas.microsoft.com/office/drawing/2014/main" id="{601225C1-26C0-5FA5-80CE-11D3CBAA5441}"/>
              </a:ext>
            </a:extLst>
          </p:cNvPr>
          <p:cNvPicPr>
            <a:picLocks noChangeAspect="1"/>
          </p:cNvPicPr>
          <p:nvPr/>
        </p:nvPicPr>
        <p:blipFill rotWithShape="1">
          <a:blip r:embed="rId3"/>
          <a:srcRect l="8325" t="24569" r="5225" b="2842"/>
          <a:stretch/>
        </p:blipFill>
        <p:spPr>
          <a:xfrm>
            <a:off x="507916" y="1621113"/>
            <a:ext cx="5735229" cy="3840481"/>
          </a:xfrm>
          <a:prstGeom prst="rect">
            <a:avLst/>
          </a:prstGeom>
          <a:ln>
            <a:solidFill>
              <a:schemeClr val="accent6"/>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D331E603-D29E-90E8-2536-1A022DA53C63}"/>
              </a:ext>
            </a:extLst>
          </p:cNvPr>
          <p:cNvSpPr txBox="1"/>
          <p:nvPr/>
        </p:nvSpPr>
        <p:spPr>
          <a:xfrm>
            <a:off x="6579115" y="1120690"/>
            <a:ext cx="4587434" cy="461665"/>
          </a:xfrm>
          <a:prstGeom prst="rect">
            <a:avLst/>
          </a:prstGeom>
          <a:noFill/>
        </p:spPr>
        <p:txBody>
          <a:bodyPr wrap="square">
            <a:spAutoFit/>
          </a:bodyPr>
          <a:lstStyle/>
          <a:p>
            <a:r>
              <a:rPr lang="en-US" sz="2400" dirty="0">
                <a:latin typeface="+mj-lt"/>
              </a:rPr>
              <a:t>Graphics packages</a:t>
            </a:r>
          </a:p>
        </p:txBody>
      </p:sp>
      <p:sp>
        <p:nvSpPr>
          <p:cNvPr id="7" name="Rectangle 6">
            <a:extLst>
              <a:ext uri="{FF2B5EF4-FFF2-40B4-BE49-F238E27FC236}">
                <a16:creationId xmlns:a16="http://schemas.microsoft.com/office/drawing/2014/main" id="{758A62C6-411B-0776-4594-884D8ED7C1E6}"/>
              </a:ext>
            </a:extLst>
          </p:cNvPr>
          <p:cNvSpPr/>
          <p:nvPr/>
        </p:nvSpPr>
        <p:spPr bwMode="auto">
          <a:xfrm>
            <a:off x="6823315" y="1592734"/>
            <a:ext cx="4244077" cy="159820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from matplotlib import pyplot as plt</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fig = plt.figure(figsize=(12,8))</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plt.bar(x=data['Category'], </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height=data['ProductCount'], </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color='orange’)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plt.show()</a:t>
            </a:r>
          </a:p>
        </p:txBody>
      </p:sp>
      <p:pic>
        <p:nvPicPr>
          <p:cNvPr id="9" name="Picture 8" descr="A bar chart showing product counts by category.">
            <a:extLst>
              <a:ext uri="{FF2B5EF4-FFF2-40B4-BE49-F238E27FC236}">
                <a16:creationId xmlns:a16="http://schemas.microsoft.com/office/drawing/2014/main" id="{EF335A7F-600A-9C82-5A6C-BC1844096D09}"/>
              </a:ext>
            </a:extLst>
          </p:cNvPr>
          <p:cNvPicPr>
            <a:picLocks noChangeAspect="1"/>
          </p:cNvPicPr>
          <p:nvPr/>
        </p:nvPicPr>
        <p:blipFill>
          <a:blip r:embed="rId4"/>
          <a:stretch>
            <a:fillRect/>
          </a:stretch>
        </p:blipFill>
        <p:spPr>
          <a:xfrm>
            <a:off x="6823315" y="3249553"/>
            <a:ext cx="3077769" cy="2463932"/>
          </a:xfrm>
          <a:prstGeom prst="rect">
            <a:avLst/>
          </a:prstGeom>
        </p:spPr>
      </p:pic>
    </p:spTree>
    <p:extLst>
      <p:ext uri="{BB962C8B-B14F-4D97-AF65-F5344CB8AC3E}">
        <p14:creationId xmlns:p14="http://schemas.microsoft.com/office/powerpoint/2010/main" val="35421362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Use Spark in Azure Databricks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205665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https://aka.ms/mslearn-databricks-spark</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27244130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definition best describes Apache Spark?</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highly scalable relational database management system</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virtual server with a Python runtime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distributed platform for parallel data processing using multiple languages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47757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 need to use Spark to analyze data in a parquet file. What should you do?</a:t>
            </a:r>
          </a:p>
          <a:p>
            <a:pPr marL="288925" indent="-288925">
              <a:spcBef>
                <a:spcPts val="300"/>
              </a:spcBef>
              <a:spcAft>
                <a:spcPts val="600"/>
              </a:spcAft>
              <a:buFont typeface="Wingdings" panose="05000000000000000000" pitchFamily="2" charset="2"/>
              <a:buChar char="q"/>
              <a:defRPr/>
            </a:pPr>
            <a:r>
              <a:rPr lang="en-US" sz="1600" dirty="0"/>
              <a:t>Load the parquet file into a dataframe</a:t>
            </a:r>
          </a:p>
          <a:p>
            <a:pPr marL="288925" indent="-288925">
              <a:spcBef>
                <a:spcPts val="300"/>
              </a:spcBef>
              <a:spcAft>
                <a:spcPts val="600"/>
              </a:spcAft>
              <a:buFont typeface="Wingdings" panose="05000000000000000000" pitchFamily="2" charset="2"/>
              <a:buChar char="q"/>
              <a:defRPr/>
            </a:pPr>
            <a:r>
              <a:rPr lang="en-US" sz="1600" dirty="0"/>
              <a:t>Import the data into a table in a serverless SQL pool</a:t>
            </a:r>
          </a:p>
          <a:p>
            <a:pPr marL="288925" indent="-288925">
              <a:spcBef>
                <a:spcPts val="300"/>
              </a:spcBef>
              <a:spcAft>
                <a:spcPts val="600"/>
              </a:spcAft>
              <a:buFont typeface="Wingdings" panose="05000000000000000000" pitchFamily="2" charset="2"/>
              <a:buChar char="q"/>
              <a:defRPr/>
            </a:pPr>
            <a:r>
              <a:rPr lang="en-US" sz="1600" dirty="0"/>
              <a:t>Convert the data to CSV format</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40722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 want to write code in a notebook cell that uses a SQL query to retrieve data from a view in the Spark catalog. Which magic should you use?</a:t>
            </a:r>
          </a:p>
          <a:p>
            <a:pPr marL="288925" indent="-288925">
              <a:spcBef>
                <a:spcPts val="300"/>
              </a:spcBef>
              <a:spcAft>
                <a:spcPts val="600"/>
              </a:spcAft>
              <a:buFont typeface="Wingdings" panose="05000000000000000000" pitchFamily="2" charset="2"/>
              <a:buChar char="q"/>
              <a:defRPr/>
            </a:pPr>
            <a:r>
              <a:rPr lang="en-US" sz="1600" dirty="0"/>
              <a:t>%spark</a:t>
            </a:r>
          </a:p>
          <a:p>
            <a:pPr marL="288925" indent="-288925">
              <a:spcBef>
                <a:spcPts val="300"/>
              </a:spcBef>
              <a:spcAft>
                <a:spcPts val="600"/>
              </a:spcAft>
              <a:buFont typeface="Wingdings" panose="05000000000000000000" pitchFamily="2" charset="2"/>
              <a:buChar char="q"/>
              <a:defRPr/>
            </a:pPr>
            <a:r>
              <a:rPr lang="en-US" sz="1600" dirty="0"/>
              <a:t>%pyspark</a:t>
            </a:r>
          </a:p>
          <a:p>
            <a:pPr marL="288925" indent="-288925">
              <a:spcBef>
                <a:spcPts val="300"/>
              </a:spcBef>
              <a:spcAft>
                <a:spcPts val="600"/>
              </a:spcAft>
              <a:buFont typeface="Wingdings" panose="05000000000000000000" pitchFamily="2" charset="2"/>
              <a:buChar char="q"/>
              <a:defRPr/>
            </a:pPr>
            <a:r>
              <a:rPr lang="en-US" sz="1600" dirty="0"/>
              <a:t>%sql</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83582" y="582379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934322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Run Azure Databricks notebooks in Azure Data Factory</a:t>
            </a:r>
          </a:p>
        </p:txBody>
      </p:sp>
      <p:pic>
        <p:nvPicPr>
          <p:cNvPr id="2" name="Graphic 1">
            <a:extLst>
              <a:ext uri="{FF2B5EF4-FFF2-40B4-BE49-F238E27FC236}">
                <a16:creationId xmlns:a16="http://schemas.microsoft.com/office/drawing/2014/main" id="{01EAF861-4768-30B4-E797-3760524D119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7758" y="2778114"/>
            <a:ext cx="1301772" cy="1301772"/>
          </a:xfrm>
          <a:prstGeom prst="rect">
            <a:avLst/>
          </a:prstGeom>
        </p:spPr>
      </p:pic>
    </p:spTree>
    <p:extLst>
      <p:ext uri="{BB962C8B-B14F-4D97-AF65-F5344CB8AC3E}">
        <p14:creationId xmlns:p14="http://schemas.microsoft.com/office/powerpoint/2010/main" val="32736897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99DFE-67CE-A102-1F5C-B45DDE09DEC3}"/>
              </a:ext>
            </a:extLst>
          </p:cNvPr>
          <p:cNvSpPr>
            <a:spLocks noGrp="1"/>
          </p:cNvSpPr>
          <p:nvPr>
            <p:ph type="title"/>
          </p:nvPr>
        </p:nvSpPr>
        <p:spPr/>
        <p:txBody>
          <a:bodyPr/>
          <a:lstStyle/>
          <a:p>
            <a:r>
              <a:rPr lang="en-US" dirty="0"/>
              <a:t>Azure Databricks notebooks and pipelines</a:t>
            </a:r>
          </a:p>
        </p:txBody>
      </p:sp>
      <p:sp>
        <p:nvSpPr>
          <p:cNvPr id="23" name="TextBox 22">
            <a:extLst>
              <a:ext uri="{FF2B5EF4-FFF2-40B4-BE49-F238E27FC236}">
                <a16:creationId xmlns:a16="http://schemas.microsoft.com/office/drawing/2014/main" id="{77331FAE-B2D8-3773-E136-4C75FDEC4850}"/>
              </a:ext>
            </a:extLst>
          </p:cNvPr>
          <p:cNvSpPr txBox="1"/>
          <p:nvPr/>
        </p:nvSpPr>
        <p:spPr>
          <a:xfrm>
            <a:off x="552744" y="1720840"/>
            <a:ext cx="6558454" cy="3416320"/>
          </a:xfrm>
          <a:prstGeom prst="rect">
            <a:avLst/>
          </a:prstGeom>
          <a:noFill/>
        </p:spPr>
        <p:txBody>
          <a:bodyPr wrap="square">
            <a:spAutoFit/>
          </a:bodyPr>
          <a:lstStyle/>
          <a:p>
            <a:pPr marL="342900" indent="-342900">
              <a:buFont typeface="Arial" panose="020B0604020202020204" pitchFamily="34" charset="0"/>
              <a:buChar char="•"/>
            </a:pPr>
            <a:r>
              <a:rPr lang="en-US" sz="2400" dirty="0"/>
              <a:t>Use notebooks to develop and test data transformation code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Incorporate notebooks into data ingestion and transformation pipelines using Azure Data Factory or Azure Synapse Analytics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Run pipelines on-demand, at scheduled times, or in response to events</a:t>
            </a:r>
          </a:p>
        </p:txBody>
      </p:sp>
      <p:grpSp>
        <p:nvGrpSpPr>
          <p:cNvPr id="5" name="Group 4" descr="A diagram showing an Azure Data Factory pipeline with an activity that calls a notebook in Azure Databricks.">
            <a:extLst>
              <a:ext uri="{FF2B5EF4-FFF2-40B4-BE49-F238E27FC236}">
                <a16:creationId xmlns:a16="http://schemas.microsoft.com/office/drawing/2014/main" id="{09C34EA4-A547-2ABF-7837-15E9E9AA69D9}"/>
              </a:ext>
            </a:extLst>
          </p:cNvPr>
          <p:cNvGrpSpPr/>
          <p:nvPr/>
        </p:nvGrpSpPr>
        <p:grpSpPr>
          <a:xfrm>
            <a:off x="7372084" y="1495975"/>
            <a:ext cx="3682365" cy="4133901"/>
            <a:chOff x="3430705" y="947335"/>
            <a:chExt cx="3682365" cy="4133901"/>
          </a:xfrm>
        </p:grpSpPr>
        <p:grpSp>
          <p:nvGrpSpPr>
            <p:cNvPr id="7" name="Group 6">
              <a:extLst>
                <a:ext uri="{FF2B5EF4-FFF2-40B4-BE49-F238E27FC236}">
                  <a16:creationId xmlns:a16="http://schemas.microsoft.com/office/drawing/2014/main" id="{EA8FF385-2782-703D-0AD0-8B2580EA3D86}"/>
                </a:ext>
              </a:extLst>
            </p:cNvPr>
            <p:cNvGrpSpPr/>
            <p:nvPr/>
          </p:nvGrpSpPr>
          <p:grpSpPr>
            <a:xfrm>
              <a:off x="3430705" y="3366434"/>
              <a:ext cx="3682365" cy="1714802"/>
              <a:chOff x="2805063" y="3150769"/>
              <a:chExt cx="3682365" cy="1714802"/>
            </a:xfrm>
          </p:grpSpPr>
          <p:sp>
            <p:nvSpPr>
              <p:cNvPr id="17" name="Rectangle 16">
                <a:extLst>
                  <a:ext uri="{FF2B5EF4-FFF2-40B4-BE49-F238E27FC236}">
                    <a16:creationId xmlns:a16="http://schemas.microsoft.com/office/drawing/2014/main" id="{C37664A3-CD00-5EAE-5BC7-A1FDF312BF2D}"/>
                  </a:ext>
                  <a:ext uri="{C183D7F6-B498-43B3-948B-1728B52AA6E4}">
                    <adec:decorative xmlns:adec="http://schemas.microsoft.com/office/drawing/2017/decorative" val="1"/>
                  </a:ext>
                </a:extLst>
              </p:cNvPr>
              <p:cNvSpPr/>
              <p:nvPr/>
            </p:nvSpPr>
            <p:spPr>
              <a:xfrm>
                <a:off x="2916456" y="3623912"/>
                <a:ext cx="3570972" cy="124165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DB03E542-6646-A136-0618-1773EF82BD5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5063" y="3150769"/>
                <a:ext cx="814839" cy="814839"/>
              </a:xfrm>
              <a:prstGeom prst="rect">
                <a:avLst/>
              </a:prstGeom>
            </p:spPr>
          </p:pic>
          <p:sp>
            <p:nvSpPr>
              <p:cNvPr id="19" name="Arrow: Right 18">
                <a:extLst>
                  <a:ext uri="{FF2B5EF4-FFF2-40B4-BE49-F238E27FC236}">
                    <a16:creationId xmlns:a16="http://schemas.microsoft.com/office/drawing/2014/main" id="{E375140C-A9DD-3FAE-A5FE-44AD9E5817CB}"/>
                  </a:ext>
                  <a:ext uri="{C183D7F6-B498-43B3-948B-1728B52AA6E4}">
                    <adec:decorative xmlns:adec="http://schemas.microsoft.com/office/drawing/2017/decorative" val="1"/>
                  </a:ext>
                </a:extLst>
              </p:cNvPr>
              <p:cNvSpPr/>
              <p:nvPr/>
            </p:nvSpPr>
            <p:spPr>
              <a:xfrm>
                <a:off x="3065646" y="3785135"/>
                <a:ext cx="3214838" cy="961626"/>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A6C17E29-C2BB-EC18-14F3-B408E070C2D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76436" y="3816416"/>
                <a:ext cx="599173" cy="599173"/>
              </a:xfrm>
              <a:prstGeom prst="rect">
                <a:avLst/>
              </a:prstGeom>
            </p:spPr>
          </p:pic>
          <p:pic>
            <p:nvPicPr>
              <p:cNvPr id="21" name="Graphic 20">
                <a:extLst>
                  <a:ext uri="{FF2B5EF4-FFF2-40B4-BE49-F238E27FC236}">
                    <a16:creationId xmlns:a16="http://schemas.microsoft.com/office/drawing/2014/main" id="{7D15D8F7-96B0-80B7-8F9B-44092B05201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2355" y="3816416"/>
                <a:ext cx="599173" cy="599173"/>
              </a:xfrm>
              <a:prstGeom prst="rect">
                <a:avLst/>
              </a:prstGeom>
            </p:spPr>
          </p:pic>
          <p:pic>
            <p:nvPicPr>
              <p:cNvPr id="22" name="Graphic 21">
                <a:extLst>
                  <a:ext uri="{FF2B5EF4-FFF2-40B4-BE49-F238E27FC236}">
                    <a16:creationId xmlns:a16="http://schemas.microsoft.com/office/drawing/2014/main" id="{2986EA82-1885-A02B-66DA-B3AEDB6726D4}"/>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8548" y="3829950"/>
                <a:ext cx="599173" cy="599173"/>
              </a:xfrm>
              <a:prstGeom prst="rect">
                <a:avLst/>
              </a:prstGeom>
            </p:spPr>
          </p:pic>
        </p:grpSp>
        <p:grpSp>
          <p:nvGrpSpPr>
            <p:cNvPr id="8" name="Group 7">
              <a:extLst>
                <a:ext uri="{FF2B5EF4-FFF2-40B4-BE49-F238E27FC236}">
                  <a16:creationId xmlns:a16="http://schemas.microsoft.com/office/drawing/2014/main" id="{B907B6B8-28AA-F7F9-A725-9CD6EC89B1CC}"/>
                </a:ext>
              </a:extLst>
            </p:cNvPr>
            <p:cNvGrpSpPr/>
            <p:nvPr/>
          </p:nvGrpSpPr>
          <p:grpSpPr>
            <a:xfrm>
              <a:off x="3775560" y="947335"/>
              <a:ext cx="2766463" cy="2182527"/>
              <a:chOff x="3947159" y="902369"/>
              <a:chExt cx="2766463" cy="2182527"/>
            </a:xfrm>
          </p:grpSpPr>
          <p:grpSp>
            <p:nvGrpSpPr>
              <p:cNvPr id="11" name="Group 10">
                <a:extLst>
                  <a:ext uri="{FF2B5EF4-FFF2-40B4-BE49-F238E27FC236}">
                    <a16:creationId xmlns:a16="http://schemas.microsoft.com/office/drawing/2014/main" id="{F8CBBB83-492A-BA04-DEF2-FE370B5E1463}"/>
                  </a:ext>
                </a:extLst>
              </p:cNvPr>
              <p:cNvGrpSpPr/>
              <p:nvPr/>
            </p:nvGrpSpPr>
            <p:grpSpPr>
              <a:xfrm>
                <a:off x="3947159" y="902369"/>
                <a:ext cx="2766463" cy="2182527"/>
                <a:chOff x="4385109" y="1104500"/>
                <a:chExt cx="2766463" cy="2182527"/>
              </a:xfrm>
            </p:grpSpPr>
            <p:sp>
              <p:nvSpPr>
                <p:cNvPr id="14" name="Rectangle 13">
                  <a:extLst>
                    <a:ext uri="{FF2B5EF4-FFF2-40B4-BE49-F238E27FC236}">
                      <a16:creationId xmlns:a16="http://schemas.microsoft.com/office/drawing/2014/main" id="{C553C72D-934B-5DB6-5604-486AB6083D47}"/>
                    </a:ext>
                    <a:ext uri="{C183D7F6-B498-43B3-948B-1728B52AA6E4}">
                      <adec:decorative xmlns:adec="http://schemas.microsoft.com/office/drawing/2017/decorative" val="1"/>
                    </a:ext>
                  </a:extLst>
                </p:cNvPr>
                <p:cNvSpPr/>
                <p:nvPr/>
              </p:nvSpPr>
              <p:spPr>
                <a:xfrm>
                  <a:off x="4764506" y="1386038"/>
                  <a:ext cx="2387066" cy="1900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229C7C3-044E-87BC-DB79-78020D7446B4}"/>
                    </a:ext>
                  </a:extLst>
                </p:cNvPr>
                <p:cNvSpPr/>
                <p:nvPr/>
              </p:nvSpPr>
              <p:spPr>
                <a:xfrm>
                  <a:off x="4385109" y="1104500"/>
                  <a:ext cx="914400" cy="814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66B6B54-BE2D-D7D3-9C8C-A930639F58CE}"/>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4670" y="1104500"/>
                  <a:ext cx="814839" cy="814839"/>
                </a:xfrm>
                <a:prstGeom prst="rect">
                  <a:avLst/>
                </a:prstGeom>
              </p:spPr>
            </p:pic>
          </p:grpSp>
          <p:pic>
            <p:nvPicPr>
              <p:cNvPr id="12" name="Graphic 11">
                <a:extLst>
                  <a:ext uri="{FF2B5EF4-FFF2-40B4-BE49-F238E27FC236}">
                    <a16:creationId xmlns:a16="http://schemas.microsoft.com/office/drawing/2014/main" id="{81908DCF-3DD4-A1E5-75A6-6FF54C7F5643}"/>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0644" y="1677200"/>
                <a:ext cx="1315355" cy="1315355"/>
              </a:xfrm>
              <a:prstGeom prst="rect">
                <a:avLst/>
              </a:prstGeom>
            </p:spPr>
          </p:pic>
          <p:sp>
            <p:nvSpPr>
              <p:cNvPr id="13" name="TextBox 12">
                <a:extLst>
                  <a:ext uri="{FF2B5EF4-FFF2-40B4-BE49-F238E27FC236}">
                    <a16:creationId xmlns:a16="http://schemas.microsoft.com/office/drawing/2014/main" id="{5B405EFF-9736-F9F7-C9D7-3294DA9F7B84}"/>
                  </a:ext>
                </a:extLst>
              </p:cNvPr>
              <p:cNvSpPr txBox="1"/>
              <p:nvPr/>
            </p:nvSpPr>
            <p:spPr>
              <a:xfrm>
                <a:off x="5009997" y="2134401"/>
                <a:ext cx="943228" cy="707886"/>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%pyspark</a:t>
                </a:r>
              </a:p>
              <a:p>
                <a:endParaRPr lang="en-US" sz="11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#code</a:t>
                </a:r>
                <a:r>
                  <a:rPr lang="en-US" b="1" dirty="0">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grpSp>
        <p:cxnSp>
          <p:nvCxnSpPr>
            <p:cNvPr id="9" name="Straight Arrow Connector 8">
              <a:extLst>
                <a:ext uri="{FF2B5EF4-FFF2-40B4-BE49-F238E27FC236}">
                  <a16:creationId xmlns:a16="http://schemas.microsoft.com/office/drawing/2014/main" id="{8EA62386-0D45-9A22-1A1D-9197ADAEFF13}"/>
                </a:ext>
                <a:ext uri="{C183D7F6-B498-43B3-948B-1728B52AA6E4}">
                  <adec:decorative xmlns:adec="http://schemas.microsoft.com/office/drawing/2017/decorative" val="1"/>
                </a:ext>
              </a:extLst>
            </p:cNvPr>
            <p:cNvCxnSpPr/>
            <p:nvPr/>
          </p:nvCxnSpPr>
          <p:spPr>
            <a:xfrm flipV="1">
              <a:off x="5163954" y="2988644"/>
              <a:ext cx="0" cy="105697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65DC9D0-3AB4-5627-AD1D-6125E33AF789}"/>
                </a:ext>
                <a:ext uri="{C183D7F6-B498-43B3-948B-1728B52AA6E4}">
                  <adec:decorative xmlns:adec="http://schemas.microsoft.com/office/drawing/2017/decorative" val="1"/>
                </a:ext>
              </a:extLst>
            </p:cNvPr>
            <p:cNvCxnSpPr>
              <a:cxnSpLocks/>
            </p:cNvCxnSpPr>
            <p:nvPr/>
          </p:nvCxnSpPr>
          <p:spPr>
            <a:xfrm>
              <a:off x="5446295" y="3037521"/>
              <a:ext cx="0" cy="105697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78420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0701-ACDE-7A8F-8AB3-A855E9D35B57}"/>
              </a:ext>
            </a:extLst>
          </p:cNvPr>
          <p:cNvSpPr>
            <a:spLocks noGrp="1"/>
          </p:cNvSpPr>
          <p:nvPr>
            <p:ph type="title"/>
          </p:nvPr>
        </p:nvSpPr>
        <p:spPr/>
        <p:txBody>
          <a:bodyPr/>
          <a:lstStyle/>
          <a:p>
            <a:r>
              <a:rPr lang="en-US" dirty="0"/>
              <a:t>Create a linked service for Azure Databricks</a:t>
            </a:r>
          </a:p>
        </p:txBody>
      </p:sp>
      <p:pic>
        <p:nvPicPr>
          <p:cNvPr id="6" name="Picture 5" descr="A screenshot of the Access tokens tab in the User Settings page in the Azure Databricks portal.">
            <a:extLst>
              <a:ext uri="{FF2B5EF4-FFF2-40B4-BE49-F238E27FC236}">
                <a16:creationId xmlns:a16="http://schemas.microsoft.com/office/drawing/2014/main" id="{ED889B23-9CD5-EC89-9E65-7F475595E070}"/>
              </a:ext>
            </a:extLst>
          </p:cNvPr>
          <p:cNvPicPr>
            <a:picLocks noChangeAspect="1"/>
          </p:cNvPicPr>
          <p:nvPr/>
        </p:nvPicPr>
        <p:blipFill>
          <a:blip r:embed="rId3"/>
          <a:stretch>
            <a:fillRect/>
          </a:stretch>
        </p:blipFill>
        <p:spPr>
          <a:xfrm>
            <a:off x="1076279" y="1409136"/>
            <a:ext cx="4295299" cy="3425501"/>
          </a:xfrm>
          <a:prstGeom prst="rect">
            <a:avLst/>
          </a:prstGeom>
        </p:spPr>
      </p:pic>
      <p:sp>
        <p:nvSpPr>
          <p:cNvPr id="7" name="TextBox 6">
            <a:extLst>
              <a:ext uri="{FF2B5EF4-FFF2-40B4-BE49-F238E27FC236}">
                <a16:creationId xmlns:a16="http://schemas.microsoft.com/office/drawing/2014/main" id="{27A097D3-3B92-49A8-4D55-2B517938DB62}"/>
              </a:ext>
            </a:extLst>
          </p:cNvPr>
          <p:cNvSpPr txBox="1"/>
          <p:nvPr/>
        </p:nvSpPr>
        <p:spPr>
          <a:xfrm>
            <a:off x="1440487" y="4297455"/>
            <a:ext cx="3705377" cy="830997"/>
          </a:xfrm>
          <a:prstGeom prst="rect">
            <a:avLst/>
          </a:prstGeom>
          <a:solidFill>
            <a:schemeClr val="bg1"/>
          </a:solidFill>
          <a:ln>
            <a:solidFill>
              <a:schemeClr val="bg1">
                <a:lumMod val="65000"/>
              </a:schemeClr>
            </a:solidFill>
          </a:ln>
        </p:spPr>
        <p:txBody>
          <a:bodyPr wrap="square">
            <a:spAutoFit/>
          </a:bodyPr>
          <a:lstStyle/>
          <a:p>
            <a:r>
              <a:rPr lang="en-US" sz="2400" dirty="0"/>
              <a:t>1. Generate an access token for your workspace</a:t>
            </a:r>
          </a:p>
        </p:txBody>
      </p:sp>
      <p:pic>
        <p:nvPicPr>
          <p:cNvPr id="4" name="Picture 3" descr="A screenshot of the New linked service wizard in Azure Data Factory Studio.">
            <a:extLst>
              <a:ext uri="{FF2B5EF4-FFF2-40B4-BE49-F238E27FC236}">
                <a16:creationId xmlns:a16="http://schemas.microsoft.com/office/drawing/2014/main" id="{5FE95B12-A199-0D2E-30E2-623960E64800}"/>
              </a:ext>
            </a:extLst>
          </p:cNvPr>
          <p:cNvPicPr>
            <a:picLocks noChangeAspect="1"/>
          </p:cNvPicPr>
          <p:nvPr/>
        </p:nvPicPr>
        <p:blipFill>
          <a:blip r:embed="rId4"/>
          <a:stretch>
            <a:fillRect/>
          </a:stretch>
        </p:blipFill>
        <p:spPr>
          <a:xfrm>
            <a:off x="6733687" y="1414505"/>
            <a:ext cx="4295299" cy="3420132"/>
          </a:xfrm>
          <a:prstGeom prst="rect">
            <a:avLst/>
          </a:prstGeom>
        </p:spPr>
      </p:pic>
      <p:sp>
        <p:nvSpPr>
          <p:cNvPr id="8" name="TextBox 7">
            <a:extLst>
              <a:ext uri="{FF2B5EF4-FFF2-40B4-BE49-F238E27FC236}">
                <a16:creationId xmlns:a16="http://schemas.microsoft.com/office/drawing/2014/main" id="{76999353-90EC-F240-9F10-2F62D492DED9}"/>
              </a:ext>
            </a:extLst>
          </p:cNvPr>
          <p:cNvSpPr txBox="1"/>
          <p:nvPr/>
        </p:nvSpPr>
        <p:spPr>
          <a:xfrm>
            <a:off x="7046138" y="4297454"/>
            <a:ext cx="3705377" cy="830997"/>
          </a:xfrm>
          <a:prstGeom prst="rect">
            <a:avLst/>
          </a:prstGeom>
          <a:solidFill>
            <a:schemeClr val="bg1"/>
          </a:solidFill>
          <a:ln>
            <a:solidFill>
              <a:schemeClr val="bg1">
                <a:lumMod val="65000"/>
              </a:schemeClr>
            </a:solidFill>
          </a:ln>
        </p:spPr>
        <p:txBody>
          <a:bodyPr wrap="square">
            <a:spAutoFit/>
          </a:bodyPr>
          <a:lstStyle/>
          <a:p>
            <a:r>
              <a:rPr lang="en-US" sz="2400" dirty="0"/>
              <a:t>2. Create a linked service in Azure Data Factory</a:t>
            </a:r>
          </a:p>
        </p:txBody>
      </p:sp>
    </p:spTree>
    <p:extLst>
      <p:ext uri="{BB962C8B-B14F-4D97-AF65-F5344CB8AC3E}">
        <p14:creationId xmlns:p14="http://schemas.microsoft.com/office/powerpoint/2010/main" val="35586717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5378-503B-2EF4-D493-72CC2708A3D8}"/>
              </a:ext>
            </a:extLst>
          </p:cNvPr>
          <p:cNvSpPr>
            <a:spLocks noGrp="1"/>
          </p:cNvSpPr>
          <p:nvPr>
            <p:ph type="title"/>
          </p:nvPr>
        </p:nvSpPr>
        <p:spPr/>
        <p:txBody>
          <a:bodyPr/>
          <a:lstStyle/>
          <a:p>
            <a:r>
              <a:rPr lang="en-US" dirty="0"/>
              <a:t>Use a Notebook activity in a pipeline</a:t>
            </a:r>
          </a:p>
        </p:txBody>
      </p:sp>
      <p:sp>
        <p:nvSpPr>
          <p:cNvPr id="5" name="TextBox 4">
            <a:extLst>
              <a:ext uri="{FF2B5EF4-FFF2-40B4-BE49-F238E27FC236}">
                <a16:creationId xmlns:a16="http://schemas.microsoft.com/office/drawing/2014/main" id="{D2128C0C-37E2-BA80-267B-B3C5F102E167}"/>
              </a:ext>
            </a:extLst>
          </p:cNvPr>
          <p:cNvSpPr txBox="1"/>
          <p:nvPr/>
        </p:nvSpPr>
        <p:spPr>
          <a:xfrm>
            <a:off x="552744" y="1720840"/>
            <a:ext cx="5797606" cy="3293209"/>
          </a:xfrm>
          <a:prstGeom prst="rect">
            <a:avLst/>
          </a:prstGeom>
          <a:noFill/>
        </p:spPr>
        <p:txBody>
          <a:bodyPr wrap="square">
            <a:spAutoFit/>
          </a:bodyPr>
          <a:lstStyle/>
          <a:p>
            <a:r>
              <a:rPr lang="en-US" sz="2400" dirty="0">
                <a:latin typeface="+mj-lt"/>
              </a:rPr>
              <a:t>Add a </a:t>
            </a:r>
            <a:r>
              <a:rPr lang="en-US" sz="2400" b="1" i="1" dirty="0">
                <a:latin typeface="+mj-lt"/>
              </a:rPr>
              <a:t>Notebook</a:t>
            </a:r>
            <a:r>
              <a:rPr lang="en-US" sz="2400" dirty="0">
                <a:latin typeface="+mj-lt"/>
              </a:rPr>
              <a:t> activity to a pipeline, specifying:</a:t>
            </a:r>
          </a:p>
          <a:p>
            <a:pPr marL="800083" lvl="1" indent="-342900">
              <a:buFont typeface="Arial" panose="020B0604020202020204" pitchFamily="34" charset="0"/>
              <a:buChar char="•"/>
            </a:pPr>
            <a:r>
              <a:rPr lang="en-US" sz="2000" b="1" dirty="0"/>
              <a:t>General</a:t>
            </a:r>
            <a:r>
              <a:rPr lang="en-US" sz="2000" dirty="0"/>
              <a:t> properties such as name, timeout, and number of retries</a:t>
            </a:r>
          </a:p>
          <a:p>
            <a:pPr marL="800083" lvl="1" indent="-342900">
              <a:buFont typeface="Arial" panose="020B0604020202020204" pitchFamily="34" charset="0"/>
              <a:buChar char="•"/>
            </a:pPr>
            <a:r>
              <a:rPr lang="en-US" sz="2000" b="1" dirty="0"/>
              <a:t>Azure Databricks </a:t>
            </a:r>
            <a:r>
              <a:rPr lang="en-US" sz="2000" dirty="0"/>
              <a:t>properties - the linked service for your workspace</a:t>
            </a:r>
          </a:p>
          <a:p>
            <a:pPr marL="800083" lvl="1" indent="-342900">
              <a:buFont typeface="Arial" panose="020B0604020202020204" pitchFamily="34" charset="0"/>
              <a:buChar char="•"/>
            </a:pPr>
            <a:r>
              <a:rPr lang="en-US" sz="2000" b="1" dirty="0"/>
              <a:t>Settings</a:t>
            </a:r>
            <a:r>
              <a:rPr lang="en-US" sz="2000" dirty="0"/>
              <a:t>, such as the notebook path and parameter details</a:t>
            </a:r>
          </a:p>
          <a:p>
            <a:pPr marL="800083" lvl="1" indent="-342900">
              <a:buFont typeface="Arial" panose="020B0604020202020204" pitchFamily="34" charset="0"/>
              <a:buChar char="•"/>
            </a:pPr>
            <a:r>
              <a:rPr lang="en-US" sz="2000" b="1" dirty="0"/>
              <a:t>User properties</a:t>
            </a:r>
            <a:r>
              <a:rPr lang="en-US" sz="2000" dirty="0"/>
              <a:t> to define custom configuration values</a:t>
            </a:r>
            <a:endParaRPr lang="en-US" sz="2000" b="1" dirty="0"/>
          </a:p>
        </p:txBody>
      </p:sp>
      <p:pic>
        <p:nvPicPr>
          <p:cNvPr id="4" name="Picture 3" descr="Screenshot of a pipeline with a Notebook activity.">
            <a:extLst>
              <a:ext uri="{FF2B5EF4-FFF2-40B4-BE49-F238E27FC236}">
                <a16:creationId xmlns:a16="http://schemas.microsoft.com/office/drawing/2014/main" id="{104704B5-2AB9-CA06-2981-04CA295A415C}"/>
              </a:ext>
            </a:extLst>
          </p:cNvPr>
          <p:cNvPicPr>
            <a:picLocks noChangeAspect="1"/>
          </p:cNvPicPr>
          <p:nvPr/>
        </p:nvPicPr>
        <p:blipFill>
          <a:blip r:embed="rId3"/>
          <a:stretch>
            <a:fillRect/>
          </a:stretch>
        </p:blipFill>
        <p:spPr>
          <a:xfrm>
            <a:off x="6655562" y="1611242"/>
            <a:ext cx="5104349" cy="406433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557118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p:txBody>
          <a:bodyPr/>
          <a:lstStyle/>
          <a:p>
            <a:pPr lvl="1"/>
            <a:r>
              <a:rPr lang="en-US" dirty="0"/>
              <a:t>Explore Azure Databricks</a:t>
            </a:r>
          </a:p>
        </p:txBody>
      </p:sp>
      <p:sp>
        <p:nvSpPr>
          <p:cNvPr id="3" name="Text Placeholder 2"/>
          <p:cNvSpPr>
            <a:spLocks noGrp="1"/>
          </p:cNvSpPr>
          <p:nvPr>
            <p:ph type="body" sz="quarter" idx="23"/>
          </p:nvPr>
        </p:nvSpPr>
        <p:spPr>
          <a:xfrm>
            <a:off x="4078286" y="2811217"/>
            <a:ext cx="7695069" cy="1224436"/>
          </a:xfrm>
        </p:spPr>
        <p:txBody>
          <a:bodyPr/>
          <a:lstStyle/>
          <a:p>
            <a:pPr lvl="1"/>
            <a:r>
              <a:rPr lang="en-US" dirty="0"/>
              <a:t>Use Apache Spark in Azure Databricks</a:t>
            </a:r>
          </a:p>
        </p:txBody>
      </p:sp>
      <p:sp>
        <p:nvSpPr>
          <p:cNvPr id="2" name="Text Placeholder 1"/>
          <p:cNvSpPr>
            <a:spLocks noGrp="1"/>
          </p:cNvSpPr>
          <p:nvPr>
            <p:ph type="body" sz="quarter" idx="22"/>
          </p:nvPr>
        </p:nvSpPr>
        <p:spPr>
          <a:xfrm>
            <a:off x="4103830" y="4300064"/>
            <a:ext cx="7695069" cy="1224436"/>
          </a:xfrm>
        </p:spPr>
        <p:txBody>
          <a:bodyPr/>
          <a:lstStyle/>
          <a:p>
            <a:pPr lvl="1"/>
            <a:r>
              <a:rPr lang="en-US" dirty="0"/>
              <a:t>Run Azure Databricks notebooks in Azure Data Factory</a:t>
            </a:r>
          </a:p>
        </p:txBody>
      </p:sp>
      <p:pic>
        <p:nvPicPr>
          <p:cNvPr id="10" name="Graphic 9">
            <a:extLst>
              <a:ext uri="{FF2B5EF4-FFF2-40B4-BE49-F238E27FC236}">
                <a16:creationId xmlns:a16="http://schemas.microsoft.com/office/drawing/2014/main" id="{CF8C3C46-72AD-B267-A934-416964DE932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5455" y="1616692"/>
            <a:ext cx="702232" cy="702232"/>
          </a:xfrm>
          <a:prstGeom prst="rect">
            <a:avLst/>
          </a:prstGeom>
        </p:spPr>
      </p:pic>
      <p:pic>
        <p:nvPicPr>
          <p:cNvPr id="12" name="Graphic 11">
            <a:extLst>
              <a:ext uri="{FF2B5EF4-FFF2-40B4-BE49-F238E27FC236}">
                <a16:creationId xmlns:a16="http://schemas.microsoft.com/office/drawing/2014/main" id="{7CD6C82C-45EE-F5FB-0A81-2F897B59419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2071" y="3042477"/>
            <a:ext cx="702232" cy="702232"/>
          </a:xfrm>
          <a:prstGeom prst="rect">
            <a:avLst/>
          </a:prstGeom>
        </p:spPr>
      </p:pic>
      <p:pic>
        <p:nvPicPr>
          <p:cNvPr id="14" name="Graphic 13">
            <a:extLst>
              <a:ext uri="{FF2B5EF4-FFF2-40B4-BE49-F238E27FC236}">
                <a16:creationId xmlns:a16="http://schemas.microsoft.com/office/drawing/2014/main" id="{CCFFCB6F-C602-EEA2-692E-873A92B12F1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34373" y="4533914"/>
            <a:ext cx="702232" cy="702232"/>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AE86-F619-60EE-84A0-C82976D5D039}"/>
              </a:ext>
            </a:extLst>
          </p:cNvPr>
          <p:cNvSpPr>
            <a:spLocks noGrp="1"/>
          </p:cNvSpPr>
          <p:nvPr>
            <p:ph type="title"/>
          </p:nvPr>
        </p:nvSpPr>
        <p:spPr/>
        <p:txBody>
          <a:bodyPr/>
          <a:lstStyle/>
          <a:p>
            <a:r>
              <a:rPr lang="en-US" dirty="0"/>
              <a:t>Use parameters in a notebook</a:t>
            </a:r>
          </a:p>
        </p:txBody>
      </p:sp>
      <p:sp>
        <p:nvSpPr>
          <p:cNvPr id="4" name="Rectangle 3">
            <a:extLst>
              <a:ext uri="{FF2B5EF4-FFF2-40B4-BE49-F238E27FC236}">
                <a16:creationId xmlns:a16="http://schemas.microsoft.com/office/drawing/2014/main" id="{64377848-0AF1-961A-8B71-38EF1E4CFEDD}"/>
              </a:ext>
            </a:extLst>
          </p:cNvPr>
          <p:cNvSpPr/>
          <p:nvPr/>
        </p:nvSpPr>
        <p:spPr bwMode="auto">
          <a:xfrm>
            <a:off x="279020" y="2103852"/>
            <a:ext cx="5578230" cy="2238943"/>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define parameter with default value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dbutils.widgets.text("folder", "data")</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Get input parameter value if passed</a:t>
            </a:r>
          </a:p>
          <a:p>
            <a:pPr defTabSz="932472" fontAlgn="base">
              <a:lnSpc>
                <a:spcPct val="90000"/>
              </a:lnSpc>
              <a:spcBef>
                <a:spcPct val="0"/>
              </a:spcBef>
              <a:spcAft>
                <a:spcPct val="0"/>
              </a:spcAft>
            </a:pPr>
            <a:r>
              <a:rPr lang="da-DK" sz="1400" dirty="0">
                <a:solidFill>
                  <a:schemeClr val="tx1"/>
                </a:solidFill>
                <a:latin typeface="Courier New" panose="02070309020205020404" pitchFamily="49" charset="0"/>
                <a:ea typeface="Segoe UI" pitchFamily="34" charset="0"/>
                <a:cs typeface="Courier New" panose="02070309020205020404" pitchFamily="49" charset="0"/>
              </a:rPr>
              <a:t>folder = dbutils.widgets.get("folder")</a:t>
            </a:r>
          </a:p>
          <a:p>
            <a:pPr defTabSz="932472" fontAlgn="base">
              <a:lnSpc>
                <a:spcPct val="90000"/>
              </a:lnSpc>
              <a:spcBef>
                <a:spcPct val="0"/>
              </a:spcBef>
              <a:spcAft>
                <a:spcPct val="0"/>
              </a:spcAft>
            </a:pPr>
            <a:r>
              <a:rPr lang="da-DK"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endParaRPr lang="da-DK"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da-DK" sz="1400" dirty="0">
                <a:solidFill>
                  <a:schemeClr val="tx1"/>
                </a:solidFill>
                <a:latin typeface="Courier New" panose="02070309020205020404" pitchFamily="49" charset="0"/>
                <a:ea typeface="Segoe UI" pitchFamily="34" charset="0"/>
                <a:cs typeface="Courier New" panose="02070309020205020404" pitchFamily="49" charset="0"/>
              </a:rPr>
              <a:t># Return output parameter</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path = "dbfs:/{0}/products.csv".format(folder)</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dbutils.notebook.exit(path)</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p:txBody>
      </p:sp>
      <p:pic>
        <p:nvPicPr>
          <p:cNvPr id="6" name="Picture 5" descr="Screenshot of a Notebook activity with a folder parameter.">
            <a:extLst>
              <a:ext uri="{FF2B5EF4-FFF2-40B4-BE49-F238E27FC236}">
                <a16:creationId xmlns:a16="http://schemas.microsoft.com/office/drawing/2014/main" id="{CE588C99-D48D-B971-04B9-B9CE14A5650A}"/>
              </a:ext>
            </a:extLst>
          </p:cNvPr>
          <p:cNvPicPr>
            <a:picLocks noChangeAspect="1"/>
          </p:cNvPicPr>
          <p:nvPr/>
        </p:nvPicPr>
        <p:blipFill>
          <a:blip r:embed="rId3"/>
          <a:stretch>
            <a:fillRect/>
          </a:stretch>
        </p:blipFill>
        <p:spPr>
          <a:xfrm>
            <a:off x="7087008" y="2129919"/>
            <a:ext cx="4672903" cy="3720799"/>
          </a:xfrm>
          <a:prstGeom prst="rect">
            <a:avLst/>
          </a:prstGeom>
        </p:spPr>
      </p:pic>
      <p:sp>
        <p:nvSpPr>
          <p:cNvPr id="3" name="TextBox 2">
            <a:extLst>
              <a:ext uri="{FF2B5EF4-FFF2-40B4-BE49-F238E27FC236}">
                <a16:creationId xmlns:a16="http://schemas.microsoft.com/office/drawing/2014/main" id="{30F57E74-FE96-BD14-F34A-E9EBD606AABC}"/>
              </a:ext>
            </a:extLst>
          </p:cNvPr>
          <p:cNvSpPr txBox="1"/>
          <p:nvPr/>
        </p:nvSpPr>
        <p:spPr>
          <a:xfrm>
            <a:off x="4517679" y="1336226"/>
            <a:ext cx="5677357" cy="400110"/>
          </a:xfrm>
          <a:prstGeom prst="wedgeRectCallout">
            <a:avLst>
              <a:gd name="adj1" fmla="val -49491"/>
              <a:gd name="adj2" fmla="val 187013"/>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t>Use the </a:t>
            </a:r>
            <a:r>
              <a:rPr lang="en-US" sz="2000" b="1" i="1" dirty="0"/>
              <a:t>dbutils</a:t>
            </a:r>
            <a:r>
              <a:rPr lang="en-US" sz="2000" dirty="0"/>
              <a:t> library to work with parameters</a:t>
            </a:r>
          </a:p>
        </p:txBody>
      </p:sp>
      <p:sp>
        <p:nvSpPr>
          <p:cNvPr id="7" name="TextBox 6">
            <a:extLst>
              <a:ext uri="{FF2B5EF4-FFF2-40B4-BE49-F238E27FC236}">
                <a16:creationId xmlns:a16="http://schemas.microsoft.com/office/drawing/2014/main" id="{9F401561-C5C5-69AC-438A-C580868403D9}"/>
              </a:ext>
            </a:extLst>
          </p:cNvPr>
          <p:cNvSpPr txBox="1"/>
          <p:nvPr/>
        </p:nvSpPr>
        <p:spPr>
          <a:xfrm>
            <a:off x="4246014" y="4618071"/>
            <a:ext cx="3222472" cy="707886"/>
          </a:xfrm>
          <a:prstGeom prst="wedgeRectCallout">
            <a:avLst>
              <a:gd name="adj1" fmla="val 112043"/>
              <a:gd name="adj2" fmla="val 39338"/>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t>Set parameter values in notebook activity settings</a:t>
            </a:r>
          </a:p>
        </p:txBody>
      </p:sp>
    </p:spTree>
    <p:extLst>
      <p:ext uri="{BB962C8B-B14F-4D97-AF65-F5344CB8AC3E}">
        <p14:creationId xmlns:p14="http://schemas.microsoft.com/office/powerpoint/2010/main" val="16925757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a:xfrm>
            <a:off x="121490" y="440494"/>
            <a:ext cx="12127263" cy="680196"/>
          </a:xfrm>
        </p:spPr>
        <p:txBody>
          <a:bodyPr/>
          <a:lstStyle/>
          <a:p>
            <a:r>
              <a:rPr lang="en-US" dirty="0"/>
              <a:t>Demo: Run an Azure Databricks Notebook with Azure Data Factory</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936554" cy="2002343"/>
          </a:xfrm>
        </p:spPr>
        <p:txBody>
          <a:bodyPr/>
          <a:lstStyle/>
          <a:p>
            <a:r>
              <a:rPr lang="en-US" dirty="0"/>
              <a:t>You can try this for yourself later by following the instructions at the link below:</a:t>
            </a:r>
          </a:p>
          <a:p>
            <a:endParaRPr lang="en-US" dirty="0"/>
          </a:p>
          <a:p>
            <a:r>
              <a:rPr lang="en-US" sz="2000" dirty="0">
                <a:solidFill>
                  <a:schemeClr val="bg1">
                    <a:lumMod val="50000"/>
                  </a:schemeClr>
                </a:solidFill>
              </a:rPr>
              <a:t>https://aka.ms/mslearn-databricks-factory</a:t>
            </a:r>
          </a:p>
        </p:txBody>
      </p:sp>
      <p:pic>
        <p:nvPicPr>
          <p:cNvPr id="3" name="Graphic 2">
            <a:extLst>
              <a:ext uri="{FF2B5EF4-FFF2-40B4-BE49-F238E27FC236}">
                <a16:creationId xmlns:a16="http://schemas.microsoft.com/office/drawing/2014/main" id="{DE6DD0B4-D2DB-0643-3985-00E6E56A3E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Tree>
    <p:extLst>
      <p:ext uri="{BB962C8B-B14F-4D97-AF65-F5344CB8AC3E}">
        <p14:creationId xmlns:p14="http://schemas.microsoft.com/office/powerpoint/2010/main" val="1924132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want to connect to an Azure Databricks workspace from Azure Data Factory. What must you define in Azure Data Factory?</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global parameter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linked service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customer managed key</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2282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 need to run a notebook in the Azure Databricks workspace referenced by a linked service. What type of activity should you add to a pipeline?</a:t>
            </a:r>
          </a:p>
          <a:p>
            <a:pPr marL="288925" indent="-288925">
              <a:spcBef>
                <a:spcPts val="300"/>
              </a:spcBef>
              <a:spcAft>
                <a:spcPts val="600"/>
              </a:spcAft>
              <a:buFont typeface="Wingdings" panose="05000000000000000000" pitchFamily="2" charset="2"/>
              <a:buChar char="q"/>
              <a:defRPr/>
            </a:pPr>
            <a:r>
              <a:rPr lang="en-US" sz="1600" dirty="0"/>
              <a:t>Notebook</a:t>
            </a:r>
          </a:p>
          <a:p>
            <a:pPr marL="288925" indent="-288925">
              <a:spcBef>
                <a:spcPts val="300"/>
              </a:spcBef>
              <a:spcAft>
                <a:spcPts val="600"/>
              </a:spcAft>
              <a:buFont typeface="Wingdings" panose="05000000000000000000" pitchFamily="2" charset="2"/>
              <a:buChar char="q"/>
              <a:defRPr/>
            </a:pPr>
            <a:r>
              <a:rPr lang="en-US" sz="1600" dirty="0"/>
              <a:t>Python</a:t>
            </a:r>
          </a:p>
          <a:p>
            <a:pPr marL="288925" indent="-288925">
              <a:spcBef>
                <a:spcPts val="300"/>
              </a:spcBef>
              <a:spcAft>
                <a:spcPts val="600"/>
              </a:spcAft>
              <a:buFont typeface="Wingdings" panose="05000000000000000000" pitchFamily="2" charset="2"/>
              <a:buChar char="q"/>
              <a:defRPr/>
            </a:pPr>
            <a:r>
              <a:rPr lang="en-US" sz="1600" dirty="0"/>
              <a:t>Jar</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52069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 need to use a parameter in a notebook. Which library should you use to define parameters with default values and get parameter values that are passed to the notebook?</a:t>
            </a:r>
          </a:p>
          <a:p>
            <a:pPr marL="288925" indent="-288925">
              <a:spcBef>
                <a:spcPts val="300"/>
              </a:spcBef>
              <a:spcAft>
                <a:spcPts val="600"/>
              </a:spcAft>
              <a:buFont typeface="Wingdings" panose="05000000000000000000" pitchFamily="2" charset="2"/>
              <a:buChar char="q"/>
              <a:defRPr/>
            </a:pPr>
            <a:r>
              <a:rPr lang="en-US" sz="1600" dirty="0"/>
              <a:t>notebook</a:t>
            </a:r>
          </a:p>
          <a:p>
            <a:pPr marL="288925" indent="-288925">
              <a:spcBef>
                <a:spcPts val="300"/>
              </a:spcBef>
              <a:spcAft>
                <a:spcPts val="600"/>
              </a:spcAft>
              <a:buFont typeface="Wingdings" panose="05000000000000000000" pitchFamily="2" charset="2"/>
              <a:buChar char="q"/>
              <a:defRPr/>
            </a:pPr>
            <a:r>
              <a:rPr lang="en-US" sz="1600" dirty="0"/>
              <a:t>argparse</a:t>
            </a:r>
          </a:p>
          <a:p>
            <a:pPr marL="288925" indent="-288925">
              <a:spcBef>
                <a:spcPts val="300"/>
              </a:spcBef>
              <a:spcAft>
                <a:spcPts val="600"/>
              </a:spcAft>
              <a:buFont typeface="Wingdings" panose="05000000000000000000" pitchFamily="2" charset="2"/>
              <a:buChar char="q"/>
              <a:defRPr/>
            </a:pPr>
            <a:r>
              <a:rPr lang="en-US" sz="1600" dirty="0"/>
              <a:t>dbutils.widget</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84901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216093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46331"/>
          </a:xfrm>
          <a:prstGeom prst="rect">
            <a:avLst/>
          </a:prstGeom>
          <a:noFill/>
        </p:spPr>
        <p:txBody>
          <a:bodyPr wrap="square">
            <a:spAutoFit/>
          </a:bodyPr>
          <a:lstStyle/>
          <a:p>
            <a:r>
              <a:rPr lang="en-US" sz="1800" dirty="0"/>
              <a:t>Data engineering with Azure Databricks</a:t>
            </a:r>
          </a:p>
          <a:p>
            <a:r>
              <a:rPr lang="en-US" sz="1800" dirty="0">
                <a:solidFill>
                  <a:schemeClr val="tx2"/>
                </a:solidFill>
              </a:rPr>
              <a:t>https://aka.ms/mslearn-azure-databricks</a:t>
            </a:r>
          </a:p>
        </p:txBody>
      </p:sp>
      <p:pic>
        <p:nvPicPr>
          <p:cNvPr id="3" name="Graphic 2">
            <a:extLst>
              <a:ext uri="{FF2B5EF4-FFF2-40B4-BE49-F238E27FC236}">
                <a16:creationId xmlns:a16="http://schemas.microsoft.com/office/drawing/2014/main" id="{14345F9E-B054-8146-5235-CE5E541D57E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2481" y="2400176"/>
            <a:ext cx="1104666" cy="1264378"/>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Explore Azure Databricks</a:t>
            </a:r>
          </a:p>
        </p:txBody>
      </p:sp>
      <p:pic>
        <p:nvPicPr>
          <p:cNvPr id="2" name="Graphic 1">
            <a:extLst>
              <a:ext uri="{FF2B5EF4-FFF2-40B4-BE49-F238E27FC236}">
                <a16:creationId xmlns:a16="http://schemas.microsoft.com/office/drawing/2014/main" id="{873CD28C-AF75-C0C7-2801-2F8D093776A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What is Azure Databricks?</a:t>
            </a:r>
          </a:p>
        </p:txBody>
      </p:sp>
      <p:sp>
        <p:nvSpPr>
          <p:cNvPr id="5" name="Text Placeholder 14">
            <a:extLst>
              <a:ext uri="{FF2B5EF4-FFF2-40B4-BE49-F238E27FC236}">
                <a16:creationId xmlns:a16="http://schemas.microsoft.com/office/drawing/2014/main" id="{1B0B778C-74B1-1CC1-115D-D1FFD9EC19CB}"/>
              </a:ext>
            </a:extLst>
          </p:cNvPr>
          <p:cNvSpPr txBox="1">
            <a:spLocks/>
          </p:cNvSpPr>
          <p:nvPr/>
        </p:nvSpPr>
        <p:spPr>
          <a:xfrm>
            <a:off x="820222" y="1670838"/>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Fully managed, cloud-based data analytics platform</a:t>
            </a:r>
          </a:p>
          <a:p>
            <a:pPr marL="630238" lvl="1" indent="-342900">
              <a:buFont typeface="Arial" panose="020B0604020202020204" pitchFamily="34" charset="0"/>
              <a:buChar char="•"/>
            </a:pPr>
            <a:r>
              <a:rPr lang="en-US" dirty="0"/>
              <a:t>Built on Apache Spark</a:t>
            </a:r>
          </a:p>
          <a:p>
            <a:pPr marL="630238" lvl="1" indent="-342900">
              <a:buFont typeface="Arial" panose="020B0604020202020204" pitchFamily="34" charset="0"/>
              <a:buChar char="•"/>
            </a:pPr>
            <a:r>
              <a:rPr lang="en-US" dirty="0"/>
              <a:t>Web-based portal</a:t>
            </a:r>
          </a:p>
          <a:p>
            <a:r>
              <a:rPr lang="en-US" dirty="0"/>
              <a:t>Provisioned as an Azure resource</a:t>
            </a:r>
          </a:p>
          <a:p>
            <a:pPr marL="630238" lvl="1" indent="-342900">
              <a:buFont typeface="Arial" panose="020B0604020202020204" pitchFamily="34" charset="0"/>
              <a:buChar char="•"/>
            </a:pPr>
            <a:r>
              <a:rPr lang="en-US" dirty="0"/>
              <a:t>Standard tier</a:t>
            </a:r>
          </a:p>
          <a:p>
            <a:pPr marL="630238" lvl="1" indent="-342900">
              <a:buFont typeface="Arial" panose="020B0604020202020204" pitchFamily="34" charset="0"/>
              <a:buChar char="•"/>
            </a:pPr>
            <a:r>
              <a:rPr lang="en-US" dirty="0"/>
              <a:t>Premium tier</a:t>
            </a:r>
          </a:p>
          <a:p>
            <a:pPr marL="630238" lvl="1" indent="-342900">
              <a:buFont typeface="Arial" panose="020B0604020202020204" pitchFamily="34" charset="0"/>
              <a:buChar char="•"/>
            </a:pPr>
            <a:r>
              <a:rPr lang="en-US" dirty="0"/>
              <a:t>Trial</a:t>
            </a:r>
          </a:p>
        </p:txBody>
      </p:sp>
      <p:pic>
        <p:nvPicPr>
          <p:cNvPr id="8" name="Picture 7" descr="Screenshot of the Create an Azure Databricks workspace page in the Azure portal.">
            <a:extLst>
              <a:ext uri="{FF2B5EF4-FFF2-40B4-BE49-F238E27FC236}">
                <a16:creationId xmlns:a16="http://schemas.microsoft.com/office/drawing/2014/main" id="{4F555FF0-DF7B-AB15-1A41-6288387D53DF}"/>
              </a:ext>
            </a:extLst>
          </p:cNvPr>
          <p:cNvPicPr>
            <a:picLocks noChangeAspect="1"/>
          </p:cNvPicPr>
          <p:nvPr/>
        </p:nvPicPr>
        <p:blipFill>
          <a:blip r:embed="rId3"/>
          <a:stretch>
            <a:fillRect/>
          </a:stretch>
        </p:blipFill>
        <p:spPr>
          <a:xfrm>
            <a:off x="5529712" y="1275383"/>
            <a:ext cx="6029565" cy="4371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25577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218E-F00D-E317-ECB6-0230B08B42E1}"/>
              </a:ext>
            </a:extLst>
          </p:cNvPr>
          <p:cNvSpPr>
            <a:spLocks noGrp="1"/>
          </p:cNvSpPr>
          <p:nvPr>
            <p:ph type="title"/>
          </p:nvPr>
        </p:nvSpPr>
        <p:spPr/>
        <p:txBody>
          <a:bodyPr/>
          <a:lstStyle/>
          <a:p>
            <a:r>
              <a:rPr lang="en-US" dirty="0"/>
              <a:t>Azure Databricks workloads</a:t>
            </a:r>
          </a:p>
        </p:txBody>
      </p:sp>
      <p:graphicFrame>
        <p:nvGraphicFramePr>
          <p:cNvPr id="4" name="Table 4">
            <a:extLst>
              <a:ext uri="{FF2B5EF4-FFF2-40B4-BE49-F238E27FC236}">
                <a16:creationId xmlns:a16="http://schemas.microsoft.com/office/drawing/2014/main" id="{229AB57F-5FBE-C21A-B8FD-D38028028DA9}"/>
              </a:ext>
            </a:extLst>
          </p:cNvPr>
          <p:cNvGraphicFramePr>
            <a:graphicFrameLocks noGrp="1"/>
          </p:cNvGraphicFramePr>
          <p:nvPr>
            <p:extLst>
              <p:ext uri="{D42A27DB-BD31-4B8C-83A1-F6EECF244321}">
                <p14:modId xmlns:p14="http://schemas.microsoft.com/office/powerpoint/2010/main" val="2881069448"/>
              </p:ext>
            </p:extLst>
          </p:nvPr>
        </p:nvGraphicFramePr>
        <p:xfrm>
          <a:off x="418643" y="1560225"/>
          <a:ext cx="11341269" cy="4094887"/>
        </p:xfrm>
        <a:graphic>
          <a:graphicData uri="http://schemas.openxmlformats.org/drawingml/2006/table">
            <a:tbl>
              <a:tblPr firstRow="1" bandRow="1">
                <a:tableStyleId>{2D5ABB26-0587-4C30-8999-92F81FD0307C}</a:tableStyleId>
              </a:tblPr>
              <a:tblGrid>
                <a:gridCol w="3780423">
                  <a:extLst>
                    <a:ext uri="{9D8B030D-6E8A-4147-A177-3AD203B41FA5}">
                      <a16:colId xmlns:a16="http://schemas.microsoft.com/office/drawing/2014/main" val="2061489292"/>
                    </a:ext>
                  </a:extLst>
                </a:gridCol>
                <a:gridCol w="3780423">
                  <a:extLst>
                    <a:ext uri="{9D8B030D-6E8A-4147-A177-3AD203B41FA5}">
                      <a16:colId xmlns:a16="http://schemas.microsoft.com/office/drawing/2014/main" val="3044089091"/>
                    </a:ext>
                  </a:extLst>
                </a:gridCol>
                <a:gridCol w="3780423">
                  <a:extLst>
                    <a:ext uri="{9D8B030D-6E8A-4147-A177-3AD203B41FA5}">
                      <a16:colId xmlns:a16="http://schemas.microsoft.com/office/drawing/2014/main" val="603838157"/>
                    </a:ext>
                  </a:extLst>
                </a:gridCol>
              </a:tblGrid>
              <a:tr h="370840">
                <a:tc>
                  <a:txBody>
                    <a:bodyPr/>
                    <a:lstStyle/>
                    <a:p>
                      <a:pPr algn="ctr"/>
                      <a:r>
                        <a:rPr lang="en-US" b="0" dirty="0">
                          <a:latin typeface="+mj-lt"/>
                        </a:rPr>
                        <a:t>Data Science and Engineering</a:t>
                      </a:r>
                    </a:p>
                  </a:txBody>
                  <a:tcPr/>
                </a:tc>
                <a:tc>
                  <a:txBody>
                    <a:bodyPr/>
                    <a:lstStyle/>
                    <a:p>
                      <a:pPr algn="ctr"/>
                      <a:r>
                        <a:rPr lang="en-US" b="0" dirty="0">
                          <a:latin typeface="+mj-lt"/>
                        </a:rPr>
                        <a:t>Machine Learning</a:t>
                      </a:r>
                    </a:p>
                  </a:txBody>
                  <a:tcPr/>
                </a:tc>
                <a:tc>
                  <a:txBody>
                    <a:bodyPr/>
                    <a:lstStyle/>
                    <a:p>
                      <a:pPr algn="ctr"/>
                      <a:r>
                        <a:rPr lang="en-US" b="0" dirty="0">
                          <a:latin typeface="+mj-lt"/>
                        </a:rPr>
                        <a:t>SQL</a:t>
                      </a:r>
                    </a:p>
                  </a:txBody>
                  <a:tcPr/>
                </a:tc>
                <a:extLst>
                  <a:ext uri="{0D108BD9-81ED-4DB2-BD59-A6C34878D82A}">
                    <a16:rowId xmlns:a16="http://schemas.microsoft.com/office/drawing/2014/main" val="2144386840"/>
                  </a:ext>
                </a:extLst>
              </a:tr>
              <a:tr h="28256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17179240"/>
                  </a:ext>
                </a:extLst>
              </a:tr>
              <a:tr h="370840">
                <a:tc>
                  <a:txBody>
                    <a:bodyPr/>
                    <a:lstStyle/>
                    <a:p>
                      <a:r>
                        <a:rPr lang="en-US" dirty="0"/>
                        <a:t>Use notebooks to run Apache Spark code to manipulate and explore data</a:t>
                      </a:r>
                    </a:p>
                  </a:txBody>
                  <a:tcPr/>
                </a:tc>
                <a:tc>
                  <a:txBody>
                    <a:bodyPr/>
                    <a:lstStyle/>
                    <a:p>
                      <a:r>
                        <a:rPr lang="en-US" dirty="0"/>
                        <a:t>Train predictive models using SparkML and other machine learning frameworks</a:t>
                      </a:r>
                    </a:p>
                  </a:txBody>
                  <a:tcPr/>
                </a:tc>
                <a:tc>
                  <a:txBody>
                    <a:bodyPr/>
                    <a:lstStyle/>
                    <a:p>
                      <a:r>
                        <a:rPr lang="en-US" dirty="0"/>
                        <a:t>Store and query data in relational tables using SQL</a:t>
                      </a:r>
                    </a:p>
                    <a:p>
                      <a:r>
                        <a:rPr lang="en-US" sz="1050" dirty="0"/>
                        <a:t>Only available in </a:t>
                      </a:r>
                      <a:r>
                        <a:rPr lang="en-US" sz="1050" i="1" dirty="0"/>
                        <a:t>Premium</a:t>
                      </a:r>
                      <a:r>
                        <a:rPr lang="en-US" sz="1050" i="0" dirty="0"/>
                        <a:t> tier workspaces</a:t>
                      </a:r>
                      <a:endParaRPr lang="en-US" sz="1050" dirty="0"/>
                    </a:p>
                  </a:txBody>
                  <a:tcPr/>
                </a:tc>
                <a:extLst>
                  <a:ext uri="{0D108BD9-81ED-4DB2-BD59-A6C34878D82A}">
                    <a16:rowId xmlns:a16="http://schemas.microsoft.com/office/drawing/2014/main" val="132950705"/>
                  </a:ext>
                </a:extLst>
              </a:tr>
            </a:tbl>
          </a:graphicData>
        </a:graphic>
      </p:graphicFrame>
      <p:pic>
        <p:nvPicPr>
          <p:cNvPr id="6" name="Picture 5">
            <a:extLst>
              <a:ext uri="{FF2B5EF4-FFF2-40B4-BE49-F238E27FC236}">
                <a16:creationId xmlns:a16="http://schemas.microsoft.com/office/drawing/2014/main" id="{049C2895-2BF2-4EC3-C763-B8B39A4A248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5609" y="2059464"/>
            <a:ext cx="3473693" cy="2592245"/>
          </a:xfrm>
          <a:prstGeom prst="rect">
            <a:avLst/>
          </a:prstGeom>
        </p:spPr>
      </p:pic>
      <p:pic>
        <p:nvPicPr>
          <p:cNvPr id="8" name="Picture 7">
            <a:extLst>
              <a:ext uri="{FF2B5EF4-FFF2-40B4-BE49-F238E27FC236}">
                <a16:creationId xmlns:a16="http://schemas.microsoft.com/office/drawing/2014/main" id="{9A8C1E24-BEC9-D7B2-DBC7-35233B0E215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074155" y="2059464"/>
            <a:ext cx="3473693" cy="2592245"/>
          </a:xfrm>
          <a:prstGeom prst="rect">
            <a:avLst/>
          </a:prstGeom>
        </p:spPr>
      </p:pic>
      <p:pic>
        <p:nvPicPr>
          <p:cNvPr id="10" name="Picture 9">
            <a:extLst>
              <a:ext uri="{FF2B5EF4-FFF2-40B4-BE49-F238E27FC236}">
                <a16:creationId xmlns:a16="http://schemas.microsoft.com/office/drawing/2014/main" id="{7B122B0C-24BB-0EB6-537B-F2FE797F31D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77063" y="2059464"/>
            <a:ext cx="3473693" cy="2592245"/>
          </a:xfrm>
          <a:prstGeom prst="rect">
            <a:avLst/>
          </a:prstGeom>
        </p:spPr>
      </p:pic>
    </p:spTree>
    <p:extLst>
      <p:ext uri="{BB962C8B-B14F-4D97-AF65-F5344CB8AC3E}">
        <p14:creationId xmlns:p14="http://schemas.microsoft.com/office/powerpoint/2010/main" val="25327334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776B-ADFA-1C6D-4C9F-14AFED25B9D9}"/>
              </a:ext>
            </a:extLst>
          </p:cNvPr>
          <p:cNvSpPr>
            <a:spLocks noGrp="1"/>
          </p:cNvSpPr>
          <p:nvPr>
            <p:ph type="title"/>
          </p:nvPr>
        </p:nvSpPr>
        <p:spPr/>
        <p:txBody>
          <a:bodyPr/>
          <a:lstStyle/>
          <a:p>
            <a:r>
              <a:rPr lang="en-US" dirty="0"/>
              <a:t>Key concepts</a:t>
            </a:r>
          </a:p>
        </p:txBody>
      </p:sp>
      <p:sp>
        <p:nvSpPr>
          <p:cNvPr id="3" name="Text Placeholder 2">
            <a:extLst>
              <a:ext uri="{FF2B5EF4-FFF2-40B4-BE49-F238E27FC236}">
                <a16:creationId xmlns:a16="http://schemas.microsoft.com/office/drawing/2014/main" id="{82ECA94B-A15D-9255-E587-B996586B3AC5}"/>
              </a:ext>
            </a:extLst>
          </p:cNvPr>
          <p:cNvSpPr>
            <a:spLocks noGrp="1"/>
          </p:cNvSpPr>
          <p:nvPr>
            <p:ph type="body" sz="quarter" idx="10"/>
          </p:nvPr>
        </p:nvSpPr>
        <p:spPr>
          <a:xfrm>
            <a:off x="807193" y="3570744"/>
            <a:ext cx="10952549" cy="2139047"/>
          </a:xfrm>
        </p:spPr>
        <p:txBody>
          <a:bodyPr/>
          <a:lstStyle/>
          <a:p>
            <a:pPr marL="342900" indent="-342900">
              <a:buClr>
                <a:srgbClr val="00B0F0"/>
              </a:buClr>
              <a:buFont typeface="+mj-lt"/>
              <a:buAutoNum type="arabicPeriod"/>
            </a:pPr>
            <a:r>
              <a:rPr lang="en-US" sz="1800" b="1" dirty="0">
                <a:latin typeface="+mn-lt"/>
              </a:rPr>
              <a:t>Apache Spark clusters</a:t>
            </a:r>
            <a:r>
              <a:rPr lang="en-US" sz="1800" dirty="0">
                <a:latin typeface="+mn-lt"/>
              </a:rPr>
              <a:t> provide highly scalable parallel compute for distributed data processing</a:t>
            </a:r>
          </a:p>
          <a:p>
            <a:pPr marL="342900" indent="-342900">
              <a:buClr>
                <a:srgbClr val="00B0F0"/>
              </a:buClr>
              <a:buFont typeface="+mj-lt"/>
              <a:buAutoNum type="arabicPeriod"/>
            </a:pPr>
            <a:r>
              <a:rPr lang="en-US" sz="1800" b="1" dirty="0">
                <a:latin typeface="+mn-lt"/>
              </a:rPr>
              <a:t>Databricks File System (DBFS)</a:t>
            </a:r>
            <a:r>
              <a:rPr lang="en-US" sz="1800" dirty="0">
                <a:latin typeface="+mn-lt"/>
              </a:rPr>
              <a:t> provides distributed shared storage for data lakes</a:t>
            </a:r>
          </a:p>
          <a:p>
            <a:pPr marL="342900" indent="-342900">
              <a:buClr>
                <a:srgbClr val="00B0F0"/>
              </a:buClr>
              <a:buFont typeface="+mj-lt"/>
              <a:buAutoNum type="arabicPeriod"/>
            </a:pPr>
            <a:r>
              <a:rPr lang="en-US" sz="1800" b="1" dirty="0">
                <a:latin typeface="+mn-lt"/>
              </a:rPr>
              <a:t>Notebooks</a:t>
            </a:r>
            <a:r>
              <a:rPr lang="en-US" sz="1800" dirty="0">
                <a:latin typeface="+mn-lt"/>
              </a:rPr>
              <a:t> provide an interactive environment for combining code, notes, and images</a:t>
            </a:r>
          </a:p>
          <a:p>
            <a:pPr marL="342900" indent="-342900">
              <a:buClr>
                <a:srgbClr val="00B0F0"/>
              </a:buClr>
              <a:buFont typeface="+mj-lt"/>
              <a:buAutoNum type="arabicPeriod"/>
            </a:pPr>
            <a:r>
              <a:rPr lang="en-US" sz="1800" b="1" dirty="0">
                <a:latin typeface="+mn-lt"/>
              </a:rPr>
              <a:t>Metastore</a:t>
            </a:r>
            <a:r>
              <a:rPr lang="en-US" sz="1800" dirty="0">
                <a:latin typeface="+mn-lt"/>
              </a:rPr>
              <a:t> provides a relational abstraction layer, enabling you to define tables based on data in files</a:t>
            </a:r>
          </a:p>
          <a:p>
            <a:pPr marL="342900" indent="-342900">
              <a:buClr>
                <a:srgbClr val="00B0F0"/>
              </a:buClr>
              <a:buFont typeface="+mj-lt"/>
              <a:buAutoNum type="arabicPeriod"/>
            </a:pPr>
            <a:r>
              <a:rPr lang="en-US" sz="1800" b="1" dirty="0">
                <a:latin typeface="+mn-lt"/>
              </a:rPr>
              <a:t>Delta Lake</a:t>
            </a:r>
            <a:r>
              <a:rPr lang="en-US" sz="1800" dirty="0">
                <a:latin typeface="+mn-lt"/>
              </a:rPr>
              <a:t> builds on the metastore to enable common relational database capabilities</a:t>
            </a:r>
          </a:p>
          <a:p>
            <a:pPr marL="342900" indent="-342900">
              <a:buClr>
                <a:srgbClr val="00B0F0"/>
              </a:buClr>
              <a:buFont typeface="+mj-lt"/>
              <a:buAutoNum type="arabicPeriod"/>
            </a:pPr>
            <a:r>
              <a:rPr lang="en-US" sz="1800" b="1" dirty="0">
                <a:latin typeface="+mn-lt"/>
              </a:rPr>
              <a:t>SQL Warehouses</a:t>
            </a:r>
            <a:r>
              <a:rPr lang="en-US" sz="1800" dirty="0">
                <a:latin typeface="+mn-lt"/>
              </a:rPr>
              <a:t> provide relational compute endpoints for querying data in tables</a:t>
            </a:r>
            <a:endParaRPr lang="en-US" sz="1800" b="1" dirty="0">
              <a:latin typeface="+mn-lt"/>
            </a:endParaRPr>
          </a:p>
        </p:txBody>
      </p:sp>
      <p:grpSp>
        <p:nvGrpSpPr>
          <p:cNvPr id="48" name="Group 47" descr="A diagram showing the key elements of a Databricks solution.">
            <a:extLst>
              <a:ext uri="{FF2B5EF4-FFF2-40B4-BE49-F238E27FC236}">
                <a16:creationId xmlns:a16="http://schemas.microsoft.com/office/drawing/2014/main" id="{1217938E-62EC-51B1-DB5F-24EDF47462D7}"/>
              </a:ext>
            </a:extLst>
          </p:cNvPr>
          <p:cNvGrpSpPr/>
          <p:nvPr/>
        </p:nvGrpSpPr>
        <p:grpSpPr>
          <a:xfrm>
            <a:off x="2842405" y="915047"/>
            <a:ext cx="6131327" cy="2854074"/>
            <a:chOff x="824420" y="1228796"/>
            <a:chExt cx="4479080" cy="2084969"/>
          </a:xfrm>
        </p:grpSpPr>
        <p:grpSp>
          <p:nvGrpSpPr>
            <p:cNvPr id="49" name="Group 48">
              <a:extLst>
                <a:ext uri="{FF2B5EF4-FFF2-40B4-BE49-F238E27FC236}">
                  <a16:creationId xmlns:a16="http://schemas.microsoft.com/office/drawing/2014/main" id="{BEC72385-292E-4C57-2961-A0D9CC91CD0C}"/>
                </a:ext>
              </a:extLst>
            </p:cNvPr>
            <p:cNvGrpSpPr/>
            <p:nvPr/>
          </p:nvGrpSpPr>
          <p:grpSpPr>
            <a:xfrm>
              <a:off x="824420" y="1228796"/>
              <a:ext cx="4479080" cy="2084969"/>
              <a:chOff x="824420" y="1228796"/>
              <a:chExt cx="4479080" cy="2084969"/>
            </a:xfrm>
          </p:grpSpPr>
          <p:grpSp>
            <p:nvGrpSpPr>
              <p:cNvPr id="51" name="Group 50">
                <a:extLst>
                  <a:ext uri="{FF2B5EF4-FFF2-40B4-BE49-F238E27FC236}">
                    <a16:creationId xmlns:a16="http://schemas.microsoft.com/office/drawing/2014/main" id="{546DFECA-C897-F91C-0DB2-7562BEC3A2E7}"/>
                  </a:ext>
                </a:extLst>
              </p:cNvPr>
              <p:cNvGrpSpPr/>
              <p:nvPr/>
            </p:nvGrpSpPr>
            <p:grpSpPr>
              <a:xfrm>
                <a:off x="824420" y="1228796"/>
                <a:ext cx="4479080" cy="2084969"/>
                <a:chOff x="818827" y="1816811"/>
                <a:chExt cx="4479080" cy="2084969"/>
              </a:xfrm>
            </p:grpSpPr>
            <p:grpSp>
              <p:nvGrpSpPr>
                <p:cNvPr id="61" name="Group 60">
                  <a:extLst>
                    <a:ext uri="{FF2B5EF4-FFF2-40B4-BE49-F238E27FC236}">
                      <a16:creationId xmlns:a16="http://schemas.microsoft.com/office/drawing/2014/main" id="{32C4377D-BA64-6123-0766-6C479C5051C3}"/>
                    </a:ext>
                  </a:extLst>
                </p:cNvPr>
                <p:cNvGrpSpPr/>
                <p:nvPr/>
              </p:nvGrpSpPr>
              <p:grpSpPr>
                <a:xfrm>
                  <a:off x="818827" y="1941618"/>
                  <a:ext cx="4479080" cy="1960162"/>
                  <a:chOff x="818827" y="1941618"/>
                  <a:chExt cx="4479080" cy="1960162"/>
                </a:xfrm>
              </p:grpSpPr>
              <p:sp>
                <p:nvSpPr>
                  <p:cNvPr id="62" name="Rectangle: Rounded Corners 61">
                    <a:extLst>
                      <a:ext uri="{FF2B5EF4-FFF2-40B4-BE49-F238E27FC236}">
                        <a16:creationId xmlns:a16="http://schemas.microsoft.com/office/drawing/2014/main" id="{2C2614C3-3EB3-26F0-3730-59F8F2A1E40E}"/>
                      </a:ext>
                      <a:ext uri="{C183D7F6-B498-43B3-948B-1728B52AA6E4}">
                        <adec:decorative xmlns:adec="http://schemas.microsoft.com/office/drawing/2017/decorative" val="1"/>
                      </a:ext>
                    </a:extLst>
                  </p:cNvPr>
                  <p:cNvSpPr/>
                  <p:nvPr/>
                </p:nvSpPr>
                <p:spPr>
                  <a:xfrm>
                    <a:off x="2394857" y="2506142"/>
                    <a:ext cx="1698172" cy="206305"/>
                  </a:xfrm>
                  <a:prstGeom prst="round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3" name="Graphic 62">
                    <a:extLst>
                      <a:ext uri="{FF2B5EF4-FFF2-40B4-BE49-F238E27FC236}">
                        <a16:creationId xmlns:a16="http://schemas.microsoft.com/office/drawing/2014/main" id="{CE73CE7F-D59B-0D9C-FC2B-E5F31B834E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698" y="1941618"/>
                    <a:ext cx="851649" cy="851649"/>
                  </a:xfrm>
                  <a:prstGeom prst="rect">
                    <a:avLst/>
                  </a:prstGeom>
                </p:spPr>
              </p:pic>
              <p:grpSp>
                <p:nvGrpSpPr>
                  <p:cNvPr id="64" name="Group 63">
                    <a:extLst>
                      <a:ext uri="{FF2B5EF4-FFF2-40B4-BE49-F238E27FC236}">
                        <a16:creationId xmlns:a16="http://schemas.microsoft.com/office/drawing/2014/main" id="{DF0A93D3-A1A0-01EE-F232-C4FA511024B5}"/>
                      </a:ext>
                    </a:extLst>
                  </p:cNvPr>
                  <p:cNvGrpSpPr/>
                  <p:nvPr/>
                </p:nvGrpSpPr>
                <p:grpSpPr>
                  <a:xfrm>
                    <a:off x="2535960" y="2127365"/>
                    <a:ext cx="483704" cy="585082"/>
                    <a:chOff x="4756833" y="2555997"/>
                    <a:chExt cx="1167703" cy="1412439"/>
                  </a:xfrm>
                </p:grpSpPr>
                <p:grpSp>
                  <p:nvGrpSpPr>
                    <p:cNvPr id="88" name="Group 87">
                      <a:extLst>
                        <a:ext uri="{FF2B5EF4-FFF2-40B4-BE49-F238E27FC236}">
                          <a16:creationId xmlns:a16="http://schemas.microsoft.com/office/drawing/2014/main" id="{9450CD78-0B92-031A-B3AF-83261CD3168C}"/>
                        </a:ext>
                      </a:extLst>
                    </p:cNvPr>
                    <p:cNvGrpSpPr/>
                    <p:nvPr/>
                  </p:nvGrpSpPr>
                  <p:grpSpPr>
                    <a:xfrm>
                      <a:off x="4968240" y="2555997"/>
                      <a:ext cx="914400" cy="914400"/>
                      <a:chOff x="4968240" y="2555997"/>
                      <a:chExt cx="914400" cy="914400"/>
                    </a:xfrm>
                  </p:grpSpPr>
                  <p:pic>
                    <p:nvPicPr>
                      <p:cNvPr id="90" name="Graphic 89" descr="Binary outline">
                        <a:extLst>
                          <a:ext uri="{FF2B5EF4-FFF2-40B4-BE49-F238E27FC236}">
                            <a16:creationId xmlns:a16="http://schemas.microsoft.com/office/drawing/2014/main" id="{AFEE08A8-69B3-A154-5BDE-43E9137D3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5234" y="2839106"/>
                        <a:ext cx="420412" cy="420412"/>
                      </a:xfrm>
                      <a:prstGeom prst="rect">
                        <a:avLst/>
                      </a:prstGeom>
                    </p:spPr>
                  </p:pic>
                  <p:pic>
                    <p:nvPicPr>
                      <p:cNvPr id="91" name="Graphic 90">
                        <a:extLst>
                          <a:ext uri="{FF2B5EF4-FFF2-40B4-BE49-F238E27FC236}">
                            <a16:creationId xmlns:a16="http://schemas.microsoft.com/office/drawing/2014/main" id="{C711A2E7-D104-6EB5-1964-418F3695336C}"/>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8240" y="2555997"/>
                        <a:ext cx="914400" cy="914400"/>
                      </a:xfrm>
                      <a:prstGeom prst="rect">
                        <a:avLst/>
                      </a:prstGeom>
                    </p:spPr>
                  </p:pic>
                </p:grpSp>
                <p:pic>
                  <p:nvPicPr>
                    <p:cNvPr id="89" name="Graphic 88">
                      <a:extLst>
                        <a:ext uri="{FF2B5EF4-FFF2-40B4-BE49-F238E27FC236}">
                          <a16:creationId xmlns:a16="http://schemas.microsoft.com/office/drawing/2014/main" id="{B0918E09-B517-F75F-583C-59E150A1B971}"/>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56833" y="2800733"/>
                      <a:ext cx="1167703" cy="1167703"/>
                    </a:xfrm>
                    <a:prstGeom prst="rect">
                      <a:avLst/>
                    </a:prstGeom>
                  </p:spPr>
                </p:pic>
              </p:grpSp>
              <p:grpSp>
                <p:nvGrpSpPr>
                  <p:cNvPr id="65" name="Group 64">
                    <a:extLst>
                      <a:ext uri="{FF2B5EF4-FFF2-40B4-BE49-F238E27FC236}">
                        <a16:creationId xmlns:a16="http://schemas.microsoft.com/office/drawing/2014/main" id="{FBDBEB7B-030C-D16F-8208-67A03DAB16AA}"/>
                      </a:ext>
                    </a:extLst>
                  </p:cNvPr>
                  <p:cNvGrpSpPr/>
                  <p:nvPr/>
                </p:nvGrpSpPr>
                <p:grpSpPr>
                  <a:xfrm>
                    <a:off x="3003174" y="2127365"/>
                    <a:ext cx="483704" cy="585082"/>
                    <a:chOff x="4756833" y="2555997"/>
                    <a:chExt cx="1167703" cy="1412439"/>
                  </a:xfrm>
                </p:grpSpPr>
                <p:grpSp>
                  <p:nvGrpSpPr>
                    <p:cNvPr id="84" name="Group 83">
                      <a:extLst>
                        <a:ext uri="{FF2B5EF4-FFF2-40B4-BE49-F238E27FC236}">
                          <a16:creationId xmlns:a16="http://schemas.microsoft.com/office/drawing/2014/main" id="{CC4110F5-CF7F-E373-96DC-68182BE5AA59}"/>
                        </a:ext>
                      </a:extLst>
                    </p:cNvPr>
                    <p:cNvGrpSpPr/>
                    <p:nvPr/>
                  </p:nvGrpSpPr>
                  <p:grpSpPr>
                    <a:xfrm>
                      <a:off x="4968240" y="2555997"/>
                      <a:ext cx="914400" cy="914400"/>
                      <a:chOff x="4968240" y="2555997"/>
                      <a:chExt cx="914400" cy="914400"/>
                    </a:xfrm>
                  </p:grpSpPr>
                  <p:pic>
                    <p:nvPicPr>
                      <p:cNvPr id="86" name="Graphic 85" descr="Binary outline">
                        <a:extLst>
                          <a:ext uri="{FF2B5EF4-FFF2-40B4-BE49-F238E27FC236}">
                            <a16:creationId xmlns:a16="http://schemas.microsoft.com/office/drawing/2014/main" id="{3DCA1E49-F256-18FA-1DDB-3C65B67FC9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5234" y="2839106"/>
                        <a:ext cx="420412" cy="420412"/>
                      </a:xfrm>
                      <a:prstGeom prst="rect">
                        <a:avLst/>
                      </a:prstGeom>
                    </p:spPr>
                  </p:pic>
                  <p:pic>
                    <p:nvPicPr>
                      <p:cNvPr id="87" name="Graphic 86">
                        <a:extLst>
                          <a:ext uri="{FF2B5EF4-FFF2-40B4-BE49-F238E27FC236}">
                            <a16:creationId xmlns:a16="http://schemas.microsoft.com/office/drawing/2014/main" id="{5B1F610D-D30D-03DE-4241-8F2D60AC579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8240" y="2555997"/>
                        <a:ext cx="914400" cy="914400"/>
                      </a:xfrm>
                      <a:prstGeom prst="rect">
                        <a:avLst/>
                      </a:prstGeom>
                    </p:spPr>
                  </p:pic>
                </p:grpSp>
                <p:pic>
                  <p:nvPicPr>
                    <p:cNvPr id="85" name="Graphic 84">
                      <a:extLst>
                        <a:ext uri="{FF2B5EF4-FFF2-40B4-BE49-F238E27FC236}">
                          <a16:creationId xmlns:a16="http://schemas.microsoft.com/office/drawing/2014/main" id="{4F8BACCD-14FA-2155-086C-544F830C4251}"/>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56833" y="2800733"/>
                      <a:ext cx="1167703" cy="1167703"/>
                    </a:xfrm>
                    <a:prstGeom prst="rect">
                      <a:avLst/>
                    </a:prstGeom>
                  </p:spPr>
                </p:pic>
              </p:grpSp>
              <p:grpSp>
                <p:nvGrpSpPr>
                  <p:cNvPr id="66" name="Group 65">
                    <a:extLst>
                      <a:ext uri="{FF2B5EF4-FFF2-40B4-BE49-F238E27FC236}">
                        <a16:creationId xmlns:a16="http://schemas.microsoft.com/office/drawing/2014/main" id="{2AB29343-0AAC-66A0-C91E-6043C784D4FF}"/>
                      </a:ext>
                    </a:extLst>
                  </p:cNvPr>
                  <p:cNvGrpSpPr/>
                  <p:nvPr/>
                </p:nvGrpSpPr>
                <p:grpSpPr>
                  <a:xfrm>
                    <a:off x="3470388" y="2127365"/>
                    <a:ext cx="483704" cy="585082"/>
                    <a:chOff x="4756833" y="2555997"/>
                    <a:chExt cx="1167703" cy="1412439"/>
                  </a:xfrm>
                </p:grpSpPr>
                <p:grpSp>
                  <p:nvGrpSpPr>
                    <p:cNvPr id="80" name="Group 79">
                      <a:extLst>
                        <a:ext uri="{FF2B5EF4-FFF2-40B4-BE49-F238E27FC236}">
                          <a16:creationId xmlns:a16="http://schemas.microsoft.com/office/drawing/2014/main" id="{4EB5EB83-1EF5-3F0C-CAB6-1BD316729259}"/>
                        </a:ext>
                      </a:extLst>
                    </p:cNvPr>
                    <p:cNvGrpSpPr/>
                    <p:nvPr/>
                  </p:nvGrpSpPr>
                  <p:grpSpPr>
                    <a:xfrm>
                      <a:off x="4968240" y="2555997"/>
                      <a:ext cx="914400" cy="914400"/>
                      <a:chOff x="4968240" y="2555997"/>
                      <a:chExt cx="914400" cy="914400"/>
                    </a:xfrm>
                  </p:grpSpPr>
                  <p:pic>
                    <p:nvPicPr>
                      <p:cNvPr id="82" name="Graphic 81" descr="Binary outline">
                        <a:extLst>
                          <a:ext uri="{FF2B5EF4-FFF2-40B4-BE49-F238E27FC236}">
                            <a16:creationId xmlns:a16="http://schemas.microsoft.com/office/drawing/2014/main" id="{BF07F407-C85E-3730-DE4D-8A82F3F018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5234" y="2839106"/>
                        <a:ext cx="420412" cy="420412"/>
                      </a:xfrm>
                      <a:prstGeom prst="rect">
                        <a:avLst/>
                      </a:prstGeom>
                    </p:spPr>
                  </p:pic>
                  <p:pic>
                    <p:nvPicPr>
                      <p:cNvPr id="83" name="Graphic 82">
                        <a:extLst>
                          <a:ext uri="{FF2B5EF4-FFF2-40B4-BE49-F238E27FC236}">
                            <a16:creationId xmlns:a16="http://schemas.microsoft.com/office/drawing/2014/main" id="{C5E6F748-884A-68E3-40F8-A4A751E95C4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8240" y="2555997"/>
                        <a:ext cx="914400" cy="914400"/>
                      </a:xfrm>
                      <a:prstGeom prst="rect">
                        <a:avLst/>
                      </a:prstGeom>
                    </p:spPr>
                  </p:pic>
                </p:grpSp>
                <p:pic>
                  <p:nvPicPr>
                    <p:cNvPr id="81" name="Graphic 80">
                      <a:extLst>
                        <a:ext uri="{FF2B5EF4-FFF2-40B4-BE49-F238E27FC236}">
                          <a16:creationId xmlns:a16="http://schemas.microsoft.com/office/drawing/2014/main" id="{49982FAF-FB8C-5775-039A-B40A719E0589}"/>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56833" y="2800733"/>
                      <a:ext cx="1167703" cy="1167703"/>
                    </a:xfrm>
                    <a:prstGeom prst="rect">
                      <a:avLst/>
                    </a:prstGeom>
                  </p:spPr>
                </p:pic>
              </p:grpSp>
              <p:grpSp>
                <p:nvGrpSpPr>
                  <p:cNvPr id="67" name="Group 66">
                    <a:extLst>
                      <a:ext uri="{FF2B5EF4-FFF2-40B4-BE49-F238E27FC236}">
                        <a16:creationId xmlns:a16="http://schemas.microsoft.com/office/drawing/2014/main" id="{05C6D9EB-166D-A24C-FAB9-E166678457F2}"/>
                      </a:ext>
                    </a:extLst>
                  </p:cNvPr>
                  <p:cNvGrpSpPr/>
                  <p:nvPr/>
                </p:nvGrpSpPr>
                <p:grpSpPr>
                  <a:xfrm>
                    <a:off x="818827" y="2168933"/>
                    <a:ext cx="1113428" cy="1113428"/>
                    <a:chOff x="407130" y="2529840"/>
                    <a:chExt cx="914400" cy="914400"/>
                  </a:xfrm>
                </p:grpSpPr>
                <p:pic>
                  <p:nvPicPr>
                    <p:cNvPr id="78" name="Graphic 77">
                      <a:extLst>
                        <a:ext uri="{FF2B5EF4-FFF2-40B4-BE49-F238E27FC236}">
                          <a16:creationId xmlns:a16="http://schemas.microsoft.com/office/drawing/2014/main" id="{9A6B778D-9AC2-B6AA-E277-17FD5549B809}"/>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7130" y="2529840"/>
                      <a:ext cx="914400" cy="914400"/>
                    </a:xfrm>
                    <a:prstGeom prst="rect">
                      <a:avLst/>
                    </a:prstGeom>
                  </p:spPr>
                </p:pic>
                <p:pic>
                  <p:nvPicPr>
                    <p:cNvPr id="79" name="Graphic 78">
                      <a:extLst>
                        <a:ext uri="{FF2B5EF4-FFF2-40B4-BE49-F238E27FC236}">
                          <a16:creationId xmlns:a16="http://schemas.microsoft.com/office/drawing/2014/main" id="{62EE5E6E-A354-2C18-D74F-9482E97C00EB}"/>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2473" y="2775861"/>
                      <a:ext cx="306429" cy="306429"/>
                    </a:xfrm>
                    <a:prstGeom prst="rect">
                      <a:avLst/>
                    </a:prstGeom>
                  </p:spPr>
                </p:pic>
              </p:grpSp>
              <p:grpSp>
                <p:nvGrpSpPr>
                  <p:cNvPr id="68" name="Group 67">
                    <a:extLst>
                      <a:ext uri="{FF2B5EF4-FFF2-40B4-BE49-F238E27FC236}">
                        <a16:creationId xmlns:a16="http://schemas.microsoft.com/office/drawing/2014/main" id="{19DB4FAE-C3BB-4568-2130-5CFBF95AE3FB}"/>
                      </a:ext>
                    </a:extLst>
                  </p:cNvPr>
                  <p:cNvGrpSpPr/>
                  <p:nvPr/>
                </p:nvGrpSpPr>
                <p:grpSpPr>
                  <a:xfrm>
                    <a:off x="4184479" y="2788352"/>
                    <a:ext cx="1113428" cy="1113428"/>
                    <a:chOff x="4502401" y="3339774"/>
                    <a:chExt cx="1113428" cy="1113428"/>
                  </a:xfrm>
                </p:grpSpPr>
                <p:pic>
                  <p:nvPicPr>
                    <p:cNvPr id="75" name="Graphic 74">
                      <a:extLst>
                        <a:ext uri="{FF2B5EF4-FFF2-40B4-BE49-F238E27FC236}">
                          <a16:creationId xmlns:a16="http://schemas.microsoft.com/office/drawing/2014/main" id="{60C00953-1CB8-AE8E-8D55-85FC9FBE3C8C}"/>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02401" y="3339774"/>
                      <a:ext cx="1113428" cy="1113428"/>
                    </a:xfrm>
                    <a:prstGeom prst="rect">
                      <a:avLst/>
                    </a:prstGeom>
                  </p:spPr>
                </p:pic>
                <p:pic>
                  <p:nvPicPr>
                    <p:cNvPr id="76" name="Graphic 75">
                      <a:extLst>
                        <a:ext uri="{FF2B5EF4-FFF2-40B4-BE49-F238E27FC236}">
                          <a16:creationId xmlns:a16="http://schemas.microsoft.com/office/drawing/2014/main" id="{45FD76F4-EFD7-CB90-D237-AC8B5B744341}"/>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16709" y="3715735"/>
                      <a:ext cx="238009" cy="238009"/>
                    </a:xfrm>
                    <a:prstGeom prst="rect">
                      <a:avLst/>
                    </a:prstGeom>
                  </p:spPr>
                </p:pic>
                <p:pic>
                  <p:nvPicPr>
                    <p:cNvPr id="77" name="Graphic 76">
                      <a:extLst>
                        <a:ext uri="{FF2B5EF4-FFF2-40B4-BE49-F238E27FC236}">
                          <a16:creationId xmlns:a16="http://schemas.microsoft.com/office/drawing/2014/main" id="{EAD49379-F503-9EFD-16AE-896AAFBE3F71}"/>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056802" y="3715735"/>
                      <a:ext cx="238009" cy="238009"/>
                    </a:xfrm>
                    <a:prstGeom prst="rect">
                      <a:avLst/>
                    </a:prstGeom>
                  </p:spPr>
                </p:pic>
              </p:grpSp>
              <p:grpSp>
                <p:nvGrpSpPr>
                  <p:cNvPr id="69" name="Group 68">
                    <a:extLst>
                      <a:ext uri="{FF2B5EF4-FFF2-40B4-BE49-F238E27FC236}">
                        <a16:creationId xmlns:a16="http://schemas.microsoft.com/office/drawing/2014/main" id="{954A260C-F336-367D-4784-205AFA799966}"/>
                      </a:ext>
                    </a:extLst>
                  </p:cNvPr>
                  <p:cNvGrpSpPr/>
                  <p:nvPr/>
                </p:nvGrpSpPr>
                <p:grpSpPr>
                  <a:xfrm>
                    <a:off x="2948023" y="2732858"/>
                    <a:ext cx="741553" cy="624732"/>
                    <a:chOff x="3060986" y="2652239"/>
                    <a:chExt cx="741553" cy="624732"/>
                  </a:xfrm>
                </p:grpSpPr>
                <p:pic>
                  <p:nvPicPr>
                    <p:cNvPr id="72" name="Graphic 71">
                      <a:extLst>
                        <a:ext uri="{FF2B5EF4-FFF2-40B4-BE49-F238E27FC236}">
                          <a16:creationId xmlns:a16="http://schemas.microsoft.com/office/drawing/2014/main" id="{428F35D4-CED3-5FB1-E7A0-86306F9B1D0B}"/>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60986" y="2652240"/>
                      <a:ext cx="378777" cy="378777"/>
                    </a:xfrm>
                    <a:prstGeom prst="rect">
                      <a:avLst/>
                    </a:prstGeom>
                  </p:spPr>
                </p:pic>
                <p:pic>
                  <p:nvPicPr>
                    <p:cNvPr id="73" name="Graphic 72">
                      <a:extLst>
                        <a:ext uri="{FF2B5EF4-FFF2-40B4-BE49-F238E27FC236}">
                          <a16:creationId xmlns:a16="http://schemas.microsoft.com/office/drawing/2014/main" id="{FD531579-568F-05F4-92A2-103AE28AF9A8}"/>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423762" y="2652239"/>
                      <a:ext cx="378777" cy="378777"/>
                    </a:xfrm>
                    <a:prstGeom prst="rect">
                      <a:avLst/>
                    </a:prstGeom>
                  </p:spPr>
                </p:pic>
                <p:pic>
                  <p:nvPicPr>
                    <p:cNvPr id="74" name="Graphic 73">
                      <a:extLst>
                        <a:ext uri="{FF2B5EF4-FFF2-40B4-BE49-F238E27FC236}">
                          <a16:creationId xmlns:a16="http://schemas.microsoft.com/office/drawing/2014/main" id="{E3A235DB-2465-C151-5D5B-BD2DA9AFBD2B}"/>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51645" y="2898194"/>
                      <a:ext cx="378777" cy="378777"/>
                    </a:xfrm>
                    <a:prstGeom prst="rect">
                      <a:avLst/>
                    </a:prstGeom>
                  </p:spPr>
                </p:pic>
              </p:grpSp>
              <p:sp>
                <p:nvSpPr>
                  <p:cNvPr id="70" name="Right Brace 69">
                    <a:extLst>
                      <a:ext uri="{FF2B5EF4-FFF2-40B4-BE49-F238E27FC236}">
                        <a16:creationId xmlns:a16="http://schemas.microsoft.com/office/drawing/2014/main" id="{7D9DC453-A766-201C-E3DC-8F4820FF8665}"/>
                      </a:ext>
                      <a:ext uri="{C183D7F6-B498-43B3-948B-1728B52AA6E4}">
                        <adec:decorative xmlns:adec="http://schemas.microsoft.com/office/drawing/2017/decorative" val="1"/>
                      </a:ext>
                    </a:extLst>
                  </p:cNvPr>
                  <p:cNvSpPr/>
                  <p:nvPr/>
                </p:nvSpPr>
                <p:spPr>
                  <a:xfrm rot="5400000">
                    <a:off x="3243172" y="2271143"/>
                    <a:ext cx="140534" cy="914400"/>
                  </a:xfrm>
                  <a:prstGeom prst="rightBrace">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pic>
                <p:nvPicPr>
                  <p:cNvPr id="71" name="Graphic 70">
                    <a:extLst>
                      <a:ext uri="{FF2B5EF4-FFF2-40B4-BE49-F238E27FC236}">
                        <a16:creationId xmlns:a16="http://schemas.microsoft.com/office/drawing/2014/main" id="{9684785D-D74C-0611-265C-70509A5CF40F}"/>
                      </a:ext>
                      <a:ext uri="{C183D7F6-B498-43B3-948B-1728B52AA6E4}">
                        <adec:decorative xmlns:adec="http://schemas.microsoft.com/office/drawing/2017/decorative" val="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726248" y="2853692"/>
                    <a:ext cx="692856" cy="692856"/>
                  </a:xfrm>
                  <a:prstGeom prst="rect">
                    <a:avLst/>
                  </a:prstGeom>
                </p:spPr>
              </p:pic>
            </p:grpSp>
            <p:pic>
              <p:nvPicPr>
                <p:cNvPr id="54" name="Graphic 53">
                  <a:extLst>
                    <a:ext uri="{FF2B5EF4-FFF2-40B4-BE49-F238E27FC236}">
                      <a16:creationId xmlns:a16="http://schemas.microsoft.com/office/drawing/2014/main" id="{029FC974-1B63-941C-92CA-739C3AEE1505}"/>
                    </a:ext>
                    <a:ext uri="{C183D7F6-B498-43B3-948B-1728B52AA6E4}">
                      <adec:decorative xmlns:adec="http://schemas.microsoft.com/office/drawing/2017/decorative" val="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88359" y="2805125"/>
                  <a:ext cx="288334" cy="288334"/>
                </a:xfrm>
                <a:prstGeom prst="rect">
                  <a:avLst/>
                </a:prstGeom>
              </p:spPr>
            </p:pic>
            <p:pic>
              <p:nvPicPr>
                <p:cNvPr id="55" name="Graphic 54">
                  <a:extLst>
                    <a:ext uri="{FF2B5EF4-FFF2-40B4-BE49-F238E27FC236}">
                      <a16:creationId xmlns:a16="http://schemas.microsoft.com/office/drawing/2014/main" id="{1246ABFD-0699-C95D-0D4D-2E150F6A0D2A}"/>
                    </a:ext>
                    <a:ext uri="{C183D7F6-B498-43B3-948B-1728B52AA6E4}">
                      <adec:decorative xmlns:adec="http://schemas.microsoft.com/office/drawing/2017/decorative" val="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563757" y="1816811"/>
                  <a:ext cx="288334" cy="288334"/>
                </a:xfrm>
                <a:prstGeom prst="rect">
                  <a:avLst/>
                </a:prstGeom>
              </p:spPr>
            </p:pic>
            <p:pic>
              <p:nvPicPr>
                <p:cNvPr id="56" name="Graphic 55">
                  <a:extLst>
                    <a:ext uri="{FF2B5EF4-FFF2-40B4-BE49-F238E27FC236}">
                      <a16:creationId xmlns:a16="http://schemas.microsoft.com/office/drawing/2014/main" id="{DE23A3AF-2BD7-D6A9-913A-F142D2C99CF7}"/>
                    </a:ext>
                    <a:ext uri="{C183D7F6-B498-43B3-948B-1728B52AA6E4}">
                      <adec:decorative xmlns:adec="http://schemas.microsoft.com/office/drawing/2017/decorative" val="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864041" y="1956305"/>
                  <a:ext cx="288334" cy="288334"/>
                </a:xfrm>
                <a:prstGeom prst="rect">
                  <a:avLst/>
                </a:prstGeom>
              </p:spPr>
            </p:pic>
            <p:pic>
              <p:nvPicPr>
                <p:cNvPr id="57" name="Graphic 56">
                  <a:extLst>
                    <a:ext uri="{FF2B5EF4-FFF2-40B4-BE49-F238E27FC236}">
                      <a16:creationId xmlns:a16="http://schemas.microsoft.com/office/drawing/2014/main" id="{82DAC212-9DA4-D0BD-32E5-AFEAD95D66CE}"/>
                    </a:ext>
                    <a:ext uri="{C183D7F6-B498-43B3-948B-1728B52AA6E4}">
                      <adec:decorative xmlns:adec="http://schemas.microsoft.com/office/drawing/2017/decorative" val="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22269" y="2534203"/>
                  <a:ext cx="288334" cy="288334"/>
                </a:xfrm>
                <a:prstGeom prst="rect">
                  <a:avLst/>
                </a:prstGeom>
              </p:spPr>
            </p:pic>
            <p:pic>
              <p:nvPicPr>
                <p:cNvPr id="58" name="Graphic 57">
                  <a:extLst>
                    <a:ext uri="{FF2B5EF4-FFF2-40B4-BE49-F238E27FC236}">
                      <a16:creationId xmlns:a16="http://schemas.microsoft.com/office/drawing/2014/main" id="{B2F0CCE6-D873-EFE7-37CE-0FBCC14C7251}"/>
                    </a:ext>
                    <a:ext uri="{C183D7F6-B498-43B3-948B-1728B52AA6E4}">
                      <adec:decorative xmlns:adec="http://schemas.microsoft.com/office/drawing/2017/decorative" val="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712072" y="2934852"/>
                  <a:ext cx="288334" cy="288334"/>
                </a:xfrm>
                <a:prstGeom prst="rect">
                  <a:avLst/>
                </a:prstGeom>
              </p:spPr>
            </p:pic>
            <p:pic>
              <p:nvPicPr>
                <p:cNvPr id="59" name="Graphic 58">
                  <a:extLst>
                    <a:ext uri="{FF2B5EF4-FFF2-40B4-BE49-F238E27FC236}">
                      <a16:creationId xmlns:a16="http://schemas.microsoft.com/office/drawing/2014/main" id="{F1C1DA74-ACF4-C9FC-A034-4451386F7080}"/>
                    </a:ext>
                    <a:ext uri="{C183D7F6-B498-43B3-948B-1728B52AA6E4}">
                      <adec:decorative xmlns:adec="http://schemas.microsoft.com/office/drawing/2017/decorative" val="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3435830" y="3354715"/>
                  <a:ext cx="288334" cy="288334"/>
                </a:xfrm>
                <a:prstGeom prst="rect">
                  <a:avLst/>
                </a:prstGeom>
              </p:spPr>
            </p:pic>
          </p:grpSp>
          <p:sp>
            <p:nvSpPr>
              <p:cNvPr id="52" name="TextBox 51">
                <a:extLst>
                  <a:ext uri="{FF2B5EF4-FFF2-40B4-BE49-F238E27FC236}">
                    <a16:creationId xmlns:a16="http://schemas.microsoft.com/office/drawing/2014/main" id="{80B1D69F-804E-DCF8-55DB-63EA45F8C0F8}"/>
                  </a:ext>
                  <a:ext uri="{C183D7F6-B498-43B3-948B-1728B52AA6E4}">
                    <adec:decorative xmlns:adec="http://schemas.microsoft.com/office/drawing/2017/decorative" val="1"/>
                  </a:ext>
                </a:extLst>
              </p:cNvPr>
              <p:cNvSpPr txBox="1"/>
              <p:nvPr/>
            </p:nvSpPr>
            <p:spPr>
              <a:xfrm>
                <a:off x="3384117" y="2409636"/>
                <a:ext cx="39145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l-GR" sz="2800" b="1" i="1" u="none" strike="noStrike" kern="0" cap="none" spc="0" normalizeH="0" baseline="0" noProof="0" dirty="0">
                    <a:ln>
                      <a:noFill/>
                    </a:ln>
                    <a:solidFill>
                      <a:srgbClr val="ED7D31">
                        <a:lumMod val="75000"/>
                      </a:srgbClr>
                    </a:solidFill>
                    <a:effectLst/>
                    <a:uLnTx/>
                    <a:uFillTx/>
                    <a:latin typeface="Calibri" panose="020F0502020204030204"/>
                  </a:rPr>
                  <a:t>Δ</a:t>
                </a:r>
                <a:endParaRPr kumimoji="0" lang="en-US" sz="2800" b="1" i="1" u="none" strike="noStrike" kern="0" cap="none" spc="0" normalizeH="0" baseline="0" noProof="0" dirty="0">
                  <a:ln>
                    <a:noFill/>
                  </a:ln>
                  <a:solidFill>
                    <a:srgbClr val="ED7D31">
                      <a:lumMod val="75000"/>
                    </a:srgbClr>
                  </a:solidFill>
                  <a:effectLst/>
                  <a:uLnTx/>
                  <a:uFillTx/>
                  <a:latin typeface="Calibri" panose="020F0502020204030204"/>
                </a:endParaRPr>
              </a:p>
            </p:txBody>
          </p:sp>
        </p:grpSp>
        <p:cxnSp>
          <p:nvCxnSpPr>
            <p:cNvPr id="50" name="Straight Arrow Connector 49">
              <a:extLst>
                <a:ext uri="{FF2B5EF4-FFF2-40B4-BE49-F238E27FC236}">
                  <a16:creationId xmlns:a16="http://schemas.microsoft.com/office/drawing/2014/main" id="{AA3DFD85-E396-B853-FE6A-947F14E487B0}"/>
                </a:ext>
                <a:ext uri="{C183D7F6-B498-43B3-948B-1728B52AA6E4}">
                  <adec:decorative xmlns:adec="http://schemas.microsoft.com/office/drawing/2017/decorative" val="1"/>
                </a:ext>
              </a:extLst>
            </p:cNvPr>
            <p:cNvCxnSpPr>
              <a:cxnSpLocks/>
            </p:cNvCxnSpPr>
            <p:nvPr/>
          </p:nvCxnSpPr>
          <p:spPr>
            <a:xfrm flipH="1" flipV="1">
              <a:off x="3659207" y="2691330"/>
              <a:ext cx="180810" cy="3016"/>
            </a:xfrm>
            <a:prstGeom prst="straightConnector1">
              <a:avLst/>
            </a:prstGeom>
            <a:noFill/>
            <a:ln w="28575" cap="flat" cmpd="sng" algn="ctr">
              <a:solidFill>
                <a:sysClr val="windowText" lastClr="000000"/>
              </a:solidFill>
              <a:prstDash val="solid"/>
              <a:miter lim="800000"/>
              <a:tailEnd type="triangle"/>
            </a:ln>
            <a:effectLst/>
          </p:spPr>
        </p:cxnSp>
      </p:grpSp>
    </p:spTree>
    <p:extLst>
      <p:ext uri="{BB962C8B-B14F-4D97-AF65-F5344CB8AC3E}">
        <p14:creationId xmlns:p14="http://schemas.microsoft.com/office/powerpoint/2010/main" val="42147699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BD2A54B2-F7D3-C1C3-ADBF-99704DDBC80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Demo: Explore Azure Databricks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You can try this for yourself later by following the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https://aka.ms/mslearn-adb</a:t>
            </a:r>
          </a:p>
        </p:txBody>
      </p:sp>
    </p:spTree>
    <p:extLst>
      <p:ext uri="{BB962C8B-B14F-4D97-AF65-F5344CB8AC3E}">
        <p14:creationId xmlns:p14="http://schemas.microsoft.com/office/powerpoint/2010/main" val="3994949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plan to create an Azure Databricks workspace and use the SQL persona view in the Azure Databricks portal. Which of the following pricing tiers can you select?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Enterprise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Standard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Premium</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58286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 need to use Spark to process data in files, preparing it for analysis. Which persona view should you use in the Azure Databricks portal?</a:t>
            </a:r>
          </a:p>
          <a:p>
            <a:pPr marL="288925" indent="-288925">
              <a:spcBef>
                <a:spcPts val="300"/>
              </a:spcBef>
              <a:spcAft>
                <a:spcPts val="600"/>
              </a:spcAft>
              <a:buFont typeface="Wingdings" panose="05000000000000000000" pitchFamily="2" charset="2"/>
              <a:buChar char="q"/>
              <a:defRPr/>
            </a:pPr>
            <a:r>
              <a:rPr lang="en-US" sz="1600" dirty="0"/>
              <a:t>Data Science and Engineering</a:t>
            </a:r>
          </a:p>
          <a:p>
            <a:pPr marL="288925" indent="-288925">
              <a:spcBef>
                <a:spcPts val="300"/>
              </a:spcBef>
              <a:spcAft>
                <a:spcPts val="600"/>
              </a:spcAft>
              <a:buFont typeface="Wingdings" panose="05000000000000000000" pitchFamily="2" charset="2"/>
              <a:buChar char="q"/>
              <a:defRPr/>
            </a:pPr>
            <a:r>
              <a:rPr lang="en-US" sz="1600" dirty="0"/>
              <a:t>Machine Learning</a:t>
            </a:r>
          </a:p>
          <a:p>
            <a:pPr marL="288925" indent="-288925">
              <a:spcBef>
                <a:spcPts val="300"/>
              </a:spcBef>
              <a:spcAft>
                <a:spcPts val="600"/>
              </a:spcAft>
              <a:buFont typeface="Wingdings" panose="05000000000000000000" pitchFamily="2" charset="2"/>
              <a:buChar char="q"/>
              <a:defRPr/>
            </a:pPr>
            <a:r>
              <a:rPr lang="en-US" sz="1600" dirty="0"/>
              <a:t>SQL</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52069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You've created an Azure Databricks workspace in which you plan to use code in notebooks to process data. What must you create in the workspace?</a:t>
            </a:r>
          </a:p>
          <a:p>
            <a:pPr marL="288925" indent="-288925">
              <a:spcBef>
                <a:spcPts val="300"/>
              </a:spcBef>
              <a:spcAft>
                <a:spcPts val="600"/>
              </a:spcAft>
              <a:buFont typeface="Wingdings" panose="05000000000000000000" pitchFamily="2" charset="2"/>
              <a:buChar char="q"/>
              <a:defRPr/>
            </a:pPr>
            <a:r>
              <a:rPr lang="en-US" sz="1600" dirty="0"/>
              <a:t>A SQL Warehouse</a:t>
            </a:r>
          </a:p>
          <a:p>
            <a:pPr marL="288925" indent="-288925">
              <a:spcBef>
                <a:spcPts val="300"/>
              </a:spcBef>
              <a:spcAft>
                <a:spcPts val="600"/>
              </a:spcAft>
              <a:buFont typeface="Wingdings" panose="05000000000000000000" pitchFamily="2" charset="2"/>
              <a:buChar char="q"/>
              <a:defRPr/>
            </a:pPr>
            <a:r>
              <a:rPr lang="en-US" sz="1600" dirty="0"/>
              <a:t>A Spark cluster</a:t>
            </a:r>
          </a:p>
          <a:p>
            <a:pPr marL="288925" indent="-288925">
              <a:spcBef>
                <a:spcPts val="300"/>
              </a:spcBef>
              <a:spcAft>
                <a:spcPts val="600"/>
              </a:spcAft>
              <a:buFont typeface="Wingdings" panose="05000000000000000000" pitchFamily="2" charset="2"/>
              <a:buChar char="q"/>
              <a:defRPr/>
            </a:pPr>
            <a:r>
              <a:rPr lang="en-US" sz="1600" dirty="0"/>
              <a:t>A Windows Server virtual machine</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4769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2167733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Use Apache Spark in Azure Databricks</a:t>
            </a:r>
          </a:p>
        </p:txBody>
      </p:sp>
      <p:pic>
        <p:nvPicPr>
          <p:cNvPr id="2" name="Graphic 1">
            <a:extLst>
              <a:ext uri="{FF2B5EF4-FFF2-40B4-BE49-F238E27FC236}">
                <a16:creationId xmlns:a16="http://schemas.microsoft.com/office/drawing/2014/main" id="{9E8F3F24-028F-05AB-F7DF-9947E84A2BB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2116</Words>
  <Application>Microsoft Office PowerPoint</Application>
  <PresentationFormat>Widescreen</PresentationFormat>
  <Paragraphs>237</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Segoe UI</vt:lpstr>
      <vt:lpstr>Segoe UI Light</vt:lpstr>
      <vt:lpstr>Segoe UI Semibold</vt:lpstr>
      <vt:lpstr>Wingdings</vt:lpstr>
      <vt:lpstr>Microsoft Azure Template</vt:lpstr>
      <vt:lpstr>Data engineering with Azure Databricks</vt:lpstr>
      <vt:lpstr>Agenda</vt:lpstr>
      <vt:lpstr>Explore Azure Databricks</vt:lpstr>
      <vt:lpstr>What is Azure Databricks?</vt:lpstr>
      <vt:lpstr>Azure Databricks workloads</vt:lpstr>
      <vt:lpstr>Key concepts</vt:lpstr>
      <vt:lpstr>Demo: Explore Azure Databricks</vt:lpstr>
      <vt:lpstr>Knowledge check</vt:lpstr>
      <vt:lpstr>Use Apache Spark in Azure Databricks</vt:lpstr>
      <vt:lpstr>Create a Spark cluster</vt:lpstr>
      <vt:lpstr>Use Spark in notebooks</vt:lpstr>
      <vt:lpstr>Use Spark to work with data files</vt:lpstr>
      <vt:lpstr>Visualize data</vt:lpstr>
      <vt:lpstr>Exercise: Use Spark in Azure Databricks</vt:lpstr>
      <vt:lpstr>Knowledge check</vt:lpstr>
      <vt:lpstr>Run Azure Databricks notebooks in Azure Data Factory</vt:lpstr>
      <vt:lpstr>Azure Databricks notebooks and pipelines</vt:lpstr>
      <vt:lpstr>Create a linked service for Azure Databricks</vt:lpstr>
      <vt:lpstr>Use a Notebook activity in a pipeline</vt:lpstr>
      <vt:lpstr>Use parameters in a notebook</vt:lpstr>
      <vt:lpstr>Demo: Run an Azure Databricks Notebook with Azure Data Factory</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2023-01-25T23:27:25Z</dcterms:created>
  <dcterms:modified xsi:type="dcterms:W3CDTF">2023-02-01T23:13:57Z</dcterms:modified>
</cp:coreProperties>
</file>