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63" r:id="rId4"/>
    <p:sldId id="264" r:id="rId5"/>
    <p:sldId id="266" r:id="rId6"/>
    <p:sldId id="265" r:id="rId7"/>
    <p:sldId id="262" r:id="rId8"/>
    <p:sldId id="267" r:id="rId9"/>
    <p:sldId id="268" r:id="rId10"/>
    <p:sldId id="270" r:id="rId11"/>
    <p:sldId id="269" r:id="rId12"/>
    <p:sldId id="274" r:id="rId13"/>
    <p:sldId id="273" r:id="rId14"/>
    <p:sldId id="272" r:id="rId15"/>
    <p:sldId id="271" r:id="rId16"/>
    <p:sldId id="275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D19BC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OneDrive%20-%20Indian%20Institute%20of%20Technology%20Bhubaneswar\Documents\Biodiesel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OneDrive%20-%20Indian%20Institute%20of%20Technology%20Bhubaneswar\Documents\Biodiesel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OneDrive%20-%20Indian%20Institute%20of%20Technology%20Bhubaneswar\Documents\Biodiesel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OneDrive%20-%20Indian%20Institute%20of%20Technology%20Bhubaneswar\Documents\Biodiesel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Biodiesel!$J$9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dPt>
            <c:idx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p3d/>
            </c:spPr>
          </c:dPt>
          <c:cat>
            <c:strRef>
              <c:f>Biodiesel!$K$8</c:f>
              <c:strCache>
                <c:ptCount val="1"/>
                <c:pt idx="0">
                  <c:v>Root Mean Squared Error</c:v>
                </c:pt>
              </c:strCache>
            </c:strRef>
          </c:cat>
          <c:val>
            <c:numRef>
              <c:f>Biodiesel!$K$9</c:f>
              <c:numCache>
                <c:formatCode>General</c:formatCode>
                <c:ptCount val="1"/>
                <c:pt idx="0">
                  <c:v>2.4489999999999998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D70-4607-B33B-32AF23010E15}"/>
            </c:ext>
          </c:extLst>
        </c:ser>
        <c:ser>
          <c:idx val="1"/>
          <c:order val="1"/>
          <c:tx>
            <c:strRef>
              <c:f>Biodiesel!$J$10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Biodiesel!$K$8</c:f>
              <c:strCache>
                <c:ptCount val="1"/>
                <c:pt idx="0">
                  <c:v>Root Mean Squared Error</c:v>
                </c:pt>
              </c:strCache>
            </c:strRef>
          </c:cat>
          <c:val>
            <c:numRef>
              <c:f>Biodiesel!$K$10</c:f>
              <c:numCache>
                <c:formatCode>General</c:formatCode>
                <c:ptCount val="1"/>
                <c:pt idx="0">
                  <c:v>0.39800000000000024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D70-4607-B33B-32AF23010E15}"/>
            </c:ext>
          </c:extLst>
        </c:ser>
        <c:ser>
          <c:idx val="2"/>
          <c:order val="2"/>
          <c:tx>
            <c:strRef>
              <c:f>Biodiesel!$J$11</c:f>
              <c:strCache>
                <c:ptCount val="1"/>
                <c:pt idx="0">
                  <c:v>AdaBoost</c:v>
                </c:pt>
              </c:strCache>
            </c:strRef>
          </c:tx>
          <c:spPr>
            <a:solidFill>
              <a:srgbClr val="DD19BC"/>
            </a:solidFill>
            <a:ln>
              <a:noFill/>
            </a:ln>
            <a:effectLst/>
            <a:sp3d/>
          </c:spPr>
          <c:cat>
            <c:strRef>
              <c:f>Biodiesel!$K$8</c:f>
              <c:strCache>
                <c:ptCount val="1"/>
                <c:pt idx="0">
                  <c:v>Root Mean Squared Error</c:v>
                </c:pt>
              </c:strCache>
            </c:strRef>
          </c:cat>
          <c:val>
            <c:numRef>
              <c:f>Biodiesel!$K$11</c:f>
              <c:numCache>
                <c:formatCode>General</c:formatCode>
                <c:ptCount val="1"/>
                <c:pt idx="0">
                  <c:v>1.002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D70-4607-B33B-32AF23010E15}"/>
            </c:ext>
          </c:extLst>
        </c:ser>
        <c:ser>
          <c:idx val="3"/>
          <c:order val="3"/>
          <c:tx>
            <c:strRef>
              <c:f>Biodiesel!$J$12</c:f>
              <c:strCache>
                <c:ptCount val="1"/>
                <c:pt idx="0">
                  <c:v>ANN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cat>
            <c:strRef>
              <c:f>Biodiesel!$K$8</c:f>
              <c:strCache>
                <c:ptCount val="1"/>
                <c:pt idx="0">
                  <c:v>Root Mean Squared Error</c:v>
                </c:pt>
              </c:strCache>
            </c:strRef>
          </c:cat>
          <c:val>
            <c:numRef>
              <c:f>Biodiesel!$K$12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D70-4607-B33B-32AF23010E15}"/>
            </c:ext>
          </c:extLst>
        </c:ser>
        <c:shape val="box"/>
        <c:axId val="192318080"/>
        <c:axId val="192338944"/>
        <c:axId val="0"/>
      </c:bar3DChart>
      <c:catAx>
        <c:axId val="192318080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192338944"/>
        <c:crosses val="autoZero"/>
        <c:auto val="1"/>
        <c:lblAlgn val="ctr"/>
        <c:lblOffset val="100"/>
      </c:catAx>
      <c:valAx>
        <c:axId val="192338944"/>
        <c:scaling>
          <c:orientation val="minMax"/>
        </c:scaling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3200" dirty="0"/>
                  <a:t>RMSE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1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Biodiesel!$J$2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  <a:sp3d/>
          </c:spPr>
          <c:cat>
            <c:strRef>
              <c:f>Biodiesel!$K$1</c:f>
              <c:strCache>
                <c:ptCount val="1"/>
                <c:pt idx="0">
                  <c:v>Mean Squared Error </c:v>
                </c:pt>
              </c:strCache>
            </c:strRef>
          </c:cat>
          <c:val>
            <c:numRef>
              <c:f>Biodiesel!$K$2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5B3-4978-8FCC-A16DC8F5A852}"/>
            </c:ext>
          </c:extLst>
        </c:ser>
        <c:ser>
          <c:idx val="1"/>
          <c:order val="1"/>
          <c:tx>
            <c:strRef>
              <c:f>Biodiesel!$J$3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Biodiesel!$K$1</c:f>
              <c:strCache>
                <c:ptCount val="1"/>
                <c:pt idx="0">
                  <c:v>Mean Squared Error </c:v>
                </c:pt>
              </c:strCache>
            </c:strRef>
          </c:cat>
          <c:val>
            <c:numRef>
              <c:f>Biodiesel!$K$3</c:f>
              <c:numCache>
                <c:formatCode>General</c:formatCode>
                <c:ptCount val="1"/>
                <c:pt idx="0">
                  <c:v>0.15800000000000008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5B3-4978-8FCC-A16DC8F5A852}"/>
            </c:ext>
          </c:extLst>
        </c:ser>
        <c:ser>
          <c:idx val="2"/>
          <c:order val="2"/>
          <c:tx>
            <c:strRef>
              <c:f>Biodiesel!$J$4</c:f>
              <c:strCache>
                <c:ptCount val="1"/>
                <c:pt idx="0">
                  <c:v>AdaBoost</c:v>
                </c:pt>
              </c:strCache>
            </c:strRef>
          </c:tx>
          <c:spPr>
            <a:solidFill>
              <a:srgbClr val="DD19BC"/>
            </a:solidFill>
            <a:ln>
              <a:noFill/>
            </a:ln>
            <a:effectLst/>
            <a:sp3d/>
          </c:spPr>
          <c:cat>
            <c:strRef>
              <c:f>Biodiesel!$K$1</c:f>
              <c:strCache>
                <c:ptCount val="1"/>
                <c:pt idx="0">
                  <c:v>Mean Squared Error </c:v>
                </c:pt>
              </c:strCache>
            </c:strRef>
          </c:cat>
          <c:val>
            <c:numRef>
              <c:f>Biodiesel!$K$4</c:f>
              <c:numCache>
                <c:formatCode>General</c:formatCode>
                <c:ptCount val="1"/>
                <c:pt idx="0">
                  <c:v>1.0029999999999992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5B3-4978-8FCC-A16DC8F5A852}"/>
            </c:ext>
          </c:extLst>
        </c:ser>
        <c:ser>
          <c:idx val="3"/>
          <c:order val="3"/>
          <c:tx>
            <c:strRef>
              <c:f>Biodiesel!$J$5</c:f>
              <c:strCache>
                <c:ptCount val="1"/>
                <c:pt idx="0">
                  <c:v>ANN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cat>
            <c:strRef>
              <c:f>Biodiesel!$K$1</c:f>
              <c:strCache>
                <c:ptCount val="1"/>
                <c:pt idx="0">
                  <c:v>Mean Squared Error </c:v>
                </c:pt>
              </c:strCache>
            </c:strRef>
          </c:cat>
          <c:val>
            <c:numRef>
              <c:f>Biodiesel!$K$5</c:f>
              <c:numCache>
                <c:formatCode>General</c:formatCode>
                <c:ptCount val="1"/>
                <c:pt idx="0">
                  <c:v>5.9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5B3-4978-8FCC-A16DC8F5A852}"/>
            </c:ext>
          </c:extLst>
        </c:ser>
        <c:shape val="box"/>
        <c:axId val="193093632"/>
        <c:axId val="193095936"/>
        <c:axId val="0"/>
      </c:bar3DChart>
      <c:catAx>
        <c:axId val="193093632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193095936"/>
        <c:crosses val="autoZero"/>
        <c:auto val="1"/>
        <c:lblAlgn val="ctr"/>
        <c:lblOffset val="100"/>
      </c:catAx>
      <c:valAx>
        <c:axId val="193095936"/>
        <c:scaling>
          <c:orientation val="minMax"/>
        </c:scaling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3200"/>
                  <a:t>MSE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093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Biodiesel!$J$15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  <a:sp3d/>
          </c:spPr>
          <c:cat>
            <c:strRef>
              <c:f>Biodiesel!$K$14</c:f>
              <c:strCache>
                <c:ptCount val="1"/>
                <c:pt idx="0">
                  <c:v>Mean Absolute Error </c:v>
                </c:pt>
              </c:strCache>
            </c:strRef>
          </c:cat>
          <c:val>
            <c:numRef>
              <c:f>Biodiesel!$K$15</c:f>
              <c:numCache>
                <c:formatCode>General</c:formatCode>
                <c:ptCount val="1"/>
                <c:pt idx="0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B30-40B7-B76E-292C9519532E}"/>
            </c:ext>
          </c:extLst>
        </c:ser>
        <c:ser>
          <c:idx val="1"/>
          <c:order val="1"/>
          <c:tx>
            <c:strRef>
              <c:f>Biodiesel!$J$16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Biodiesel!$K$14</c:f>
              <c:strCache>
                <c:ptCount val="1"/>
                <c:pt idx="0">
                  <c:v>Mean Absolute Error </c:v>
                </c:pt>
              </c:strCache>
            </c:strRef>
          </c:cat>
          <c:val>
            <c:numRef>
              <c:f>Biodiesel!$K$16</c:f>
              <c:numCache>
                <c:formatCode>General</c:formatCode>
                <c:ptCount val="1"/>
                <c:pt idx="0">
                  <c:v>0.20355000000000001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B30-40B7-B76E-292C9519532E}"/>
            </c:ext>
          </c:extLst>
        </c:ser>
        <c:ser>
          <c:idx val="2"/>
          <c:order val="2"/>
          <c:tx>
            <c:strRef>
              <c:f>Biodiesel!$J$17</c:f>
              <c:strCache>
                <c:ptCount val="1"/>
                <c:pt idx="0">
                  <c:v>AdaBoost</c:v>
                </c:pt>
              </c:strCache>
            </c:strRef>
          </c:tx>
          <c:spPr>
            <a:solidFill>
              <a:srgbClr val="DD19BC"/>
            </a:solidFill>
            <a:ln>
              <a:noFill/>
            </a:ln>
            <a:effectLst/>
            <a:sp3d/>
          </c:spPr>
          <c:cat>
            <c:strRef>
              <c:f>Biodiesel!$K$14</c:f>
              <c:strCache>
                <c:ptCount val="1"/>
                <c:pt idx="0">
                  <c:v>Mean Absolute Error </c:v>
                </c:pt>
              </c:strCache>
            </c:strRef>
          </c:cat>
          <c:val>
            <c:numRef>
              <c:f>Biodiesel!$K$17</c:f>
              <c:numCache>
                <c:formatCode>General</c:formatCode>
                <c:ptCount val="1"/>
                <c:pt idx="0">
                  <c:v>0.87500000000000033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B30-40B7-B76E-292C9519532E}"/>
            </c:ext>
          </c:extLst>
        </c:ser>
        <c:ser>
          <c:idx val="3"/>
          <c:order val="3"/>
          <c:tx>
            <c:strRef>
              <c:f>Biodiesel!$J$18</c:f>
              <c:strCache>
                <c:ptCount val="1"/>
                <c:pt idx="0">
                  <c:v>ANN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cat>
            <c:strRef>
              <c:f>Biodiesel!$K$14</c:f>
              <c:strCache>
                <c:ptCount val="1"/>
                <c:pt idx="0">
                  <c:v>Mean Absolute Error </c:v>
                </c:pt>
              </c:strCache>
            </c:strRef>
          </c:cat>
          <c:val>
            <c:numRef>
              <c:f>Biodiesel!$K$18</c:f>
              <c:numCache>
                <c:formatCode>General</c:formatCode>
                <c:ptCount val="1"/>
                <c:pt idx="0">
                  <c:v>1.85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B30-40B7-B76E-292C9519532E}"/>
            </c:ext>
          </c:extLst>
        </c:ser>
        <c:shape val="box"/>
        <c:axId val="192282624"/>
        <c:axId val="192315776"/>
        <c:axId val="0"/>
      </c:bar3DChart>
      <c:catAx>
        <c:axId val="192282624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192315776"/>
        <c:crosses val="autoZero"/>
        <c:auto val="1"/>
        <c:lblAlgn val="ctr"/>
        <c:lblOffset val="100"/>
      </c:catAx>
      <c:valAx>
        <c:axId val="192315776"/>
        <c:scaling>
          <c:orientation val="minMax"/>
        </c:scaling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3200" dirty="0"/>
                  <a:t>MAE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8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Biodiesel!$J$21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  <a:sp3d/>
          </c:spPr>
          <c:cat>
            <c:strRef>
              <c:f>Biodiesel!$K$20</c:f>
              <c:strCache>
                <c:ptCount val="1"/>
                <c:pt idx="0">
                  <c:v>R-Squared </c:v>
                </c:pt>
              </c:strCache>
            </c:strRef>
          </c:cat>
          <c:val>
            <c:numRef>
              <c:f>Biodiesel!$K$21</c:f>
              <c:numCache>
                <c:formatCode>General</c:formatCode>
                <c:ptCount val="1"/>
                <c:pt idx="0">
                  <c:v>0.51600000000000001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DA-4737-90FA-BA54F09B23DF}"/>
            </c:ext>
          </c:extLst>
        </c:ser>
        <c:ser>
          <c:idx val="1"/>
          <c:order val="1"/>
          <c:tx>
            <c:strRef>
              <c:f>Biodiesel!$J$22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Biodiesel!$K$20</c:f>
              <c:strCache>
                <c:ptCount val="1"/>
                <c:pt idx="0">
                  <c:v>R-Squared </c:v>
                </c:pt>
              </c:strCache>
            </c:strRef>
          </c:cat>
          <c:val>
            <c:numRef>
              <c:f>Biodiesel!$K$22</c:f>
              <c:numCache>
                <c:formatCode>General</c:formatCode>
                <c:ptCount val="1"/>
                <c:pt idx="0">
                  <c:v>0.98599999999999999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9DA-4737-90FA-BA54F09B23DF}"/>
            </c:ext>
          </c:extLst>
        </c:ser>
        <c:ser>
          <c:idx val="2"/>
          <c:order val="2"/>
          <c:tx>
            <c:strRef>
              <c:f>Biodiesel!$J$23</c:f>
              <c:strCache>
                <c:ptCount val="1"/>
                <c:pt idx="0">
                  <c:v>AdaBoost</c:v>
                </c:pt>
              </c:strCache>
            </c:strRef>
          </c:tx>
          <c:spPr>
            <a:solidFill>
              <a:srgbClr val="DD19BC"/>
            </a:solidFill>
            <a:ln>
              <a:noFill/>
            </a:ln>
            <a:effectLst/>
            <a:sp3d/>
          </c:spPr>
          <c:cat>
            <c:strRef>
              <c:f>Biodiesel!$K$20</c:f>
              <c:strCache>
                <c:ptCount val="1"/>
                <c:pt idx="0">
                  <c:v>R-Squared </c:v>
                </c:pt>
              </c:strCache>
            </c:strRef>
          </c:cat>
          <c:val>
            <c:numRef>
              <c:f>Biodiesel!$K$23</c:f>
              <c:numCache>
                <c:formatCode>General</c:formatCode>
                <c:ptCount val="1"/>
                <c:pt idx="0">
                  <c:v>0.91200000000000003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9DA-4737-90FA-BA54F09B23DF}"/>
            </c:ext>
          </c:extLst>
        </c:ser>
        <c:ser>
          <c:idx val="3"/>
          <c:order val="3"/>
          <c:tx>
            <c:strRef>
              <c:f>Biodiesel!$J$24</c:f>
              <c:strCache>
                <c:ptCount val="1"/>
                <c:pt idx="0">
                  <c:v>ANN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cat>
            <c:strRef>
              <c:f>Biodiesel!$K$20</c:f>
              <c:strCache>
                <c:ptCount val="1"/>
                <c:pt idx="0">
                  <c:v>R-Squared </c:v>
                </c:pt>
              </c:strCache>
            </c:strRef>
          </c:cat>
          <c:val>
            <c:numRef>
              <c:f>Biodiesel!$K$24</c:f>
              <c:numCache>
                <c:formatCode>General</c:formatCode>
                <c:ptCount val="1"/>
                <c:pt idx="0">
                  <c:v>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9DA-4737-90FA-BA54F09B23DF}"/>
            </c:ext>
          </c:extLst>
        </c:ser>
        <c:shape val="box"/>
        <c:axId val="191279104"/>
        <c:axId val="191281024"/>
        <c:axId val="0"/>
      </c:bar3DChart>
      <c:catAx>
        <c:axId val="191279104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191281024"/>
        <c:crosses val="autoZero"/>
        <c:auto val="1"/>
        <c:lblAlgn val="ctr"/>
        <c:lblOffset val="100"/>
      </c:catAx>
      <c:valAx>
        <c:axId val="191281024"/>
        <c:scaling>
          <c:orientation val="minMax"/>
        </c:scaling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3200"/>
                  <a:t>R-Squared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79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8B23B-19EF-4038-B9C4-3AED0E0F83FC}" type="datetimeFigureOut">
              <a:rPr lang="en-IN" smtClean="0"/>
              <a:pPr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EA5B0-9FDB-4213-BA12-BE94E49161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4275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D3BBF-7CD2-4D8C-8C03-28E51834FC1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A6756-4BB4-4F6A-A268-0A188AAA11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328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A6756-4BB4-4F6A-A268-0A188AAA11A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A6756-4BB4-4F6A-A268-0A188AAA11A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A6756-4BB4-4F6A-A268-0A188AAA11A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A6756-4BB4-4F6A-A268-0A188AAA11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A6756-4BB4-4F6A-A268-0A188AAA11A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A6756-4BB4-4F6A-A268-0A188AAA11A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A6756-4BB4-4F6A-A268-0A188AAA11A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A6756-4BB4-4F6A-A268-0A188AAA11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A6756-4BB4-4F6A-A268-0A188AAA11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A6756-4BB4-4F6A-A268-0A188AAA11A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A6756-4BB4-4F6A-A268-0A188AAA11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A6756-4BB4-4F6A-A268-0A188AAA11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A6756-4BB4-4F6A-A268-0A188AAA11A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A6756-4BB4-4F6A-A268-0A188AAA11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A6756-4BB4-4F6A-A268-0A188AAA11A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D9033F85-D11F-4F42-B5F9-9E82CE1C8F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2130430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+mj-lt"/>
              </a:defRPr>
            </a:lvl1pPr>
          </a:lstStyle>
          <a:p>
            <a:r>
              <a:rPr lang="en-US" b="1" dirty="0"/>
              <a:t>PAPER TITLE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8E3842-7A89-41D9-8CE0-841A456226BC}"/>
              </a:ext>
            </a:extLst>
          </p:cNvPr>
          <p:cNvSpPr/>
          <p:nvPr userDrawn="1"/>
        </p:nvSpPr>
        <p:spPr>
          <a:xfrm>
            <a:off x="0" y="6632028"/>
            <a:ext cx="12192000" cy="225972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International Conference on Pollution Control for Clean Environment (ICPCCE-2023), December 15-16, 2023, IIT Bhubaneswar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1670B8-334B-46EE-9F25-9CE726BC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0503" y="6216567"/>
            <a:ext cx="2743200" cy="365125"/>
          </a:xfrm>
        </p:spPr>
        <p:txBody>
          <a:bodyPr/>
          <a:lstStyle/>
          <a:p>
            <a:fld id="{36F60EFF-A708-4ECF-BE8E-073AEF68EC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333547B-9F87-4C8F-83AC-B00DEF7CB4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Author (s) Name </a:t>
            </a:r>
          </a:p>
          <a:p>
            <a:r>
              <a:rPr lang="en-US" dirty="0">
                <a:solidFill>
                  <a:schemeClr val="tx1"/>
                </a:solidFill>
              </a:rPr>
              <a:t>Affiliation</a:t>
            </a:r>
          </a:p>
        </p:txBody>
      </p:sp>
      <p:pic>
        <p:nvPicPr>
          <p:cNvPr id="1026" name="Picture 2" descr="IIT Bhubaneswar - Wikipedia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349" y="283816"/>
            <a:ext cx="116651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0C5E84-4C65-623D-B111-E205679C0A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30953" y="333648"/>
            <a:ext cx="1032750" cy="10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980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0EBAE-BCD9-4C7E-8B91-E9F37F95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10BF43B-8C70-4DA1-8059-BC0F912D3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528B18-AE3B-4AF0-8E84-CF39F4D0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18AA28-519F-4D27-8DCD-A1A8C038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4EC653-2F31-4B0B-A1E5-5788FC19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0EFF-A708-4ECF-BE8E-073AEF68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63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8E56244-3D3D-463F-BBFE-6ADA17567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4F587A-F5EC-4452-8D67-D786EC51E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82679A-22AA-4764-A03E-4210AEE4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D645F5-1BED-4071-BB28-3FA6005B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6BC572-0796-42BC-A7AD-2244C3C1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0EFF-A708-4ECF-BE8E-073AEF68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054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0243921-B62C-40E8-ADA8-ADD0EF7CDFAC}"/>
              </a:ext>
            </a:extLst>
          </p:cNvPr>
          <p:cNvSpPr/>
          <p:nvPr userDrawn="1"/>
        </p:nvSpPr>
        <p:spPr>
          <a:xfrm>
            <a:off x="0" y="6632028"/>
            <a:ext cx="12192000" cy="225972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International Conference on Pollution Control for Clean Environment (ICPCCE-2023), December 15-16, 2023, IIT Bhubaneswar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3A7CE9C-07A4-8A19-292E-C2BDF5DF78AF}"/>
              </a:ext>
            </a:extLst>
          </p:cNvPr>
          <p:cNvCxnSpPr/>
          <p:nvPr userDrawn="1"/>
        </p:nvCxnSpPr>
        <p:spPr>
          <a:xfrm>
            <a:off x="0" y="729842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2521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5554D-DC64-4B38-BC71-8AD4976F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89DABF-D05E-4DA1-B39C-8BB6C73DC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A21C97-C6A2-445F-98AA-AA7DD2AD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BA68F9-C2E8-4962-885A-EF6B6A09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F55287-F266-47CD-9A82-49A00917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0EFF-A708-4ECF-BE8E-073AEF68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90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E897B-58C2-496B-B12E-50DE215A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290D9F-6A37-461C-A19B-498C212EB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AFD158-407A-4E35-9431-9104C1BA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2BE688-3FCB-4B9B-B9F1-7B379E94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23793C-6435-4338-89AD-BCC321DF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F93E25-1655-4562-AD8D-6FE1ACA7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0EFF-A708-4ECF-BE8E-073AEF68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545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C8373D-8A6B-4EB8-BE56-19C563B3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D0BB6A-30C5-442D-9538-0764DF33D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8975AA-5932-47F9-8F70-30E6F62D4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EAB3EE-B2A3-4555-BC34-3F125270C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983FBD-1968-4132-A513-B707A7DF7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88BBE7B-05F0-4B08-86E6-EA7948B0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4D5711-76F2-44EA-A7E4-7D89817A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EF94C5F-E1D6-47B3-A756-463AA23A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0EFF-A708-4ECF-BE8E-073AEF68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598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30FB8F-D7C4-4CA4-AA5D-1DE57B65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F3A09D-E63C-4B1B-8B34-7909601D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3A4C37D-DBC3-426F-99E4-1597E05F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062B40-D055-48E4-A436-2D8E406D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0EFF-A708-4ECF-BE8E-073AEF68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3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E6CFFA8-2D33-4F8E-92DF-1A723065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7344AF3-3D4A-4E89-AC7C-774DF158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A86199-018A-4E8E-A402-5631F2DB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0EFF-A708-4ECF-BE8E-073AEF68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928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D84CE2-33D3-4E99-A4AD-23B10771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BFDB5E-FB4D-4E36-9455-85215B1CA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46D10D2-F99C-4FE8-B27B-02D6914DA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D53FBD-C54B-4362-B39B-C5709363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5778C9-40AD-460B-B16E-2160F293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5BE464-BC22-4DA1-93CC-5D7A5614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0EFF-A708-4ECF-BE8E-073AEF68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072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5078D-49C8-401F-8E8D-C5E29128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8F139D6-ACB2-44FF-BF98-677BAB3E3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4E456D-A652-4E1A-85FF-3EAE79037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08BCD1-BCAF-47B2-B4A7-BE7C9FBB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E9C7CB-CA36-4417-900B-501A8508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519A08-CC28-4C84-92F1-D923AC2A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0EFF-A708-4ECF-BE8E-073AEF68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699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F6E4932-7A04-4CE1-AD3A-2533B9AC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1C37E5-C383-47D0-BC47-589D54563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F80396-0AD3-464E-A232-295D8774A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5D52B1-D925-4645-9369-EE3F28459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A0E4F2-497F-4ADC-A9D4-528439397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0EFF-A708-4ECF-BE8E-073AEF68E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70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4FB9C2-1910-4B9D-A22C-F85EB50DF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0280"/>
            <a:ext cx="9144000" cy="1580496"/>
          </a:xfrm>
        </p:spPr>
        <p:txBody>
          <a:bodyPr/>
          <a:lstStyle/>
          <a:p>
            <a:pPr lvl="0"/>
            <a:r>
              <a:rPr lang="en-US" altLang="en-US" b="1" spc="-150" dirty="0" smtClean="0">
                <a:solidFill>
                  <a:srgbClr val="3F3F3F"/>
                </a:solidFill>
                <a:latin typeface="Calibri" panose="020F0502020204030204" pitchFamily="34" charset="0"/>
              </a:rPr>
              <a:t>Predictive Modeling of Biodiesel Production from Waste through Transesterification</a:t>
            </a:r>
            <a:r>
              <a:rPr lang="en-IN" dirty="0" smtClean="0">
                <a:solidFill>
                  <a:prstClr val="black"/>
                </a:solidFill>
              </a:rPr>
              <a:t/>
            </a:r>
            <a:br>
              <a:rPr lang="en-IN" dirty="0" smtClean="0">
                <a:solidFill>
                  <a:prstClr val="black"/>
                </a:solidFill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335035-8506-49D6-8E3A-E5FDBA3C724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538658"/>
            <a:ext cx="9144000" cy="50890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6581" y="3105835"/>
            <a:ext cx="83496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 smtClean="0"/>
              <a:t>Authors</a:t>
            </a:r>
          </a:p>
          <a:p>
            <a:pPr algn="ctr"/>
            <a:r>
              <a:rPr lang="en-US" sz="2400" dirty="0" smtClean="0"/>
              <a:t>Rutvik Kumar, Rejeti Venkata Srinadh, Neelancherry Remya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708727" y="4620690"/>
            <a:ext cx="87468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 smtClean="0"/>
              <a:t>Presented by:</a:t>
            </a:r>
          </a:p>
          <a:p>
            <a:pPr algn="ctr"/>
            <a:r>
              <a:rPr lang="en-US" sz="2400" b="1" dirty="0" smtClean="0"/>
              <a:t>Rutvik Kumar</a:t>
            </a:r>
          </a:p>
          <a:p>
            <a:pPr algn="ctr"/>
            <a:r>
              <a:rPr lang="en-US" sz="2400" dirty="0" smtClean="0"/>
              <a:t>School of Infrastructure, Indian Institute of Technology Bhubaneswar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231418" y="6160655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 smtClean="0"/>
              <a:t> of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5282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9158"/>
    </mc:Choice>
    <mc:Fallback>
      <p:transition spd="slow" advTm="391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916" y="94890"/>
            <a:ext cx="10187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RESULTS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308" y="1071418"/>
            <a:ext cx="110466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shows the correlation between the various parameters and yield</a:t>
            </a:r>
          </a:p>
          <a:p>
            <a:endParaRPr lang="en-US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30" y="1443358"/>
            <a:ext cx="9391235" cy="5154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31418" y="6160655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of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19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786"/>
    </mc:Choice>
    <mc:Fallback>
      <p:transition spd="slow" advTm="2278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916" y="94890"/>
            <a:ext cx="10187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RESULTS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308" y="1071418"/>
            <a:ext cx="10326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</a:p>
          <a:p>
            <a:endParaRPr lang="en-US" dirty="0"/>
          </a:p>
        </p:txBody>
      </p:sp>
      <p:pic>
        <p:nvPicPr>
          <p:cNvPr id="4" name="Picture 3" descr="C:\Users\LENOVO\AppData\Local\Microsoft\Windows\INetCache\Content.MSO\77335749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244" y="1659118"/>
            <a:ext cx="5748812" cy="396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LENOVO\AppData\Local\Microsoft\Windows\INetCache\Content.MSO\70F31CA5.t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75057" y="1659118"/>
            <a:ext cx="5867140" cy="39686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396567" y="5728916"/>
            <a:ext cx="1857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Linear Regression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7713552" y="5691970"/>
            <a:ext cx="2713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Random Forest Regression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231418" y="6160655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 of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19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786"/>
    </mc:Choice>
    <mc:Fallback>
      <p:transition spd="slow" advTm="2278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916" y="94890"/>
            <a:ext cx="10187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RESULTS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308" y="1071418"/>
            <a:ext cx="10243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</a:p>
          <a:p>
            <a:endParaRPr lang="en-US" dirty="0"/>
          </a:p>
        </p:txBody>
      </p:sp>
      <p:pic>
        <p:nvPicPr>
          <p:cNvPr id="4" name="Picture 3" descr="C:\Users\LENOVO\AppData\Local\Microsoft\Windows\INetCache\Content.MSO\5FA9AFB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25105"/>
            <a:ext cx="5851361" cy="4006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140" y="1725106"/>
            <a:ext cx="5795773" cy="39026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74116" y="5895170"/>
            <a:ext cx="2191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AdaBoost Regression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8210303" y="5839753"/>
            <a:ext cx="2569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Artificial Neural Network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231418" y="6151419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 of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19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786"/>
    </mc:Choice>
    <mc:Fallback>
      <p:transition spd="slow" advTm="2278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916" y="94890"/>
            <a:ext cx="10187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RESULTS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757382"/>
            <a:ext cx="10243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 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19968899"/>
              </p:ext>
            </p:extLst>
          </p:nvPr>
        </p:nvGraphicFramePr>
        <p:xfrm>
          <a:off x="574843" y="1144263"/>
          <a:ext cx="3930979" cy="3110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48878765"/>
              </p:ext>
            </p:extLst>
          </p:nvPr>
        </p:nvGraphicFramePr>
        <p:xfrm>
          <a:off x="565606" y="3943928"/>
          <a:ext cx="39309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86637837"/>
              </p:ext>
            </p:extLst>
          </p:nvPr>
        </p:nvGraphicFramePr>
        <p:xfrm>
          <a:off x="6664751" y="1319754"/>
          <a:ext cx="4138367" cy="2868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63645646"/>
              </p:ext>
            </p:extLst>
          </p:nvPr>
        </p:nvGraphicFramePr>
        <p:xfrm>
          <a:off x="6664750" y="3916114"/>
          <a:ext cx="4138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84" t="5679"/>
          <a:stretch/>
        </p:blipFill>
        <p:spPr>
          <a:xfrm>
            <a:off x="4562573" y="2754110"/>
            <a:ext cx="2102177" cy="23240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31418" y="6160655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 of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19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786"/>
    </mc:Choice>
    <mc:Fallback>
      <p:transition spd="slow" advTm="2278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916" y="94890"/>
            <a:ext cx="10187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RESULTS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0361" y="775854"/>
            <a:ext cx="10243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predicted values of process parameters using Random Forest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608" y="1282045"/>
            <a:ext cx="11351505" cy="24771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64646427"/>
              </p:ext>
            </p:extLst>
          </p:nvPr>
        </p:nvGraphicFramePr>
        <p:xfrm>
          <a:off x="1551707" y="3694720"/>
          <a:ext cx="8405092" cy="2924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3292">
                  <a:extLst>
                    <a:ext uri="{9D8B030D-6E8A-4147-A177-3AD203B41FA5}">
                      <a16:colId xmlns:a16="http://schemas.microsoft.com/office/drawing/2014/main" xmlns="" val="1827429927"/>
                    </a:ext>
                  </a:extLst>
                </a:gridCol>
                <a:gridCol w="1789652">
                  <a:extLst>
                    <a:ext uri="{9D8B030D-6E8A-4147-A177-3AD203B41FA5}">
                      <a16:colId xmlns:a16="http://schemas.microsoft.com/office/drawing/2014/main" xmlns="" val="3174885672"/>
                    </a:ext>
                  </a:extLst>
                </a:gridCol>
                <a:gridCol w="1282323">
                  <a:extLst>
                    <a:ext uri="{9D8B030D-6E8A-4147-A177-3AD203B41FA5}">
                      <a16:colId xmlns:a16="http://schemas.microsoft.com/office/drawing/2014/main" xmlns="" val="3278269461"/>
                    </a:ext>
                  </a:extLst>
                </a:gridCol>
                <a:gridCol w="1759414">
                  <a:extLst>
                    <a:ext uri="{9D8B030D-6E8A-4147-A177-3AD203B41FA5}">
                      <a16:colId xmlns:a16="http://schemas.microsoft.com/office/drawing/2014/main" xmlns="" val="2780777693"/>
                    </a:ext>
                  </a:extLst>
                </a:gridCol>
                <a:gridCol w="1338318">
                  <a:extLst>
                    <a:ext uri="{9D8B030D-6E8A-4147-A177-3AD203B41FA5}">
                      <a16:colId xmlns:a16="http://schemas.microsoft.com/office/drawing/2014/main" xmlns="" val="485696145"/>
                    </a:ext>
                  </a:extLst>
                </a:gridCol>
                <a:gridCol w="1112093">
                  <a:extLst>
                    <a:ext uri="{9D8B030D-6E8A-4147-A177-3AD203B41FA5}">
                      <a16:colId xmlns:a16="http://schemas.microsoft.com/office/drawing/2014/main" xmlns="" val="4043016561"/>
                    </a:ext>
                  </a:extLst>
                </a:gridCol>
              </a:tblGrid>
              <a:tr h="1226706"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Catalyst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Methanol/Oil Molar Ratio(M</a:t>
                      </a:r>
                      <a:r>
                        <a:rPr lang="en-IN" sz="2000" baseline="-25000" dirty="0">
                          <a:effectLst/>
                        </a:rPr>
                        <a:t>r</a:t>
                      </a:r>
                      <a:r>
                        <a:rPr lang="en-IN" sz="2000" dirty="0">
                          <a:effectLst/>
                        </a:rPr>
                        <a:t>)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Catalyst Weight (W</a:t>
                      </a:r>
                      <a:r>
                        <a:rPr lang="en-IN" sz="2000" baseline="-25000" dirty="0">
                          <a:effectLst/>
                        </a:rPr>
                        <a:t>c</a:t>
                      </a:r>
                      <a:r>
                        <a:rPr lang="en-IN" sz="2000" dirty="0">
                          <a:effectLst/>
                        </a:rPr>
                        <a:t>)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Reaction Temperature (T</a:t>
                      </a:r>
                      <a:r>
                        <a:rPr lang="en-IN" sz="2000" dirty="0" smtClean="0">
                          <a:effectLst/>
                        </a:rPr>
                        <a:t>)(°C )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Reaction </a:t>
                      </a:r>
                      <a:r>
                        <a:rPr lang="en-IN" sz="2000" dirty="0" smtClean="0">
                          <a:effectLst/>
                        </a:rPr>
                        <a:t>Time</a:t>
                      </a:r>
                      <a:r>
                        <a:rPr lang="en-IN" sz="2000" baseline="0" dirty="0" smtClean="0">
                          <a:effectLst/>
                        </a:rPr>
                        <a:t> </a:t>
                      </a:r>
                      <a:r>
                        <a:rPr lang="en-IN" sz="2000" dirty="0" smtClean="0">
                          <a:effectLst/>
                        </a:rPr>
                        <a:t>(T</a:t>
                      </a:r>
                      <a:r>
                        <a:rPr lang="en-IN" sz="2000" baseline="-25000" dirty="0" smtClean="0">
                          <a:effectLst/>
                        </a:rPr>
                        <a:t>r</a:t>
                      </a:r>
                      <a:r>
                        <a:rPr lang="en-IN" sz="2000" dirty="0" smtClean="0">
                          <a:effectLst/>
                        </a:rPr>
                        <a:t>) (Min)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Yield (%)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92425452"/>
                  </a:ext>
                </a:extLst>
              </a:tr>
              <a:tr h="335916">
                <a:tc rowSpan="4"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KOH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99.51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3522539"/>
                  </a:ext>
                </a:extLst>
              </a:tr>
              <a:tr h="335916">
                <a:tc vMerge="1"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98.84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57510789"/>
                  </a:ext>
                </a:extLst>
              </a:tr>
              <a:tr h="335916">
                <a:tc vMerge="1"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97.13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34846059"/>
                  </a:ext>
                </a:extLst>
              </a:tr>
              <a:tr h="477904">
                <a:tc vMerge="1"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96.86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270044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31418" y="6160655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 of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19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786"/>
    </mc:Choice>
    <mc:Fallback>
      <p:transition spd="slow" advTm="2278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916" y="94890"/>
            <a:ext cx="10187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CONCLUSION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308" y="831273"/>
            <a:ext cx="10972801" cy="670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parameters are normally distributed.</a:t>
            </a: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80%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yield(%)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are more than 90%.</a:t>
            </a: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Methanol to oil molar ratio has the highest correlated to the yield(%).</a:t>
            </a: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Methanol/oil ratio is an important factor for predicting the yield(%).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 has the least error compared to all other models.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used for the final predictions of process parameters as it lead to a significant saving in time and effort.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Molar ratio of 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catalyst weight ratio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50°C 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50(min)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maximum yield.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get the maximum yield of 99.51% with best features from our model. </a:t>
            </a: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31418" y="6160655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 of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19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786"/>
    </mc:Choice>
    <mc:Fallback>
      <p:transition spd="slow" advTm="2278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916" y="94890"/>
            <a:ext cx="10187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REFERENCES 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308" y="1071418"/>
            <a:ext cx="10972801" cy="554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455"/>
              </a:spcAft>
              <a:buFont typeface="Wingdings" pitchFamily="2" charset="2"/>
              <a:buChar char="ü"/>
            </a:pPr>
            <a:r>
              <a:rPr lang="en-I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Bisheswar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Karmakar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Sumit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H.Dhawane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Gopinath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Halder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(2018), “Optimization of biodiesel production from castor oil by Taguchi design” </a:t>
            </a:r>
            <a:r>
              <a:rPr lang="en-IN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ScienceDirect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S2213343718301957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Agrawal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P.,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S.,”Energy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-aware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scheduling of distributed systems using cellular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automata” 2012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international systems conference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SysCon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2012, IEEE (2012), pp.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1-6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Dhawane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S.H.,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Halder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G.”Synthesis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catalyst support from waste biomass for impregnation of catalysts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biofuel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production Advances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feedstock conversion technologies for alternative fuels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bioproducts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Elsevier (2019), pp. 199-220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Zhu X., Li Y., Wang 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“Machine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learning prediction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biochar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yield and carbon contents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biochar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based on biomass characteristics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pyrolysis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conditions”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Bioresour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Technol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288 (2019), Article 121527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Stamenković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O.S.,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Rajković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K.,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Veličković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A.V.,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Milić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P.S.,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Veljković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V.B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“Optimization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base-catalyzed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ethanolysis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sunflower oil by regression and artificial neural network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models Fuel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Techno”,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114 (2013), pp.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101-108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31418" y="6160655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 of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19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786"/>
    </mc:Choice>
    <mc:Fallback>
      <p:transition spd="slow" advTm="2278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8460" y="2765629"/>
            <a:ext cx="38701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177389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9158"/>
    </mc:Choice>
    <mc:Fallback>
      <p:transition spd="slow" advTm="3915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916" y="94890"/>
            <a:ext cx="10187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INTRODUCTION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309" y="822037"/>
            <a:ext cx="7832437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Biodiesel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clean renewable fuel derived from plant and animal oils and fats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short chain alkyl(methyl or ethyl) esters, made by </a:t>
            </a:r>
            <a:r>
              <a:rPr lang="en-US" altLang="en-US" sz="2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transesterification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waste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cooking oil or animal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lower carbon content then diesel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Waste cooking oil include low free fatty acids (FFAs), low moisture content, and minimal impurities such as food particles or solid debris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waste cooking oil are suitable for biodiesel. 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Cooking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oil have higher density then diesel, but lower energy content.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091" y="1717012"/>
            <a:ext cx="3786909" cy="3732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31418" y="6160655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of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19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786"/>
    </mc:Choice>
    <mc:Fallback>
      <p:transition spd="slow" advTm="2278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916" y="94890"/>
            <a:ext cx="10187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INTRODUCTION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308" y="1071418"/>
            <a:ext cx="1024312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Transesterification process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Transesterification is a chemical reaction where triglyceride is reacted with alcohol in presence of catalyst to produce alkyl esters.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widely used method to extract biodiesel.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Methanol and ethanol are commonly used. 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Acid, alkali, enzymatic and base catalysts are commonly used.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Simple, inexpensive process and net-zero carbon emissions can be achieved.</a:t>
            </a:r>
            <a:endParaRPr lang="en-IN" sz="24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31418" y="6160655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dirty="0" smtClean="0"/>
              <a:t> of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19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786"/>
    </mc:Choice>
    <mc:Fallback>
      <p:transition spd="slow" advTm="2278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916" y="94890"/>
            <a:ext cx="10187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INTRODUCTION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5562" y="923636"/>
            <a:ext cx="864523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</a:t>
            </a:r>
          </a:p>
          <a:p>
            <a:pPr marL="266700" lvl="1" indent="0">
              <a:lnSpc>
                <a:spcPct val="100000"/>
              </a:lnSpc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Linear regression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inear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approach to find relationship between one or more independent variables(predictors) denoted as X and dependent variable (target) denoted as Y.     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 line can be found out by minimizing the distance between all the points and the distance to the regression line. 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 to minimize this distance are sum of errors, sum of absolute errors etc.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/>
          <a:srcRect l="3224" t="4524" r="2406" b="2714"/>
          <a:stretch/>
        </p:blipFill>
        <p:spPr>
          <a:xfrm>
            <a:off x="8886524" y="2584944"/>
            <a:ext cx="3305476" cy="2177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31418" y="6160655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r>
              <a:rPr lang="en-US" dirty="0" smtClean="0"/>
              <a:t> of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19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786"/>
    </mc:Choice>
    <mc:Fallback>
      <p:transition spd="slow" advTm="2278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916" y="94890"/>
            <a:ext cx="10187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INTRODUCTION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309" y="1071418"/>
            <a:ext cx="85528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Random forest regression 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an example of ensemble leaner built on decision trees. 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extension of bagged decision trees.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a random subset of features are considered for each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3) Adaptive Boosting Regression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sequential ensemble technique that develops several weak learners using different training dataset.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Weights are assigned during each training.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/>
          <a:srcRect r="57619"/>
          <a:stretch/>
        </p:blipFill>
        <p:spPr>
          <a:xfrm>
            <a:off x="9241314" y="1021429"/>
            <a:ext cx="2950686" cy="3026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48592"/>
          <a:stretch/>
        </p:blipFill>
        <p:spPr>
          <a:xfrm>
            <a:off x="9236364" y="3794051"/>
            <a:ext cx="2715490" cy="2809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31418" y="6280727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r>
              <a:rPr lang="en-US" dirty="0" smtClean="0"/>
              <a:t> of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19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786"/>
    </mc:Choice>
    <mc:Fallback>
      <p:transition spd="slow" advTm="2278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916" y="94890"/>
            <a:ext cx="10187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INTRODUCTION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308" y="1071418"/>
            <a:ext cx="11342256" cy="3436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    </a:t>
            </a:r>
          </a:p>
          <a:p>
            <a:pPr marL="1200150" indent="-51435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Neural networks (ANN) or neural networks are computational algorithms.</a:t>
            </a:r>
          </a:p>
          <a:p>
            <a:pPr marL="1200150" indent="-51435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is capable of machine learning as well as pattern recognition. These presented as systems of interconnected “neurons” which can compute values from inputs.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61311" y="4121431"/>
            <a:ext cx="5684363" cy="2257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31418" y="6160655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r>
              <a:rPr lang="en-US" dirty="0" smtClean="0"/>
              <a:t> of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19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786"/>
    </mc:Choice>
    <mc:Fallback>
      <p:transition spd="slow" advTm="2278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916" y="94890"/>
            <a:ext cx="10187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OBJECTIVE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309" y="1071418"/>
            <a:ext cx="94949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production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biodiesel by transesterification of waste cooking oil.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of the process parameters such as methanol/oil ratio, catalyst weight, reaction time, reaction temperature.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 the machine learning models to predict the yield percentage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the model performance with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tuning.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the optimum values of process parameters which gives the highest yield.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31418" y="6160655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r>
              <a:rPr lang="en-US" dirty="0" smtClean="0"/>
              <a:t> of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19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786"/>
    </mc:Choice>
    <mc:Fallback>
      <p:transition spd="slow" advTm="2278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916" y="94890"/>
            <a:ext cx="10187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METHODOLOGY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308" y="1071418"/>
            <a:ext cx="102431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exploratory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to get any relation between the parameters.</a:t>
            </a: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dataset and Training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the models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various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 used are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MAE, MSE,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R-Squared.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Rebuilding of models based on their performance by changing the hyper parameters.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optimal set of feature value for maximum yield(%).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31418" y="6160655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r>
              <a:rPr lang="en-US" dirty="0" smtClean="0"/>
              <a:t> of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19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786"/>
    </mc:Choice>
    <mc:Fallback>
      <p:transition spd="slow" advTm="2278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916" y="94890"/>
            <a:ext cx="10187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RESULTS</a:t>
            </a:r>
            <a:endParaRPr lang="en-IN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4" y="1277760"/>
            <a:ext cx="10229647" cy="53308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6545" y="852161"/>
            <a:ext cx="9430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below shows the distribution of data and how each parameters varies with the others.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31418" y="6160655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r>
              <a:rPr lang="en-US" dirty="0" smtClean="0"/>
              <a:t> of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19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22786"/>
    </mc:Choice>
    <mc:Fallback>
      <p:transition spd="slow" advTm="2278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839</Words>
  <Application>Microsoft Office PowerPoint</Application>
  <PresentationFormat>Custom</PresentationFormat>
  <Paragraphs>149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Predictive Modeling of Biodiesel Production from Waste through Transesterification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Sankarsan Mohapatro</dc:creator>
  <cp:lastModifiedBy>Lenovo</cp:lastModifiedBy>
  <cp:revision>54</cp:revision>
  <dcterms:created xsi:type="dcterms:W3CDTF">2020-11-04T11:54:15Z</dcterms:created>
  <dcterms:modified xsi:type="dcterms:W3CDTF">2023-12-13T17:18:44Z</dcterms:modified>
</cp:coreProperties>
</file>