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QDZSmJDSUcCKljZrR7oG8fPq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c45c3ef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4c45c3ef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45c3ef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4c45c3ef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c45c3ef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c45c3ef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45c3e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c45c3e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c45c3ef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4c45c3ef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45c3ef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c45c3ef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45c3ef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c45c3ef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ojek.com" TargetMode="External"/><Relationship Id="rId4" Type="http://schemas.openxmlformats.org/officeDocument/2006/relationships/hyperlink" Target="https://developer.apple.com/documentation/uikit" TargetMode="External"/><Relationship Id="rId5" Type="http://schemas.openxmlformats.org/officeDocument/2006/relationships/hyperlink" Target="https://www.hackingwithswift.com/quick-start/swiftui" TargetMode="External"/><Relationship Id="rId6" Type="http://schemas.openxmlformats.org/officeDocument/2006/relationships/hyperlink" Target="https://forums.swift.org/" TargetMode="External"/><Relationship Id="rId7" Type="http://schemas.openxmlformats.org/officeDocument/2006/relationships/hyperlink" Target="https://developer.apple.com/videos/wwdc2022/" TargetMode="External"/><Relationship Id="rId8" Type="http://schemas.openxmlformats.org/officeDocument/2006/relationships/hyperlink" Target="https://www.youtube.com/c/CodeWithChri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Prediction of Food Preparation Time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4"/>
            <a:ext cx="7801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By: Rutvik kumar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Roll no: 19CE02026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Manager: Aditya Dutta(Senior Data Scientist)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Mentor: Alam Hanza (Data Scientist at Gojek)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Company: Gojek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c45c3efc3_0_55"/>
          <p:cNvSpPr txBox="1"/>
          <p:nvPr>
            <p:ph type="title"/>
          </p:nvPr>
        </p:nvSpPr>
        <p:spPr>
          <a:xfrm>
            <a:off x="311700" y="30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3) Modelling and Evaluation  </a:t>
            </a:r>
            <a:endParaRPr/>
          </a:p>
        </p:txBody>
      </p:sp>
      <p:pic>
        <p:nvPicPr>
          <p:cNvPr id="116" name="Google Shape;116;g24c45c3efc3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75" y="979000"/>
            <a:ext cx="7513999" cy="369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c45c3efc3_0_67"/>
          <p:cNvSpPr txBox="1"/>
          <p:nvPr>
            <p:ph type="title"/>
          </p:nvPr>
        </p:nvSpPr>
        <p:spPr>
          <a:xfrm>
            <a:off x="311700" y="30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3) Modelling and Evaluation  </a:t>
            </a:r>
            <a:endParaRPr/>
          </a:p>
        </p:txBody>
      </p:sp>
      <p:sp>
        <p:nvSpPr>
          <p:cNvPr id="122" name="Google Shape;122;g24c45c3efc3_0_67"/>
          <p:cNvSpPr txBox="1"/>
          <p:nvPr>
            <p:ph idx="1" type="body"/>
          </p:nvPr>
        </p:nvSpPr>
        <p:spPr>
          <a:xfrm>
            <a:off x="311700" y="1061125"/>
            <a:ext cx="85206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9635"/>
              <a:t>Evaluation Metrics</a:t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71"/>
              <a:t>1.  </a:t>
            </a:r>
            <a:r>
              <a:rPr b="1" lang="en" sz="8971" u="sng"/>
              <a:t>MAE:</a:t>
            </a:r>
            <a:r>
              <a:rPr lang="en" sz="8971"/>
              <a:t> Mean Absolute Error (MAE) is a common metric used to measure the accuracy of a predictive model. </a:t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71"/>
              <a:t>2. </a:t>
            </a:r>
            <a:r>
              <a:rPr b="1" lang="en" sz="8971" u="sng"/>
              <a:t>RMSE:</a:t>
            </a:r>
            <a:r>
              <a:rPr lang="en" sz="8971"/>
              <a:t> Root Mean Squared Error (RMSE) is a common metric used to measure the accuracy of a predictive model.</a:t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71"/>
              <a:t>3. </a:t>
            </a:r>
            <a:r>
              <a:rPr b="1" lang="en" sz="8971" u="sng"/>
              <a:t>MAPE:</a:t>
            </a:r>
            <a:r>
              <a:rPr lang="en" sz="8971"/>
              <a:t> The Mean Absolute Percentage Error (MAPE) is a metric used to evaluate the accuracy of a forecasting or prediction model. </a:t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71"/>
              <a:t>4. </a:t>
            </a:r>
            <a:r>
              <a:rPr b="1" lang="en" sz="8971" u="sng"/>
              <a:t>Precision:</a:t>
            </a:r>
            <a:r>
              <a:rPr lang="en" sz="8971"/>
              <a:t> Precision is an essential evaluation metric for classification models. </a:t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45c3efc3_0_78"/>
          <p:cNvSpPr txBox="1"/>
          <p:nvPr>
            <p:ph type="title"/>
          </p:nvPr>
        </p:nvSpPr>
        <p:spPr>
          <a:xfrm>
            <a:off x="311700" y="30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Application of Machine Learning in Civil Engineering  </a:t>
            </a:r>
            <a:endParaRPr/>
          </a:p>
        </p:txBody>
      </p:sp>
      <p:sp>
        <p:nvSpPr>
          <p:cNvPr id="128" name="Google Shape;128;g24c45c3efc3_0_78"/>
          <p:cNvSpPr txBox="1"/>
          <p:nvPr>
            <p:ph idx="1" type="body"/>
          </p:nvPr>
        </p:nvSpPr>
        <p:spPr>
          <a:xfrm>
            <a:off x="311700" y="1061125"/>
            <a:ext cx="85206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35"/>
              <a:t>1. Structural Health Monitoring</a:t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35"/>
              <a:t>2. Predictive Maintenance</a:t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35"/>
              <a:t>3. Geotechnical Engineering</a:t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35"/>
              <a:t>4. Traffic Management</a:t>
            </a:r>
            <a:endParaRPr b="1" sz="96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35"/>
              <a:t>5. Environmental Impact Assessment</a:t>
            </a:r>
            <a:r>
              <a:rPr lang="en" sz="8971"/>
              <a:t> </a:t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35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Learning through this Internship</a:t>
            </a:r>
            <a:endParaRPr sz="2300"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311700" y="676525"/>
            <a:ext cx="87630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Technical skills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Swift, memory management (ARC), python, Machine learning and SQL.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Built sample project, understood about reading and writing to the py files.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Learned about Model architecture, unit testing, SOLID principles and other design patterns (factory, singleton, dependency injection, delegate etc.).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Started contributing to the GoFood app and understood the process of deployment (making Jira cards, raising PR, resolving PR comments and merging PR etc.).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Soft skills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Made habit of attending every meeting (daily standups, lot of catch ups with Alam, crimson tech discussions, Townhall, MBR, QBR, crimson virtual coffee etc).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Understood the working flow of corporate industry.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78750" y="220100"/>
            <a:ext cx="89865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800"/>
              <a:t>Credit: Alam Hanza(Mentor) and GoFood team.</a:t>
            </a:r>
            <a:endParaRPr sz="2800"/>
          </a:p>
        </p:txBody>
      </p:sp>
      <p:sp>
        <p:nvSpPr>
          <p:cNvPr id="140" name="Google Shape;140;p13"/>
          <p:cNvSpPr txBox="1"/>
          <p:nvPr/>
        </p:nvSpPr>
        <p:spPr>
          <a:xfrm>
            <a:off x="129000" y="1125150"/>
            <a:ext cx="16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b="1" i="0" sz="2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381750" y="1778125"/>
            <a:ext cx="7805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https://www.gojek.com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https://developer.apple.com/documentation/uikit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https://www.hackingwithswift.com/quick-start/swiftui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https://forums.swift.org/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7"/>
              </a:rPr>
              <a:t>https://developer.apple.com/videos/wwdc2022/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8"/>
              </a:rPr>
              <a:t>https://www.youtube.com/c/CodeWithChri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834900" y="2125200"/>
            <a:ext cx="14742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4400">
                <a:solidFill>
                  <a:schemeClr val="dk1"/>
                </a:solidFill>
              </a:rPr>
              <a:t>Q&amp;A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473400" y="782125"/>
            <a:ext cx="21972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52785"/>
              <a:buNone/>
            </a:pPr>
            <a:r>
              <a:rPr lang="en" sz="4400">
                <a:solidFill>
                  <a:schemeClr val="dk1"/>
                </a:solidFill>
              </a:rPr>
              <a:t>Thank you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859725"/>
            <a:ext cx="85206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Prerequisites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Problem statement.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Application of Machine Learning in Civil Engineering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Learning Through This Internship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References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c45c3efc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72" name="Google Shape;72;g24c45c3efc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:  Querying and Manipulation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MySQL,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PostgreSQL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Oracle SQL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Google Bigquery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Algorithms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Model Evaluation and Improvement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Supervised, Unsupervised, Reinforcement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</a:t>
            </a:r>
            <a:r>
              <a:rPr lang="en"/>
              <a:t>reate a model to estimate the time needed by merchant to prepare food for a certain order, considering order time, merchant attributes (location, food type, etc.), and historical food preparation time.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Possible use cases on product implementation: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-&gt; GoFood Pick Up ETA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-&gt; GoFood Delay Dispatch (to be built, for back end allocation trigger after order placed)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Path to be Followed.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Pre-Analysis of data.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Modelling and Evaluation.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30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1)  </a:t>
            </a:r>
            <a:r>
              <a:rPr lang="en"/>
              <a:t>Path to be Followed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463650"/>
            <a:ext cx="85206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food preparation time using item_list feature.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 bucketing of food preparation time (prediction on time bucket instead of numerical value)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model using FPT-realtime and historical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XGBoost and ANN for modelling.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45c3efc3_0_28"/>
          <p:cNvSpPr txBox="1"/>
          <p:nvPr>
            <p:ph type="title"/>
          </p:nvPr>
        </p:nvSpPr>
        <p:spPr>
          <a:xfrm>
            <a:off x="311700" y="30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</a:t>
            </a:r>
            <a:r>
              <a:rPr lang="en"/>
              <a:t>) </a:t>
            </a:r>
            <a:r>
              <a:rPr lang="en"/>
              <a:t>Pre-Analysis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g24c45c3efc3_0_28"/>
          <p:cNvSpPr txBox="1"/>
          <p:nvPr>
            <p:ph idx="1" type="body"/>
          </p:nvPr>
        </p:nvSpPr>
        <p:spPr>
          <a:xfrm>
            <a:off x="311700" y="1061125"/>
            <a:ext cx="85206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HeatMap: A heatmap for null values is a graphical representation that visually highlights the missing or null values within a dataset.</a:t>
            </a:r>
            <a:endParaRPr/>
          </a:p>
        </p:txBody>
      </p:sp>
      <p:pic>
        <p:nvPicPr>
          <p:cNvPr id="97" name="Google Shape;97;g24c45c3efc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50" y="2112075"/>
            <a:ext cx="759857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c45c3efc3_0_35"/>
          <p:cNvSpPr txBox="1"/>
          <p:nvPr>
            <p:ph type="title"/>
          </p:nvPr>
        </p:nvSpPr>
        <p:spPr>
          <a:xfrm>
            <a:off x="311700" y="30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2) Pre-Analysis </a:t>
            </a:r>
            <a:endParaRPr/>
          </a:p>
        </p:txBody>
      </p:sp>
      <p:sp>
        <p:nvSpPr>
          <p:cNvPr id="103" name="Google Shape;103;g24c45c3efc3_0_35"/>
          <p:cNvSpPr txBox="1"/>
          <p:nvPr>
            <p:ph idx="1" type="body"/>
          </p:nvPr>
        </p:nvSpPr>
        <p:spPr>
          <a:xfrm>
            <a:off x="311700" y="1061125"/>
            <a:ext cx="85206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orrelation plot: A correlation heatmap is a visual tool that displays the strength and direction of relationships between 17 variables in a dataset.</a:t>
            </a:r>
            <a:endParaRPr/>
          </a:p>
        </p:txBody>
      </p:sp>
      <p:pic>
        <p:nvPicPr>
          <p:cNvPr id="104" name="Google Shape;104;g24c45c3efc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75" y="2022625"/>
            <a:ext cx="6336199" cy="29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c45c3efc3_0_43"/>
          <p:cNvSpPr txBox="1"/>
          <p:nvPr>
            <p:ph type="title"/>
          </p:nvPr>
        </p:nvSpPr>
        <p:spPr>
          <a:xfrm>
            <a:off x="311700" y="30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</a:t>
            </a:r>
            <a:r>
              <a:rPr lang="en"/>
              <a:t>) </a:t>
            </a:r>
            <a:r>
              <a:rPr lang="en"/>
              <a:t>Modelling and Evaluation 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g24c45c3efc3_0_43"/>
          <p:cNvSpPr txBox="1"/>
          <p:nvPr>
            <p:ph idx="1" type="body"/>
          </p:nvPr>
        </p:nvSpPr>
        <p:spPr>
          <a:xfrm>
            <a:off x="311700" y="1061125"/>
            <a:ext cx="85206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9635"/>
              <a:t>Model for Prediction</a:t>
            </a:r>
            <a:endParaRPr b="1" sz="963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71"/>
              <a:t>1. </a:t>
            </a:r>
            <a:r>
              <a:rPr b="1" lang="en" sz="8971" u="sng"/>
              <a:t>XGBOOST Regressor</a:t>
            </a:r>
            <a:r>
              <a:rPr lang="en" sz="8971"/>
              <a:t>: XGBoost (Extreme Gradient Boosting) regression is a powerful machine learning algorithm renowned for its exceptional predictive 18 performance in regression tasks.</a:t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71"/>
              <a:t>2.</a:t>
            </a:r>
            <a:r>
              <a:rPr b="1" lang="en" sz="8971" u="sng"/>
              <a:t> XGBOOST Classifier</a:t>
            </a:r>
            <a:r>
              <a:rPr lang="en" sz="8971"/>
              <a:t>: XGBoost (Extreme Gradient Boosting) classifier is a highly effective machine learning algorithm known for its exceptional performance in classification tasks.</a:t>
            </a:r>
            <a:endParaRPr sz="897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