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2C6D-A64C-4B7C-969D-9390600B6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1600200"/>
            <a:ext cx="8791575" cy="1099274"/>
          </a:xfrm>
        </p:spPr>
        <p:txBody>
          <a:bodyPr/>
          <a:lstStyle/>
          <a:p>
            <a:pPr algn="ctr"/>
            <a:r>
              <a:rPr lang="en-US" dirty="0"/>
              <a:t>IP Routing Tables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610C9-DB44-4861-8CEC-4EBBAA479A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Handling Routing tables using relevant data structures</a:t>
            </a:r>
            <a:endParaRPr lang="en-IN" sz="2800" dirty="0">
              <a:solidFill>
                <a:schemeClr val="tx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34641C-BCAC-44F3-8F17-811BC24B6D67}"/>
              </a:ext>
            </a:extLst>
          </p:cNvPr>
          <p:cNvSpPr txBox="1"/>
          <p:nvPr/>
        </p:nvSpPr>
        <p:spPr>
          <a:xfrm>
            <a:off x="6258757" y="5477522"/>
            <a:ext cx="4172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Name    : Rutvik Vinod Pande</a:t>
            </a:r>
          </a:p>
          <a:p>
            <a:r>
              <a:rPr lang="en-US" sz="2400" dirty="0"/>
              <a:t>MIS No  : 111903076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C8153-8C79-400C-BA5B-F202815243BD}"/>
              </a:ext>
            </a:extLst>
          </p:cNvPr>
          <p:cNvSpPr txBox="1"/>
          <p:nvPr/>
        </p:nvSpPr>
        <p:spPr>
          <a:xfrm>
            <a:off x="4119239" y="476032"/>
            <a:ext cx="4279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DSA II MINIPROJECT</a:t>
            </a:r>
            <a:endParaRPr lang="en-IN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594769-47A5-4938-97F0-5115347DDF25}"/>
              </a:ext>
            </a:extLst>
          </p:cNvPr>
          <p:cNvSpPr/>
          <p:nvPr/>
        </p:nvSpPr>
        <p:spPr>
          <a:xfrm>
            <a:off x="6019060" y="5477522"/>
            <a:ext cx="4048218" cy="83099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76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5F1BDE-7857-42A4-A059-CE56EE1575E1}"/>
              </a:ext>
            </a:extLst>
          </p:cNvPr>
          <p:cNvSpPr txBox="1"/>
          <p:nvPr/>
        </p:nvSpPr>
        <p:spPr>
          <a:xfrm>
            <a:off x="1597980" y="461639"/>
            <a:ext cx="7572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Routing Table:</a:t>
            </a:r>
          </a:p>
          <a:p>
            <a:pPr algn="ctr"/>
            <a:r>
              <a:rPr lang="en-US" sz="2400" dirty="0"/>
              <a:t>             </a:t>
            </a:r>
            <a:r>
              <a:rPr lang="en-US" sz="2400" dirty="0">
                <a:solidFill>
                  <a:srgbClr val="92D050"/>
                </a:solidFill>
              </a:rPr>
              <a:t>Routing table is a data table that lists the routes to particular network destinations.</a:t>
            </a:r>
            <a:endParaRPr lang="en-IN" sz="2400" dirty="0">
              <a:solidFill>
                <a:srgbClr val="92D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8BCF0-0C7E-4406-A429-A5DD28A6769E}"/>
              </a:ext>
            </a:extLst>
          </p:cNvPr>
          <p:cNvSpPr txBox="1"/>
          <p:nvPr/>
        </p:nvSpPr>
        <p:spPr>
          <a:xfrm>
            <a:off x="1669002" y="2274838"/>
            <a:ext cx="65783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u="sng" dirty="0"/>
              <a:t>Routing Table associated with: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2400" dirty="0">
                <a:solidFill>
                  <a:srgbClr val="92D050"/>
                </a:solidFill>
              </a:rPr>
              <a:t>Necessary information to forward packets.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2400" dirty="0">
                <a:solidFill>
                  <a:srgbClr val="92D050"/>
                </a:solidFill>
              </a:rPr>
              <a:t>Forwarding that be achieved through the network of routers.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2400" dirty="0">
                <a:solidFill>
                  <a:srgbClr val="92D050"/>
                </a:solidFill>
              </a:rPr>
              <a:t>Providing with the most efficient path from the various options available.</a:t>
            </a:r>
          </a:p>
        </p:txBody>
      </p:sp>
    </p:spTree>
    <p:extLst>
      <p:ext uri="{BB962C8B-B14F-4D97-AF65-F5344CB8AC3E}">
        <p14:creationId xmlns:p14="http://schemas.microsoft.com/office/powerpoint/2010/main" val="290267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7945FD-8529-4B1D-96D0-EC072065EB25}"/>
              </a:ext>
            </a:extLst>
          </p:cNvPr>
          <p:cNvSpPr txBox="1"/>
          <p:nvPr/>
        </p:nvSpPr>
        <p:spPr>
          <a:xfrm>
            <a:off x="1384917" y="745723"/>
            <a:ext cx="740397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DATA STRUCTURES USED: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Graph:</a:t>
            </a:r>
          </a:p>
          <a:p>
            <a:r>
              <a:rPr lang="en-US" sz="2000" dirty="0"/>
              <a:t>		</a:t>
            </a:r>
            <a:r>
              <a:rPr lang="en-US" sz="2000" dirty="0">
                <a:solidFill>
                  <a:srgbClr val="92D050"/>
                </a:solidFill>
              </a:rPr>
              <a:t>To handle router nodes.</a:t>
            </a:r>
            <a:r>
              <a:rPr lang="en-US" sz="2000" dirty="0"/>
              <a:t>   </a:t>
            </a:r>
          </a:p>
          <a:p>
            <a:r>
              <a:rPr lang="en-US" sz="2000" dirty="0"/>
              <a:t>    		</a:t>
            </a:r>
            <a:r>
              <a:rPr lang="en-US" sz="2000" b="1" u="sng" dirty="0"/>
              <a:t>Representations Used:</a:t>
            </a:r>
          </a:p>
          <a:p>
            <a:r>
              <a:rPr lang="en-US" sz="2000" dirty="0"/>
              <a:t>              	    </a:t>
            </a:r>
            <a:r>
              <a:rPr lang="en-US" sz="2000" dirty="0">
                <a:solidFill>
                  <a:srgbClr val="92D050"/>
                </a:solidFill>
              </a:rPr>
              <a:t>Adjacency Matrix and Adjacency List.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Linked List:</a:t>
            </a:r>
          </a:p>
          <a:p>
            <a:r>
              <a:rPr lang="en-US" sz="2000" dirty="0"/>
              <a:t>		</a:t>
            </a:r>
            <a:r>
              <a:rPr lang="en-US" sz="2000" dirty="0">
                <a:solidFill>
                  <a:srgbClr val="92D050"/>
                </a:solidFill>
              </a:rPr>
              <a:t>To represent devices connected to routers.</a:t>
            </a:r>
            <a:r>
              <a:rPr lang="en-US" sz="2000" dirty="0"/>
              <a:t>   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2958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F9F1F0-0930-47F9-859A-F850D0A6415D}"/>
              </a:ext>
            </a:extLst>
          </p:cNvPr>
          <p:cNvSpPr txBox="1"/>
          <p:nvPr/>
        </p:nvSpPr>
        <p:spPr>
          <a:xfrm>
            <a:off x="1837678" y="523783"/>
            <a:ext cx="5255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FUNCTIONALITIES IMPLEMENTED: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6807E8-FD9D-4E61-8301-37C1DEA3B98D}"/>
              </a:ext>
            </a:extLst>
          </p:cNvPr>
          <p:cNvSpPr txBox="1"/>
          <p:nvPr/>
        </p:nvSpPr>
        <p:spPr>
          <a:xfrm>
            <a:off x="1677880" y="1580224"/>
            <a:ext cx="82207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92D050"/>
                </a:solidFill>
              </a:rPr>
              <a:t>Adding Router Connections.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92D050"/>
                </a:solidFill>
              </a:rPr>
              <a:t>Deleting Router Connections.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92D050"/>
                </a:solidFill>
              </a:rPr>
              <a:t>Calculating Routes From Route Node 0</a:t>
            </a:r>
          </a:p>
          <a:p>
            <a:r>
              <a:rPr lang="en-US" sz="2000" dirty="0">
                <a:solidFill>
                  <a:srgbClr val="92D050"/>
                </a:solidFill>
              </a:rPr>
              <a:t>     	 Algorithm Used: Dijkstra’s Algorithm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92D050"/>
                </a:solidFill>
              </a:rPr>
              <a:t>Displaying Router Connections and Routing Table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92D050"/>
                </a:solidFill>
              </a:rPr>
              <a:t>Adding Devices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92D050"/>
                </a:solidFill>
              </a:rPr>
              <a:t>Displaying Devices on a particular Router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92D050"/>
                </a:solidFill>
              </a:rPr>
              <a:t>Searching Devices with a given IP address</a:t>
            </a:r>
          </a:p>
          <a:p>
            <a:r>
              <a:rPr lang="en-US" sz="2000" dirty="0">
                <a:solidFill>
                  <a:srgbClr val="92D050"/>
                </a:solidFill>
              </a:rPr>
              <a:t>	 Using Depth First Search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595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C27622-08A6-49F3-A74D-8A2C80FD477F}"/>
              </a:ext>
            </a:extLst>
          </p:cNvPr>
          <p:cNvSpPr txBox="1"/>
          <p:nvPr/>
        </p:nvSpPr>
        <p:spPr>
          <a:xfrm>
            <a:off x="1731146" y="443883"/>
            <a:ext cx="798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Complexity Analysis of the functions used in the Project:</a:t>
            </a:r>
            <a:endParaRPr lang="en-IN" sz="24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39AA1B-35DE-4322-AEA9-2E75CDE7965D}"/>
              </a:ext>
            </a:extLst>
          </p:cNvPr>
          <p:cNvSpPr txBox="1"/>
          <p:nvPr/>
        </p:nvSpPr>
        <p:spPr>
          <a:xfrm>
            <a:off x="834502" y="1380766"/>
            <a:ext cx="32788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 err="1"/>
              <a:t>creategraph</a:t>
            </a:r>
            <a:r>
              <a:rPr lang="en-US" b="1" u="sng" dirty="0"/>
              <a:t>():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92D050"/>
                </a:solidFill>
              </a:rPr>
              <a:t>Time Complexity    :    O(n)</a:t>
            </a:r>
          </a:p>
          <a:p>
            <a:r>
              <a:rPr lang="en-US" dirty="0">
                <a:solidFill>
                  <a:srgbClr val="92D050"/>
                </a:solidFill>
              </a:rPr>
              <a:t>	Space Complexity  :    O(n)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 err="1"/>
              <a:t>createnode</a:t>
            </a:r>
            <a:r>
              <a:rPr lang="en-US" b="1" u="sng" dirty="0"/>
              <a:t>():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92D050"/>
                </a:solidFill>
              </a:rPr>
              <a:t>Time Complexity    :    O(1)</a:t>
            </a:r>
          </a:p>
          <a:p>
            <a:r>
              <a:rPr lang="en-US" dirty="0">
                <a:solidFill>
                  <a:srgbClr val="92D050"/>
                </a:solidFill>
              </a:rPr>
              <a:t>	Space Complexity  :    O(1)</a:t>
            </a:r>
            <a:endParaRPr lang="en-IN" dirty="0">
              <a:solidFill>
                <a:srgbClr val="92D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 err="1"/>
              <a:t>addEdge</a:t>
            </a:r>
            <a:r>
              <a:rPr lang="en-US" b="1" u="sng" dirty="0"/>
              <a:t>():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92D050"/>
                </a:solidFill>
              </a:rPr>
              <a:t>Time Complexity    :    O(n</a:t>
            </a:r>
            <a:r>
              <a:rPr lang="en-US" baseline="30000" dirty="0">
                <a:solidFill>
                  <a:srgbClr val="92D050"/>
                </a:solidFill>
              </a:rPr>
              <a:t>2</a:t>
            </a:r>
            <a:r>
              <a:rPr lang="en-US" dirty="0">
                <a:solidFill>
                  <a:srgbClr val="92D050"/>
                </a:solidFill>
              </a:rPr>
              <a:t>)</a:t>
            </a:r>
          </a:p>
          <a:p>
            <a:r>
              <a:rPr lang="en-US" dirty="0">
                <a:solidFill>
                  <a:srgbClr val="92D050"/>
                </a:solidFill>
              </a:rPr>
              <a:t>	Space Complexity  :    O(n</a:t>
            </a:r>
            <a:r>
              <a:rPr lang="en-US" baseline="30000" dirty="0">
                <a:solidFill>
                  <a:srgbClr val="92D050"/>
                </a:solidFill>
              </a:rPr>
              <a:t>2</a:t>
            </a:r>
            <a:r>
              <a:rPr lang="en-US" dirty="0">
                <a:solidFill>
                  <a:srgbClr val="92D050"/>
                </a:solidFill>
              </a:rPr>
              <a:t>)</a:t>
            </a:r>
            <a:endParaRPr lang="en-IN" dirty="0">
              <a:solidFill>
                <a:srgbClr val="92D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 err="1"/>
              <a:t>delEdge</a:t>
            </a:r>
            <a:r>
              <a:rPr lang="en-US" b="1" u="sng" dirty="0"/>
              <a:t>():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92D050"/>
                </a:solidFill>
              </a:rPr>
              <a:t>Time Complexity    :    O(n)</a:t>
            </a:r>
          </a:p>
          <a:p>
            <a:r>
              <a:rPr lang="en-US" dirty="0">
                <a:solidFill>
                  <a:srgbClr val="92D050"/>
                </a:solidFill>
              </a:rPr>
              <a:t>	Space Complexity  :    O(1)</a:t>
            </a:r>
            <a:endParaRPr lang="en-IN" dirty="0">
              <a:solidFill>
                <a:srgbClr val="92D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 err="1"/>
              <a:t>printGraph</a:t>
            </a:r>
            <a:r>
              <a:rPr lang="en-US" b="1" u="sng" dirty="0"/>
              <a:t>():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92D050"/>
                </a:solidFill>
              </a:rPr>
              <a:t>Time Complexity    :    O(n</a:t>
            </a:r>
            <a:r>
              <a:rPr lang="en-US" baseline="30000" dirty="0">
                <a:solidFill>
                  <a:srgbClr val="92D050"/>
                </a:solidFill>
              </a:rPr>
              <a:t>2</a:t>
            </a:r>
            <a:r>
              <a:rPr lang="en-US" dirty="0">
                <a:solidFill>
                  <a:srgbClr val="92D050"/>
                </a:solidFill>
              </a:rPr>
              <a:t>)</a:t>
            </a:r>
          </a:p>
          <a:p>
            <a:r>
              <a:rPr lang="en-US" dirty="0">
                <a:solidFill>
                  <a:srgbClr val="92D050"/>
                </a:solidFill>
              </a:rPr>
              <a:t>	Space Complexity  :    O(1)</a:t>
            </a:r>
            <a:endParaRPr lang="en-IN" dirty="0">
              <a:solidFill>
                <a:srgbClr val="92D050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C9801B-0595-45EE-ACF0-B12CED04FE50}"/>
              </a:ext>
            </a:extLst>
          </p:cNvPr>
          <p:cNvSpPr txBox="1"/>
          <p:nvPr/>
        </p:nvSpPr>
        <p:spPr>
          <a:xfrm>
            <a:off x="4418120" y="1380766"/>
            <a:ext cx="32788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 err="1"/>
              <a:t>searchDevice</a:t>
            </a:r>
            <a:r>
              <a:rPr lang="en-US" b="1" u="sng" dirty="0"/>
              <a:t>():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92D050"/>
                </a:solidFill>
              </a:rPr>
              <a:t>Time Complexity    :    O(n)</a:t>
            </a:r>
          </a:p>
          <a:p>
            <a:r>
              <a:rPr lang="en-US" dirty="0">
                <a:solidFill>
                  <a:srgbClr val="92D050"/>
                </a:solidFill>
              </a:rPr>
              <a:t>	Space Complexity  :    O(n)</a:t>
            </a:r>
            <a:endParaRPr lang="en-US" b="1" u="sng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 err="1"/>
              <a:t>resetVisited</a:t>
            </a:r>
            <a:r>
              <a:rPr lang="en-US" b="1" u="sng" dirty="0"/>
              <a:t>():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92D050"/>
                </a:solidFill>
              </a:rPr>
              <a:t>Time Complexity    :    O(n)</a:t>
            </a:r>
          </a:p>
          <a:p>
            <a:r>
              <a:rPr lang="en-US" dirty="0">
                <a:solidFill>
                  <a:srgbClr val="92D050"/>
                </a:solidFill>
              </a:rPr>
              <a:t>	Space Complexity  :    O(n)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 err="1"/>
              <a:t>shortestPaths</a:t>
            </a:r>
            <a:r>
              <a:rPr lang="en-US" b="1" u="sng" dirty="0"/>
              <a:t>():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92D050"/>
                </a:solidFill>
              </a:rPr>
              <a:t>Time Complexity    :    O(n</a:t>
            </a:r>
            <a:r>
              <a:rPr lang="en-US" baseline="30000" dirty="0">
                <a:solidFill>
                  <a:srgbClr val="92D050"/>
                </a:solidFill>
              </a:rPr>
              <a:t>2</a:t>
            </a:r>
            <a:r>
              <a:rPr lang="en-US" dirty="0">
                <a:solidFill>
                  <a:srgbClr val="92D050"/>
                </a:solidFill>
              </a:rPr>
              <a:t>)</a:t>
            </a:r>
          </a:p>
          <a:p>
            <a:r>
              <a:rPr lang="en-US" dirty="0">
                <a:solidFill>
                  <a:srgbClr val="92D050"/>
                </a:solidFill>
              </a:rPr>
              <a:t>	Space Complexity  :    O(n</a:t>
            </a:r>
            <a:r>
              <a:rPr lang="en-US" baseline="30000" dirty="0">
                <a:solidFill>
                  <a:srgbClr val="92D050"/>
                </a:solidFill>
              </a:rPr>
              <a:t>2</a:t>
            </a:r>
            <a:r>
              <a:rPr lang="en-US" dirty="0">
                <a:solidFill>
                  <a:srgbClr val="92D050"/>
                </a:solidFill>
              </a:rPr>
              <a:t>)</a:t>
            </a:r>
            <a:endParaRPr lang="en-IN" dirty="0">
              <a:solidFill>
                <a:srgbClr val="92D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 err="1"/>
              <a:t>dijkstrasAlgo</a:t>
            </a:r>
            <a:r>
              <a:rPr lang="en-US" b="1" u="sng" dirty="0"/>
              <a:t>():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92D050"/>
                </a:solidFill>
              </a:rPr>
              <a:t>Time Complexity    :    O(n</a:t>
            </a:r>
            <a:r>
              <a:rPr lang="en-US" baseline="30000" dirty="0">
                <a:solidFill>
                  <a:srgbClr val="92D050"/>
                </a:solidFill>
              </a:rPr>
              <a:t>2</a:t>
            </a:r>
            <a:r>
              <a:rPr lang="en-US" dirty="0">
                <a:solidFill>
                  <a:srgbClr val="92D050"/>
                </a:solidFill>
              </a:rPr>
              <a:t>)</a:t>
            </a:r>
          </a:p>
          <a:p>
            <a:r>
              <a:rPr lang="en-US" dirty="0">
                <a:solidFill>
                  <a:srgbClr val="92D050"/>
                </a:solidFill>
              </a:rPr>
              <a:t>	Space Complexity  :    O(n)</a:t>
            </a:r>
            <a:endParaRPr lang="en-IN" dirty="0">
              <a:solidFill>
                <a:srgbClr val="92D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 err="1"/>
              <a:t>findMinDistance</a:t>
            </a:r>
            <a:r>
              <a:rPr lang="en-US" b="1" u="sng" dirty="0"/>
              <a:t>():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92D050"/>
                </a:solidFill>
              </a:rPr>
              <a:t>Time Complexity    :    O(n)</a:t>
            </a:r>
          </a:p>
          <a:p>
            <a:r>
              <a:rPr lang="en-US" dirty="0">
                <a:solidFill>
                  <a:srgbClr val="92D050"/>
                </a:solidFill>
              </a:rPr>
              <a:t>	Space Complexity  :    O(1)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E21DDD-4098-4338-9E25-1B17D2D7B61D}"/>
              </a:ext>
            </a:extLst>
          </p:cNvPr>
          <p:cNvSpPr txBox="1"/>
          <p:nvPr/>
        </p:nvSpPr>
        <p:spPr>
          <a:xfrm>
            <a:off x="8096417" y="1380766"/>
            <a:ext cx="340608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 err="1"/>
              <a:t>printRoute</a:t>
            </a:r>
            <a:r>
              <a:rPr lang="en-US" b="1" u="sng" dirty="0"/>
              <a:t>():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92D050"/>
                </a:solidFill>
              </a:rPr>
              <a:t>Time Complexity    :    O(n)</a:t>
            </a:r>
          </a:p>
          <a:p>
            <a:r>
              <a:rPr lang="en-US" dirty="0">
                <a:solidFill>
                  <a:srgbClr val="92D050"/>
                </a:solidFill>
              </a:rPr>
              <a:t>	Space Complexity  :    O(n)</a:t>
            </a:r>
            <a:endParaRPr lang="en-IN" dirty="0">
              <a:solidFill>
                <a:srgbClr val="92D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 err="1"/>
              <a:t>printRouteTable</a:t>
            </a:r>
            <a:r>
              <a:rPr lang="en-US" b="1" u="sng" dirty="0"/>
              <a:t>():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92D050"/>
                </a:solidFill>
              </a:rPr>
              <a:t>Time Complexity    :    O(n</a:t>
            </a:r>
            <a:r>
              <a:rPr lang="en-US" baseline="30000" dirty="0">
                <a:solidFill>
                  <a:srgbClr val="92D050"/>
                </a:solidFill>
              </a:rPr>
              <a:t>2</a:t>
            </a:r>
            <a:r>
              <a:rPr lang="en-US" dirty="0">
                <a:solidFill>
                  <a:srgbClr val="92D050"/>
                </a:solidFill>
              </a:rPr>
              <a:t>)</a:t>
            </a:r>
          </a:p>
          <a:p>
            <a:r>
              <a:rPr lang="en-US" dirty="0">
                <a:solidFill>
                  <a:srgbClr val="92D050"/>
                </a:solidFill>
              </a:rPr>
              <a:t>	Space Complexity  :    O(n)</a:t>
            </a:r>
            <a:endParaRPr lang="en-US" b="1" u="sng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 err="1"/>
              <a:t>addDeviceInfo</a:t>
            </a:r>
            <a:r>
              <a:rPr lang="en-US" b="1" u="sng" dirty="0"/>
              <a:t>():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92D050"/>
                </a:solidFill>
              </a:rPr>
              <a:t>Time Complexity    :    O(1)</a:t>
            </a:r>
          </a:p>
          <a:p>
            <a:r>
              <a:rPr lang="en-US" dirty="0">
                <a:solidFill>
                  <a:srgbClr val="92D050"/>
                </a:solidFill>
              </a:rPr>
              <a:t>	Space Complexity  :    O(1)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 err="1"/>
              <a:t>printDeviceInfo</a:t>
            </a:r>
            <a:r>
              <a:rPr lang="en-US" b="1" u="sng" dirty="0"/>
              <a:t>():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92D050"/>
                </a:solidFill>
              </a:rPr>
              <a:t>Time Complexity    :    O(1)</a:t>
            </a:r>
          </a:p>
          <a:p>
            <a:r>
              <a:rPr lang="en-US" dirty="0">
                <a:solidFill>
                  <a:srgbClr val="92D050"/>
                </a:solidFill>
              </a:rPr>
              <a:t>	Space Complexity  :    O(1)</a:t>
            </a:r>
            <a:endParaRPr lang="en-IN" dirty="0">
              <a:solidFill>
                <a:srgbClr val="92D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 err="1"/>
              <a:t>getDevices</a:t>
            </a:r>
            <a:r>
              <a:rPr lang="en-US" b="1" u="sng" dirty="0"/>
              <a:t>():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92D050"/>
                </a:solidFill>
              </a:rPr>
              <a:t>Time Complexity    :    O(n)</a:t>
            </a:r>
          </a:p>
          <a:p>
            <a:r>
              <a:rPr lang="en-US" dirty="0">
                <a:solidFill>
                  <a:srgbClr val="92D050"/>
                </a:solidFill>
              </a:rPr>
              <a:t>	Space Complexity  :    O(1)</a:t>
            </a:r>
            <a:endParaRPr lang="en-IN" dirty="0">
              <a:solidFill>
                <a:srgbClr val="92D05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7A848D-D7DE-4C08-AD64-3A12A4A6FDE4}"/>
              </a:ext>
            </a:extLst>
          </p:cNvPr>
          <p:cNvCxnSpPr>
            <a:cxnSpLocks/>
          </p:cNvCxnSpPr>
          <p:nvPr/>
        </p:nvCxnSpPr>
        <p:spPr>
          <a:xfrm>
            <a:off x="4237606" y="1313895"/>
            <a:ext cx="0" cy="445659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2BE74A-82A0-48CA-A318-C4F5C406EEF7}"/>
              </a:ext>
            </a:extLst>
          </p:cNvPr>
          <p:cNvCxnSpPr>
            <a:cxnSpLocks/>
          </p:cNvCxnSpPr>
          <p:nvPr/>
        </p:nvCxnSpPr>
        <p:spPr>
          <a:xfrm>
            <a:off x="7949961" y="1313895"/>
            <a:ext cx="0" cy="445659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25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DA2E49-9401-4A13-B238-395BAEF1A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07" y="1021035"/>
            <a:ext cx="11176986" cy="2561001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897594-89C4-4610-B0BE-10D24844DD9B}"/>
              </a:ext>
            </a:extLst>
          </p:cNvPr>
          <p:cNvSpPr txBox="1"/>
          <p:nvPr/>
        </p:nvSpPr>
        <p:spPr>
          <a:xfrm>
            <a:off x="692459" y="470516"/>
            <a:ext cx="4998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Chart Relating Flow Of The Project</a:t>
            </a:r>
            <a:endParaRPr lang="en-IN" sz="24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CCF83B-A080-414F-BC65-1620E1F29FDD}"/>
              </a:ext>
            </a:extLst>
          </p:cNvPr>
          <p:cNvSpPr txBox="1"/>
          <p:nvPr/>
        </p:nvSpPr>
        <p:spPr>
          <a:xfrm>
            <a:off x="619218" y="3814724"/>
            <a:ext cx="61033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References:</a:t>
            </a:r>
            <a:endParaRPr lang="en-IN" sz="2400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4CDAC-4210-440E-9162-F7AAF7E5D140}"/>
              </a:ext>
            </a:extLst>
          </p:cNvPr>
          <p:cNvSpPr txBox="1"/>
          <p:nvPr/>
        </p:nvSpPr>
        <p:spPr>
          <a:xfrm>
            <a:off x="1222900" y="4185756"/>
            <a:ext cx="61033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Introduction to Algorithms (Third Edition)</a:t>
            </a:r>
          </a:p>
          <a:p>
            <a:r>
              <a:rPr lang="en-IN" sz="1800" dirty="0"/>
              <a:t>		</a:t>
            </a:r>
            <a:r>
              <a:rPr lang="en-IN" sz="1800" dirty="0">
                <a:solidFill>
                  <a:srgbClr val="92D050"/>
                </a:solidFill>
              </a:rPr>
              <a:t>Thomas H. </a:t>
            </a:r>
            <a:r>
              <a:rPr lang="en-IN" sz="1800" dirty="0" err="1">
                <a:solidFill>
                  <a:srgbClr val="92D050"/>
                </a:solidFill>
              </a:rPr>
              <a:t>Cormen</a:t>
            </a:r>
            <a:endParaRPr lang="en-IN" sz="1800" dirty="0">
              <a:solidFill>
                <a:srgbClr val="92D050"/>
              </a:solidFill>
            </a:endParaRPr>
          </a:p>
          <a:p>
            <a:r>
              <a:rPr lang="en-IN" sz="1800" dirty="0">
                <a:solidFill>
                  <a:srgbClr val="92D050"/>
                </a:solidFill>
              </a:rPr>
              <a:t>		Charles E. </a:t>
            </a:r>
            <a:r>
              <a:rPr lang="en-IN" sz="1800" dirty="0" err="1">
                <a:solidFill>
                  <a:srgbClr val="92D050"/>
                </a:solidFill>
              </a:rPr>
              <a:t>Leiserson</a:t>
            </a:r>
            <a:endParaRPr lang="en-IN" sz="1800" dirty="0">
              <a:solidFill>
                <a:srgbClr val="92D050"/>
              </a:solidFill>
            </a:endParaRPr>
          </a:p>
          <a:p>
            <a:r>
              <a:rPr lang="en-IN" sz="1800" dirty="0">
                <a:solidFill>
                  <a:srgbClr val="92D050"/>
                </a:solidFill>
              </a:rPr>
              <a:t>		Ronald L. Rivest</a:t>
            </a:r>
          </a:p>
          <a:p>
            <a:r>
              <a:rPr lang="en-IN" sz="1800" dirty="0">
                <a:solidFill>
                  <a:srgbClr val="92D050"/>
                </a:solidFill>
              </a:rPr>
              <a:t>		Clifford Stein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Data Structures and Algorithms</a:t>
            </a:r>
          </a:p>
          <a:p>
            <a:r>
              <a:rPr lang="en-IN" sz="1800" dirty="0"/>
              <a:t>		</a:t>
            </a:r>
            <a:r>
              <a:rPr lang="en-IN" sz="1800" dirty="0">
                <a:solidFill>
                  <a:srgbClr val="92D050"/>
                </a:solidFill>
              </a:rPr>
              <a:t>by John </a:t>
            </a:r>
            <a:r>
              <a:rPr lang="en-IN" sz="1800" dirty="0" err="1">
                <a:solidFill>
                  <a:srgbClr val="92D050"/>
                </a:solidFill>
              </a:rPr>
              <a:t>Bullinaria</a:t>
            </a:r>
            <a:endParaRPr lang="en-IN" sz="1800" dirty="0">
              <a:solidFill>
                <a:srgbClr val="92D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https://www.geeksforgeeks.org</a:t>
            </a:r>
          </a:p>
        </p:txBody>
      </p:sp>
    </p:spTree>
    <p:extLst>
      <p:ext uri="{BB962C8B-B14F-4D97-AF65-F5344CB8AC3E}">
        <p14:creationId xmlns:p14="http://schemas.microsoft.com/office/powerpoint/2010/main" val="1499710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258</TotalTime>
  <Words>499</Words>
  <Application>Microsoft Office PowerPoint</Application>
  <PresentationFormat>Widescreen</PresentationFormat>
  <Paragraphs>86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Rounded MT Bold</vt:lpstr>
      <vt:lpstr>Tw Cen MT</vt:lpstr>
      <vt:lpstr>Wingdings</vt:lpstr>
      <vt:lpstr>Circuit</vt:lpstr>
      <vt:lpstr>IP Routing Tables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Routing Tables</dc:title>
  <dc:creator>Rutvik Pande</dc:creator>
  <cp:lastModifiedBy>Rutvik Pande</cp:lastModifiedBy>
  <cp:revision>28</cp:revision>
  <dcterms:created xsi:type="dcterms:W3CDTF">2021-04-14T18:19:54Z</dcterms:created>
  <dcterms:modified xsi:type="dcterms:W3CDTF">2021-04-15T16:23:02Z</dcterms:modified>
</cp:coreProperties>
</file>