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9" r:id="rId4"/>
    <p:sldId id="280" r:id="rId5"/>
    <p:sldId id="281" r:id="rId6"/>
    <p:sldId id="282" r:id="rId7"/>
    <p:sldId id="284" r:id="rId8"/>
    <p:sldId id="285" r:id="rId9"/>
    <p:sldId id="283" r:id="rId10"/>
    <p:sldId id="286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134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E7928-708E-42F3-AD03-C7C672E27BE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FD644-B51D-4204-AEF0-5FD9FBC3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0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FD644-B51D-4204-AEF0-5FD9FBC3A5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3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90F2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90F2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90F2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35053" y="6248400"/>
            <a:ext cx="2846946" cy="5968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2628" y="441172"/>
            <a:ext cx="7218743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90F2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5829" y="1403773"/>
            <a:ext cx="7292340" cy="399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asa/landslide-ev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546859"/>
            <a:ext cx="8382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30" dirty="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sz="4400" spc="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sz="4400" spc="-20" dirty="0">
                <a:solidFill>
                  <a:srgbClr val="C00000"/>
                </a:solidFill>
                <a:latin typeface="Trebuchet MS"/>
                <a:cs typeface="Trebuchet MS"/>
              </a:rPr>
              <a:t>Curation Project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2774990"/>
            <a:ext cx="8763000" cy="3016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5" dirty="0">
                <a:solidFill>
                  <a:srgbClr val="C00000"/>
                </a:solidFill>
                <a:latin typeface="Trebuchet MS"/>
                <a:cs typeface="Trebuchet MS"/>
              </a:rPr>
              <a:t>By</a:t>
            </a:r>
          </a:p>
          <a:p>
            <a:pPr marL="12065" algn="ctr">
              <a:lnSpc>
                <a:spcPct val="100000"/>
              </a:lnSpc>
              <a:spcBef>
                <a:spcPts val="100"/>
              </a:spcBef>
            </a:pPr>
            <a:endParaRPr lang="en-US" sz="3600" b="1" spc="5" dirty="0">
              <a:solidFill>
                <a:srgbClr val="C00000"/>
              </a:solidFill>
              <a:latin typeface="Trebuchet MS"/>
              <a:ea typeface="+mj-ea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lang="en-US" sz="3600" b="1" spc="5" dirty="0">
                <a:solidFill>
                  <a:srgbClr val="C00000"/>
                </a:solidFill>
                <a:latin typeface="Trebuchet MS"/>
                <a:ea typeface="+mj-ea"/>
              </a:rPr>
              <a:t>			</a:t>
            </a:r>
            <a:r>
              <a:rPr lang="en-US" sz="2400" b="1" spc="-30" dirty="0">
                <a:solidFill>
                  <a:srgbClr val="C00000"/>
                </a:solidFill>
                <a:latin typeface="Trebuchet MS"/>
                <a:ea typeface="+mj-ea"/>
              </a:rPr>
              <a:t>Raj Ambani - A20396925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lang="en-US" sz="2400" b="1" spc="-30" dirty="0">
                <a:solidFill>
                  <a:srgbClr val="C00000"/>
                </a:solidFill>
                <a:latin typeface="Trebuchet MS"/>
                <a:ea typeface="+mj-ea"/>
              </a:rPr>
              <a:t>			Snehal Prajapati - A20400105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lang="en-US" sz="2400" b="1" spc="-30" dirty="0">
                <a:solidFill>
                  <a:srgbClr val="C00000"/>
                </a:solidFill>
                <a:latin typeface="Trebuchet MS"/>
                <a:ea typeface="+mj-ea"/>
              </a:rPr>
              <a:t>			Rutvik Pathak - A20405233</a:t>
            </a:r>
            <a:endParaRPr lang="en-US" sz="4400" b="1" spc="-30" dirty="0">
              <a:solidFill>
                <a:srgbClr val="C00000"/>
              </a:solidFill>
              <a:latin typeface="Trebuchet MS"/>
              <a:ea typeface="+mj-ea"/>
            </a:endParaRPr>
          </a:p>
          <a:p>
            <a:pPr marL="12700" marR="5080" algn="r">
              <a:lnSpc>
                <a:spcPts val="4300"/>
              </a:lnSpc>
            </a:pP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0DC0-33E7-4915-B793-4473FF6D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23305"/>
            <a:ext cx="7218743" cy="492443"/>
          </a:xfrm>
        </p:spPr>
        <p:txBody>
          <a:bodyPr/>
          <a:lstStyle/>
          <a:p>
            <a:pPr algn="ctr"/>
            <a:r>
              <a:rPr lang="en-US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07989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5725" y="533400"/>
            <a:ext cx="388492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10" dirty="0">
                <a:solidFill>
                  <a:srgbClr val="C00000"/>
                </a:solidFill>
              </a:rPr>
              <a:t>About Dataset	</a:t>
            </a:r>
            <a:endParaRPr spc="-15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727200"/>
            <a:ext cx="8382000" cy="159928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28600" marR="526415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US" sz="2800" dirty="0">
                <a:latin typeface="Trebuchet MS"/>
                <a:cs typeface="Trebuchet MS"/>
              </a:rPr>
              <a:t>Landslides after rainfall, 2007-2016</a:t>
            </a:r>
          </a:p>
          <a:p>
            <a:pPr marL="12700" marR="526415" algn="just">
              <a:lnSpc>
                <a:spcPct val="101200"/>
              </a:lnSpc>
              <a:spcBef>
                <a:spcPts val="60"/>
              </a:spcBef>
              <a:tabLst>
                <a:tab pos="228600" algn="l"/>
              </a:tabLst>
            </a:pPr>
            <a:r>
              <a:rPr lang="en-US" sz="2800" dirty="0">
                <a:latin typeface="Trebuchet MS"/>
                <a:cs typeface="Trebuchet MS"/>
                <a:hlinkClick r:id="rId2"/>
              </a:rPr>
              <a:t>https://www.kaggle.com/nasa/landslide-events</a:t>
            </a:r>
            <a:endParaRPr lang="en-US" sz="2800" dirty="0">
              <a:latin typeface="Trebuchet MS"/>
              <a:cs typeface="Trebuchet MS"/>
            </a:endParaRPr>
          </a:p>
          <a:p>
            <a:pPr marL="12700" marR="526415" algn="just">
              <a:lnSpc>
                <a:spcPct val="101200"/>
              </a:lnSpc>
              <a:spcBef>
                <a:spcPts val="60"/>
              </a:spcBef>
              <a:tabLst>
                <a:tab pos="228600" algn="l"/>
              </a:tabLst>
            </a:pPr>
            <a:endParaRPr lang="en-IN" sz="2000" spc="5" dirty="0">
              <a:latin typeface="Trebuchet MS"/>
              <a:cs typeface="Trebuchet MS"/>
            </a:endParaRPr>
          </a:p>
          <a:p>
            <a:pPr marL="431800" lvl="1" algn="just">
              <a:lnSpc>
                <a:spcPct val="100000"/>
              </a:lnSpc>
              <a:spcBef>
                <a:spcPts val="600"/>
              </a:spcBef>
              <a:buSzPct val="60000"/>
              <a:tabLst>
                <a:tab pos="647700" algn="l"/>
              </a:tabLst>
            </a:pPr>
            <a:endParaRPr lang="en-IN"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1" y="533400"/>
            <a:ext cx="4148454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10" dirty="0">
                <a:solidFill>
                  <a:srgbClr val="C00000"/>
                </a:solidFill>
              </a:rPr>
              <a:t>Why this dataset?	</a:t>
            </a:r>
            <a:endParaRPr spc="-15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727200"/>
            <a:ext cx="8382000" cy="70326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26415" algn="just">
              <a:lnSpc>
                <a:spcPct val="101200"/>
              </a:lnSpc>
              <a:spcBef>
                <a:spcPts val="60"/>
              </a:spcBef>
              <a:tabLst>
                <a:tab pos="228600" algn="l"/>
              </a:tabLst>
            </a:pPr>
            <a:endParaRPr lang="en-IN" sz="2000" spc="5" dirty="0">
              <a:latin typeface="Trebuchet MS"/>
              <a:cs typeface="Trebuchet MS"/>
            </a:endParaRPr>
          </a:p>
          <a:p>
            <a:pPr marL="431800" lvl="1" algn="just">
              <a:lnSpc>
                <a:spcPct val="100000"/>
              </a:lnSpc>
              <a:spcBef>
                <a:spcPts val="600"/>
              </a:spcBef>
              <a:buSzPct val="60000"/>
              <a:tabLst>
                <a:tab pos="647700" algn="l"/>
              </a:tabLst>
            </a:pPr>
            <a:endParaRPr lang="en-IN" sz="2000" dirty="0">
              <a:latin typeface="Trebuchet MS"/>
              <a:cs typeface="Trebuchet MS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9A7BE12-A627-4C49-9BEE-401C16328C1C}"/>
              </a:ext>
            </a:extLst>
          </p:cNvPr>
          <p:cNvSpPr txBox="1"/>
          <p:nvPr/>
        </p:nvSpPr>
        <p:spPr>
          <a:xfrm>
            <a:off x="533400" y="1727200"/>
            <a:ext cx="8382000" cy="304051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28600" marR="526415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US" sz="2800" dirty="0">
                <a:latin typeface="Trebuchet MS"/>
                <a:cs typeface="Trebuchet MS"/>
              </a:rPr>
              <a:t>The goal is to analyze captured rainfall triggered landslides events.</a:t>
            </a:r>
          </a:p>
          <a:p>
            <a:pPr marL="228600" marR="526415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IN" sz="2800" dirty="0">
                <a:latin typeface="Trebuchet MS"/>
              </a:rPr>
              <a:t>The Global Landslide </a:t>
            </a:r>
            <a:r>
              <a:rPr lang="en-IN" sz="2800" dirty="0" err="1">
                <a:latin typeface="Trebuchet MS"/>
              </a:rPr>
              <a:t>Catalog</a:t>
            </a:r>
            <a:r>
              <a:rPr lang="en-IN" sz="2800" dirty="0">
                <a:latin typeface="Trebuchet MS"/>
              </a:rPr>
              <a:t> (GLC) considers all types of mass movements triggered by rainfall, which have been reported in the media, disaster databases, scientific reports, or other sources.</a:t>
            </a:r>
            <a:endParaRPr lang="en-US" sz="2800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0824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1" y="533400"/>
            <a:ext cx="41484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10" dirty="0">
                <a:solidFill>
                  <a:srgbClr val="C00000"/>
                </a:solidFill>
              </a:rPr>
              <a:t>Characteristics</a:t>
            </a:r>
            <a:endParaRPr spc="-15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727200"/>
            <a:ext cx="8382000" cy="70326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26415" algn="just">
              <a:lnSpc>
                <a:spcPct val="101200"/>
              </a:lnSpc>
              <a:spcBef>
                <a:spcPts val="60"/>
              </a:spcBef>
              <a:tabLst>
                <a:tab pos="228600" algn="l"/>
              </a:tabLst>
            </a:pPr>
            <a:endParaRPr lang="en-IN" sz="2000" spc="5" dirty="0">
              <a:latin typeface="Trebuchet MS"/>
              <a:cs typeface="Trebuchet MS"/>
            </a:endParaRPr>
          </a:p>
          <a:p>
            <a:pPr marL="431800" lvl="1" algn="just">
              <a:lnSpc>
                <a:spcPct val="100000"/>
              </a:lnSpc>
              <a:spcBef>
                <a:spcPts val="600"/>
              </a:spcBef>
              <a:buSzPct val="60000"/>
              <a:tabLst>
                <a:tab pos="647700" algn="l"/>
              </a:tabLst>
            </a:pPr>
            <a:endParaRPr lang="en-IN" sz="2000" dirty="0">
              <a:latin typeface="Trebuchet MS"/>
              <a:cs typeface="Trebuchet MS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9A7BE12-A627-4C49-9BEE-401C16328C1C}"/>
              </a:ext>
            </a:extLst>
          </p:cNvPr>
          <p:cNvSpPr txBox="1"/>
          <p:nvPr/>
        </p:nvSpPr>
        <p:spPr>
          <a:xfrm>
            <a:off x="533400" y="1727200"/>
            <a:ext cx="8382000" cy="131260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28600" marR="526415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US" sz="2800" dirty="0">
                <a:latin typeface="Trebuchet MS"/>
                <a:cs typeface="Trebuchet MS"/>
              </a:rPr>
              <a:t>Dataset Size : 25,000 records </a:t>
            </a:r>
          </a:p>
          <a:p>
            <a:pPr marL="228600" marR="526415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US" sz="2800" dirty="0">
                <a:latin typeface="Trebuchet MS"/>
                <a:cs typeface="Trebuchet MS"/>
              </a:rPr>
              <a:t>No. of attributes : 23</a:t>
            </a:r>
          </a:p>
          <a:p>
            <a:pPr marL="228600" marR="526415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US" sz="2800" dirty="0">
                <a:latin typeface="Trebuchet MS"/>
                <a:cs typeface="Trebuchet MS"/>
              </a:rPr>
              <a:t>Data format : CSV file </a:t>
            </a:r>
          </a:p>
        </p:txBody>
      </p:sp>
    </p:spTree>
    <p:extLst>
      <p:ext uri="{BB962C8B-B14F-4D97-AF65-F5344CB8AC3E}">
        <p14:creationId xmlns:p14="http://schemas.microsoft.com/office/powerpoint/2010/main" val="142716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0572" y="609286"/>
            <a:ext cx="53676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10" dirty="0">
                <a:solidFill>
                  <a:srgbClr val="C00000"/>
                </a:solidFill>
              </a:rPr>
              <a:t>Data quality problems</a:t>
            </a:r>
            <a:endParaRPr spc="-15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727200"/>
            <a:ext cx="8382000" cy="70326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26415" algn="just">
              <a:lnSpc>
                <a:spcPct val="101200"/>
              </a:lnSpc>
              <a:spcBef>
                <a:spcPts val="60"/>
              </a:spcBef>
              <a:tabLst>
                <a:tab pos="228600" algn="l"/>
              </a:tabLst>
            </a:pPr>
            <a:endParaRPr lang="en-IN" sz="2000" spc="5" dirty="0">
              <a:latin typeface="Trebuchet MS"/>
              <a:cs typeface="Trebuchet MS"/>
            </a:endParaRPr>
          </a:p>
          <a:p>
            <a:pPr marL="431800" lvl="1" algn="just">
              <a:lnSpc>
                <a:spcPct val="100000"/>
              </a:lnSpc>
              <a:spcBef>
                <a:spcPts val="600"/>
              </a:spcBef>
              <a:buSzPct val="60000"/>
              <a:tabLst>
                <a:tab pos="647700" algn="l"/>
              </a:tabLst>
            </a:pPr>
            <a:endParaRPr lang="en-IN" sz="2000" dirty="0">
              <a:latin typeface="Trebuchet MS"/>
              <a:cs typeface="Trebuchet MS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9A7BE12-A627-4C49-9BEE-401C16328C1C}"/>
              </a:ext>
            </a:extLst>
          </p:cNvPr>
          <p:cNvSpPr txBox="1"/>
          <p:nvPr/>
        </p:nvSpPr>
        <p:spPr>
          <a:xfrm>
            <a:off x="533400" y="1727200"/>
            <a:ext cx="8382000" cy="400064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28600" marR="526415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US" sz="2800" dirty="0">
                <a:latin typeface="Trebuchet MS"/>
                <a:cs typeface="Trebuchet MS"/>
              </a:rPr>
              <a:t>Imputing missing values</a:t>
            </a:r>
          </a:p>
          <a:p>
            <a:pPr marL="685800" marR="526415" lvl="1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US" sz="2800" b="1" dirty="0" err="1">
                <a:latin typeface="Trebuchet MS"/>
                <a:cs typeface="Trebuchet MS"/>
              </a:rPr>
              <a:t>country_name</a:t>
            </a:r>
            <a:r>
              <a:rPr lang="en-US" sz="2800" b="1" dirty="0">
                <a:latin typeface="Trebuchet MS"/>
                <a:cs typeface="Trebuchet MS"/>
              </a:rPr>
              <a:t> </a:t>
            </a:r>
            <a:r>
              <a:rPr lang="en-US" sz="2800" dirty="0">
                <a:latin typeface="Trebuchet MS"/>
                <a:cs typeface="Trebuchet MS"/>
              </a:rPr>
              <a:t>= “US”, </a:t>
            </a:r>
            <a:r>
              <a:rPr lang="en-US" sz="2800" b="1" dirty="0" err="1">
                <a:latin typeface="Trebuchet MS"/>
                <a:cs typeface="Trebuchet MS"/>
              </a:rPr>
              <a:t>continent_code</a:t>
            </a:r>
            <a:r>
              <a:rPr lang="en-US" sz="2800" dirty="0">
                <a:latin typeface="Trebuchet MS"/>
                <a:cs typeface="Trebuchet MS"/>
              </a:rPr>
              <a:t>=</a:t>
            </a:r>
          </a:p>
          <a:p>
            <a:pPr marL="228600" marR="526415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US" sz="2800" dirty="0">
                <a:latin typeface="Trebuchet MS"/>
                <a:cs typeface="Trebuchet MS"/>
              </a:rPr>
              <a:t>Inconsistent references to entities</a:t>
            </a:r>
          </a:p>
          <a:p>
            <a:pPr marL="685800" marR="526415" lvl="1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US" sz="2800" b="1" dirty="0">
                <a:latin typeface="Trebuchet MS"/>
                <a:cs typeface="Trebuchet MS"/>
              </a:rPr>
              <a:t>Tx, TX, Texas, </a:t>
            </a:r>
            <a:r>
              <a:rPr lang="en-US" sz="2800" b="1" dirty="0" err="1">
                <a:latin typeface="Trebuchet MS"/>
                <a:cs typeface="Trebuchet MS"/>
              </a:rPr>
              <a:t>tx</a:t>
            </a:r>
            <a:endParaRPr lang="en-US" sz="2800" b="1" dirty="0">
              <a:latin typeface="Trebuchet MS"/>
              <a:cs typeface="Trebuchet MS"/>
            </a:endParaRPr>
          </a:p>
          <a:p>
            <a:pPr marL="228600" marR="526415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US" sz="2800" dirty="0">
                <a:latin typeface="Trebuchet MS"/>
                <a:cs typeface="Trebuchet MS"/>
              </a:rPr>
              <a:t>Typos</a:t>
            </a:r>
          </a:p>
          <a:p>
            <a:pPr marL="228600" marR="526415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US" sz="2800" dirty="0">
                <a:latin typeface="Trebuchet MS"/>
                <a:cs typeface="Trebuchet MS"/>
              </a:rPr>
              <a:t>Standardizing date format</a:t>
            </a:r>
          </a:p>
          <a:p>
            <a:pPr marL="228600" marR="526415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US" sz="2800" dirty="0">
                <a:latin typeface="Trebuchet MS"/>
                <a:cs typeface="Trebuchet MS"/>
              </a:rPr>
              <a:t>Primary key violation</a:t>
            </a:r>
          </a:p>
          <a:p>
            <a:pPr marL="228600" marR="526415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US" sz="2800" dirty="0">
                <a:latin typeface="Trebuchet MS"/>
                <a:cs typeface="Trebuchet MS"/>
              </a:rPr>
              <a:t>Functional Dependency (FDs) violations</a:t>
            </a:r>
          </a:p>
          <a:p>
            <a:pPr marL="685800" marR="526415" lvl="1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endParaRPr lang="en-US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3300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" y="612599"/>
            <a:ext cx="9753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10" dirty="0">
                <a:solidFill>
                  <a:srgbClr val="C00000"/>
                </a:solidFill>
              </a:rPr>
              <a:t>Methodology used to </a:t>
            </a:r>
            <a:br>
              <a:rPr lang="en-US" spc="10" dirty="0">
                <a:solidFill>
                  <a:srgbClr val="C00000"/>
                </a:solidFill>
              </a:rPr>
            </a:br>
            <a:r>
              <a:rPr lang="en-US" spc="10" dirty="0">
                <a:solidFill>
                  <a:srgbClr val="C00000"/>
                </a:solidFill>
              </a:rPr>
              <a:t>identify problems</a:t>
            </a:r>
            <a:endParaRPr spc="-15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727200"/>
            <a:ext cx="8382000" cy="70326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26415" algn="just">
              <a:lnSpc>
                <a:spcPct val="101200"/>
              </a:lnSpc>
              <a:spcBef>
                <a:spcPts val="60"/>
              </a:spcBef>
              <a:tabLst>
                <a:tab pos="228600" algn="l"/>
              </a:tabLst>
            </a:pPr>
            <a:endParaRPr lang="en-IN" sz="2000" spc="5" dirty="0">
              <a:latin typeface="Trebuchet MS"/>
              <a:cs typeface="Trebuchet MS"/>
            </a:endParaRPr>
          </a:p>
          <a:p>
            <a:pPr marL="431800" lvl="1" algn="just">
              <a:lnSpc>
                <a:spcPct val="100000"/>
              </a:lnSpc>
              <a:spcBef>
                <a:spcPts val="600"/>
              </a:spcBef>
              <a:buSzPct val="60000"/>
              <a:tabLst>
                <a:tab pos="647700" algn="l"/>
              </a:tabLst>
            </a:pPr>
            <a:endParaRPr lang="en-IN" sz="2000" dirty="0">
              <a:latin typeface="Trebuchet MS"/>
              <a:cs typeface="Trebuchet MS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9A7BE12-A627-4C49-9BEE-401C16328C1C}"/>
              </a:ext>
            </a:extLst>
          </p:cNvPr>
          <p:cNvSpPr txBox="1"/>
          <p:nvPr/>
        </p:nvSpPr>
        <p:spPr>
          <a:xfrm>
            <a:off x="533400" y="2286000"/>
            <a:ext cx="8382000" cy="17606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28600" marR="526415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US" sz="2800" dirty="0">
                <a:latin typeface="Trebuchet MS"/>
                <a:cs typeface="Trebuchet MS"/>
              </a:rPr>
              <a:t>Constraint based cleaning</a:t>
            </a:r>
          </a:p>
          <a:p>
            <a:pPr marL="685800" marR="526415" lvl="1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US" sz="2800" dirty="0">
                <a:latin typeface="Trebuchet MS"/>
                <a:cs typeface="Trebuchet MS"/>
              </a:rPr>
              <a:t>Detecting violation</a:t>
            </a:r>
          </a:p>
          <a:p>
            <a:pPr marL="685800" marR="526415" lvl="1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US" sz="2800" dirty="0">
                <a:latin typeface="Trebuchet MS"/>
                <a:cs typeface="Trebuchet MS"/>
              </a:rPr>
              <a:t>Fixing violations</a:t>
            </a:r>
          </a:p>
          <a:p>
            <a:pPr marL="685800" marR="526415" lvl="1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endParaRPr lang="en-US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8650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" y="1007073"/>
            <a:ext cx="9753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10" dirty="0">
                <a:solidFill>
                  <a:srgbClr val="C00000"/>
                </a:solidFill>
              </a:rPr>
              <a:t>Tools used to overcome the problems</a:t>
            </a:r>
            <a:endParaRPr spc="-15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727200"/>
            <a:ext cx="8382000" cy="70326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26415" algn="just">
              <a:lnSpc>
                <a:spcPct val="101200"/>
              </a:lnSpc>
              <a:spcBef>
                <a:spcPts val="60"/>
              </a:spcBef>
              <a:tabLst>
                <a:tab pos="228600" algn="l"/>
              </a:tabLst>
            </a:pPr>
            <a:endParaRPr lang="en-IN" sz="2000" spc="5" dirty="0">
              <a:latin typeface="Trebuchet MS"/>
              <a:cs typeface="Trebuchet MS"/>
            </a:endParaRPr>
          </a:p>
          <a:p>
            <a:pPr marL="431800" lvl="1" algn="just">
              <a:lnSpc>
                <a:spcPct val="100000"/>
              </a:lnSpc>
              <a:spcBef>
                <a:spcPts val="600"/>
              </a:spcBef>
              <a:buSzPct val="60000"/>
              <a:tabLst>
                <a:tab pos="647700" algn="l"/>
              </a:tabLst>
            </a:pPr>
            <a:endParaRPr lang="en-IN" sz="2000" dirty="0">
              <a:latin typeface="Trebuchet MS"/>
              <a:cs typeface="Trebuchet MS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9A7BE12-A627-4C49-9BEE-401C16328C1C}"/>
              </a:ext>
            </a:extLst>
          </p:cNvPr>
          <p:cNvSpPr txBox="1"/>
          <p:nvPr/>
        </p:nvSpPr>
        <p:spPr>
          <a:xfrm>
            <a:off x="533400" y="2286000"/>
            <a:ext cx="8382000" cy="131260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28600" marR="526415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US" sz="2800" dirty="0">
                <a:latin typeface="Trebuchet MS"/>
                <a:cs typeface="Trebuchet MS"/>
              </a:rPr>
              <a:t>Anaconda </a:t>
            </a:r>
          </a:p>
          <a:p>
            <a:pPr marL="228600" marR="526415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US" sz="2800" dirty="0">
                <a:latin typeface="Trebuchet MS"/>
                <a:cs typeface="Trebuchet MS"/>
              </a:rPr>
              <a:t>Python 3.6.4 </a:t>
            </a:r>
            <a:r>
              <a:rPr lang="en-US" sz="2800" dirty="0" err="1">
                <a:latin typeface="Trebuchet MS"/>
                <a:cs typeface="Trebuchet MS"/>
              </a:rPr>
              <a:t>Jupyter</a:t>
            </a:r>
            <a:r>
              <a:rPr lang="en-US" sz="2800" dirty="0">
                <a:latin typeface="Trebuchet MS"/>
                <a:cs typeface="Trebuchet MS"/>
              </a:rPr>
              <a:t> Notebook</a:t>
            </a:r>
          </a:p>
          <a:p>
            <a:pPr marL="685800" marR="526415" lvl="1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endParaRPr lang="en-US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5245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9269-3F52-462D-B785-43C60983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628" y="3048000"/>
            <a:ext cx="7218743" cy="492443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1194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0572" y="637733"/>
            <a:ext cx="53676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10" dirty="0">
                <a:solidFill>
                  <a:srgbClr val="C00000"/>
                </a:solidFill>
              </a:rPr>
              <a:t>Challenges</a:t>
            </a:r>
            <a:endParaRPr spc="-15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737139"/>
            <a:ext cx="8382000" cy="70326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26415" algn="just">
              <a:lnSpc>
                <a:spcPct val="101200"/>
              </a:lnSpc>
              <a:spcBef>
                <a:spcPts val="60"/>
              </a:spcBef>
              <a:tabLst>
                <a:tab pos="228600" algn="l"/>
              </a:tabLst>
            </a:pPr>
            <a:endParaRPr lang="en-IN" sz="2000" spc="5" dirty="0">
              <a:latin typeface="Trebuchet MS"/>
              <a:cs typeface="Trebuchet MS"/>
            </a:endParaRPr>
          </a:p>
          <a:p>
            <a:pPr marL="431800" lvl="1" algn="just">
              <a:lnSpc>
                <a:spcPct val="100000"/>
              </a:lnSpc>
              <a:spcBef>
                <a:spcPts val="600"/>
              </a:spcBef>
              <a:buSzPct val="60000"/>
              <a:tabLst>
                <a:tab pos="647700" algn="l"/>
              </a:tabLst>
            </a:pPr>
            <a:endParaRPr lang="en-IN" sz="2000" dirty="0">
              <a:latin typeface="Trebuchet MS"/>
              <a:cs typeface="Trebuchet M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06BB1B1-7958-465B-8B1F-53CDB09BB4C3}"/>
              </a:ext>
            </a:extLst>
          </p:cNvPr>
          <p:cNvSpPr txBox="1"/>
          <p:nvPr/>
        </p:nvSpPr>
        <p:spPr>
          <a:xfrm>
            <a:off x="762000" y="1432471"/>
            <a:ext cx="8382000" cy="441018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28600" marR="526415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US" sz="2800" dirty="0">
                <a:latin typeface="Trebuchet MS"/>
                <a:cs typeface="Trebuchet MS"/>
              </a:rPr>
              <a:t>Too many variations of an attribute, representing same value</a:t>
            </a:r>
          </a:p>
          <a:p>
            <a:pPr marL="228600" marR="526415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US" sz="2800" dirty="0">
                <a:latin typeface="Trebuchet MS"/>
                <a:cs typeface="Trebuchet MS"/>
              </a:rPr>
              <a:t>Parsing date values</a:t>
            </a:r>
          </a:p>
          <a:p>
            <a:pPr marL="228600" marR="526415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US" sz="2800" dirty="0">
                <a:latin typeface="Trebuchet MS"/>
                <a:cs typeface="Trebuchet MS"/>
              </a:rPr>
              <a:t> Approximation of time based on day/night attribute value</a:t>
            </a:r>
          </a:p>
          <a:p>
            <a:pPr marL="228600" marR="526415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r>
              <a:rPr lang="en-US" sz="2800" dirty="0">
                <a:latin typeface="Trebuchet MS"/>
                <a:cs typeface="Trebuchet MS"/>
              </a:rPr>
              <a:t>Conflict in fatalities and injuries values as both represent same </a:t>
            </a:r>
          </a:p>
          <a:p>
            <a:pPr marL="228600" marR="526415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endParaRPr lang="en-US" sz="2800" dirty="0">
              <a:latin typeface="Trebuchet MS"/>
              <a:cs typeface="Trebuchet MS"/>
            </a:endParaRPr>
          </a:p>
          <a:p>
            <a:pPr marL="228600" marR="526415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endParaRPr lang="en-US" sz="2800" dirty="0">
              <a:latin typeface="Trebuchet MS"/>
              <a:cs typeface="Trebuchet MS"/>
            </a:endParaRPr>
          </a:p>
          <a:p>
            <a:pPr marL="228600" marR="526415" indent="-215900" algn="just">
              <a:lnSpc>
                <a:spcPct val="101200"/>
              </a:lnSpc>
              <a:spcBef>
                <a:spcPts val="60"/>
              </a:spcBef>
              <a:buChar char="•"/>
              <a:tabLst>
                <a:tab pos="228600" algn="l"/>
              </a:tabLst>
            </a:pPr>
            <a:endParaRPr lang="en-US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522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191</Words>
  <Application>Microsoft Office PowerPoint</Application>
  <PresentationFormat>On-screen Show (4:3)</PresentationFormat>
  <Paragraphs>41</Paragraphs>
  <Slides>10</Slides>
  <Notes>1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Trebuchet MS</vt:lpstr>
      <vt:lpstr>Verdana</vt:lpstr>
      <vt:lpstr>Office Theme</vt:lpstr>
      <vt:lpstr>Data Curation Project</vt:lpstr>
      <vt:lpstr>About Dataset </vt:lpstr>
      <vt:lpstr>Why this dataset? </vt:lpstr>
      <vt:lpstr>Characteristics</vt:lpstr>
      <vt:lpstr>Data quality problems</vt:lpstr>
      <vt:lpstr>Methodology used to  identify problems</vt:lpstr>
      <vt:lpstr>Tools used to overcome the problems</vt:lpstr>
      <vt:lpstr>Demo</vt:lpstr>
      <vt:lpstr>Challenges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Civilizer</dc:title>
  <cp:lastModifiedBy>Rutvik Pathak</cp:lastModifiedBy>
  <cp:revision>124</cp:revision>
  <dcterms:created xsi:type="dcterms:W3CDTF">2018-04-15T23:07:10Z</dcterms:created>
  <dcterms:modified xsi:type="dcterms:W3CDTF">2018-04-27T06:56:08Z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2018-04-15T00:00:00Z</vt:filetime>
  </property>
</Properties>
</file>