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8"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EAB5CA-8AE3-4C20-A842-C011FA9F05D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7C0F45-C04F-48C4-A9B2-72AC88986E61}">
      <dgm:prSet/>
      <dgm:spPr/>
      <dgm:t>
        <a:bodyPr/>
        <a:lstStyle/>
        <a:p>
          <a:r>
            <a:rPr lang="en-IN"/>
            <a:t>Security was paramount, and AWS services provided robust features to protect sensitive healthcare data. IAM was crucial in defining user permissions, ensuring that only authorized personnel could access the data. Compliance with healthcare regulations such as HIPAA was enforced through AWS's compliance programs, ensuring that the platform met all legal requirements for data protection.</a:t>
          </a:r>
          <a:endParaRPr lang="en-US"/>
        </a:p>
      </dgm:t>
    </dgm:pt>
    <dgm:pt modelId="{E9E35158-05F6-4CE4-B242-ED52A2AEB6B8}" type="parTrans" cxnId="{D8F94B2D-E727-49A1-8CB5-97816710A9EB}">
      <dgm:prSet/>
      <dgm:spPr/>
      <dgm:t>
        <a:bodyPr/>
        <a:lstStyle/>
        <a:p>
          <a:endParaRPr lang="en-US"/>
        </a:p>
      </dgm:t>
    </dgm:pt>
    <dgm:pt modelId="{CD5F8810-D43D-4455-9D68-021A7B783489}" type="sibTrans" cxnId="{D8F94B2D-E727-49A1-8CB5-97816710A9EB}">
      <dgm:prSet/>
      <dgm:spPr/>
      <dgm:t>
        <a:bodyPr/>
        <a:lstStyle/>
        <a:p>
          <a:endParaRPr lang="en-US"/>
        </a:p>
      </dgm:t>
    </dgm:pt>
    <dgm:pt modelId="{0A620416-3486-44B7-A5B0-8AEB4FA8FD4E}">
      <dgm:prSet/>
      <dgm:spPr/>
      <dgm:t>
        <a:bodyPr/>
        <a:lstStyle/>
        <a:p>
          <a:r>
            <a:rPr lang="en-IN" dirty="0"/>
            <a:t>Data Encryption</a:t>
          </a:r>
          <a:endParaRPr lang="en-US" dirty="0"/>
        </a:p>
      </dgm:t>
    </dgm:pt>
    <dgm:pt modelId="{C90AA12C-4AAA-4E87-88A4-C939DDCA4E6F}" type="parTrans" cxnId="{96185FD4-0E60-44AA-BE47-55BFE69E143C}">
      <dgm:prSet/>
      <dgm:spPr/>
      <dgm:t>
        <a:bodyPr/>
        <a:lstStyle/>
        <a:p>
          <a:endParaRPr lang="en-US"/>
        </a:p>
      </dgm:t>
    </dgm:pt>
    <dgm:pt modelId="{CDCEB509-A9EA-41A7-993E-3F599EC6A789}" type="sibTrans" cxnId="{96185FD4-0E60-44AA-BE47-55BFE69E143C}">
      <dgm:prSet/>
      <dgm:spPr/>
      <dgm:t>
        <a:bodyPr/>
        <a:lstStyle/>
        <a:p>
          <a:endParaRPr lang="en-US"/>
        </a:p>
      </dgm:t>
    </dgm:pt>
    <dgm:pt modelId="{1131A7CF-C028-4FC8-8EB4-3972A97A1306}">
      <dgm:prSet/>
      <dgm:spPr/>
      <dgm:t>
        <a:bodyPr/>
        <a:lstStyle/>
        <a:p>
          <a:r>
            <a:rPr lang="en-IN"/>
            <a:t>User Authentication</a:t>
          </a:r>
          <a:endParaRPr lang="en-US"/>
        </a:p>
      </dgm:t>
    </dgm:pt>
    <dgm:pt modelId="{3B8DD378-999F-4F51-BF65-B3788DF238FC}" type="parTrans" cxnId="{411B415D-F001-4A1A-A542-53BDAB8E30C7}">
      <dgm:prSet/>
      <dgm:spPr/>
      <dgm:t>
        <a:bodyPr/>
        <a:lstStyle/>
        <a:p>
          <a:endParaRPr lang="en-US"/>
        </a:p>
      </dgm:t>
    </dgm:pt>
    <dgm:pt modelId="{20579D5E-4535-4B74-B31F-490BE772ED86}" type="sibTrans" cxnId="{411B415D-F001-4A1A-A542-53BDAB8E30C7}">
      <dgm:prSet/>
      <dgm:spPr/>
      <dgm:t>
        <a:bodyPr/>
        <a:lstStyle/>
        <a:p>
          <a:endParaRPr lang="en-US"/>
        </a:p>
      </dgm:t>
    </dgm:pt>
    <dgm:pt modelId="{423C7C82-6E6C-4C0C-9937-F35907BDBECE}">
      <dgm:prSet/>
      <dgm:spPr/>
      <dgm:t>
        <a:bodyPr/>
        <a:lstStyle/>
        <a:p>
          <a:r>
            <a:rPr lang="en-IN"/>
            <a:t>Compliance Badges</a:t>
          </a:r>
          <a:endParaRPr lang="en-US"/>
        </a:p>
      </dgm:t>
    </dgm:pt>
    <dgm:pt modelId="{C831AFCC-317D-458F-8309-55DBEFC3AB1E}" type="parTrans" cxnId="{18C13CCA-1710-43A2-A751-7FF6E5D7F589}">
      <dgm:prSet/>
      <dgm:spPr/>
      <dgm:t>
        <a:bodyPr/>
        <a:lstStyle/>
        <a:p>
          <a:endParaRPr lang="en-US"/>
        </a:p>
      </dgm:t>
    </dgm:pt>
    <dgm:pt modelId="{E5AD6B63-1BBE-4A27-9457-618AC904630E}" type="sibTrans" cxnId="{18C13CCA-1710-43A2-A751-7FF6E5D7F589}">
      <dgm:prSet/>
      <dgm:spPr/>
      <dgm:t>
        <a:bodyPr/>
        <a:lstStyle/>
        <a:p>
          <a:endParaRPr lang="en-US"/>
        </a:p>
      </dgm:t>
    </dgm:pt>
    <dgm:pt modelId="{37DB8DAB-9C96-4938-B2D6-66E15F022885}" type="pres">
      <dgm:prSet presAssocID="{C5EAB5CA-8AE3-4C20-A842-C011FA9F05DF}" presName="root" presStyleCnt="0">
        <dgm:presLayoutVars>
          <dgm:dir/>
          <dgm:resizeHandles val="exact"/>
        </dgm:presLayoutVars>
      </dgm:prSet>
      <dgm:spPr/>
    </dgm:pt>
    <dgm:pt modelId="{6DE23DD4-A080-490B-8721-8FF358160808}" type="pres">
      <dgm:prSet presAssocID="{C5EAB5CA-8AE3-4C20-A842-C011FA9F05DF}" presName="container" presStyleCnt="0">
        <dgm:presLayoutVars>
          <dgm:dir/>
          <dgm:resizeHandles val="exact"/>
        </dgm:presLayoutVars>
      </dgm:prSet>
      <dgm:spPr/>
    </dgm:pt>
    <dgm:pt modelId="{A4EB6666-3BE8-487E-8C40-94551026119A}" type="pres">
      <dgm:prSet presAssocID="{707C0F45-C04F-48C4-A9B2-72AC88986E61}" presName="compNode" presStyleCnt="0"/>
      <dgm:spPr/>
    </dgm:pt>
    <dgm:pt modelId="{7922CEF1-AD09-4E3D-8F94-1E60431DD554}" type="pres">
      <dgm:prSet presAssocID="{707C0F45-C04F-48C4-A9B2-72AC88986E61}" presName="iconBgRect" presStyleLbl="bgShp" presStyleIdx="0" presStyleCnt="4"/>
      <dgm:spPr/>
    </dgm:pt>
    <dgm:pt modelId="{092F7D12-79FA-4BA9-B30D-E192A9416C3C}" type="pres">
      <dgm:prSet presAssocID="{707C0F45-C04F-48C4-A9B2-72AC88986E6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8D854360-EDBE-4D15-B3C6-FAB60EA6E289}" type="pres">
      <dgm:prSet presAssocID="{707C0F45-C04F-48C4-A9B2-72AC88986E61}" presName="spaceRect" presStyleCnt="0"/>
      <dgm:spPr/>
    </dgm:pt>
    <dgm:pt modelId="{2748204C-4A14-4E4C-A247-0529B9CDC719}" type="pres">
      <dgm:prSet presAssocID="{707C0F45-C04F-48C4-A9B2-72AC88986E61}" presName="textRect" presStyleLbl="revTx" presStyleIdx="0" presStyleCnt="4">
        <dgm:presLayoutVars>
          <dgm:chMax val="1"/>
          <dgm:chPref val="1"/>
        </dgm:presLayoutVars>
      </dgm:prSet>
      <dgm:spPr/>
    </dgm:pt>
    <dgm:pt modelId="{55A30923-722E-410B-A744-9A871B9C58C0}" type="pres">
      <dgm:prSet presAssocID="{CD5F8810-D43D-4455-9D68-021A7B783489}" presName="sibTrans" presStyleLbl="sibTrans2D1" presStyleIdx="0" presStyleCnt="0"/>
      <dgm:spPr/>
    </dgm:pt>
    <dgm:pt modelId="{D4BFBFC3-2911-4C9F-A034-BA45C5DA6C78}" type="pres">
      <dgm:prSet presAssocID="{0A620416-3486-44B7-A5B0-8AEB4FA8FD4E}" presName="compNode" presStyleCnt="0"/>
      <dgm:spPr/>
    </dgm:pt>
    <dgm:pt modelId="{2C312289-EFEA-4106-BD6A-E40E9BCC935F}" type="pres">
      <dgm:prSet presAssocID="{0A620416-3486-44B7-A5B0-8AEB4FA8FD4E}" presName="iconBgRect" presStyleLbl="bgShp" presStyleIdx="1" presStyleCnt="4"/>
      <dgm:spPr/>
    </dgm:pt>
    <dgm:pt modelId="{2BB2A385-9A56-4F66-ADB0-1E45C387893E}" type="pres">
      <dgm:prSet presAssocID="{0A620416-3486-44B7-A5B0-8AEB4FA8FD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247DED8E-F183-4B6D-AC7A-CC185ADB9E3A}" type="pres">
      <dgm:prSet presAssocID="{0A620416-3486-44B7-A5B0-8AEB4FA8FD4E}" presName="spaceRect" presStyleCnt="0"/>
      <dgm:spPr/>
    </dgm:pt>
    <dgm:pt modelId="{96046640-E4B8-4871-A25E-7AF184110DAF}" type="pres">
      <dgm:prSet presAssocID="{0A620416-3486-44B7-A5B0-8AEB4FA8FD4E}" presName="textRect" presStyleLbl="revTx" presStyleIdx="1" presStyleCnt="4">
        <dgm:presLayoutVars>
          <dgm:chMax val="1"/>
          <dgm:chPref val="1"/>
        </dgm:presLayoutVars>
      </dgm:prSet>
      <dgm:spPr/>
    </dgm:pt>
    <dgm:pt modelId="{7FEB9FE6-9AEB-4929-95A1-1AA3028F7076}" type="pres">
      <dgm:prSet presAssocID="{CDCEB509-A9EA-41A7-993E-3F599EC6A789}" presName="sibTrans" presStyleLbl="sibTrans2D1" presStyleIdx="0" presStyleCnt="0"/>
      <dgm:spPr/>
    </dgm:pt>
    <dgm:pt modelId="{1751F492-C61A-49B2-9C91-B5F7C7C38471}" type="pres">
      <dgm:prSet presAssocID="{1131A7CF-C028-4FC8-8EB4-3972A97A1306}" presName="compNode" presStyleCnt="0"/>
      <dgm:spPr/>
    </dgm:pt>
    <dgm:pt modelId="{51839949-64D0-4882-BE71-B6128BF5B0D4}" type="pres">
      <dgm:prSet presAssocID="{1131A7CF-C028-4FC8-8EB4-3972A97A1306}" presName="iconBgRect" presStyleLbl="bgShp" presStyleIdx="2" presStyleCnt="4"/>
      <dgm:spPr/>
    </dgm:pt>
    <dgm:pt modelId="{DC91DCC7-6C14-4C84-8ABA-9877595C0D3D}" type="pres">
      <dgm:prSet presAssocID="{1131A7CF-C028-4FC8-8EB4-3972A97A130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CCCFB8C9-7CB2-4241-A260-CEE92BDE4AB0}" type="pres">
      <dgm:prSet presAssocID="{1131A7CF-C028-4FC8-8EB4-3972A97A1306}" presName="spaceRect" presStyleCnt="0"/>
      <dgm:spPr/>
    </dgm:pt>
    <dgm:pt modelId="{7616DC22-4214-463E-81B3-37E08B3B3FB0}" type="pres">
      <dgm:prSet presAssocID="{1131A7CF-C028-4FC8-8EB4-3972A97A1306}" presName="textRect" presStyleLbl="revTx" presStyleIdx="2" presStyleCnt="4">
        <dgm:presLayoutVars>
          <dgm:chMax val="1"/>
          <dgm:chPref val="1"/>
        </dgm:presLayoutVars>
      </dgm:prSet>
      <dgm:spPr/>
    </dgm:pt>
    <dgm:pt modelId="{07741694-01E5-4A86-A145-AF8FE918F1FC}" type="pres">
      <dgm:prSet presAssocID="{20579D5E-4535-4B74-B31F-490BE772ED86}" presName="sibTrans" presStyleLbl="sibTrans2D1" presStyleIdx="0" presStyleCnt="0"/>
      <dgm:spPr/>
    </dgm:pt>
    <dgm:pt modelId="{9F865394-D6FC-499C-B7B4-409AC9EE88C9}" type="pres">
      <dgm:prSet presAssocID="{423C7C82-6E6C-4C0C-9937-F35907BDBECE}" presName="compNode" presStyleCnt="0"/>
      <dgm:spPr/>
    </dgm:pt>
    <dgm:pt modelId="{E785B7C6-AC4E-4AAD-B6F6-63E3FFC32EFF}" type="pres">
      <dgm:prSet presAssocID="{423C7C82-6E6C-4C0C-9937-F35907BDBECE}" presName="iconBgRect" presStyleLbl="bgShp" presStyleIdx="3" presStyleCnt="4"/>
      <dgm:spPr/>
    </dgm:pt>
    <dgm:pt modelId="{686560B0-A91C-430A-926D-1E6332B92942}" type="pres">
      <dgm:prSet presAssocID="{423C7C82-6E6C-4C0C-9937-F35907BDBEC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ibbon"/>
        </a:ext>
      </dgm:extLst>
    </dgm:pt>
    <dgm:pt modelId="{82FB520F-2512-46C9-BE3E-4A261468D499}" type="pres">
      <dgm:prSet presAssocID="{423C7C82-6E6C-4C0C-9937-F35907BDBECE}" presName="spaceRect" presStyleCnt="0"/>
      <dgm:spPr/>
    </dgm:pt>
    <dgm:pt modelId="{CA0DE256-967F-4105-840B-DBC667B2F664}" type="pres">
      <dgm:prSet presAssocID="{423C7C82-6E6C-4C0C-9937-F35907BDBECE}" presName="textRect" presStyleLbl="revTx" presStyleIdx="3" presStyleCnt="4">
        <dgm:presLayoutVars>
          <dgm:chMax val="1"/>
          <dgm:chPref val="1"/>
        </dgm:presLayoutVars>
      </dgm:prSet>
      <dgm:spPr/>
    </dgm:pt>
  </dgm:ptLst>
  <dgm:cxnLst>
    <dgm:cxn modelId="{D8F94B2D-E727-49A1-8CB5-97816710A9EB}" srcId="{C5EAB5CA-8AE3-4C20-A842-C011FA9F05DF}" destId="{707C0F45-C04F-48C4-A9B2-72AC88986E61}" srcOrd="0" destOrd="0" parTransId="{E9E35158-05F6-4CE4-B242-ED52A2AEB6B8}" sibTransId="{CD5F8810-D43D-4455-9D68-021A7B783489}"/>
    <dgm:cxn modelId="{8E5C523F-65EF-42E9-8966-4B8838861885}" type="presOf" srcId="{1131A7CF-C028-4FC8-8EB4-3972A97A1306}" destId="{7616DC22-4214-463E-81B3-37E08B3B3FB0}" srcOrd="0" destOrd="0" presId="urn:microsoft.com/office/officeart/2018/2/layout/IconCircleList"/>
    <dgm:cxn modelId="{411B415D-F001-4A1A-A542-53BDAB8E30C7}" srcId="{C5EAB5CA-8AE3-4C20-A842-C011FA9F05DF}" destId="{1131A7CF-C028-4FC8-8EB4-3972A97A1306}" srcOrd="2" destOrd="0" parTransId="{3B8DD378-999F-4F51-BF65-B3788DF238FC}" sibTransId="{20579D5E-4535-4B74-B31F-490BE772ED86}"/>
    <dgm:cxn modelId="{153F7361-9EEB-4EC1-ABB1-0E9701547199}" type="presOf" srcId="{423C7C82-6E6C-4C0C-9937-F35907BDBECE}" destId="{CA0DE256-967F-4105-840B-DBC667B2F664}" srcOrd="0" destOrd="0" presId="urn:microsoft.com/office/officeart/2018/2/layout/IconCircleList"/>
    <dgm:cxn modelId="{8C6A0A62-4219-49AE-8AC3-132B13A2E1C8}" type="presOf" srcId="{0A620416-3486-44B7-A5B0-8AEB4FA8FD4E}" destId="{96046640-E4B8-4871-A25E-7AF184110DAF}" srcOrd="0" destOrd="0" presId="urn:microsoft.com/office/officeart/2018/2/layout/IconCircleList"/>
    <dgm:cxn modelId="{2C906D9E-889D-493D-A969-F649EA03C5C3}" type="presOf" srcId="{C5EAB5CA-8AE3-4C20-A842-C011FA9F05DF}" destId="{37DB8DAB-9C96-4938-B2D6-66E15F022885}" srcOrd="0" destOrd="0" presId="urn:microsoft.com/office/officeart/2018/2/layout/IconCircleList"/>
    <dgm:cxn modelId="{4A6020A6-94A2-4265-AE8E-4D68F54286CC}" type="presOf" srcId="{CDCEB509-A9EA-41A7-993E-3F599EC6A789}" destId="{7FEB9FE6-9AEB-4929-95A1-1AA3028F7076}" srcOrd="0" destOrd="0" presId="urn:microsoft.com/office/officeart/2018/2/layout/IconCircleList"/>
    <dgm:cxn modelId="{E4DFC5A7-3ACE-42B1-8D70-58047898ECC5}" type="presOf" srcId="{CD5F8810-D43D-4455-9D68-021A7B783489}" destId="{55A30923-722E-410B-A744-9A871B9C58C0}" srcOrd="0" destOrd="0" presId="urn:microsoft.com/office/officeart/2018/2/layout/IconCircleList"/>
    <dgm:cxn modelId="{01A49AB5-52CE-4626-A5BC-C8709C59B159}" type="presOf" srcId="{707C0F45-C04F-48C4-A9B2-72AC88986E61}" destId="{2748204C-4A14-4E4C-A247-0529B9CDC719}" srcOrd="0" destOrd="0" presId="urn:microsoft.com/office/officeart/2018/2/layout/IconCircleList"/>
    <dgm:cxn modelId="{18C13CCA-1710-43A2-A751-7FF6E5D7F589}" srcId="{C5EAB5CA-8AE3-4C20-A842-C011FA9F05DF}" destId="{423C7C82-6E6C-4C0C-9937-F35907BDBECE}" srcOrd="3" destOrd="0" parTransId="{C831AFCC-317D-458F-8309-55DBEFC3AB1E}" sibTransId="{E5AD6B63-1BBE-4A27-9457-618AC904630E}"/>
    <dgm:cxn modelId="{96185FD4-0E60-44AA-BE47-55BFE69E143C}" srcId="{C5EAB5CA-8AE3-4C20-A842-C011FA9F05DF}" destId="{0A620416-3486-44B7-A5B0-8AEB4FA8FD4E}" srcOrd="1" destOrd="0" parTransId="{C90AA12C-4AAA-4E87-88A4-C939DDCA4E6F}" sibTransId="{CDCEB509-A9EA-41A7-993E-3F599EC6A789}"/>
    <dgm:cxn modelId="{02669AFE-AE0C-48A1-B7DE-D0BB8249F429}" type="presOf" srcId="{20579D5E-4535-4B74-B31F-490BE772ED86}" destId="{07741694-01E5-4A86-A145-AF8FE918F1FC}" srcOrd="0" destOrd="0" presId="urn:microsoft.com/office/officeart/2018/2/layout/IconCircleList"/>
    <dgm:cxn modelId="{0D37D9EC-6E2F-4C21-A28E-1C985BF04AAC}" type="presParOf" srcId="{37DB8DAB-9C96-4938-B2D6-66E15F022885}" destId="{6DE23DD4-A080-490B-8721-8FF358160808}" srcOrd="0" destOrd="0" presId="urn:microsoft.com/office/officeart/2018/2/layout/IconCircleList"/>
    <dgm:cxn modelId="{6B56E28D-8F07-4D87-ACF7-B7A4EFD95262}" type="presParOf" srcId="{6DE23DD4-A080-490B-8721-8FF358160808}" destId="{A4EB6666-3BE8-487E-8C40-94551026119A}" srcOrd="0" destOrd="0" presId="urn:microsoft.com/office/officeart/2018/2/layout/IconCircleList"/>
    <dgm:cxn modelId="{A48BB77E-A364-4543-8ABD-5E82E548FA0B}" type="presParOf" srcId="{A4EB6666-3BE8-487E-8C40-94551026119A}" destId="{7922CEF1-AD09-4E3D-8F94-1E60431DD554}" srcOrd="0" destOrd="0" presId="urn:microsoft.com/office/officeart/2018/2/layout/IconCircleList"/>
    <dgm:cxn modelId="{71903C02-4276-4663-B90A-55B38723DAB2}" type="presParOf" srcId="{A4EB6666-3BE8-487E-8C40-94551026119A}" destId="{092F7D12-79FA-4BA9-B30D-E192A9416C3C}" srcOrd="1" destOrd="0" presId="urn:microsoft.com/office/officeart/2018/2/layout/IconCircleList"/>
    <dgm:cxn modelId="{7A84EDE6-A91F-4E04-8CF3-009EA014F264}" type="presParOf" srcId="{A4EB6666-3BE8-487E-8C40-94551026119A}" destId="{8D854360-EDBE-4D15-B3C6-FAB60EA6E289}" srcOrd="2" destOrd="0" presId="urn:microsoft.com/office/officeart/2018/2/layout/IconCircleList"/>
    <dgm:cxn modelId="{B48EFDE2-BE9D-4408-92AE-0CFF5C86E87A}" type="presParOf" srcId="{A4EB6666-3BE8-487E-8C40-94551026119A}" destId="{2748204C-4A14-4E4C-A247-0529B9CDC719}" srcOrd="3" destOrd="0" presId="urn:microsoft.com/office/officeart/2018/2/layout/IconCircleList"/>
    <dgm:cxn modelId="{02C09C8E-6A2D-438C-8C9E-8716FD3CDDC0}" type="presParOf" srcId="{6DE23DD4-A080-490B-8721-8FF358160808}" destId="{55A30923-722E-410B-A744-9A871B9C58C0}" srcOrd="1" destOrd="0" presId="urn:microsoft.com/office/officeart/2018/2/layout/IconCircleList"/>
    <dgm:cxn modelId="{E55D9AE2-8952-4DE0-8834-B937ACE278FC}" type="presParOf" srcId="{6DE23DD4-A080-490B-8721-8FF358160808}" destId="{D4BFBFC3-2911-4C9F-A034-BA45C5DA6C78}" srcOrd="2" destOrd="0" presId="urn:microsoft.com/office/officeart/2018/2/layout/IconCircleList"/>
    <dgm:cxn modelId="{4FC18D40-6DA5-4DE5-879C-DA6A4F89AE29}" type="presParOf" srcId="{D4BFBFC3-2911-4C9F-A034-BA45C5DA6C78}" destId="{2C312289-EFEA-4106-BD6A-E40E9BCC935F}" srcOrd="0" destOrd="0" presId="urn:microsoft.com/office/officeart/2018/2/layout/IconCircleList"/>
    <dgm:cxn modelId="{B4863176-54B1-42C6-A03A-661FB3DD3BAA}" type="presParOf" srcId="{D4BFBFC3-2911-4C9F-A034-BA45C5DA6C78}" destId="{2BB2A385-9A56-4F66-ADB0-1E45C387893E}" srcOrd="1" destOrd="0" presId="urn:microsoft.com/office/officeart/2018/2/layout/IconCircleList"/>
    <dgm:cxn modelId="{1FAB81DC-177D-410B-A9AF-6752F2DDE0B9}" type="presParOf" srcId="{D4BFBFC3-2911-4C9F-A034-BA45C5DA6C78}" destId="{247DED8E-F183-4B6D-AC7A-CC185ADB9E3A}" srcOrd="2" destOrd="0" presId="urn:microsoft.com/office/officeart/2018/2/layout/IconCircleList"/>
    <dgm:cxn modelId="{4E83C490-5B73-4E42-8B4D-9A6851673E20}" type="presParOf" srcId="{D4BFBFC3-2911-4C9F-A034-BA45C5DA6C78}" destId="{96046640-E4B8-4871-A25E-7AF184110DAF}" srcOrd="3" destOrd="0" presId="urn:microsoft.com/office/officeart/2018/2/layout/IconCircleList"/>
    <dgm:cxn modelId="{983DF19D-2D65-4568-AA62-F1F8AD2ECBBB}" type="presParOf" srcId="{6DE23DD4-A080-490B-8721-8FF358160808}" destId="{7FEB9FE6-9AEB-4929-95A1-1AA3028F7076}" srcOrd="3" destOrd="0" presId="urn:microsoft.com/office/officeart/2018/2/layout/IconCircleList"/>
    <dgm:cxn modelId="{24EF7F98-9710-439B-9AFC-8A4846883F31}" type="presParOf" srcId="{6DE23DD4-A080-490B-8721-8FF358160808}" destId="{1751F492-C61A-49B2-9C91-B5F7C7C38471}" srcOrd="4" destOrd="0" presId="urn:microsoft.com/office/officeart/2018/2/layout/IconCircleList"/>
    <dgm:cxn modelId="{A0A9818C-5969-4F77-839E-13B32C3575AD}" type="presParOf" srcId="{1751F492-C61A-49B2-9C91-B5F7C7C38471}" destId="{51839949-64D0-4882-BE71-B6128BF5B0D4}" srcOrd="0" destOrd="0" presId="urn:microsoft.com/office/officeart/2018/2/layout/IconCircleList"/>
    <dgm:cxn modelId="{B8763350-D125-4E0E-97A5-907A504DF110}" type="presParOf" srcId="{1751F492-C61A-49B2-9C91-B5F7C7C38471}" destId="{DC91DCC7-6C14-4C84-8ABA-9877595C0D3D}" srcOrd="1" destOrd="0" presId="urn:microsoft.com/office/officeart/2018/2/layout/IconCircleList"/>
    <dgm:cxn modelId="{3EA4503F-F7CF-4471-8E66-B13B4BB2388D}" type="presParOf" srcId="{1751F492-C61A-49B2-9C91-B5F7C7C38471}" destId="{CCCFB8C9-7CB2-4241-A260-CEE92BDE4AB0}" srcOrd="2" destOrd="0" presId="urn:microsoft.com/office/officeart/2018/2/layout/IconCircleList"/>
    <dgm:cxn modelId="{3DAF830A-E0B5-4EE7-A79C-FE8430093C6E}" type="presParOf" srcId="{1751F492-C61A-49B2-9C91-B5F7C7C38471}" destId="{7616DC22-4214-463E-81B3-37E08B3B3FB0}" srcOrd="3" destOrd="0" presId="urn:microsoft.com/office/officeart/2018/2/layout/IconCircleList"/>
    <dgm:cxn modelId="{E3ECB534-5527-492B-B46A-56D6C60EDE6F}" type="presParOf" srcId="{6DE23DD4-A080-490B-8721-8FF358160808}" destId="{07741694-01E5-4A86-A145-AF8FE918F1FC}" srcOrd="5" destOrd="0" presId="urn:microsoft.com/office/officeart/2018/2/layout/IconCircleList"/>
    <dgm:cxn modelId="{049588AD-6135-42BC-A829-9B2432582AFA}" type="presParOf" srcId="{6DE23DD4-A080-490B-8721-8FF358160808}" destId="{9F865394-D6FC-499C-B7B4-409AC9EE88C9}" srcOrd="6" destOrd="0" presId="urn:microsoft.com/office/officeart/2018/2/layout/IconCircleList"/>
    <dgm:cxn modelId="{1FEA6036-7A39-48BA-AD82-822E93939409}" type="presParOf" srcId="{9F865394-D6FC-499C-B7B4-409AC9EE88C9}" destId="{E785B7C6-AC4E-4AAD-B6F6-63E3FFC32EFF}" srcOrd="0" destOrd="0" presId="urn:microsoft.com/office/officeart/2018/2/layout/IconCircleList"/>
    <dgm:cxn modelId="{EB236EC2-3ED6-4F58-AA26-70368D4C8906}" type="presParOf" srcId="{9F865394-D6FC-499C-B7B4-409AC9EE88C9}" destId="{686560B0-A91C-430A-926D-1E6332B92942}" srcOrd="1" destOrd="0" presId="urn:microsoft.com/office/officeart/2018/2/layout/IconCircleList"/>
    <dgm:cxn modelId="{AAFC6B19-449F-4E7B-83B6-21FD88E18B29}" type="presParOf" srcId="{9F865394-D6FC-499C-B7B4-409AC9EE88C9}" destId="{82FB520F-2512-46C9-BE3E-4A261468D499}" srcOrd="2" destOrd="0" presId="urn:microsoft.com/office/officeart/2018/2/layout/IconCircleList"/>
    <dgm:cxn modelId="{08ED7323-6127-42F3-AEEF-028D5A1DA4F3}" type="presParOf" srcId="{9F865394-D6FC-499C-B7B4-409AC9EE88C9}" destId="{CA0DE256-967F-4105-840B-DBC667B2F66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22CEF1-AD09-4E3D-8F94-1E60431DD554}">
      <dsp:nvSpPr>
        <dsp:cNvPr id="0" name=""/>
        <dsp:cNvSpPr/>
      </dsp:nvSpPr>
      <dsp:spPr>
        <a:xfrm>
          <a:off x="282221" y="368029"/>
          <a:ext cx="1371985" cy="137198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2F7D12-79FA-4BA9-B30D-E192A9416C3C}">
      <dsp:nvSpPr>
        <dsp:cNvPr id="0" name=""/>
        <dsp:cNvSpPr/>
      </dsp:nvSpPr>
      <dsp:spPr>
        <a:xfrm>
          <a:off x="570337" y="656145"/>
          <a:ext cx="795751" cy="7957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8204C-4A14-4E4C-A247-0529B9CDC719}">
      <dsp:nvSpPr>
        <dsp:cNvPr id="0" name=""/>
        <dsp:cNvSpPr/>
      </dsp:nvSpPr>
      <dsp:spPr>
        <a:xfrm>
          <a:off x="1948202"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Security was paramount, and AWS services provided robust features to protect sensitive healthcare data. IAM was crucial in defining user permissions, ensuring that only authorized personnel could access the data. Compliance with healthcare regulations such as HIPAA was enforced through AWS's compliance programs, ensuring that the platform met all legal requirements for data protection.</a:t>
          </a:r>
          <a:endParaRPr lang="en-US" sz="1100" kern="1200"/>
        </a:p>
      </dsp:txBody>
      <dsp:txXfrm>
        <a:off x="1948202" y="368029"/>
        <a:ext cx="3233964" cy="1371985"/>
      </dsp:txXfrm>
    </dsp:sp>
    <dsp:sp modelId="{2C312289-EFEA-4106-BD6A-E40E9BCC935F}">
      <dsp:nvSpPr>
        <dsp:cNvPr id="0" name=""/>
        <dsp:cNvSpPr/>
      </dsp:nvSpPr>
      <dsp:spPr>
        <a:xfrm>
          <a:off x="5745661" y="368029"/>
          <a:ext cx="1371985" cy="137198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B2A385-9A56-4F66-ADB0-1E45C387893E}">
      <dsp:nvSpPr>
        <dsp:cNvPr id="0" name=""/>
        <dsp:cNvSpPr/>
      </dsp:nvSpPr>
      <dsp:spPr>
        <a:xfrm>
          <a:off x="6033778" y="656145"/>
          <a:ext cx="795751" cy="7957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46640-E4B8-4871-A25E-7AF184110DAF}">
      <dsp:nvSpPr>
        <dsp:cNvPr id="0" name=""/>
        <dsp:cNvSpPr/>
      </dsp:nvSpPr>
      <dsp:spPr>
        <a:xfrm>
          <a:off x="7411643" y="368029"/>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dirty="0"/>
            <a:t>Data Encryption</a:t>
          </a:r>
          <a:endParaRPr lang="en-US" sz="1100" kern="1200" dirty="0"/>
        </a:p>
      </dsp:txBody>
      <dsp:txXfrm>
        <a:off x="7411643" y="368029"/>
        <a:ext cx="3233964" cy="1371985"/>
      </dsp:txXfrm>
    </dsp:sp>
    <dsp:sp modelId="{51839949-64D0-4882-BE71-B6128BF5B0D4}">
      <dsp:nvSpPr>
        <dsp:cNvPr id="0" name=""/>
        <dsp:cNvSpPr/>
      </dsp:nvSpPr>
      <dsp:spPr>
        <a:xfrm>
          <a:off x="282221" y="2452790"/>
          <a:ext cx="1371985" cy="137198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1DCC7-6C14-4C84-8ABA-9877595C0D3D}">
      <dsp:nvSpPr>
        <dsp:cNvPr id="0" name=""/>
        <dsp:cNvSpPr/>
      </dsp:nvSpPr>
      <dsp:spPr>
        <a:xfrm>
          <a:off x="570337" y="2740907"/>
          <a:ext cx="795751" cy="7957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16DC22-4214-463E-81B3-37E08B3B3FB0}">
      <dsp:nvSpPr>
        <dsp:cNvPr id="0" name=""/>
        <dsp:cNvSpPr/>
      </dsp:nvSpPr>
      <dsp:spPr>
        <a:xfrm>
          <a:off x="1948202"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User Authentication</a:t>
          </a:r>
          <a:endParaRPr lang="en-US" sz="1100" kern="1200"/>
        </a:p>
      </dsp:txBody>
      <dsp:txXfrm>
        <a:off x="1948202" y="2452790"/>
        <a:ext cx="3233964" cy="1371985"/>
      </dsp:txXfrm>
    </dsp:sp>
    <dsp:sp modelId="{E785B7C6-AC4E-4AAD-B6F6-63E3FFC32EFF}">
      <dsp:nvSpPr>
        <dsp:cNvPr id="0" name=""/>
        <dsp:cNvSpPr/>
      </dsp:nvSpPr>
      <dsp:spPr>
        <a:xfrm>
          <a:off x="5745661" y="2452790"/>
          <a:ext cx="1371985" cy="1371985"/>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6560B0-A91C-430A-926D-1E6332B92942}">
      <dsp:nvSpPr>
        <dsp:cNvPr id="0" name=""/>
        <dsp:cNvSpPr/>
      </dsp:nvSpPr>
      <dsp:spPr>
        <a:xfrm>
          <a:off x="6033778" y="2740907"/>
          <a:ext cx="795751" cy="7957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0DE256-967F-4105-840B-DBC667B2F664}">
      <dsp:nvSpPr>
        <dsp:cNvPr id="0" name=""/>
        <dsp:cNvSpPr/>
      </dsp:nvSpPr>
      <dsp:spPr>
        <a:xfrm>
          <a:off x="7411643" y="2452790"/>
          <a:ext cx="3233964" cy="1371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90000"/>
            </a:lnSpc>
            <a:spcBef>
              <a:spcPct val="0"/>
            </a:spcBef>
            <a:spcAft>
              <a:spcPct val="35000"/>
            </a:spcAft>
            <a:buNone/>
          </a:pPr>
          <a:r>
            <a:rPr lang="en-IN" sz="1100" kern="1200"/>
            <a:t>Compliance Badges</a:t>
          </a:r>
          <a:endParaRPr lang="en-US" sz="1100" kern="1200"/>
        </a:p>
      </dsp:txBody>
      <dsp:txXfrm>
        <a:off x="7411643" y="2452790"/>
        <a:ext cx="3233964" cy="1371985"/>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75E97-A51C-5469-A347-467EF8A828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183052F-25E3-4408-5C1C-A3547C796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68E4965-D9FB-32DF-4CBB-5ED5B4855E55}"/>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CBF83BDD-3FF2-5A03-4540-E7FB9F2A21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26B7BF-20A6-978E-8BFE-C51A0C91AE1A}"/>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3018315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8B18-B317-3DD7-4F37-E17E4E3AC58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EA1CA3-CA2A-BF13-67B3-3475384ACD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62100-4399-5287-9095-CCBE82DF5668}"/>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78C25F4A-FE08-7FDD-24E2-9DC789FA88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9526CF-1CFD-D993-87C5-1769D670D037}"/>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3340862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BD8C63-6285-E2D7-BABE-3E3A214FB8C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6143A-22D0-2F09-0817-96E0449FAF4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F8B94E-7001-6CC2-DF58-2D6B1AC26F56}"/>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F23BCC5C-6566-6DBB-024A-3640DF2E6F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BC4A77-4C9D-B67D-88DC-6C2ABB9A3F6F}"/>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33303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1910F-BA7B-91ED-5079-B12492B90D9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03D61D-8B4E-DD63-2AF8-5AE399EC5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72C06-6381-8BFF-8CA4-0B04FA05CE12}"/>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9B56777E-FD6F-23F6-9953-AF57CEC72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BC354C-E527-9DB7-B098-2F9DC5AB5234}"/>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1785445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91CDE-A687-A2B3-8314-D2DF76B825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E37340-330E-1100-F961-003F09E106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01100B-9897-5F7A-0160-50D08786D567}"/>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B35DFA05-F482-6E4B-7516-BDF6BADDF0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065C3F-A1E4-6F12-2E2C-A488D4184173}"/>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1975249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0BCAB-3CA6-3C12-D819-9FADA7A425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12D4EB0-E032-7BFC-12FA-F54A00A06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E51ADC-8913-10B3-3285-0BCABF1724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029FAD8-3933-C9C4-A04E-9F0CECEC93DA}"/>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6" name="Footer Placeholder 5">
            <a:extLst>
              <a:ext uri="{FF2B5EF4-FFF2-40B4-BE49-F238E27FC236}">
                <a16:creationId xmlns:a16="http://schemas.microsoft.com/office/drawing/2014/main" id="{6918FB67-4F3A-0B87-19D6-102AF547A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A0A560-D19A-64BE-7B27-2C8C4EA08E3D}"/>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96853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A050D-52E3-1591-7ED7-FCC9E61DA1F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439F56-9F67-A9B9-ABC2-66455BF2C3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7A04D-145A-B3D4-4C1A-6D19BFA490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765D517-ED14-FFAA-9CA1-54ADC428DA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70B0D8-CA83-1CC5-7073-BFA21B1E6F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7A26A2-4BCB-785A-715D-03219EB3602B}"/>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8" name="Footer Placeholder 7">
            <a:extLst>
              <a:ext uri="{FF2B5EF4-FFF2-40B4-BE49-F238E27FC236}">
                <a16:creationId xmlns:a16="http://schemas.microsoft.com/office/drawing/2014/main" id="{0615F525-55FE-408A-A103-C10A266A1B8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7AA6A3-C051-C87F-42B3-8A6BF5C03CED}"/>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211179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2704B-C000-CF15-E96B-6DDCB5588C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B7AAAB-B15B-E65F-784A-CA7E16AE0A57}"/>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4" name="Footer Placeholder 3">
            <a:extLst>
              <a:ext uri="{FF2B5EF4-FFF2-40B4-BE49-F238E27FC236}">
                <a16:creationId xmlns:a16="http://schemas.microsoft.com/office/drawing/2014/main" id="{0CCB0570-DCAB-82BA-189B-9650CABD6F5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DE238A-13E5-1EF8-4759-BF69402CD09C}"/>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2297517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2BBD61-89CB-C175-6030-D7D08C0D97E9}"/>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3" name="Footer Placeholder 2">
            <a:extLst>
              <a:ext uri="{FF2B5EF4-FFF2-40B4-BE49-F238E27FC236}">
                <a16:creationId xmlns:a16="http://schemas.microsoft.com/office/drawing/2014/main" id="{DFD24CC2-D89F-F0AB-CD5D-3156EA74A01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B2E4E1-8EDF-133B-B415-3D99C91C8815}"/>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844953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25C87-7CA7-110E-813A-644F704D6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F531D0-7133-2D40-04F1-4ABC82A705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0C7DBF-E797-3B64-6B8D-B24DBC2FC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131F76-A9E2-7B8E-BF70-4EF4544C8A61}"/>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6" name="Footer Placeholder 5">
            <a:extLst>
              <a:ext uri="{FF2B5EF4-FFF2-40B4-BE49-F238E27FC236}">
                <a16:creationId xmlns:a16="http://schemas.microsoft.com/office/drawing/2014/main" id="{1CA92152-CEAE-F5A8-EEE3-E8C9114A51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04B1F8-6447-BB70-CB87-87828217745A}"/>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2559074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48847-D083-885C-E4A0-7E94E6171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FC21C0-B7CA-4205-F5F9-E4185928D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EE6FED1-97C0-1D82-2FE3-7FE58D0F08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A09BF-451A-D2E7-DF28-91C11AC2A186}"/>
              </a:ext>
            </a:extLst>
          </p:cNvPr>
          <p:cNvSpPr>
            <a:spLocks noGrp="1"/>
          </p:cNvSpPr>
          <p:nvPr>
            <p:ph type="dt" sz="half" idx="10"/>
          </p:nvPr>
        </p:nvSpPr>
        <p:spPr/>
        <p:txBody>
          <a:bodyPr/>
          <a:lstStyle/>
          <a:p>
            <a:fld id="{9D3B4DA3-2CEA-4208-9374-BDFD6602B7EA}" type="datetimeFigureOut">
              <a:rPr lang="en-IN" smtClean="0"/>
              <a:t>02-05-2024</a:t>
            </a:fld>
            <a:endParaRPr lang="en-IN"/>
          </a:p>
        </p:txBody>
      </p:sp>
      <p:sp>
        <p:nvSpPr>
          <p:cNvPr id="6" name="Footer Placeholder 5">
            <a:extLst>
              <a:ext uri="{FF2B5EF4-FFF2-40B4-BE49-F238E27FC236}">
                <a16:creationId xmlns:a16="http://schemas.microsoft.com/office/drawing/2014/main" id="{5B6A9946-12CB-F881-8E7A-12059F1B92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BCC745-1764-8C76-ACC6-D91D8D565566}"/>
              </a:ext>
            </a:extLst>
          </p:cNvPr>
          <p:cNvSpPr>
            <a:spLocks noGrp="1"/>
          </p:cNvSpPr>
          <p:nvPr>
            <p:ph type="sldNum" sz="quarter" idx="12"/>
          </p:nvPr>
        </p:nvSpPr>
        <p:spPr/>
        <p:txBody>
          <a:bodyPr/>
          <a:lstStyle/>
          <a:p>
            <a:fld id="{71276CE8-4CCA-4FB4-A7EF-F49EDBA69343}" type="slidenum">
              <a:rPr lang="en-IN" smtClean="0"/>
              <a:t>‹#›</a:t>
            </a:fld>
            <a:endParaRPr lang="en-IN"/>
          </a:p>
        </p:txBody>
      </p:sp>
    </p:spTree>
    <p:extLst>
      <p:ext uri="{BB962C8B-B14F-4D97-AF65-F5344CB8AC3E}">
        <p14:creationId xmlns:p14="http://schemas.microsoft.com/office/powerpoint/2010/main" val="2042470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88F78B-F0A5-622D-43BB-08948B341A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7DEE6C-B931-629E-8648-C45EF0E45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2783E9-05C1-74A5-A589-95A5E558E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3B4DA3-2CEA-4208-9374-BDFD6602B7EA}" type="datetimeFigureOut">
              <a:rPr lang="en-IN" smtClean="0"/>
              <a:t>02-05-2024</a:t>
            </a:fld>
            <a:endParaRPr lang="en-IN"/>
          </a:p>
        </p:txBody>
      </p:sp>
      <p:sp>
        <p:nvSpPr>
          <p:cNvPr id="5" name="Footer Placeholder 4">
            <a:extLst>
              <a:ext uri="{FF2B5EF4-FFF2-40B4-BE49-F238E27FC236}">
                <a16:creationId xmlns:a16="http://schemas.microsoft.com/office/drawing/2014/main" id="{1C2E6C9C-E018-35BB-528A-1195257F1E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F7B487A-8BF1-E494-7532-488738FA4A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276CE8-4CCA-4FB4-A7EF-F49EDBA69343}" type="slidenum">
              <a:rPr lang="en-IN" smtClean="0"/>
              <a:t>‹#›</a:t>
            </a:fld>
            <a:endParaRPr lang="en-IN"/>
          </a:p>
        </p:txBody>
      </p:sp>
    </p:spTree>
    <p:extLst>
      <p:ext uri="{BB962C8B-B14F-4D97-AF65-F5344CB8AC3E}">
        <p14:creationId xmlns:p14="http://schemas.microsoft.com/office/powerpoint/2010/main" val="22893536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ws.amazon.com/health/case-studies/?case-studies-health-cards.sort-by=item.additionalFields.sortDate&amp;case-studies-health-cards.sort-order=desc&amp;awsf.case-studies-filter-area=*all" TargetMode="External"/><Relationship Id="rId2" Type="http://schemas.openxmlformats.org/officeDocument/2006/relationships/hyperlink" Target="https://aws.amazon.com/health/" TargetMode="External"/><Relationship Id="rId1" Type="http://schemas.openxmlformats.org/officeDocument/2006/relationships/slideLayout" Target="../slideLayouts/slideLayout2.xml"/><Relationship Id="rId4" Type="http://schemas.openxmlformats.org/officeDocument/2006/relationships/hyperlink" Target="https://aws.amazon.com/blogs/industries/category/industries/healthcar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6" name="Rectangle 2055">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8" name="Rectangle 2057">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0" name="Rectangle 2059">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4" name="Rectangle 2073">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8F25E-D797-143B-5E77-DD31D8FD1CE7}"/>
              </a:ext>
            </a:extLst>
          </p:cNvPr>
          <p:cNvSpPr>
            <a:spLocks noGrp="1"/>
          </p:cNvSpPr>
          <p:nvPr>
            <p:ph type="ctrTitle"/>
          </p:nvPr>
        </p:nvSpPr>
        <p:spPr>
          <a:xfrm>
            <a:off x="1127208" y="857251"/>
            <a:ext cx="4747280" cy="3098061"/>
          </a:xfrm>
        </p:spPr>
        <p:txBody>
          <a:bodyPr anchor="b">
            <a:normAutofit fontScale="90000"/>
          </a:bodyPr>
          <a:lstStyle/>
          <a:p>
            <a:br>
              <a:rPr lang="en-US" sz="2300" dirty="0">
                <a:solidFill>
                  <a:srgbClr val="FFFFFF"/>
                </a:solidFill>
              </a:rPr>
            </a:br>
            <a:br>
              <a:rPr lang="en-US" sz="2300" dirty="0">
                <a:solidFill>
                  <a:srgbClr val="FFFFFF"/>
                </a:solidFill>
              </a:rPr>
            </a:br>
            <a:br>
              <a:rPr lang="en-US" sz="2300" dirty="0">
                <a:solidFill>
                  <a:srgbClr val="FFFFFF"/>
                </a:solidFill>
              </a:rPr>
            </a:br>
            <a:br>
              <a:rPr lang="en-US" sz="2300" dirty="0">
                <a:solidFill>
                  <a:srgbClr val="FFFFFF"/>
                </a:solidFill>
              </a:rPr>
            </a:br>
            <a:br>
              <a:rPr lang="en-US" sz="2300" dirty="0">
                <a:solidFill>
                  <a:srgbClr val="FFFFFF"/>
                </a:solidFill>
              </a:rPr>
            </a:br>
            <a:r>
              <a:rPr lang="en-US" sz="4900" dirty="0">
                <a:solidFill>
                  <a:srgbClr val="FFFFFF"/>
                </a:solidFill>
                <a:latin typeface="Times New Roman" panose="02020603050405020304" pitchFamily="18" charset="0"/>
                <a:cs typeface="Times New Roman" panose="02020603050405020304" pitchFamily="18" charset="0"/>
              </a:rPr>
              <a:t>Healthcare Data Analysis Platform Using AWS Services</a:t>
            </a:r>
            <a:br>
              <a:rPr lang="en-US" sz="2300" dirty="0">
                <a:solidFill>
                  <a:srgbClr val="FFFFFF"/>
                </a:solidFill>
              </a:rPr>
            </a:br>
            <a:br>
              <a:rPr lang="en-US" sz="2300" dirty="0">
                <a:solidFill>
                  <a:srgbClr val="FFFFFF"/>
                </a:solidFill>
              </a:rPr>
            </a:br>
            <a:endParaRPr lang="en-IN" sz="2300" dirty="0">
              <a:solidFill>
                <a:srgbClr val="FFFFFF"/>
              </a:solidFill>
            </a:endParaRPr>
          </a:p>
        </p:txBody>
      </p:sp>
      <p:sp>
        <p:nvSpPr>
          <p:cNvPr id="2064" name="Rectangle 2063">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E71F0DE-2B89-A9C1-B85D-AE01C26C6579}"/>
              </a:ext>
            </a:extLst>
          </p:cNvPr>
          <p:cNvSpPr>
            <a:spLocks noGrp="1"/>
          </p:cNvSpPr>
          <p:nvPr>
            <p:ph type="subTitle" idx="1"/>
          </p:nvPr>
        </p:nvSpPr>
        <p:spPr>
          <a:xfrm>
            <a:off x="1127208" y="4756265"/>
            <a:ext cx="4393278" cy="1244483"/>
          </a:xfrm>
        </p:spPr>
        <p:txBody>
          <a:bodyPr anchor="t">
            <a:normAutofit/>
          </a:bodyPr>
          <a:lstStyle/>
          <a:p>
            <a:pPr algn="l"/>
            <a:r>
              <a:rPr lang="en-IN" sz="2000" dirty="0">
                <a:solidFill>
                  <a:srgbClr val="FFFFFF"/>
                </a:solidFill>
              </a:rPr>
              <a:t>By:</a:t>
            </a:r>
          </a:p>
          <a:p>
            <a:pPr algn="l"/>
            <a:r>
              <a:rPr lang="en-IN" sz="2000" dirty="0">
                <a:solidFill>
                  <a:srgbClr val="FFFFFF"/>
                </a:solidFill>
              </a:rPr>
              <a:t>Akhil </a:t>
            </a:r>
            <a:r>
              <a:rPr lang="en-IN" sz="2000" dirty="0" err="1">
                <a:solidFill>
                  <a:srgbClr val="FFFFFF"/>
                </a:solidFill>
              </a:rPr>
              <a:t>Gadige</a:t>
            </a:r>
            <a:endParaRPr lang="en-IN" sz="2000" dirty="0">
              <a:solidFill>
                <a:srgbClr val="FFFFFF"/>
              </a:solidFill>
            </a:endParaRPr>
          </a:p>
          <a:p>
            <a:pPr algn="l"/>
            <a:r>
              <a:rPr lang="en-IN" sz="2000" dirty="0">
                <a:solidFill>
                  <a:srgbClr val="FFFFFF"/>
                </a:solidFill>
              </a:rPr>
              <a:t>Rutvik  Sai Mittapalli</a:t>
            </a:r>
          </a:p>
        </p:txBody>
      </p:sp>
      <p:sp>
        <p:nvSpPr>
          <p:cNvPr id="2066" name="Oval 2065">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descr="AWS Marketplace: Healthcare Data ...">
            <a:extLst>
              <a:ext uri="{FF2B5EF4-FFF2-40B4-BE49-F238E27FC236}">
                <a16:creationId xmlns:a16="http://schemas.microsoft.com/office/drawing/2014/main" id="{D520F8E1-E8A9-688C-F929-24707E69C81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20559" y="2130220"/>
            <a:ext cx="3737164" cy="26118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41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2868635-C6E3-7347-383E-A4B613D3680F}"/>
              </a:ext>
            </a:extLst>
          </p:cNvPr>
          <p:cNvSpPr>
            <a:spLocks noGrp="1"/>
          </p:cNvSpPr>
          <p:nvPr>
            <p:ph type="title"/>
          </p:nvPr>
        </p:nvSpPr>
        <p:spPr>
          <a:xfrm>
            <a:off x="826396" y="2501983"/>
            <a:ext cx="4230100" cy="1472369"/>
          </a:xfrm>
        </p:spPr>
        <p:txBody>
          <a:bodyPr anchor="b">
            <a:normAutofit/>
          </a:bodyPr>
          <a:lstStyle/>
          <a:p>
            <a:pPr algn="r"/>
            <a:r>
              <a:rPr lang="en-IN" sz="4800" dirty="0">
                <a:solidFill>
                  <a:srgbClr val="FFFFFF"/>
                </a:solidFill>
                <a:latin typeface="Times New Roman" panose="02020603050405020304" pitchFamily="18" charset="0"/>
                <a:cs typeface="Times New Roman" panose="02020603050405020304" pitchFamily="18" charset="0"/>
              </a:rPr>
              <a:t>Benefits and Impact</a:t>
            </a:r>
          </a:p>
        </p:txBody>
      </p:sp>
      <p:sp>
        <p:nvSpPr>
          <p:cNvPr id="3" name="Content Placeholder 2">
            <a:extLst>
              <a:ext uri="{FF2B5EF4-FFF2-40B4-BE49-F238E27FC236}">
                <a16:creationId xmlns:a16="http://schemas.microsoft.com/office/drawing/2014/main" id="{4A86BEAB-D325-5B13-C8C9-327E2EB5BB11}"/>
              </a:ext>
            </a:extLst>
          </p:cNvPr>
          <p:cNvSpPr>
            <a:spLocks noGrp="1"/>
          </p:cNvSpPr>
          <p:nvPr>
            <p:ph idx="1"/>
          </p:nvPr>
        </p:nvSpPr>
        <p:spPr>
          <a:xfrm>
            <a:off x="6503158" y="649480"/>
            <a:ext cx="4862447" cy="5546047"/>
          </a:xfrm>
        </p:spPr>
        <p:txBody>
          <a:bodyPr anchor="ctr">
            <a:normAutofit/>
          </a:bodyPr>
          <a:lstStyle/>
          <a:p>
            <a:r>
              <a:rPr lang="en-IN" sz="2000" kern="100">
                <a:effectLst/>
                <a:latin typeface="Times New Roman" panose="02020603050405020304" pitchFamily="18" charset="0"/>
                <a:ea typeface="Aptos" panose="020B0004020202020204" pitchFamily="34" charset="0"/>
                <a:cs typeface="Times New Roman" panose="02020603050405020304" pitchFamily="18" charset="0"/>
              </a:rPr>
              <a:t>The AWS-based platform had a tangible impact on public health responses. It facilitated the rapid identification of emerging COVID-19 hotspots and enabled the optimization of resource allocation to hospitals and clinics. The platform also supported vaccine rollout programs by providing logistics insights and tracking vaccination rates.</a:t>
            </a:r>
          </a:p>
          <a:p>
            <a:endParaRPr lang="en-IN" sz="2000"/>
          </a:p>
        </p:txBody>
      </p:sp>
    </p:spTree>
    <p:extLst>
      <p:ext uri="{BB962C8B-B14F-4D97-AF65-F5344CB8AC3E}">
        <p14:creationId xmlns:p14="http://schemas.microsoft.com/office/powerpoint/2010/main" val="17210150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F11066-AA81-4F4C-92E9-EA4F3462754F}"/>
              </a:ext>
            </a:extLst>
          </p:cNvPr>
          <p:cNvSpPr>
            <a:spLocks noGrp="1"/>
          </p:cNvSpPr>
          <p:nvPr>
            <p:ph type="title"/>
          </p:nvPr>
        </p:nvSpPr>
        <p:spPr>
          <a:xfrm>
            <a:off x="826396" y="3154680"/>
            <a:ext cx="4230100" cy="819672"/>
          </a:xfrm>
        </p:spPr>
        <p:txBody>
          <a:bodyPr anchor="b">
            <a:normAutofit/>
          </a:bodyPr>
          <a:lstStyle/>
          <a:p>
            <a:pPr algn="r"/>
            <a:r>
              <a:rPr lang="en-IN" dirty="0">
                <a:solidFill>
                  <a:srgbClr val="FFFFFF"/>
                </a:solidFill>
                <a:latin typeface="Times New Roman" panose="02020603050405020304" pitchFamily="18" charset="0"/>
                <a:cs typeface="Times New Roman" panose="02020603050405020304" pitchFamily="18" charset="0"/>
              </a:rPr>
              <a:t> Conclusion</a:t>
            </a:r>
          </a:p>
        </p:txBody>
      </p:sp>
      <p:sp>
        <p:nvSpPr>
          <p:cNvPr id="3" name="Content Placeholder 2">
            <a:extLst>
              <a:ext uri="{FF2B5EF4-FFF2-40B4-BE49-F238E27FC236}">
                <a16:creationId xmlns:a16="http://schemas.microsoft.com/office/drawing/2014/main" id="{CEB7CC5D-1731-A695-20D1-CF0B1791CE44}"/>
              </a:ext>
            </a:extLst>
          </p:cNvPr>
          <p:cNvSpPr>
            <a:spLocks noGrp="1"/>
          </p:cNvSpPr>
          <p:nvPr>
            <p:ph idx="1"/>
          </p:nvPr>
        </p:nvSpPr>
        <p:spPr>
          <a:xfrm>
            <a:off x="6503158" y="649480"/>
            <a:ext cx="4862447" cy="5546047"/>
          </a:xfrm>
        </p:spPr>
        <p:txBody>
          <a:bodyPr anchor="ctr">
            <a:normAutofit/>
          </a:bodyPr>
          <a:lstStyle/>
          <a:p>
            <a:r>
              <a:rPr lang="en-IN" sz="2000" kern="100">
                <a:effectLst/>
                <a:latin typeface="Times New Roman" panose="02020603050405020304" pitchFamily="18" charset="0"/>
                <a:ea typeface="Aptos" panose="020B0004020202020204" pitchFamily="34" charset="0"/>
                <a:cs typeface="Times New Roman" panose="02020603050405020304" pitchFamily="18" charset="0"/>
              </a:rPr>
              <a:t>The deployment of the AWS Healthcare Data Analysis Platform during the COVID-19 pandemic highlighted the importance of cloud computing in addressing public health emergencies. The solution provided by AWS services showcased the benefits of a cloud approach in terms of scalability, security, and speed of deployment, setting a new standard for data-driven healthcare responses in times of crisis.</a:t>
            </a:r>
          </a:p>
          <a:p>
            <a:endParaRPr lang="en-IN" sz="2000"/>
          </a:p>
        </p:txBody>
      </p:sp>
    </p:spTree>
    <p:extLst>
      <p:ext uri="{BB962C8B-B14F-4D97-AF65-F5344CB8AC3E}">
        <p14:creationId xmlns:p14="http://schemas.microsoft.com/office/powerpoint/2010/main" val="14938580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4F0AA4-632A-BB5E-C38F-089A277FD82A}"/>
              </a:ext>
            </a:extLst>
          </p:cNvPr>
          <p:cNvSpPr>
            <a:spLocks noGrp="1"/>
          </p:cNvSpPr>
          <p:nvPr>
            <p:ph type="title"/>
          </p:nvPr>
        </p:nvSpPr>
        <p:spPr>
          <a:xfrm>
            <a:off x="466722" y="2501984"/>
            <a:ext cx="3201366" cy="1472368"/>
          </a:xfrm>
        </p:spPr>
        <p:txBody>
          <a:bodyPr anchor="b">
            <a:normAutofit/>
          </a:bodyPr>
          <a:lstStyle/>
          <a:p>
            <a:pPr algn="r"/>
            <a:r>
              <a:rPr lang="en-IN" sz="4800" dirty="0">
                <a:solidFill>
                  <a:srgbClr val="FFFFFF"/>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527ED726-6AC4-8467-43F3-EF144B4921DD}"/>
              </a:ext>
            </a:extLst>
          </p:cNvPr>
          <p:cNvSpPr>
            <a:spLocks noGrp="1"/>
          </p:cNvSpPr>
          <p:nvPr>
            <p:ph idx="1"/>
          </p:nvPr>
        </p:nvSpPr>
        <p:spPr>
          <a:xfrm>
            <a:off x="4810259" y="649480"/>
            <a:ext cx="6555347" cy="5546047"/>
          </a:xfrm>
        </p:spPr>
        <p:txBody>
          <a:bodyPr anchor="ctr">
            <a:normAutofit/>
          </a:bodyPr>
          <a:lstStyle/>
          <a:p>
            <a:r>
              <a:rPr lang="en-IN" sz="2000">
                <a:hlinkClick r:id="rId2"/>
              </a:rPr>
              <a:t>https://aws.amazon.com/health/</a:t>
            </a:r>
            <a:endParaRPr lang="en-IN" sz="2000"/>
          </a:p>
          <a:p>
            <a:r>
              <a:rPr lang="en-IN" sz="2000">
                <a:hlinkClick r:id="rId3"/>
              </a:rPr>
              <a:t>https://aws.amazon.com/health/case-studies/?case-studies-health-cards.sort-by=item.additionalFields.sortDate&amp;case-studies-health-cards.sort-order=desc&amp;awsf.case-studies-filter-area=*all</a:t>
            </a:r>
            <a:endParaRPr lang="en-IN" sz="2000"/>
          </a:p>
          <a:p>
            <a:r>
              <a:rPr lang="en-IN" sz="2000">
                <a:hlinkClick r:id="rId4"/>
              </a:rPr>
              <a:t>https://aws.amazon.com/blogs/industries/category/industries/healthcare/</a:t>
            </a:r>
            <a:endParaRPr lang="en-IN" sz="2000"/>
          </a:p>
          <a:p>
            <a:r>
              <a:rPr lang="en-IN" sz="2000"/>
              <a:t>https://aws.amazon.com/solutions/case-studies/change-healthcare/</a:t>
            </a:r>
          </a:p>
        </p:txBody>
      </p:sp>
    </p:spTree>
    <p:extLst>
      <p:ext uri="{BB962C8B-B14F-4D97-AF65-F5344CB8AC3E}">
        <p14:creationId xmlns:p14="http://schemas.microsoft.com/office/powerpoint/2010/main" val="164494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01B0E2-261F-6984-3CC4-D84A3348CC21}"/>
              </a:ext>
            </a:extLst>
          </p:cNvPr>
          <p:cNvSpPr>
            <a:spLocks noGrp="1"/>
          </p:cNvSpPr>
          <p:nvPr>
            <p:ph type="ctrTitle"/>
          </p:nvPr>
        </p:nvSpPr>
        <p:spPr>
          <a:xfrm>
            <a:off x="1386865" y="2214880"/>
            <a:ext cx="9321775" cy="1872624"/>
          </a:xfrm>
        </p:spPr>
        <p:txBody>
          <a:bodyPr>
            <a:normAutofit/>
          </a:bodyPr>
          <a:lstStyle/>
          <a:p>
            <a:r>
              <a:rPr lang="en-IN" sz="7200" dirty="0">
                <a:solidFill>
                  <a:srgbClr val="FFFFFF"/>
                </a:solidFill>
                <a:latin typeface="Times New Roman" panose="02020603050405020304" pitchFamily="18" charset="0"/>
                <a:cs typeface="Times New Roman" panose="02020603050405020304" pitchFamily="18" charset="0"/>
              </a:rPr>
              <a:t>Thank You</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773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23B823-3AB5-086D-AC98-586E628F7E48}"/>
              </a:ext>
            </a:extLst>
          </p:cNvPr>
          <p:cNvSpPr>
            <a:spLocks noGrp="1"/>
          </p:cNvSpPr>
          <p:nvPr>
            <p:ph type="title"/>
          </p:nvPr>
        </p:nvSpPr>
        <p:spPr>
          <a:xfrm>
            <a:off x="466722" y="2724912"/>
            <a:ext cx="3201366" cy="1249440"/>
          </a:xfrm>
        </p:spPr>
        <p:txBody>
          <a:bodyPr anchor="b">
            <a:normAutofit/>
          </a:bodyPr>
          <a:lstStyle/>
          <a:p>
            <a:r>
              <a:rPr lang="en-IN" dirty="0">
                <a:solidFill>
                  <a:srgbClr val="FFFFFF"/>
                </a:solidFill>
                <a:latin typeface="Times New Roman" panose="02020603050405020304" pitchFamily="18" charset="0"/>
                <a:cs typeface="Times New Roman" panose="02020603050405020304" pitchFamily="18" charset="0"/>
              </a:rPr>
              <a:t>Overview</a:t>
            </a:r>
          </a:p>
        </p:txBody>
      </p:sp>
      <p:sp>
        <p:nvSpPr>
          <p:cNvPr id="3" name="Content Placeholder 2">
            <a:extLst>
              <a:ext uri="{FF2B5EF4-FFF2-40B4-BE49-F238E27FC236}">
                <a16:creationId xmlns:a16="http://schemas.microsoft.com/office/drawing/2014/main" id="{6BA5910D-E7DA-D70F-5DCD-5EB1DCBA1692}"/>
              </a:ext>
            </a:extLst>
          </p:cNvPr>
          <p:cNvSpPr>
            <a:spLocks noGrp="1"/>
          </p:cNvSpPr>
          <p:nvPr>
            <p:ph idx="1"/>
          </p:nvPr>
        </p:nvSpPr>
        <p:spPr>
          <a:xfrm>
            <a:off x="4810259" y="649480"/>
            <a:ext cx="6555347" cy="5546047"/>
          </a:xfrm>
        </p:spPr>
        <p:txBody>
          <a:bodyPr anchor="ctr">
            <a:normAutofit/>
          </a:bodyPr>
          <a:lstStyle/>
          <a:p>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In the face of the COVID-19 pandemic, healthcare systems globally faced the urgent need for rapid and scalable data analysis solutions. This case study examines the deployment of Amazon Web Services (AWS) to create a comprehensive Healthcare Data Analysis Platform tailored for managing, analysing, and interpreting COVID-19-related data. The platform leveraged key AWS services to handle vast data volumes, maintain security and compliance, and deliver actionable insights to healthcare providers and policymakers, demonstrating the pivotal role of cloud technology in public health crises.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609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052591-266E-8486-F2F8-F473306578B5}"/>
              </a:ext>
            </a:extLst>
          </p:cNvPr>
          <p:cNvSpPr>
            <a:spLocks noGrp="1"/>
          </p:cNvSpPr>
          <p:nvPr>
            <p:ph type="title"/>
          </p:nvPr>
        </p:nvSpPr>
        <p:spPr>
          <a:xfrm>
            <a:off x="826396" y="2642616"/>
            <a:ext cx="4230100" cy="1331736"/>
          </a:xfrm>
        </p:spPr>
        <p:txBody>
          <a:bodyPr anchor="b">
            <a:normAutofit/>
          </a:bodyPr>
          <a:lstStyle/>
          <a:p>
            <a:r>
              <a:rPr lang="en-IN" dirty="0">
                <a:solidFill>
                  <a:srgbClr val="FFFFFF"/>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C9C8CE85-AE5B-BDB9-B695-8A5DA1A2FF9F}"/>
              </a:ext>
            </a:extLst>
          </p:cNvPr>
          <p:cNvSpPr>
            <a:spLocks noGrp="1"/>
          </p:cNvSpPr>
          <p:nvPr>
            <p:ph idx="1"/>
          </p:nvPr>
        </p:nvSpPr>
        <p:spPr>
          <a:xfrm>
            <a:off x="6503158" y="649480"/>
            <a:ext cx="4862447" cy="5546047"/>
          </a:xfrm>
        </p:spPr>
        <p:txBody>
          <a:bodyPr anchor="ctr">
            <a:normAutofit/>
          </a:bodyPr>
          <a:lstStyle/>
          <a:p>
            <a:r>
              <a:rPr lang="en-US" sz="2000">
                <a:latin typeface="Times New Roman" panose="02020603050405020304" pitchFamily="18" charset="0"/>
                <a:cs typeface="Times New Roman" panose="02020603050405020304" pitchFamily="18" charset="0"/>
              </a:rPr>
              <a:t>The explosion of data volumes due to COVID-19 testing, patient records, and vaccinations has been a significant challenge and opportunity for healthcare systems worldwide.</a:t>
            </a:r>
          </a:p>
          <a:p>
            <a:r>
              <a:rPr lang="en-US" sz="2000">
                <a:latin typeface="Times New Roman" panose="02020603050405020304" pitchFamily="18" charset="0"/>
                <a:cs typeface="Times New Roman" panose="02020603050405020304" pitchFamily="18" charset="0"/>
              </a:rPr>
              <a:t>The explosion of data volumes due to COVID-19 testing, patient records, and vaccinations.</a:t>
            </a:r>
          </a:p>
          <a:p>
            <a:r>
              <a:rPr lang="en-US" sz="2000">
                <a:latin typeface="Times New Roman" panose="02020603050405020304" pitchFamily="18" charset="0"/>
                <a:cs typeface="Times New Roman" panose="02020603050405020304" pitchFamily="18" charset="0"/>
              </a:rPr>
              <a:t>The complexity of integrating diverse data types from multiple sources.</a:t>
            </a:r>
          </a:p>
          <a:p>
            <a:r>
              <a:rPr lang="en-US" sz="2000">
                <a:latin typeface="Times New Roman" panose="02020603050405020304" pitchFamily="18" charset="0"/>
                <a:cs typeface="Times New Roman" panose="02020603050405020304" pitchFamily="18" charset="0"/>
              </a:rPr>
              <a:t>The critical need for real-time analytics to inform public health decisions.</a:t>
            </a:r>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0063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AE02C9-30A9-2C6D-1057-8A4A2278BB62}"/>
              </a:ext>
            </a:extLst>
          </p:cNvPr>
          <p:cNvSpPr>
            <a:spLocks noGrp="1"/>
          </p:cNvSpPr>
          <p:nvPr>
            <p:ph type="title"/>
          </p:nvPr>
        </p:nvSpPr>
        <p:spPr>
          <a:xfrm>
            <a:off x="826396" y="586855"/>
            <a:ext cx="4230100" cy="3387497"/>
          </a:xfrm>
        </p:spPr>
        <p:txBody>
          <a:bodyPr anchor="b">
            <a:normAutofit/>
          </a:bodyPr>
          <a:lstStyle/>
          <a:p>
            <a:pPr algn="r"/>
            <a:r>
              <a:rPr lang="en-IN" sz="4000" dirty="0">
                <a:solidFill>
                  <a:srgbClr val="FFFFFF"/>
                </a:solidFill>
                <a:latin typeface="Times New Roman" panose="02020603050405020304" pitchFamily="18" charset="0"/>
                <a:cs typeface="Times New Roman" panose="02020603050405020304" pitchFamily="18" charset="0"/>
              </a:rPr>
              <a:t>Detailed Aws Workflow</a:t>
            </a:r>
          </a:p>
        </p:txBody>
      </p:sp>
      <p:sp>
        <p:nvSpPr>
          <p:cNvPr id="3" name="Content Placeholder 2">
            <a:extLst>
              <a:ext uri="{FF2B5EF4-FFF2-40B4-BE49-F238E27FC236}">
                <a16:creationId xmlns:a16="http://schemas.microsoft.com/office/drawing/2014/main" id="{8F4D82C8-E802-F55F-2178-C6604A5215AA}"/>
              </a:ext>
            </a:extLst>
          </p:cNvPr>
          <p:cNvSpPr>
            <a:spLocks noGrp="1"/>
          </p:cNvSpPr>
          <p:nvPr>
            <p:ph idx="1"/>
          </p:nvPr>
        </p:nvSpPr>
        <p:spPr>
          <a:xfrm>
            <a:off x="6503158" y="649480"/>
            <a:ext cx="4862447" cy="5546047"/>
          </a:xfrm>
        </p:spPr>
        <p:txBody>
          <a:bodyPr anchor="ctr">
            <a:normAutofit/>
          </a:bodyPr>
          <a:lstStyle/>
          <a:p>
            <a:pPr>
              <a:spcAft>
                <a:spcPts val="800"/>
              </a:spcAf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AWS was selected for its robust cloud infrastructure, offering a suite of services that could be seamlessly integrated to construct a holistic data analysis platform. Key services included:</a:t>
            </a:r>
          </a:p>
          <a:p>
            <a:pPr>
              <a:spcAft>
                <a:spcPts val="800"/>
              </a:spcAf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Amazon S3:</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Amazon Simple Storage Service (Amazon S3) is an object storage service offering industry-leading scalability, data availability, security, and performance. Organizations use S3 for a wide range of purposes:</a:t>
            </a:r>
          </a:p>
          <a:p>
            <a:pPr>
              <a:spcAft>
                <a:spcPts val="800"/>
              </a:spcAft>
            </a:pPr>
            <a:r>
              <a:rPr lang="en-IN" sz="2000" b="1" kern="100" dirty="0">
                <a:effectLst/>
                <a:latin typeface="Times New Roman" panose="02020603050405020304" pitchFamily="18" charset="0"/>
                <a:ea typeface="Aptos" panose="020B0004020202020204" pitchFamily="34" charset="0"/>
                <a:cs typeface="Times New Roman" panose="02020603050405020304" pitchFamily="18" charset="0"/>
              </a:rPr>
              <a:t>AWS Glue:</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AWS Glue is a fully managed extract, transform, and load (ETL) service that makes it simple and cost-effective to categorize your data, clean it, enrich it, and move it reliably between various data stores.</a:t>
            </a: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5435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937C4D-E7BA-BB46-500C-E3C67927636C}"/>
              </a:ext>
            </a:extLst>
          </p:cNvPr>
          <p:cNvSpPr>
            <a:spLocks noGrp="1"/>
          </p:cNvSpPr>
          <p:nvPr>
            <p:ph type="title"/>
          </p:nvPr>
        </p:nvSpPr>
        <p:spPr>
          <a:xfrm>
            <a:off x="826396" y="586855"/>
            <a:ext cx="4149865" cy="1059065"/>
          </a:xfrm>
        </p:spPr>
        <p:txBody>
          <a:bodyPr anchor="b">
            <a:normAutofit/>
          </a:bodyPr>
          <a:lstStyle/>
          <a:p>
            <a:pPr algn="r"/>
            <a:r>
              <a:rPr lang="en-IN" sz="4000" dirty="0">
                <a:solidFill>
                  <a:srgbClr val="FFFFFF"/>
                </a:solidFill>
              </a:rPr>
              <a:t>  </a:t>
            </a:r>
          </a:p>
        </p:txBody>
      </p:sp>
      <p:sp>
        <p:nvSpPr>
          <p:cNvPr id="3" name="Content Placeholder 2">
            <a:extLst>
              <a:ext uri="{FF2B5EF4-FFF2-40B4-BE49-F238E27FC236}">
                <a16:creationId xmlns:a16="http://schemas.microsoft.com/office/drawing/2014/main" id="{E4E8DC76-2289-568D-7CA8-E6ADAB1DBD6B}"/>
              </a:ext>
            </a:extLst>
          </p:cNvPr>
          <p:cNvSpPr>
            <a:spLocks noGrp="1"/>
          </p:cNvSpPr>
          <p:nvPr>
            <p:ph idx="1"/>
          </p:nvPr>
        </p:nvSpPr>
        <p:spPr>
          <a:xfrm>
            <a:off x="6503158" y="237744"/>
            <a:ext cx="4862447" cy="6281928"/>
          </a:xfrm>
        </p:spPr>
        <p:txBody>
          <a:bodyPr anchor="ctr">
            <a:normAutofit/>
          </a:bodyPr>
          <a:lstStyle/>
          <a:p>
            <a:pPr>
              <a:spcAft>
                <a:spcPts val="800"/>
              </a:spcAft>
            </a:pPr>
            <a:r>
              <a:rPr lang="en-IN" sz="1700" b="1" kern="100" dirty="0">
                <a:effectLst/>
                <a:latin typeface="Times New Roman" panose="02020603050405020304" pitchFamily="18" charset="0"/>
                <a:ea typeface="Aptos" panose="020B0004020202020204" pitchFamily="34" charset="0"/>
                <a:cs typeface="Times New Roman" panose="02020603050405020304" pitchFamily="18" charset="0"/>
              </a:rPr>
              <a:t>Amazon Athena:</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 Amazon Athena is an interactive query service that makes it easy to analyse data directly in Amazon S3 using standard SQL.</a:t>
            </a:r>
          </a:p>
          <a:p>
            <a:pPr>
              <a:spcAft>
                <a:spcPts val="800"/>
              </a:spcAft>
            </a:pPr>
            <a:r>
              <a:rPr lang="en-IN" sz="1700" b="1" kern="100" dirty="0">
                <a:effectLst/>
                <a:latin typeface="Times New Roman" panose="02020603050405020304" pitchFamily="18" charset="0"/>
                <a:ea typeface="Aptos" panose="020B0004020202020204" pitchFamily="34" charset="0"/>
                <a:cs typeface="Times New Roman" panose="02020603050405020304" pitchFamily="18" charset="0"/>
              </a:rPr>
              <a:t>Amazon Redshift:</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 Amazon Redshift is a fast, scalable data warehouse that makes it simple and cost-effective to analyse all your data across your data warehouse and data lake..</a:t>
            </a:r>
          </a:p>
          <a:p>
            <a:pPr>
              <a:spcAft>
                <a:spcPts val="800"/>
              </a:spcAft>
            </a:pPr>
            <a:r>
              <a:rPr lang="en-IN" sz="1700" b="1" kern="100" dirty="0">
                <a:effectLst/>
                <a:latin typeface="Times New Roman" panose="02020603050405020304" pitchFamily="18" charset="0"/>
                <a:ea typeface="Aptos" panose="020B0004020202020204" pitchFamily="34" charset="0"/>
                <a:cs typeface="Times New Roman" panose="02020603050405020304" pitchFamily="18" charset="0"/>
              </a:rPr>
              <a:t>Amazon Vpc</a:t>
            </a: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en-US" sz="1700" kern="100" dirty="0">
                <a:latin typeface="Times New Roman" panose="02020603050405020304" pitchFamily="18" charset="0"/>
                <a:ea typeface="Aptos" panose="020B0004020202020204" pitchFamily="34" charset="0"/>
                <a:cs typeface="Times New Roman" panose="02020603050405020304" pitchFamily="18" charset="0"/>
              </a:rPr>
              <a:t>A S</a:t>
            </a:r>
            <a:r>
              <a:rPr lang="en-US" sz="1700" kern="100" dirty="0">
                <a:effectLst/>
                <a:latin typeface="Times New Roman" panose="02020603050405020304" pitchFamily="18" charset="0"/>
                <a:ea typeface="Aptos" panose="020B0004020202020204" pitchFamily="34" charset="0"/>
                <a:cs typeface="Times New Roman" panose="02020603050405020304" pitchFamily="18" charset="0"/>
              </a:rPr>
              <a:t>ervice that allows users to provision a logically isolated section of the AWS Cloud where they can launch AWS resources in a virtual network, providing control over their virtual networking environment, including IP address ranges, subnets, and network gateways.</a:t>
            </a:r>
          </a:p>
          <a:p>
            <a:pPr>
              <a:lnSpc>
                <a:spcPct val="107000"/>
              </a:lnSpc>
              <a:spcAft>
                <a:spcPts val="800"/>
              </a:spcAft>
            </a:pP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Amazon Quick Sight: </a:t>
            </a:r>
            <a:r>
              <a:rPr lang="en-IN" sz="1800" dirty="0">
                <a:effectLst/>
                <a:latin typeface="Times New Roman" panose="02020603050405020304" pitchFamily="18" charset="0"/>
                <a:ea typeface="Aptos" panose="020B0004020202020204" pitchFamily="34" charset="0"/>
              </a:rPr>
              <a:t>Amazon Quick Sight is a cloud-based business intelligence (BI) service provided by Amazon Web Services (AWS). </a:t>
            </a:r>
            <a:endParaRPr lang="en-IN" sz="1700" kern="100" dirty="0">
              <a:effectLst/>
              <a:latin typeface="Times New Roman" panose="02020603050405020304" pitchFamily="18" charset="0"/>
              <a:ea typeface="Aptos" panose="020B0004020202020204" pitchFamily="34" charset="0"/>
              <a:cs typeface="Times New Roman" panose="02020603050405020304" pitchFamily="18" charset="0"/>
            </a:endParaRPr>
          </a:p>
          <a:p>
            <a:pPr>
              <a:spcAft>
                <a:spcPts val="800"/>
              </a:spcAft>
            </a:pPr>
            <a:r>
              <a:rPr lang="en-IN" sz="1700" kern="100" dirty="0">
                <a:effectLst/>
                <a:latin typeface="Times New Roman" panose="02020603050405020304" pitchFamily="18" charset="0"/>
                <a:ea typeface="Aptos" panose="020B0004020202020204" pitchFamily="34" charset="0"/>
                <a:cs typeface="Times New Roman" panose="02020603050405020304" pitchFamily="18" charset="0"/>
              </a:rPr>
              <a:t>These services provided the foundation for a scalable, secure, and agile platform capable of adapting to the evolving needs of the pandemic response.</a:t>
            </a:r>
          </a:p>
          <a:p>
            <a:endParaRPr lang="en-IN" sz="1700" dirty="0"/>
          </a:p>
        </p:txBody>
      </p:sp>
      <p:sp>
        <p:nvSpPr>
          <p:cNvPr id="9" name="TextBox 8">
            <a:extLst>
              <a:ext uri="{FF2B5EF4-FFF2-40B4-BE49-F238E27FC236}">
                <a16:creationId xmlns:a16="http://schemas.microsoft.com/office/drawing/2014/main" id="{17A4E7C3-FAAC-179F-FF9E-5E2A9AE68A7A}"/>
              </a:ext>
            </a:extLst>
          </p:cNvPr>
          <p:cNvSpPr txBox="1"/>
          <p:nvPr/>
        </p:nvSpPr>
        <p:spPr>
          <a:xfrm>
            <a:off x="616017" y="1366787"/>
            <a:ext cx="3253339" cy="1323439"/>
          </a:xfrm>
          <a:prstGeom prst="rect">
            <a:avLst/>
          </a:prstGeom>
          <a:noFill/>
        </p:spPr>
        <p:txBody>
          <a:bodyPr wrap="square">
            <a:spAutoFit/>
          </a:bodyPr>
          <a:lstStyle/>
          <a:p>
            <a:r>
              <a:rPr lang="en-IN" sz="4000" dirty="0">
                <a:solidFill>
                  <a:srgbClr val="FFFFFF"/>
                </a:solidFill>
                <a:latin typeface="Times New Roman" panose="02020603050405020304" pitchFamily="18" charset="0"/>
                <a:cs typeface="Times New Roman" panose="02020603050405020304" pitchFamily="18" charset="0"/>
              </a:rPr>
              <a:t>Detailed Aws Workflow</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9688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software development process">
            <a:extLst>
              <a:ext uri="{FF2B5EF4-FFF2-40B4-BE49-F238E27FC236}">
                <a16:creationId xmlns:a16="http://schemas.microsoft.com/office/drawing/2014/main" id="{4D8E26BF-CF0C-DE14-74CC-127D635EBBBA}"/>
              </a:ext>
            </a:extLst>
          </p:cNvPr>
          <p:cNvPicPr>
            <a:picLocks noChangeAspect="1"/>
          </p:cNvPicPr>
          <p:nvPr/>
        </p:nvPicPr>
        <p:blipFill rotWithShape="1">
          <a:blip r:embed="rId2">
            <a:extLst>
              <a:ext uri="{28A0092B-C50C-407E-A947-70E740481C1C}">
                <a14:useLocalDpi xmlns:a14="http://schemas.microsoft.com/office/drawing/2010/main" val="0"/>
              </a:ext>
            </a:extLst>
          </a:blip>
          <a:srcRect l="-9707" t="-13290" r="-2341" b="1243"/>
          <a:stretch/>
        </p:blipFill>
        <p:spPr>
          <a:xfrm>
            <a:off x="-139567" y="193313"/>
            <a:ext cx="11277600" cy="5836105"/>
          </a:xfrm>
          <a:prstGeom prst="rect">
            <a:avLst/>
          </a:prstGeom>
        </p:spPr>
      </p:pic>
    </p:spTree>
    <p:extLst>
      <p:ext uri="{BB962C8B-B14F-4D97-AF65-F5344CB8AC3E}">
        <p14:creationId xmlns:p14="http://schemas.microsoft.com/office/powerpoint/2010/main" val="2295738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A1664A-2505-5344-48B2-053226CD3861}"/>
              </a:ext>
            </a:extLst>
          </p:cNvPr>
          <p:cNvSpPr>
            <a:spLocks noGrp="1"/>
          </p:cNvSpPr>
          <p:nvPr>
            <p:ph type="title"/>
          </p:nvPr>
        </p:nvSpPr>
        <p:spPr>
          <a:xfrm>
            <a:off x="826396" y="1856232"/>
            <a:ext cx="4230100" cy="2118120"/>
          </a:xfrm>
        </p:spPr>
        <p:txBody>
          <a:bodyPr anchor="b">
            <a:normAutofit/>
          </a:bodyPr>
          <a:lstStyle/>
          <a:p>
            <a:r>
              <a:rPr lang="en-IN" dirty="0">
                <a:solidFill>
                  <a:srgbClr val="FFFFFF"/>
                </a:solidFill>
                <a:effectLst/>
                <a:latin typeface="Times New Roman" panose="02020603050405020304" pitchFamily="18" charset="0"/>
                <a:ea typeface="Aptos" panose="020B0004020202020204" pitchFamily="34" charset="0"/>
                <a:cs typeface="Times New Roman" panose="02020603050405020304" pitchFamily="18" charset="0"/>
              </a:rPr>
              <a:t>Detailed Workflow and Implementation</a:t>
            </a:r>
            <a:endParaRPr lang="en-IN"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19472A-47F2-A2D9-568F-8D195A96FC1B}"/>
              </a:ext>
            </a:extLst>
          </p:cNvPr>
          <p:cNvSpPr>
            <a:spLocks noGrp="1"/>
          </p:cNvSpPr>
          <p:nvPr>
            <p:ph idx="1"/>
          </p:nvPr>
        </p:nvSpPr>
        <p:spPr>
          <a:xfrm>
            <a:off x="6503158" y="649480"/>
            <a:ext cx="4862447" cy="5546047"/>
          </a:xfrm>
        </p:spPr>
        <p:txBody>
          <a:bodyPr anchor="ctr">
            <a:normAutofit/>
          </a:bodyPr>
          <a:lstStyle/>
          <a:p>
            <a:r>
              <a:rPr lang="en-IN" sz="2000" b="1" kern="100">
                <a:effectLst/>
                <a:latin typeface="Times New Roman" panose="02020603050405020304" pitchFamily="18" charset="0"/>
                <a:ea typeface="Aptos" panose="020B0004020202020204" pitchFamily="34" charset="0"/>
                <a:cs typeface="Times New Roman" panose="02020603050405020304" pitchFamily="18" charset="0"/>
              </a:rPr>
              <a:t>Data Collection and Storage: </a:t>
            </a:r>
            <a:r>
              <a:rPr lang="en-IN" sz="2000">
                <a:effectLst/>
                <a:latin typeface="Times New Roman" panose="02020603050405020304" pitchFamily="18" charset="0"/>
                <a:ea typeface="Aptos" panose="020B0004020202020204" pitchFamily="34" charset="0"/>
                <a:cs typeface="Times New Roman" panose="02020603050405020304" pitchFamily="18" charset="0"/>
              </a:rPr>
              <a:t>Data from a multitude of sources, such as electronic health records, diagnostic test results, and public health data, were consolidated on Amazon S3.</a:t>
            </a:r>
          </a:p>
          <a:p>
            <a:pPr marL="0" indent="0">
              <a:buNone/>
            </a:pP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p>
            <a:r>
              <a:rPr lang="en-IN" sz="2000" b="1">
                <a:effectLst/>
                <a:latin typeface="Times New Roman" panose="02020603050405020304" pitchFamily="18" charset="0"/>
                <a:ea typeface="Aptos" panose="020B0004020202020204" pitchFamily="34" charset="0"/>
                <a:cs typeface="Times New Roman" panose="02020603050405020304" pitchFamily="18" charset="0"/>
              </a:rPr>
              <a:t>Data Cataloging and Management: </a:t>
            </a:r>
            <a:r>
              <a:rPr lang="en-IN" sz="2000">
                <a:effectLst/>
                <a:latin typeface="Times New Roman" panose="02020603050405020304" pitchFamily="18" charset="0"/>
                <a:ea typeface="Aptos" panose="020B0004020202020204" pitchFamily="34" charset="0"/>
                <a:cs typeface="Times New Roman" panose="02020603050405020304" pitchFamily="18" charset="0"/>
              </a:rPr>
              <a:t>AWS Glue Crawler automatically identified and cataloged the data stored in S3, simplifying data discovery and organization. </a:t>
            </a:r>
          </a:p>
          <a:p>
            <a:pPr marL="0" indent="0">
              <a:buNone/>
            </a:pPr>
            <a:endParaRPr lang="en-IN" sz="2000" b="1">
              <a:effectLst/>
              <a:latin typeface="Times New Roman" panose="02020603050405020304" pitchFamily="18" charset="0"/>
              <a:ea typeface="Aptos" panose="020B0004020202020204" pitchFamily="34" charset="0"/>
              <a:cs typeface="Times New Roman" panose="02020603050405020304" pitchFamily="18" charset="0"/>
            </a:endParaRPr>
          </a:p>
          <a:p>
            <a:r>
              <a:rPr lang="en-IN" sz="2000" b="1" kern="100">
                <a:effectLst/>
                <a:latin typeface="Times New Roman" panose="02020603050405020304" pitchFamily="18" charset="0"/>
                <a:ea typeface="Aptos" panose="020B0004020202020204" pitchFamily="34" charset="0"/>
                <a:cs typeface="Times New Roman" panose="02020603050405020304" pitchFamily="18" charset="0"/>
              </a:rPr>
              <a:t>Data Processing and Analysis: </a:t>
            </a:r>
            <a:r>
              <a:rPr lang="en-IN" sz="2000">
                <a:effectLst/>
                <a:latin typeface="Times New Roman" panose="02020603050405020304" pitchFamily="18" charset="0"/>
                <a:ea typeface="Aptos" panose="020B0004020202020204" pitchFamily="34" charset="0"/>
                <a:cs typeface="Times New Roman" panose="02020603050405020304" pitchFamily="18" charset="0"/>
              </a:rPr>
              <a:t>AWS Glue Crawler automatically identified and cataloged the data stored in S3, simplifying data discovery and organization. </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p>
            <a:endParaRPr lang="en-IN" sz="2000"/>
          </a:p>
        </p:txBody>
      </p:sp>
    </p:spTree>
    <p:extLst>
      <p:ext uri="{BB962C8B-B14F-4D97-AF65-F5344CB8AC3E}">
        <p14:creationId xmlns:p14="http://schemas.microsoft.com/office/powerpoint/2010/main" val="349057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56F7434-34B5-7B83-348D-0556C8A67680}"/>
              </a:ext>
            </a:extLst>
          </p:cNvPr>
          <p:cNvSpPr>
            <a:spLocks noGrp="1"/>
          </p:cNvSpPr>
          <p:nvPr>
            <p:ph type="title"/>
          </p:nvPr>
        </p:nvSpPr>
        <p:spPr>
          <a:xfrm>
            <a:off x="660040" y="2767106"/>
            <a:ext cx="3262735" cy="1292830"/>
          </a:xfrm>
        </p:spPr>
        <p:txBody>
          <a:bodyPr vert="horz" lIns="91440" tIns="45720" rIns="91440" bIns="45720" rtlCol="0" anchor="t">
            <a:noAutofit/>
          </a:bodyPr>
          <a:lstStyle/>
          <a:p>
            <a:r>
              <a:rPr lang="en-US" kern="1200" dirty="0">
                <a:solidFill>
                  <a:srgbClr val="FFFFFF"/>
                </a:solidFill>
                <a:latin typeface="Times New Roman" panose="02020603050405020304" pitchFamily="18" charset="0"/>
                <a:cs typeface="Times New Roman" panose="02020603050405020304" pitchFamily="18" charset="0"/>
              </a:rPr>
              <a:t>Security and Compliance</a:t>
            </a:r>
          </a:p>
        </p:txBody>
      </p:sp>
      <p:pic>
        <p:nvPicPr>
          <p:cNvPr id="11" name="Content Placeholder 10" descr="A blue and white graphic with icons around it&#10;&#10;Description automatically generated">
            <a:extLst>
              <a:ext uri="{FF2B5EF4-FFF2-40B4-BE49-F238E27FC236}">
                <a16:creationId xmlns:a16="http://schemas.microsoft.com/office/drawing/2014/main" id="{ED9FFD82-9321-6C9D-6C12-D23F6ED42A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5153510" y="467208"/>
            <a:ext cx="5923584" cy="5923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48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0BF2C011-60C6-0EBD-331F-1C84466F6CC8}"/>
              </a:ext>
            </a:extLst>
          </p:cNvPr>
          <p:cNvGraphicFramePr>
            <a:graphicFrameLocks noGrp="1"/>
          </p:cNvGraphicFramePr>
          <p:nvPr>
            <p:ph idx="1"/>
            <p:extLst>
              <p:ext uri="{D42A27DB-BD31-4B8C-83A1-F6EECF244321}">
                <p14:modId xmlns:p14="http://schemas.microsoft.com/office/powerpoint/2010/main" val="25119363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997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1182</TotalTime>
  <Words>808</Words>
  <Application>Microsoft Office PowerPoint</Application>
  <PresentationFormat>Widescreen</PresentationFormat>
  <Paragraphs>43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Times New Roman</vt:lpstr>
      <vt:lpstr>Office Theme</vt:lpstr>
      <vt:lpstr>     Healthcare Data Analysis Platform Using AWS Services  </vt:lpstr>
      <vt:lpstr>Overview</vt:lpstr>
      <vt:lpstr>Introduction</vt:lpstr>
      <vt:lpstr>Detailed Aws Workflow</vt:lpstr>
      <vt:lpstr>  </vt:lpstr>
      <vt:lpstr>PowerPoint Presentation</vt:lpstr>
      <vt:lpstr>Detailed Workflow and Implementation</vt:lpstr>
      <vt:lpstr>Security and Compliance</vt:lpstr>
      <vt:lpstr>PowerPoint Presentation</vt:lpstr>
      <vt:lpstr>Benefits and Impact</vt:lpstr>
      <vt:lpstr> 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Healthcare Data Analysis Platform Using AWS Services</dc:title>
  <dc:creator>Mittapalli Rutvik sai</dc:creator>
  <cp:lastModifiedBy>Mittapalli Rutvik sai</cp:lastModifiedBy>
  <cp:revision>7</cp:revision>
  <dcterms:created xsi:type="dcterms:W3CDTF">2024-04-25T02:19:04Z</dcterms:created>
  <dcterms:modified xsi:type="dcterms:W3CDTF">2024-05-02T17:06:35Z</dcterms:modified>
</cp:coreProperties>
</file>