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6" r:id="rId8"/>
    <p:sldId id="267" r:id="rId9"/>
    <p:sldId id="268" r:id="rId10"/>
    <p:sldId id="269"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1" d="100"/>
          <a:sy n="51" d="100"/>
        </p:scale>
        <p:origin x="1256" y="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740EBA-51BE-4DC3-B4F2-68C69F933A2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0D3101D-02B0-4EDC-A5F3-1992930EC1CF}">
      <dgm:prSet/>
      <dgm:spPr/>
      <dgm:t>
        <a:bodyPr/>
        <a:lstStyle/>
        <a:p>
          <a:pPr>
            <a:lnSpc>
              <a:spcPct val="100000"/>
            </a:lnSpc>
          </a:pPr>
          <a:r>
            <a:rPr lang="en-CA"/>
            <a:t>Executive summary</a:t>
          </a:r>
          <a:endParaRPr lang="en-US"/>
        </a:p>
      </dgm:t>
    </dgm:pt>
    <dgm:pt modelId="{E0F837AF-CA77-438A-8C91-52B4EFCC8EFB}" type="parTrans" cxnId="{37122ECA-1993-4CA2-AE1C-A3D81BFD6201}">
      <dgm:prSet/>
      <dgm:spPr/>
      <dgm:t>
        <a:bodyPr/>
        <a:lstStyle/>
        <a:p>
          <a:endParaRPr lang="en-US"/>
        </a:p>
      </dgm:t>
    </dgm:pt>
    <dgm:pt modelId="{1007E454-9C46-423D-A28A-A9F675C5F9DF}" type="sibTrans" cxnId="{37122ECA-1993-4CA2-AE1C-A3D81BFD6201}">
      <dgm:prSet/>
      <dgm:spPr/>
      <dgm:t>
        <a:bodyPr/>
        <a:lstStyle/>
        <a:p>
          <a:endParaRPr lang="en-US"/>
        </a:p>
      </dgm:t>
    </dgm:pt>
    <dgm:pt modelId="{5CEF43FA-B40A-4CC6-A040-E9A4B2A22597}">
      <dgm:prSet/>
      <dgm:spPr/>
      <dgm:t>
        <a:bodyPr/>
        <a:lstStyle/>
        <a:p>
          <a:pPr>
            <a:lnSpc>
              <a:spcPct val="100000"/>
            </a:lnSpc>
          </a:pPr>
          <a:r>
            <a:rPr lang="en-CA"/>
            <a:t>Introduction</a:t>
          </a:r>
          <a:endParaRPr lang="en-US"/>
        </a:p>
      </dgm:t>
    </dgm:pt>
    <dgm:pt modelId="{CC854AF5-C2D4-4C90-B640-954631EFBDAD}" type="parTrans" cxnId="{A78361F8-A8FB-4BB0-8756-9C6290F2A90D}">
      <dgm:prSet/>
      <dgm:spPr/>
      <dgm:t>
        <a:bodyPr/>
        <a:lstStyle/>
        <a:p>
          <a:endParaRPr lang="en-US"/>
        </a:p>
      </dgm:t>
    </dgm:pt>
    <dgm:pt modelId="{D3FBC618-EF58-497C-91CF-B40F70571B05}" type="sibTrans" cxnId="{A78361F8-A8FB-4BB0-8756-9C6290F2A90D}">
      <dgm:prSet/>
      <dgm:spPr/>
      <dgm:t>
        <a:bodyPr/>
        <a:lstStyle/>
        <a:p>
          <a:endParaRPr lang="en-US"/>
        </a:p>
      </dgm:t>
    </dgm:pt>
    <dgm:pt modelId="{FCD1F978-DA20-47F4-A9ED-066101F0E32D}">
      <dgm:prSet/>
      <dgm:spPr/>
      <dgm:t>
        <a:bodyPr/>
        <a:lstStyle/>
        <a:p>
          <a:pPr>
            <a:lnSpc>
              <a:spcPct val="100000"/>
            </a:lnSpc>
          </a:pPr>
          <a:r>
            <a:rPr lang="en-CA"/>
            <a:t>Methodology</a:t>
          </a:r>
          <a:endParaRPr lang="en-US"/>
        </a:p>
      </dgm:t>
    </dgm:pt>
    <dgm:pt modelId="{FF4C46F9-E6DA-4615-B690-02DA5ADFF188}" type="parTrans" cxnId="{69C70D25-954C-4407-95AD-9B5B05CD7D54}">
      <dgm:prSet/>
      <dgm:spPr/>
      <dgm:t>
        <a:bodyPr/>
        <a:lstStyle/>
        <a:p>
          <a:endParaRPr lang="en-US"/>
        </a:p>
      </dgm:t>
    </dgm:pt>
    <dgm:pt modelId="{AC2325B9-CE63-4A13-87C5-31E2C80EAA52}" type="sibTrans" cxnId="{69C70D25-954C-4407-95AD-9B5B05CD7D54}">
      <dgm:prSet/>
      <dgm:spPr/>
      <dgm:t>
        <a:bodyPr/>
        <a:lstStyle/>
        <a:p>
          <a:endParaRPr lang="en-US"/>
        </a:p>
      </dgm:t>
    </dgm:pt>
    <dgm:pt modelId="{1FA38069-C8CD-45D2-AA32-87C5551B7DB1}">
      <dgm:prSet/>
      <dgm:spPr/>
      <dgm:t>
        <a:bodyPr/>
        <a:lstStyle/>
        <a:p>
          <a:pPr>
            <a:lnSpc>
              <a:spcPct val="100000"/>
            </a:lnSpc>
          </a:pPr>
          <a:r>
            <a:rPr lang="en-CA"/>
            <a:t>Results</a:t>
          </a:r>
          <a:endParaRPr lang="en-US"/>
        </a:p>
      </dgm:t>
    </dgm:pt>
    <dgm:pt modelId="{682C9ACF-3FC1-4875-A2E1-567292678A42}" type="parTrans" cxnId="{524E41EF-9604-43D6-BA32-91BB3AD693D2}">
      <dgm:prSet/>
      <dgm:spPr/>
      <dgm:t>
        <a:bodyPr/>
        <a:lstStyle/>
        <a:p>
          <a:endParaRPr lang="en-US"/>
        </a:p>
      </dgm:t>
    </dgm:pt>
    <dgm:pt modelId="{52EBAF08-00C1-4032-A3D1-8E4EFD5CAA88}" type="sibTrans" cxnId="{524E41EF-9604-43D6-BA32-91BB3AD693D2}">
      <dgm:prSet/>
      <dgm:spPr/>
      <dgm:t>
        <a:bodyPr/>
        <a:lstStyle/>
        <a:p>
          <a:endParaRPr lang="en-US"/>
        </a:p>
      </dgm:t>
    </dgm:pt>
    <dgm:pt modelId="{4FC733CE-F535-4A1F-968B-7CAC1A4B510C}">
      <dgm:prSet/>
      <dgm:spPr/>
      <dgm:t>
        <a:bodyPr/>
        <a:lstStyle/>
        <a:p>
          <a:pPr>
            <a:lnSpc>
              <a:spcPct val="100000"/>
            </a:lnSpc>
          </a:pPr>
          <a:r>
            <a:rPr lang="en-CA"/>
            <a:t>Conclusion</a:t>
          </a:r>
          <a:endParaRPr lang="en-US"/>
        </a:p>
      </dgm:t>
    </dgm:pt>
    <dgm:pt modelId="{1F613A44-4EFF-43E4-9B6C-BD64468798C5}" type="parTrans" cxnId="{F9B7FC1A-DD9A-42BF-AF45-3DD98EEB712D}">
      <dgm:prSet/>
      <dgm:spPr/>
      <dgm:t>
        <a:bodyPr/>
        <a:lstStyle/>
        <a:p>
          <a:endParaRPr lang="en-US"/>
        </a:p>
      </dgm:t>
    </dgm:pt>
    <dgm:pt modelId="{951F4AEB-BCCB-41E6-AEBB-2E6E10CA1789}" type="sibTrans" cxnId="{F9B7FC1A-DD9A-42BF-AF45-3DD98EEB712D}">
      <dgm:prSet/>
      <dgm:spPr/>
      <dgm:t>
        <a:bodyPr/>
        <a:lstStyle/>
        <a:p>
          <a:endParaRPr lang="en-US"/>
        </a:p>
      </dgm:t>
    </dgm:pt>
    <dgm:pt modelId="{1729F5B2-2E28-43E5-8AD0-DBC4B299DA56}" type="pres">
      <dgm:prSet presAssocID="{FD740EBA-51BE-4DC3-B4F2-68C69F933A23}" presName="root" presStyleCnt="0">
        <dgm:presLayoutVars>
          <dgm:dir/>
          <dgm:resizeHandles val="exact"/>
        </dgm:presLayoutVars>
      </dgm:prSet>
      <dgm:spPr/>
    </dgm:pt>
    <dgm:pt modelId="{D9C3B84A-2CC0-409E-B138-20ED8D63F24A}" type="pres">
      <dgm:prSet presAssocID="{E0D3101D-02B0-4EDC-A5F3-1992930EC1CF}" presName="compNode" presStyleCnt="0"/>
      <dgm:spPr/>
    </dgm:pt>
    <dgm:pt modelId="{4E3DF2EC-7E7F-46E9-A043-9BBBA7E2D11D}" type="pres">
      <dgm:prSet presAssocID="{E0D3101D-02B0-4EDC-A5F3-1992930EC1CF}" presName="bgRect" presStyleLbl="bgShp" presStyleIdx="0" presStyleCnt="5"/>
      <dgm:spPr/>
    </dgm:pt>
    <dgm:pt modelId="{92E55740-5AB7-4BC1-96D1-ABFCAD6F596F}" type="pres">
      <dgm:prSet presAssocID="{E0D3101D-02B0-4EDC-A5F3-1992930EC1C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ploy"/>
        </a:ext>
      </dgm:extLst>
    </dgm:pt>
    <dgm:pt modelId="{ED83BB4C-D8AA-4943-9403-2F983123596D}" type="pres">
      <dgm:prSet presAssocID="{E0D3101D-02B0-4EDC-A5F3-1992930EC1CF}" presName="spaceRect" presStyleCnt="0"/>
      <dgm:spPr/>
    </dgm:pt>
    <dgm:pt modelId="{432FE47C-1D06-45AA-8DD4-7CA67B5C67F6}" type="pres">
      <dgm:prSet presAssocID="{E0D3101D-02B0-4EDC-A5F3-1992930EC1CF}" presName="parTx" presStyleLbl="revTx" presStyleIdx="0" presStyleCnt="5">
        <dgm:presLayoutVars>
          <dgm:chMax val="0"/>
          <dgm:chPref val="0"/>
        </dgm:presLayoutVars>
      </dgm:prSet>
      <dgm:spPr/>
    </dgm:pt>
    <dgm:pt modelId="{EC76C5E0-222A-422C-AE1A-9C429127A227}" type="pres">
      <dgm:prSet presAssocID="{1007E454-9C46-423D-A28A-A9F675C5F9DF}" presName="sibTrans" presStyleCnt="0"/>
      <dgm:spPr/>
    </dgm:pt>
    <dgm:pt modelId="{782E5C80-6768-48AE-AF39-DD003379136C}" type="pres">
      <dgm:prSet presAssocID="{5CEF43FA-B40A-4CC6-A040-E9A4B2A22597}" presName="compNode" presStyleCnt="0"/>
      <dgm:spPr/>
    </dgm:pt>
    <dgm:pt modelId="{005E6BE9-65D3-4395-85A5-1640BEAE13C2}" type="pres">
      <dgm:prSet presAssocID="{5CEF43FA-B40A-4CC6-A040-E9A4B2A22597}" presName="bgRect" presStyleLbl="bgShp" presStyleIdx="1" presStyleCnt="5"/>
      <dgm:spPr/>
    </dgm:pt>
    <dgm:pt modelId="{CC977DA8-AAB2-4CFF-8627-374C6B1E30E4}" type="pres">
      <dgm:prSet presAssocID="{5CEF43FA-B40A-4CC6-A040-E9A4B2A2259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039BEF2B-8FEA-41F7-AF0E-7DD92D0B71BF}" type="pres">
      <dgm:prSet presAssocID="{5CEF43FA-B40A-4CC6-A040-E9A4B2A22597}" presName="spaceRect" presStyleCnt="0"/>
      <dgm:spPr/>
    </dgm:pt>
    <dgm:pt modelId="{E3289472-E492-4742-9337-4B258E8456D9}" type="pres">
      <dgm:prSet presAssocID="{5CEF43FA-B40A-4CC6-A040-E9A4B2A22597}" presName="parTx" presStyleLbl="revTx" presStyleIdx="1" presStyleCnt="5">
        <dgm:presLayoutVars>
          <dgm:chMax val="0"/>
          <dgm:chPref val="0"/>
        </dgm:presLayoutVars>
      </dgm:prSet>
      <dgm:spPr/>
    </dgm:pt>
    <dgm:pt modelId="{7E3D55EA-5F03-4359-9888-2E184F2C9245}" type="pres">
      <dgm:prSet presAssocID="{D3FBC618-EF58-497C-91CF-B40F70571B05}" presName="sibTrans" presStyleCnt="0"/>
      <dgm:spPr/>
    </dgm:pt>
    <dgm:pt modelId="{1345E26E-1C42-40D1-B3EE-F911F3460CB0}" type="pres">
      <dgm:prSet presAssocID="{FCD1F978-DA20-47F4-A9ED-066101F0E32D}" presName="compNode" presStyleCnt="0"/>
      <dgm:spPr/>
    </dgm:pt>
    <dgm:pt modelId="{407AE03F-4B60-4438-8228-97199FFE0719}" type="pres">
      <dgm:prSet presAssocID="{FCD1F978-DA20-47F4-A9ED-066101F0E32D}" presName="bgRect" presStyleLbl="bgShp" presStyleIdx="2" presStyleCnt="5"/>
      <dgm:spPr/>
    </dgm:pt>
    <dgm:pt modelId="{9A444013-10A7-4B21-9BDD-7540CC9CC5E0}" type="pres">
      <dgm:prSet presAssocID="{FCD1F978-DA20-47F4-A9ED-066101F0E32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Enrollment"/>
        </a:ext>
      </dgm:extLst>
    </dgm:pt>
    <dgm:pt modelId="{7CCA774B-CEB7-4A76-A665-CA0AC1CF35E3}" type="pres">
      <dgm:prSet presAssocID="{FCD1F978-DA20-47F4-A9ED-066101F0E32D}" presName="spaceRect" presStyleCnt="0"/>
      <dgm:spPr/>
    </dgm:pt>
    <dgm:pt modelId="{55A53F06-D9E2-45F2-996D-EEFE94B939AE}" type="pres">
      <dgm:prSet presAssocID="{FCD1F978-DA20-47F4-A9ED-066101F0E32D}" presName="parTx" presStyleLbl="revTx" presStyleIdx="2" presStyleCnt="5">
        <dgm:presLayoutVars>
          <dgm:chMax val="0"/>
          <dgm:chPref val="0"/>
        </dgm:presLayoutVars>
      </dgm:prSet>
      <dgm:spPr/>
    </dgm:pt>
    <dgm:pt modelId="{45A0DBFE-B50E-48AD-A98F-D01A359F3DF3}" type="pres">
      <dgm:prSet presAssocID="{AC2325B9-CE63-4A13-87C5-31E2C80EAA52}" presName="sibTrans" presStyleCnt="0"/>
      <dgm:spPr/>
    </dgm:pt>
    <dgm:pt modelId="{1B795275-6565-4D33-A19C-FD5CE705684B}" type="pres">
      <dgm:prSet presAssocID="{1FA38069-C8CD-45D2-AA32-87C5551B7DB1}" presName="compNode" presStyleCnt="0"/>
      <dgm:spPr/>
    </dgm:pt>
    <dgm:pt modelId="{78575FAF-16D1-4C53-A1FB-90221FC7722A}" type="pres">
      <dgm:prSet presAssocID="{1FA38069-C8CD-45D2-AA32-87C5551B7DB1}" presName="bgRect" presStyleLbl="bgShp" presStyleIdx="3" presStyleCnt="5"/>
      <dgm:spPr/>
    </dgm:pt>
    <dgm:pt modelId="{0C07AFA4-43B7-4041-A738-B17A95D817FD}" type="pres">
      <dgm:prSet presAssocID="{1FA38069-C8CD-45D2-AA32-87C5551B7DB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Questionnaire"/>
        </a:ext>
      </dgm:extLst>
    </dgm:pt>
    <dgm:pt modelId="{99B91335-15E4-4F8F-A3AB-46E5ACE0AB5D}" type="pres">
      <dgm:prSet presAssocID="{1FA38069-C8CD-45D2-AA32-87C5551B7DB1}" presName="spaceRect" presStyleCnt="0"/>
      <dgm:spPr/>
    </dgm:pt>
    <dgm:pt modelId="{E5A064E5-42D5-4090-A01E-53195CF85BFE}" type="pres">
      <dgm:prSet presAssocID="{1FA38069-C8CD-45D2-AA32-87C5551B7DB1}" presName="parTx" presStyleLbl="revTx" presStyleIdx="3" presStyleCnt="5">
        <dgm:presLayoutVars>
          <dgm:chMax val="0"/>
          <dgm:chPref val="0"/>
        </dgm:presLayoutVars>
      </dgm:prSet>
      <dgm:spPr/>
    </dgm:pt>
    <dgm:pt modelId="{7A65530A-2478-48B4-94B6-D779F81609CA}" type="pres">
      <dgm:prSet presAssocID="{52EBAF08-00C1-4032-A3D1-8E4EFD5CAA88}" presName="sibTrans" presStyleCnt="0"/>
      <dgm:spPr/>
    </dgm:pt>
    <dgm:pt modelId="{FD2FCED5-5EC5-4EAA-A1BB-A17DD379B69F}" type="pres">
      <dgm:prSet presAssocID="{4FC733CE-F535-4A1F-968B-7CAC1A4B510C}" presName="compNode" presStyleCnt="0"/>
      <dgm:spPr/>
    </dgm:pt>
    <dgm:pt modelId="{DF75435A-04E0-4463-B250-D5C1C5702DD1}" type="pres">
      <dgm:prSet presAssocID="{4FC733CE-F535-4A1F-968B-7CAC1A4B510C}" presName="bgRect" presStyleLbl="bgShp" presStyleIdx="4" presStyleCnt="5"/>
      <dgm:spPr/>
    </dgm:pt>
    <dgm:pt modelId="{76E5C02C-83F0-4302-899C-128E767EA4DA}" type="pres">
      <dgm:prSet presAssocID="{4FC733CE-F535-4A1F-968B-7CAC1A4B510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
        </a:ext>
      </dgm:extLst>
    </dgm:pt>
    <dgm:pt modelId="{ED1E7A43-592D-4C2F-A7AF-F8D7BF573A03}" type="pres">
      <dgm:prSet presAssocID="{4FC733CE-F535-4A1F-968B-7CAC1A4B510C}" presName="spaceRect" presStyleCnt="0"/>
      <dgm:spPr/>
    </dgm:pt>
    <dgm:pt modelId="{D634D7E3-8B8E-414E-885B-D51382504B3A}" type="pres">
      <dgm:prSet presAssocID="{4FC733CE-F535-4A1F-968B-7CAC1A4B510C}" presName="parTx" presStyleLbl="revTx" presStyleIdx="4" presStyleCnt="5">
        <dgm:presLayoutVars>
          <dgm:chMax val="0"/>
          <dgm:chPref val="0"/>
        </dgm:presLayoutVars>
      </dgm:prSet>
      <dgm:spPr/>
    </dgm:pt>
  </dgm:ptLst>
  <dgm:cxnLst>
    <dgm:cxn modelId="{F9B7FC1A-DD9A-42BF-AF45-3DD98EEB712D}" srcId="{FD740EBA-51BE-4DC3-B4F2-68C69F933A23}" destId="{4FC733CE-F535-4A1F-968B-7CAC1A4B510C}" srcOrd="4" destOrd="0" parTransId="{1F613A44-4EFF-43E4-9B6C-BD64468798C5}" sibTransId="{951F4AEB-BCCB-41E6-AEBB-2E6E10CA1789}"/>
    <dgm:cxn modelId="{69C70D25-954C-4407-95AD-9B5B05CD7D54}" srcId="{FD740EBA-51BE-4DC3-B4F2-68C69F933A23}" destId="{FCD1F978-DA20-47F4-A9ED-066101F0E32D}" srcOrd="2" destOrd="0" parTransId="{FF4C46F9-E6DA-4615-B690-02DA5ADFF188}" sibTransId="{AC2325B9-CE63-4A13-87C5-31E2C80EAA52}"/>
    <dgm:cxn modelId="{B827722A-F556-4906-8712-F5FC96B20394}" type="presOf" srcId="{4FC733CE-F535-4A1F-968B-7CAC1A4B510C}" destId="{D634D7E3-8B8E-414E-885B-D51382504B3A}" srcOrd="0" destOrd="0" presId="urn:microsoft.com/office/officeart/2018/2/layout/IconVerticalSolidList"/>
    <dgm:cxn modelId="{F31DC05B-F326-4DAF-BFAE-CADCD57FBE71}" type="presOf" srcId="{5CEF43FA-B40A-4CC6-A040-E9A4B2A22597}" destId="{E3289472-E492-4742-9337-4B258E8456D9}" srcOrd="0" destOrd="0" presId="urn:microsoft.com/office/officeart/2018/2/layout/IconVerticalSolidList"/>
    <dgm:cxn modelId="{D4AB2760-E25F-426C-88D1-084F2A1220E1}" type="presOf" srcId="{FD740EBA-51BE-4DC3-B4F2-68C69F933A23}" destId="{1729F5B2-2E28-43E5-8AD0-DBC4B299DA56}" srcOrd="0" destOrd="0" presId="urn:microsoft.com/office/officeart/2018/2/layout/IconVerticalSolidList"/>
    <dgm:cxn modelId="{AE764D71-B2C2-411D-A61B-457A489ECECA}" type="presOf" srcId="{E0D3101D-02B0-4EDC-A5F3-1992930EC1CF}" destId="{432FE47C-1D06-45AA-8DD4-7CA67B5C67F6}" srcOrd="0" destOrd="0" presId="urn:microsoft.com/office/officeart/2018/2/layout/IconVerticalSolidList"/>
    <dgm:cxn modelId="{FF416D88-8063-42D3-AF61-CEFA47121FEE}" type="presOf" srcId="{FCD1F978-DA20-47F4-A9ED-066101F0E32D}" destId="{55A53F06-D9E2-45F2-996D-EEFE94B939AE}" srcOrd="0" destOrd="0" presId="urn:microsoft.com/office/officeart/2018/2/layout/IconVerticalSolidList"/>
    <dgm:cxn modelId="{37122ECA-1993-4CA2-AE1C-A3D81BFD6201}" srcId="{FD740EBA-51BE-4DC3-B4F2-68C69F933A23}" destId="{E0D3101D-02B0-4EDC-A5F3-1992930EC1CF}" srcOrd="0" destOrd="0" parTransId="{E0F837AF-CA77-438A-8C91-52B4EFCC8EFB}" sibTransId="{1007E454-9C46-423D-A28A-A9F675C5F9DF}"/>
    <dgm:cxn modelId="{1B5A37D3-F921-442B-9984-9EEA6B96B857}" type="presOf" srcId="{1FA38069-C8CD-45D2-AA32-87C5551B7DB1}" destId="{E5A064E5-42D5-4090-A01E-53195CF85BFE}" srcOrd="0" destOrd="0" presId="urn:microsoft.com/office/officeart/2018/2/layout/IconVerticalSolidList"/>
    <dgm:cxn modelId="{524E41EF-9604-43D6-BA32-91BB3AD693D2}" srcId="{FD740EBA-51BE-4DC3-B4F2-68C69F933A23}" destId="{1FA38069-C8CD-45D2-AA32-87C5551B7DB1}" srcOrd="3" destOrd="0" parTransId="{682C9ACF-3FC1-4875-A2E1-567292678A42}" sibTransId="{52EBAF08-00C1-4032-A3D1-8E4EFD5CAA88}"/>
    <dgm:cxn modelId="{A78361F8-A8FB-4BB0-8756-9C6290F2A90D}" srcId="{FD740EBA-51BE-4DC3-B4F2-68C69F933A23}" destId="{5CEF43FA-B40A-4CC6-A040-E9A4B2A22597}" srcOrd="1" destOrd="0" parTransId="{CC854AF5-C2D4-4C90-B640-954631EFBDAD}" sibTransId="{D3FBC618-EF58-497C-91CF-B40F70571B05}"/>
    <dgm:cxn modelId="{6738B31D-F083-417F-A826-E6091DD8DF4E}" type="presParOf" srcId="{1729F5B2-2E28-43E5-8AD0-DBC4B299DA56}" destId="{D9C3B84A-2CC0-409E-B138-20ED8D63F24A}" srcOrd="0" destOrd="0" presId="urn:microsoft.com/office/officeart/2018/2/layout/IconVerticalSolidList"/>
    <dgm:cxn modelId="{B85FA4AF-74BB-436C-B61C-895E38321B1E}" type="presParOf" srcId="{D9C3B84A-2CC0-409E-B138-20ED8D63F24A}" destId="{4E3DF2EC-7E7F-46E9-A043-9BBBA7E2D11D}" srcOrd="0" destOrd="0" presId="urn:microsoft.com/office/officeart/2018/2/layout/IconVerticalSolidList"/>
    <dgm:cxn modelId="{03B5D03C-03F3-4578-9308-64C1986F8940}" type="presParOf" srcId="{D9C3B84A-2CC0-409E-B138-20ED8D63F24A}" destId="{92E55740-5AB7-4BC1-96D1-ABFCAD6F596F}" srcOrd="1" destOrd="0" presId="urn:microsoft.com/office/officeart/2018/2/layout/IconVerticalSolidList"/>
    <dgm:cxn modelId="{D292A86E-75E5-45E9-99BD-3EAFED2BA1A2}" type="presParOf" srcId="{D9C3B84A-2CC0-409E-B138-20ED8D63F24A}" destId="{ED83BB4C-D8AA-4943-9403-2F983123596D}" srcOrd="2" destOrd="0" presId="urn:microsoft.com/office/officeart/2018/2/layout/IconVerticalSolidList"/>
    <dgm:cxn modelId="{8761A6E5-3788-4458-A7B6-2EFB55811490}" type="presParOf" srcId="{D9C3B84A-2CC0-409E-B138-20ED8D63F24A}" destId="{432FE47C-1D06-45AA-8DD4-7CA67B5C67F6}" srcOrd="3" destOrd="0" presId="urn:microsoft.com/office/officeart/2018/2/layout/IconVerticalSolidList"/>
    <dgm:cxn modelId="{065CD965-9851-4BF0-AA79-F309FFDA5317}" type="presParOf" srcId="{1729F5B2-2E28-43E5-8AD0-DBC4B299DA56}" destId="{EC76C5E0-222A-422C-AE1A-9C429127A227}" srcOrd="1" destOrd="0" presId="urn:microsoft.com/office/officeart/2018/2/layout/IconVerticalSolidList"/>
    <dgm:cxn modelId="{86D8C9A8-C67B-48BA-9B51-CDB24ED0727B}" type="presParOf" srcId="{1729F5B2-2E28-43E5-8AD0-DBC4B299DA56}" destId="{782E5C80-6768-48AE-AF39-DD003379136C}" srcOrd="2" destOrd="0" presId="urn:microsoft.com/office/officeart/2018/2/layout/IconVerticalSolidList"/>
    <dgm:cxn modelId="{A0C77001-F71E-4B28-8466-4A2E9CD8B985}" type="presParOf" srcId="{782E5C80-6768-48AE-AF39-DD003379136C}" destId="{005E6BE9-65D3-4395-85A5-1640BEAE13C2}" srcOrd="0" destOrd="0" presId="urn:microsoft.com/office/officeart/2018/2/layout/IconVerticalSolidList"/>
    <dgm:cxn modelId="{7E70FEBF-5D13-4B19-933B-F34C85C484E5}" type="presParOf" srcId="{782E5C80-6768-48AE-AF39-DD003379136C}" destId="{CC977DA8-AAB2-4CFF-8627-374C6B1E30E4}" srcOrd="1" destOrd="0" presId="urn:microsoft.com/office/officeart/2018/2/layout/IconVerticalSolidList"/>
    <dgm:cxn modelId="{BA03DFBE-4E2B-44A7-B62B-5B1D837C2F3D}" type="presParOf" srcId="{782E5C80-6768-48AE-AF39-DD003379136C}" destId="{039BEF2B-8FEA-41F7-AF0E-7DD92D0B71BF}" srcOrd="2" destOrd="0" presId="urn:microsoft.com/office/officeart/2018/2/layout/IconVerticalSolidList"/>
    <dgm:cxn modelId="{8AC4A2D4-7AFB-4CD8-BE36-AD0E566DB09E}" type="presParOf" srcId="{782E5C80-6768-48AE-AF39-DD003379136C}" destId="{E3289472-E492-4742-9337-4B258E8456D9}" srcOrd="3" destOrd="0" presId="urn:microsoft.com/office/officeart/2018/2/layout/IconVerticalSolidList"/>
    <dgm:cxn modelId="{4D5F0B2F-A223-4626-B234-AB1525E87666}" type="presParOf" srcId="{1729F5B2-2E28-43E5-8AD0-DBC4B299DA56}" destId="{7E3D55EA-5F03-4359-9888-2E184F2C9245}" srcOrd="3" destOrd="0" presId="urn:microsoft.com/office/officeart/2018/2/layout/IconVerticalSolidList"/>
    <dgm:cxn modelId="{15373ED6-9DDA-40DC-99B3-CB4258F641CD}" type="presParOf" srcId="{1729F5B2-2E28-43E5-8AD0-DBC4B299DA56}" destId="{1345E26E-1C42-40D1-B3EE-F911F3460CB0}" srcOrd="4" destOrd="0" presId="urn:microsoft.com/office/officeart/2018/2/layout/IconVerticalSolidList"/>
    <dgm:cxn modelId="{6CE8780C-9190-4DBC-96D7-AB35EC50DBD9}" type="presParOf" srcId="{1345E26E-1C42-40D1-B3EE-F911F3460CB0}" destId="{407AE03F-4B60-4438-8228-97199FFE0719}" srcOrd="0" destOrd="0" presId="urn:microsoft.com/office/officeart/2018/2/layout/IconVerticalSolidList"/>
    <dgm:cxn modelId="{6FE856E0-5EE5-45B4-9A63-1FE08AE65FAE}" type="presParOf" srcId="{1345E26E-1C42-40D1-B3EE-F911F3460CB0}" destId="{9A444013-10A7-4B21-9BDD-7540CC9CC5E0}" srcOrd="1" destOrd="0" presId="urn:microsoft.com/office/officeart/2018/2/layout/IconVerticalSolidList"/>
    <dgm:cxn modelId="{FBBCB06D-A6D7-4DD2-B4DE-0B53894FC50C}" type="presParOf" srcId="{1345E26E-1C42-40D1-B3EE-F911F3460CB0}" destId="{7CCA774B-CEB7-4A76-A665-CA0AC1CF35E3}" srcOrd="2" destOrd="0" presId="urn:microsoft.com/office/officeart/2018/2/layout/IconVerticalSolidList"/>
    <dgm:cxn modelId="{905590A6-A2BA-4225-8650-56476F619029}" type="presParOf" srcId="{1345E26E-1C42-40D1-B3EE-F911F3460CB0}" destId="{55A53F06-D9E2-45F2-996D-EEFE94B939AE}" srcOrd="3" destOrd="0" presId="urn:microsoft.com/office/officeart/2018/2/layout/IconVerticalSolidList"/>
    <dgm:cxn modelId="{5A0CE520-7D28-460D-9A8E-A6299EAF122F}" type="presParOf" srcId="{1729F5B2-2E28-43E5-8AD0-DBC4B299DA56}" destId="{45A0DBFE-B50E-48AD-A98F-D01A359F3DF3}" srcOrd="5" destOrd="0" presId="urn:microsoft.com/office/officeart/2018/2/layout/IconVerticalSolidList"/>
    <dgm:cxn modelId="{DD4399F6-5236-4D16-A2B1-55E8CBC41B78}" type="presParOf" srcId="{1729F5B2-2E28-43E5-8AD0-DBC4B299DA56}" destId="{1B795275-6565-4D33-A19C-FD5CE705684B}" srcOrd="6" destOrd="0" presId="urn:microsoft.com/office/officeart/2018/2/layout/IconVerticalSolidList"/>
    <dgm:cxn modelId="{190AF9CA-B4E8-4163-812D-9099A2E02D4B}" type="presParOf" srcId="{1B795275-6565-4D33-A19C-FD5CE705684B}" destId="{78575FAF-16D1-4C53-A1FB-90221FC7722A}" srcOrd="0" destOrd="0" presId="urn:microsoft.com/office/officeart/2018/2/layout/IconVerticalSolidList"/>
    <dgm:cxn modelId="{99993811-BB01-47DB-A4BF-730000E22513}" type="presParOf" srcId="{1B795275-6565-4D33-A19C-FD5CE705684B}" destId="{0C07AFA4-43B7-4041-A738-B17A95D817FD}" srcOrd="1" destOrd="0" presId="urn:microsoft.com/office/officeart/2018/2/layout/IconVerticalSolidList"/>
    <dgm:cxn modelId="{48A7EDC6-3FAF-4B27-B0CA-46DFB1FEEA6F}" type="presParOf" srcId="{1B795275-6565-4D33-A19C-FD5CE705684B}" destId="{99B91335-15E4-4F8F-A3AB-46E5ACE0AB5D}" srcOrd="2" destOrd="0" presId="urn:microsoft.com/office/officeart/2018/2/layout/IconVerticalSolidList"/>
    <dgm:cxn modelId="{5A051CF5-3B50-4CDE-8783-DF70E3D25B95}" type="presParOf" srcId="{1B795275-6565-4D33-A19C-FD5CE705684B}" destId="{E5A064E5-42D5-4090-A01E-53195CF85BFE}" srcOrd="3" destOrd="0" presId="urn:microsoft.com/office/officeart/2018/2/layout/IconVerticalSolidList"/>
    <dgm:cxn modelId="{10829286-7835-4D62-8EA3-AE5664BBD31B}" type="presParOf" srcId="{1729F5B2-2E28-43E5-8AD0-DBC4B299DA56}" destId="{7A65530A-2478-48B4-94B6-D779F81609CA}" srcOrd="7" destOrd="0" presId="urn:microsoft.com/office/officeart/2018/2/layout/IconVerticalSolidList"/>
    <dgm:cxn modelId="{E1A3567A-BA25-4C4A-B83D-04EB64B29732}" type="presParOf" srcId="{1729F5B2-2E28-43E5-8AD0-DBC4B299DA56}" destId="{FD2FCED5-5EC5-4EAA-A1BB-A17DD379B69F}" srcOrd="8" destOrd="0" presId="urn:microsoft.com/office/officeart/2018/2/layout/IconVerticalSolidList"/>
    <dgm:cxn modelId="{097DD232-B6ED-4868-96A2-FA09D35141D7}" type="presParOf" srcId="{FD2FCED5-5EC5-4EAA-A1BB-A17DD379B69F}" destId="{DF75435A-04E0-4463-B250-D5C1C5702DD1}" srcOrd="0" destOrd="0" presId="urn:microsoft.com/office/officeart/2018/2/layout/IconVerticalSolidList"/>
    <dgm:cxn modelId="{6FF6D121-1B97-49D8-964F-2BB93E80FD25}" type="presParOf" srcId="{FD2FCED5-5EC5-4EAA-A1BB-A17DD379B69F}" destId="{76E5C02C-83F0-4302-899C-128E767EA4DA}" srcOrd="1" destOrd="0" presId="urn:microsoft.com/office/officeart/2018/2/layout/IconVerticalSolidList"/>
    <dgm:cxn modelId="{C0EECE73-4D11-4F40-82B2-D1E437193F3F}" type="presParOf" srcId="{FD2FCED5-5EC5-4EAA-A1BB-A17DD379B69F}" destId="{ED1E7A43-592D-4C2F-A7AF-F8D7BF573A03}" srcOrd="2" destOrd="0" presId="urn:microsoft.com/office/officeart/2018/2/layout/IconVerticalSolidList"/>
    <dgm:cxn modelId="{A0178810-8954-49CA-A416-5908942245F8}" type="presParOf" srcId="{FD2FCED5-5EC5-4EAA-A1BB-A17DD379B69F}" destId="{D634D7E3-8B8E-414E-885B-D51382504B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03E7E-961A-4A2A-9627-367E39DD6EC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240689E-091E-4531-8707-103713F9B180}">
      <dgm:prSet custT="1"/>
      <dgm:spPr/>
      <dgm:t>
        <a:bodyPr/>
        <a:lstStyle/>
        <a:p>
          <a:pPr>
            <a:lnSpc>
              <a:spcPct val="100000"/>
            </a:lnSpc>
          </a:pPr>
          <a:r>
            <a:rPr lang="en-CA" sz="1400" dirty="0"/>
            <a:t>Data with several Datatypes was gathered from Kaggle public data sets.</a:t>
          </a:r>
          <a:endParaRPr lang="en-US" sz="1400" dirty="0"/>
        </a:p>
      </dgm:t>
    </dgm:pt>
    <dgm:pt modelId="{3C9123E8-EFDC-4548-B931-C62830165B7C}" type="parTrans" cxnId="{D5424CA8-0D9F-4F4E-83C5-CAF960529BD2}">
      <dgm:prSet/>
      <dgm:spPr/>
      <dgm:t>
        <a:bodyPr/>
        <a:lstStyle/>
        <a:p>
          <a:endParaRPr lang="en-US"/>
        </a:p>
      </dgm:t>
    </dgm:pt>
    <dgm:pt modelId="{9DB200A0-4027-4074-B644-FF3D87AB096F}" type="sibTrans" cxnId="{D5424CA8-0D9F-4F4E-83C5-CAF960529BD2}">
      <dgm:prSet/>
      <dgm:spPr/>
      <dgm:t>
        <a:bodyPr/>
        <a:lstStyle/>
        <a:p>
          <a:endParaRPr lang="en-US"/>
        </a:p>
      </dgm:t>
    </dgm:pt>
    <dgm:pt modelId="{7B8D0244-7312-43F5-90FB-C703E0A90800}">
      <dgm:prSet custT="1"/>
      <dgm:spPr/>
      <dgm:t>
        <a:bodyPr/>
        <a:lstStyle/>
        <a:p>
          <a:pPr>
            <a:lnSpc>
              <a:spcPct val="100000"/>
            </a:lnSpc>
          </a:pPr>
          <a:r>
            <a:rPr lang="en-US" sz="1400" dirty="0"/>
            <a:t>To ensure its integrity, a series of functions were such as handling null values, eliminating redundant columns, normalizing data, arranging values, enhancing column clarity through renaming, and identifying and addressing outliers using techniques like Box plot analysis. </a:t>
          </a:r>
        </a:p>
      </dgm:t>
    </dgm:pt>
    <dgm:pt modelId="{BCA0BEFD-86BA-427A-9938-B53585EA72CF}" type="parTrans" cxnId="{9345BAA3-04B6-446D-9512-0A42D5931FFA}">
      <dgm:prSet/>
      <dgm:spPr/>
      <dgm:t>
        <a:bodyPr/>
        <a:lstStyle/>
        <a:p>
          <a:endParaRPr lang="en-US"/>
        </a:p>
      </dgm:t>
    </dgm:pt>
    <dgm:pt modelId="{A5954688-311F-4667-8748-35524AA2634B}" type="sibTrans" cxnId="{9345BAA3-04B6-446D-9512-0A42D5931FFA}">
      <dgm:prSet/>
      <dgm:spPr/>
      <dgm:t>
        <a:bodyPr/>
        <a:lstStyle/>
        <a:p>
          <a:endParaRPr lang="en-US"/>
        </a:p>
      </dgm:t>
    </dgm:pt>
    <dgm:pt modelId="{475352FA-4BDC-4223-AF5A-44B7605DA3FB}">
      <dgm:prSet custT="1"/>
      <dgm:spPr/>
      <dgm:t>
        <a:bodyPr/>
        <a:lstStyle/>
        <a:p>
          <a:pPr>
            <a:lnSpc>
              <a:spcPct val="100000"/>
            </a:lnSpc>
          </a:pPr>
          <a:r>
            <a:rPr lang="en-US" sz="1400" dirty="0"/>
            <a:t>Additionally, Python functions including mean, mode, median, group by, correlation analysis, unstacking, summation, sorting, and data merging were utilized to extract significant insights from the data</a:t>
          </a:r>
          <a:r>
            <a:rPr lang="en-CA" sz="1400" dirty="0"/>
            <a:t>. </a:t>
          </a:r>
          <a:endParaRPr lang="en-US" sz="1400" dirty="0"/>
        </a:p>
      </dgm:t>
    </dgm:pt>
    <dgm:pt modelId="{62E41798-2B9E-441D-9B9D-6BDA7B775CEF}" type="parTrans" cxnId="{1ECE0F7E-2C2F-4C53-B148-72929B98C936}">
      <dgm:prSet/>
      <dgm:spPr/>
      <dgm:t>
        <a:bodyPr/>
        <a:lstStyle/>
        <a:p>
          <a:endParaRPr lang="en-US"/>
        </a:p>
      </dgm:t>
    </dgm:pt>
    <dgm:pt modelId="{EDF542D0-29A0-4230-938D-74AA3ABAB65B}" type="sibTrans" cxnId="{1ECE0F7E-2C2F-4C53-B148-72929B98C936}">
      <dgm:prSet/>
      <dgm:spPr/>
      <dgm:t>
        <a:bodyPr/>
        <a:lstStyle/>
        <a:p>
          <a:endParaRPr lang="en-US"/>
        </a:p>
      </dgm:t>
    </dgm:pt>
    <dgm:pt modelId="{7000BB2F-E4E5-4C12-BF76-5A784C3ECCC1}">
      <dgm:prSet custT="1"/>
      <dgm:spPr/>
      <dgm:t>
        <a:bodyPr/>
        <a:lstStyle/>
        <a:p>
          <a:pPr>
            <a:lnSpc>
              <a:spcPct val="100000"/>
            </a:lnSpc>
          </a:pPr>
          <a:r>
            <a:rPr lang="en-US" sz="1400" dirty="0"/>
            <a:t>For visualization purposes, a range of plotting techniques such as line plots, bar plots, KDE plots, count plots, and scatter plots were employed.</a:t>
          </a:r>
        </a:p>
      </dgm:t>
    </dgm:pt>
    <dgm:pt modelId="{46B120CA-7529-440C-96B3-A449ECD3487A}" type="parTrans" cxnId="{6BBBEE6A-6105-4483-A6F7-D0B1E1BC7B92}">
      <dgm:prSet/>
      <dgm:spPr/>
      <dgm:t>
        <a:bodyPr/>
        <a:lstStyle/>
        <a:p>
          <a:endParaRPr lang="en-US"/>
        </a:p>
      </dgm:t>
    </dgm:pt>
    <dgm:pt modelId="{921810EF-924A-4786-9065-BA595AE7C50C}" type="sibTrans" cxnId="{6BBBEE6A-6105-4483-A6F7-D0B1E1BC7B92}">
      <dgm:prSet/>
      <dgm:spPr/>
      <dgm:t>
        <a:bodyPr/>
        <a:lstStyle/>
        <a:p>
          <a:endParaRPr lang="en-US"/>
        </a:p>
      </dgm:t>
    </dgm:pt>
    <dgm:pt modelId="{69E791E1-E84B-4286-9A34-1B991E4B5B54}" type="pres">
      <dgm:prSet presAssocID="{FAA03E7E-961A-4A2A-9627-367E39DD6EC2}" presName="root" presStyleCnt="0">
        <dgm:presLayoutVars>
          <dgm:dir/>
          <dgm:resizeHandles val="exact"/>
        </dgm:presLayoutVars>
      </dgm:prSet>
      <dgm:spPr/>
    </dgm:pt>
    <dgm:pt modelId="{139B409C-A389-4798-8804-1FEAFF30835C}" type="pres">
      <dgm:prSet presAssocID="{5240689E-091E-4531-8707-103713F9B180}" presName="compNode" presStyleCnt="0"/>
      <dgm:spPr/>
    </dgm:pt>
    <dgm:pt modelId="{159EA187-B9A3-4BDC-9A2F-5B1806DD406E}" type="pres">
      <dgm:prSet presAssocID="{5240689E-091E-4531-8707-103713F9B180}" presName="iconRect" presStyleLbl="node1" presStyleIdx="0" presStyleCnt="4" custLinFactNeighborX="-38330" custLinFactNeighborY="1114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13FC43D-4C31-462D-B166-2B7E5B5BC9C5}" type="pres">
      <dgm:prSet presAssocID="{5240689E-091E-4531-8707-103713F9B180}" presName="spaceRect" presStyleCnt="0"/>
      <dgm:spPr/>
    </dgm:pt>
    <dgm:pt modelId="{B54A7607-6234-4290-A437-BE00210CE03E}" type="pres">
      <dgm:prSet presAssocID="{5240689E-091E-4531-8707-103713F9B180}" presName="textRect" presStyleLbl="revTx" presStyleIdx="0" presStyleCnt="4" custLinFactNeighborX="-31047" custLinFactNeighborY="1390">
        <dgm:presLayoutVars>
          <dgm:chMax val="1"/>
          <dgm:chPref val="1"/>
        </dgm:presLayoutVars>
      </dgm:prSet>
      <dgm:spPr/>
    </dgm:pt>
    <dgm:pt modelId="{79E7672C-30F2-4798-A804-18B49917B990}" type="pres">
      <dgm:prSet presAssocID="{9DB200A0-4027-4074-B644-FF3D87AB096F}" presName="sibTrans" presStyleCnt="0"/>
      <dgm:spPr/>
    </dgm:pt>
    <dgm:pt modelId="{F9800278-F682-40A7-9F65-CD10D6E54E26}" type="pres">
      <dgm:prSet presAssocID="{7B8D0244-7312-43F5-90FB-C703E0A90800}" presName="compNode" presStyleCnt="0"/>
      <dgm:spPr/>
    </dgm:pt>
    <dgm:pt modelId="{83184494-B34A-4BFC-ACAC-4D6D2DEAA83E}" type="pres">
      <dgm:prSet presAssocID="{7B8D0244-7312-43F5-90FB-C703E0A90800}" presName="iconRect" presStyleLbl="node1" presStyleIdx="1" presStyleCnt="4" custLinFactNeighborX="-28507" custLinFactNeighborY="771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ED4FA4EF-C163-42DD-9ABD-5316850A7BE9}" type="pres">
      <dgm:prSet presAssocID="{7B8D0244-7312-43F5-90FB-C703E0A90800}" presName="spaceRect" presStyleCnt="0"/>
      <dgm:spPr/>
    </dgm:pt>
    <dgm:pt modelId="{58B02BB1-FF2F-432F-8561-3F5D06283B23}" type="pres">
      <dgm:prSet presAssocID="{7B8D0244-7312-43F5-90FB-C703E0A90800}" presName="textRect" presStyleLbl="revTx" presStyleIdx="1" presStyleCnt="4" custScaleX="164458" custLinFactNeighborX="-7747" custLinFactNeighborY="1390">
        <dgm:presLayoutVars>
          <dgm:chMax val="1"/>
          <dgm:chPref val="1"/>
        </dgm:presLayoutVars>
      </dgm:prSet>
      <dgm:spPr/>
    </dgm:pt>
    <dgm:pt modelId="{F5FD8D4D-F085-45F6-AB3F-EEB37E21CB3F}" type="pres">
      <dgm:prSet presAssocID="{A5954688-311F-4667-8748-35524AA2634B}" presName="sibTrans" presStyleCnt="0"/>
      <dgm:spPr/>
    </dgm:pt>
    <dgm:pt modelId="{E9431C74-0AED-496D-B073-16C072A22F84}" type="pres">
      <dgm:prSet presAssocID="{475352FA-4BDC-4223-AF5A-44B7605DA3FB}" presName="compNode" presStyleCnt="0"/>
      <dgm:spPr/>
    </dgm:pt>
    <dgm:pt modelId="{CE77338E-1E99-4B0A-AB8B-8F566608303D}" type="pres">
      <dgm:prSet presAssocID="{475352FA-4BDC-4223-AF5A-44B7605DA3FB}" presName="iconRect" presStyleLbl="node1" presStyleIdx="2" presStyleCnt="4" custLinFactNeighborX="37753" custLinFactNeighborY="-33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g under Magnifying Glass"/>
        </a:ext>
      </dgm:extLst>
    </dgm:pt>
    <dgm:pt modelId="{EE3AE237-E7C9-47E3-9B5D-BE8693000AC0}" type="pres">
      <dgm:prSet presAssocID="{475352FA-4BDC-4223-AF5A-44B7605DA3FB}" presName="spaceRect" presStyleCnt="0"/>
      <dgm:spPr/>
    </dgm:pt>
    <dgm:pt modelId="{E3D4D16F-F6EE-4105-9CB7-573C41587EBF}" type="pres">
      <dgm:prSet presAssocID="{475352FA-4BDC-4223-AF5A-44B7605DA3FB}" presName="textRect" presStyleLbl="revTx" presStyleIdx="2" presStyleCnt="4" custScaleX="157037" custLinFactNeighborX="19086" custLinFactNeighborY="-1953">
        <dgm:presLayoutVars>
          <dgm:chMax val="1"/>
          <dgm:chPref val="1"/>
        </dgm:presLayoutVars>
      </dgm:prSet>
      <dgm:spPr/>
    </dgm:pt>
    <dgm:pt modelId="{04732A70-A37E-43B5-9082-3E9FED014AC7}" type="pres">
      <dgm:prSet presAssocID="{EDF542D0-29A0-4230-938D-74AA3ABAB65B}" presName="sibTrans" presStyleCnt="0"/>
      <dgm:spPr/>
    </dgm:pt>
    <dgm:pt modelId="{88C9DCF6-F5C1-4286-B7D5-B66909294703}" type="pres">
      <dgm:prSet presAssocID="{7000BB2F-E4E5-4C12-BF76-5A784C3ECCC1}" presName="compNode" presStyleCnt="0"/>
      <dgm:spPr/>
    </dgm:pt>
    <dgm:pt modelId="{0BD934E4-F41F-4241-8C0A-CCAA72CCB731}" type="pres">
      <dgm:prSet presAssocID="{7000BB2F-E4E5-4C12-BF76-5A784C3ECCC1}" presName="iconRect" presStyleLbl="node1" presStyleIdx="3" presStyleCnt="4" custLinFactNeighborX="95526" custLinFactNeighborY="27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2960CEF7-94CC-477A-B1D8-4291DB4CBCD8}" type="pres">
      <dgm:prSet presAssocID="{7000BB2F-E4E5-4C12-BF76-5A784C3ECCC1}" presName="spaceRect" presStyleCnt="0"/>
      <dgm:spPr/>
    </dgm:pt>
    <dgm:pt modelId="{D579BBB3-890E-449F-8860-A8C3AF306027}" type="pres">
      <dgm:prSet presAssocID="{7000BB2F-E4E5-4C12-BF76-5A784C3ECCC1}" presName="textRect" presStyleLbl="revTx" presStyleIdx="3" presStyleCnt="4" custScaleX="137397" custLinFactNeighborX="73239" custLinFactNeighborY="-3623">
        <dgm:presLayoutVars>
          <dgm:chMax val="1"/>
          <dgm:chPref val="1"/>
        </dgm:presLayoutVars>
      </dgm:prSet>
      <dgm:spPr/>
    </dgm:pt>
  </dgm:ptLst>
  <dgm:cxnLst>
    <dgm:cxn modelId="{FB933A09-40AA-452F-9850-E84ED1415E40}" type="presOf" srcId="{FAA03E7E-961A-4A2A-9627-367E39DD6EC2}" destId="{69E791E1-E84B-4286-9A34-1B991E4B5B54}" srcOrd="0" destOrd="0" presId="urn:microsoft.com/office/officeart/2018/2/layout/IconLabelList"/>
    <dgm:cxn modelId="{0886D009-3216-4FC0-AC04-8364F55F24FE}" type="presOf" srcId="{5240689E-091E-4531-8707-103713F9B180}" destId="{B54A7607-6234-4290-A437-BE00210CE03E}" srcOrd="0" destOrd="0" presId="urn:microsoft.com/office/officeart/2018/2/layout/IconLabelList"/>
    <dgm:cxn modelId="{E5C4AA1A-F290-4950-B67D-138F27AFDCCA}" type="presOf" srcId="{475352FA-4BDC-4223-AF5A-44B7605DA3FB}" destId="{E3D4D16F-F6EE-4105-9CB7-573C41587EBF}" srcOrd="0" destOrd="0" presId="urn:microsoft.com/office/officeart/2018/2/layout/IconLabelList"/>
    <dgm:cxn modelId="{6BBBEE6A-6105-4483-A6F7-D0B1E1BC7B92}" srcId="{FAA03E7E-961A-4A2A-9627-367E39DD6EC2}" destId="{7000BB2F-E4E5-4C12-BF76-5A784C3ECCC1}" srcOrd="3" destOrd="0" parTransId="{46B120CA-7529-440C-96B3-A449ECD3487A}" sibTransId="{921810EF-924A-4786-9065-BA595AE7C50C}"/>
    <dgm:cxn modelId="{B4948B6B-AC58-4C0C-8A6E-F1FAFBB06859}" type="presOf" srcId="{7000BB2F-E4E5-4C12-BF76-5A784C3ECCC1}" destId="{D579BBB3-890E-449F-8860-A8C3AF306027}" srcOrd="0" destOrd="0" presId="urn:microsoft.com/office/officeart/2018/2/layout/IconLabelList"/>
    <dgm:cxn modelId="{1ECE0F7E-2C2F-4C53-B148-72929B98C936}" srcId="{FAA03E7E-961A-4A2A-9627-367E39DD6EC2}" destId="{475352FA-4BDC-4223-AF5A-44B7605DA3FB}" srcOrd="2" destOrd="0" parTransId="{62E41798-2B9E-441D-9B9D-6BDA7B775CEF}" sibTransId="{EDF542D0-29A0-4230-938D-74AA3ABAB65B}"/>
    <dgm:cxn modelId="{B880718F-6DEC-4ABB-8074-6B4DF8CF0ADE}" type="presOf" srcId="{7B8D0244-7312-43F5-90FB-C703E0A90800}" destId="{58B02BB1-FF2F-432F-8561-3F5D06283B23}" srcOrd="0" destOrd="0" presId="urn:microsoft.com/office/officeart/2018/2/layout/IconLabelList"/>
    <dgm:cxn modelId="{9345BAA3-04B6-446D-9512-0A42D5931FFA}" srcId="{FAA03E7E-961A-4A2A-9627-367E39DD6EC2}" destId="{7B8D0244-7312-43F5-90FB-C703E0A90800}" srcOrd="1" destOrd="0" parTransId="{BCA0BEFD-86BA-427A-9938-B53585EA72CF}" sibTransId="{A5954688-311F-4667-8748-35524AA2634B}"/>
    <dgm:cxn modelId="{D5424CA8-0D9F-4F4E-83C5-CAF960529BD2}" srcId="{FAA03E7E-961A-4A2A-9627-367E39DD6EC2}" destId="{5240689E-091E-4531-8707-103713F9B180}" srcOrd="0" destOrd="0" parTransId="{3C9123E8-EFDC-4548-B931-C62830165B7C}" sibTransId="{9DB200A0-4027-4074-B644-FF3D87AB096F}"/>
    <dgm:cxn modelId="{D1B240D9-5A12-47FD-8B74-3FACF45BA480}" type="presParOf" srcId="{69E791E1-E84B-4286-9A34-1B991E4B5B54}" destId="{139B409C-A389-4798-8804-1FEAFF30835C}" srcOrd="0" destOrd="0" presId="urn:microsoft.com/office/officeart/2018/2/layout/IconLabelList"/>
    <dgm:cxn modelId="{FADFDB19-30FB-4AF9-BF00-37ADA466575C}" type="presParOf" srcId="{139B409C-A389-4798-8804-1FEAFF30835C}" destId="{159EA187-B9A3-4BDC-9A2F-5B1806DD406E}" srcOrd="0" destOrd="0" presId="urn:microsoft.com/office/officeart/2018/2/layout/IconLabelList"/>
    <dgm:cxn modelId="{E78DB009-EF05-48A2-BE31-073A0DAC91AC}" type="presParOf" srcId="{139B409C-A389-4798-8804-1FEAFF30835C}" destId="{713FC43D-4C31-462D-B166-2B7E5B5BC9C5}" srcOrd="1" destOrd="0" presId="urn:microsoft.com/office/officeart/2018/2/layout/IconLabelList"/>
    <dgm:cxn modelId="{B7EB968E-3F40-4645-AC74-6849C948947B}" type="presParOf" srcId="{139B409C-A389-4798-8804-1FEAFF30835C}" destId="{B54A7607-6234-4290-A437-BE00210CE03E}" srcOrd="2" destOrd="0" presId="urn:microsoft.com/office/officeart/2018/2/layout/IconLabelList"/>
    <dgm:cxn modelId="{925386A0-F039-486B-919E-3D40DF9DD6A8}" type="presParOf" srcId="{69E791E1-E84B-4286-9A34-1B991E4B5B54}" destId="{79E7672C-30F2-4798-A804-18B49917B990}" srcOrd="1" destOrd="0" presId="urn:microsoft.com/office/officeart/2018/2/layout/IconLabelList"/>
    <dgm:cxn modelId="{228AD7D7-26F3-4658-8DAC-50151662829B}" type="presParOf" srcId="{69E791E1-E84B-4286-9A34-1B991E4B5B54}" destId="{F9800278-F682-40A7-9F65-CD10D6E54E26}" srcOrd="2" destOrd="0" presId="urn:microsoft.com/office/officeart/2018/2/layout/IconLabelList"/>
    <dgm:cxn modelId="{5E5A408B-749A-45ED-A2D9-C5A8DF00683D}" type="presParOf" srcId="{F9800278-F682-40A7-9F65-CD10D6E54E26}" destId="{83184494-B34A-4BFC-ACAC-4D6D2DEAA83E}" srcOrd="0" destOrd="0" presId="urn:microsoft.com/office/officeart/2018/2/layout/IconLabelList"/>
    <dgm:cxn modelId="{00DA6089-5FAF-4C5B-B2CF-FBBAA29693FA}" type="presParOf" srcId="{F9800278-F682-40A7-9F65-CD10D6E54E26}" destId="{ED4FA4EF-C163-42DD-9ABD-5316850A7BE9}" srcOrd="1" destOrd="0" presId="urn:microsoft.com/office/officeart/2018/2/layout/IconLabelList"/>
    <dgm:cxn modelId="{E4E26FD6-B914-4747-BF7D-A01017694642}" type="presParOf" srcId="{F9800278-F682-40A7-9F65-CD10D6E54E26}" destId="{58B02BB1-FF2F-432F-8561-3F5D06283B23}" srcOrd="2" destOrd="0" presId="urn:microsoft.com/office/officeart/2018/2/layout/IconLabelList"/>
    <dgm:cxn modelId="{20B37F48-F40A-4D8D-ACD5-08F865E1760F}" type="presParOf" srcId="{69E791E1-E84B-4286-9A34-1B991E4B5B54}" destId="{F5FD8D4D-F085-45F6-AB3F-EEB37E21CB3F}" srcOrd="3" destOrd="0" presId="urn:microsoft.com/office/officeart/2018/2/layout/IconLabelList"/>
    <dgm:cxn modelId="{1CCFAA2A-BB4A-48E6-81DA-F1C9DCF5A879}" type="presParOf" srcId="{69E791E1-E84B-4286-9A34-1B991E4B5B54}" destId="{E9431C74-0AED-496D-B073-16C072A22F84}" srcOrd="4" destOrd="0" presId="urn:microsoft.com/office/officeart/2018/2/layout/IconLabelList"/>
    <dgm:cxn modelId="{94995090-A4B6-4A9C-B2AD-8414986B2D20}" type="presParOf" srcId="{E9431C74-0AED-496D-B073-16C072A22F84}" destId="{CE77338E-1E99-4B0A-AB8B-8F566608303D}" srcOrd="0" destOrd="0" presId="urn:microsoft.com/office/officeart/2018/2/layout/IconLabelList"/>
    <dgm:cxn modelId="{B60D16AF-B058-420A-A7A8-0373AD31893D}" type="presParOf" srcId="{E9431C74-0AED-496D-B073-16C072A22F84}" destId="{EE3AE237-E7C9-47E3-9B5D-BE8693000AC0}" srcOrd="1" destOrd="0" presId="urn:microsoft.com/office/officeart/2018/2/layout/IconLabelList"/>
    <dgm:cxn modelId="{D7A91266-3F67-4DFD-9BE2-CC983E67CAD7}" type="presParOf" srcId="{E9431C74-0AED-496D-B073-16C072A22F84}" destId="{E3D4D16F-F6EE-4105-9CB7-573C41587EBF}" srcOrd="2" destOrd="0" presId="urn:microsoft.com/office/officeart/2018/2/layout/IconLabelList"/>
    <dgm:cxn modelId="{3512A7F6-5AA3-4F5C-9B9C-E7084C4F1032}" type="presParOf" srcId="{69E791E1-E84B-4286-9A34-1B991E4B5B54}" destId="{04732A70-A37E-43B5-9082-3E9FED014AC7}" srcOrd="5" destOrd="0" presId="urn:microsoft.com/office/officeart/2018/2/layout/IconLabelList"/>
    <dgm:cxn modelId="{FD7E5A8C-96FC-442D-9888-D49FACC0ADCA}" type="presParOf" srcId="{69E791E1-E84B-4286-9A34-1B991E4B5B54}" destId="{88C9DCF6-F5C1-4286-B7D5-B66909294703}" srcOrd="6" destOrd="0" presId="urn:microsoft.com/office/officeart/2018/2/layout/IconLabelList"/>
    <dgm:cxn modelId="{5B892AC5-4AF8-4985-B5C5-92E6188A7466}" type="presParOf" srcId="{88C9DCF6-F5C1-4286-B7D5-B66909294703}" destId="{0BD934E4-F41F-4241-8C0A-CCAA72CCB731}" srcOrd="0" destOrd="0" presId="urn:microsoft.com/office/officeart/2018/2/layout/IconLabelList"/>
    <dgm:cxn modelId="{D584B899-61D8-464D-B399-3E06D70BBB99}" type="presParOf" srcId="{88C9DCF6-F5C1-4286-B7D5-B66909294703}" destId="{2960CEF7-94CC-477A-B1D8-4291DB4CBCD8}" srcOrd="1" destOrd="0" presId="urn:microsoft.com/office/officeart/2018/2/layout/IconLabelList"/>
    <dgm:cxn modelId="{A2A80788-28B8-4292-BDA2-4072668B8A98}" type="presParOf" srcId="{88C9DCF6-F5C1-4286-B7D5-B66909294703}" destId="{D579BBB3-890E-449F-8860-A8C3AF30602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DF2EC-7E7F-46E9-A043-9BBBA7E2D11D}">
      <dsp:nvSpPr>
        <dsp:cNvPr id="0" name=""/>
        <dsp:cNvSpPr/>
      </dsp:nvSpPr>
      <dsp:spPr>
        <a:xfrm>
          <a:off x="0" y="2873"/>
          <a:ext cx="8883836" cy="6119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55740-5AB7-4BC1-96D1-ABFCAD6F596F}">
      <dsp:nvSpPr>
        <dsp:cNvPr id="0" name=""/>
        <dsp:cNvSpPr/>
      </dsp:nvSpPr>
      <dsp:spPr>
        <a:xfrm>
          <a:off x="185126" y="140570"/>
          <a:ext cx="336594" cy="336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2FE47C-1D06-45AA-8DD4-7CA67B5C67F6}">
      <dsp:nvSpPr>
        <dsp:cNvPr id="0" name=""/>
        <dsp:cNvSpPr/>
      </dsp:nvSpPr>
      <dsp:spPr>
        <a:xfrm>
          <a:off x="706847" y="2873"/>
          <a:ext cx="8176988" cy="611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69" tIns="64769" rIns="64769" bIns="64769" numCol="1" spcCol="1270" anchor="ctr" anchorCtr="0">
          <a:noAutofit/>
        </a:bodyPr>
        <a:lstStyle/>
        <a:p>
          <a:pPr marL="0" lvl="0" indent="0" algn="l" defTabSz="844550">
            <a:lnSpc>
              <a:spcPct val="100000"/>
            </a:lnSpc>
            <a:spcBef>
              <a:spcPct val="0"/>
            </a:spcBef>
            <a:spcAft>
              <a:spcPct val="35000"/>
            </a:spcAft>
            <a:buNone/>
          </a:pPr>
          <a:r>
            <a:rPr lang="en-CA" sz="1900" kern="1200"/>
            <a:t>Executive summary</a:t>
          </a:r>
          <a:endParaRPr lang="en-US" sz="1900" kern="1200"/>
        </a:p>
      </dsp:txBody>
      <dsp:txXfrm>
        <a:off x="706847" y="2873"/>
        <a:ext cx="8176988" cy="611989"/>
      </dsp:txXfrm>
    </dsp:sp>
    <dsp:sp modelId="{005E6BE9-65D3-4395-85A5-1640BEAE13C2}">
      <dsp:nvSpPr>
        <dsp:cNvPr id="0" name=""/>
        <dsp:cNvSpPr/>
      </dsp:nvSpPr>
      <dsp:spPr>
        <a:xfrm>
          <a:off x="0" y="767859"/>
          <a:ext cx="8883836" cy="6119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977DA8-AAB2-4CFF-8627-374C6B1E30E4}">
      <dsp:nvSpPr>
        <dsp:cNvPr id="0" name=""/>
        <dsp:cNvSpPr/>
      </dsp:nvSpPr>
      <dsp:spPr>
        <a:xfrm>
          <a:off x="185126" y="905557"/>
          <a:ext cx="336594" cy="336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89472-E492-4742-9337-4B258E8456D9}">
      <dsp:nvSpPr>
        <dsp:cNvPr id="0" name=""/>
        <dsp:cNvSpPr/>
      </dsp:nvSpPr>
      <dsp:spPr>
        <a:xfrm>
          <a:off x="706847" y="767859"/>
          <a:ext cx="8176988" cy="611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69" tIns="64769" rIns="64769" bIns="64769" numCol="1" spcCol="1270" anchor="ctr" anchorCtr="0">
          <a:noAutofit/>
        </a:bodyPr>
        <a:lstStyle/>
        <a:p>
          <a:pPr marL="0" lvl="0" indent="0" algn="l" defTabSz="844550">
            <a:lnSpc>
              <a:spcPct val="100000"/>
            </a:lnSpc>
            <a:spcBef>
              <a:spcPct val="0"/>
            </a:spcBef>
            <a:spcAft>
              <a:spcPct val="35000"/>
            </a:spcAft>
            <a:buNone/>
          </a:pPr>
          <a:r>
            <a:rPr lang="en-CA" sz="1900" kern="1200"/>
            <a:t>Introduction</a:t>
          </a:r>
          <a:endParaRPr lang="en-US" sz="1900" kern="1200"/>
        </a:p>
      </dsp:txBody>
      <dsp:txXfrm>
        <a:off x="706847" y="767859"/>
        <a:ext cx="8176988" cy="611989"/>
      </dsp:txXfrm>
    </dsp:sp>
    <dsp:sp modelId="{407AE03F-4B60-4438-8228-97199FFE0719}">
      <dsp:nvSpPr>
        <dsp:cNvPr id="0" name=""/>
        <dsp:cNvSpPr/>
      </dsp:nvSpPr>
      <dsp:spPr>
        <a:xfrm>
          <a:off x="0" y="1532846"/>
          <a:ext cx="8883836" cy="6119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44013-10A7-4B21-9BDD-7540CC9CC5E0}">
      <dsp:nvSpPr>
        <dsp:cNvPr id="0" name=""/>
        <dsp:cNvSpPr/>
      </dsp:nvSpPr>
      <dsp:spPr>
        <a:xfrm>
          <a:off x="185126" y="1670544"/>
          <a:ext cx="336594" cy="336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A53F06-D9E2-45F2-996D-EEFE94B939AE}">
      <dsp:nvSpPr>
        <dsp:cNvPr id="0" name=""/>
        <dsp:cNvSpPr/>
      </dsp:nvSpPr>
      <dsp:spPr>
        <a:xfrm>
          <a:off x="706847" y="1532846"/>
          <a:ext cx="8176988" cy="611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69" tIns="64769" rIns="64769" bIns="64769" numCol="1" spcCol="1270" anchor="ctr" anchorCtr="0">
          <a:noAutofit/>
        </a:bodyPr>
        <a:lstStyle/>
        <a:p>
          <a:pPr marL="0" lvl="0" indent="0" algn="l" defTabSz="844550">
            <a:lnSpc>
              <a:spcPct val="100000"/>
            </a:lnSpc>
            <a:spcBef>
              <a:spcPct val="0"/>
            </a:spcBef>
            <a:spcAft>
              <a:spcPct val="35000"/>
            </a:spcAft>
            <a:buNone/>
          </a:pPr>
          <a:r>
            <a:rPr lang="en-CA" sz="1900" kern="1200"/>
            <a:t>Methodology</a:t>
          </a:r>
          <a:endParaRPr lang="en-US" sz="1900" kern="1200"/>
        </a:p>
      </dsp:txBody>
      <dsp:txXfrm>
        <a:off x="706847" y="1532846"/>
        <a:ext cx="8176988" cy="611989"/>
      </dsp:txXfrm>
    </dsp:sp>
    <dsp:sp modelId="{78575FAF-16D1-4C53-A1FB-90221FC7722A}">
      <dsp:nvSpPr>
        <dsp:cNvPr id="0" name=""/>
        <dsp:cNvSpPr/>
      </dsp:nvSpPr>
      <dsp:spPr>
        <a:xfrm>
          <a:off x="0" y="2297833"/>
          <a:ext cx="8883836" cy="6119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07AFA4-43B7-4041-A738-B17A95D817FD}">
      <dsp:nvSpPr>
        <dsp:cNvPr id="0" name=""/>
        <dsp:cNvSpPr/>
      </dsp:nvSpPr>
      <dsp:spPr>
        <a:xfrm>
          <a:off x="185126" y="2435531"/>
          <a:ext cx="336594" cy="3365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A064E5-42D5-4090-A01E-53195CF85BFE}">
      <dsp:nvSpPr>
        <dsp:cNvPr id="0" name=""/>
        <dsp:cNvSpPr/>
      </dsp:nvSpPr>
      <dsp:spPr>
        <a:xfrm>
          <a:off x="706847" y="2297833"/>
          <a:ext cx="8176988" cy="611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69" tIns="64769" rIns="64769" bIns="64769" numCol="1" spcCol="1270" anchor="ctr" anchorCtr="0">
          <a:noAutofit/>
        </a:bodyPr>
        <a:lstStyle/>
        <a:p>
          <a:pPr marL="0" lvl="0" indent="0" algn="l" defTabSz="844550">
            <a:lnSpc>
              <a:spcPct val="100000"/>
            </a:lnSpc>
            <a:spcBef>
              <a:spcPct val="0"/>
            </a:spcBef>
            <a:spcAft>
              <a:spcPct val="35000"/>
            </a:spcAft>
            <a:buNone/>
          </a:pPr>
          <a:r>
            <a:rPr lang="en-CA" sz="1900" kern="1200"/>
            <a:t>Results</a:t>
          </a:r>
          <a:endParaRPr lang="en-US" sz="1900" kern="1200"/>
        </a:p>
      </dsp:txBody>
      <dsp:txXfrm>
        <a:off x="706847" y="2297833"/>
        <a:ext cx="8176988" cy="611989"/>
      </dsp:txXfrm>
    </dsp:sp>
    <dsp:sp modelId="{DF75435A-04E0-4463-B250-D5C1C5702DD1}">
      <dsp:nvSpPr>
        <dsp:cNvPr id="0" name=""/>
        <dsp:cNvSpPr/>
      </dsp:nvSpPr>
      <dsp:spPr>
        <a:xfrm>
          <a:off x="0" y="3062820"/>
          <a:ext cx="8883836" cy="6119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E5C02C-83F0-4302-899C-128E767EA4DA}">
      <dsp:nvSpPr>
        <dsp:cNvPr id="0" name=""/>
        <dsp:cNvSpPr/>
      </dsp:nvSpPr>
      <dsp:spPr>
        <a:xfrm>
          <a:off x="185126" y="3200517"/>
          <a:ext cx="336594" cy="3365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34D7E3-8B8E-414E-885B-D51382504B3A}">
      <dsp:nvSpPr>
        <dsp:cNvPr id="0" name=""/>
        <dsp:cNvSpPr/>
      </dsp:nvSpPr>
      <dsp:spPr>
        <a:xfrm>
          <a:off x="706847" y="3062820"/>
          <a:ext cx="8176988" cy="611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69" tIns="64769" rIns="64769" bIns="64769" numCol="1" spcCol="1270" anchor="ctr" anchorCtr="0">
          <a:noAutofit/>
        </a:bodyPr>
        <a:lstStyle/>
        <a:p>
          <a:pPr marL="0" lvl="0" indent="0" algn="l" defTabSz="844550">
            <a:lnSpc>
              <a:spcPct val="100000"/>
            </a:lnSpc>
            <a:spcBef>
              <a:spcPct val="0"/>
            </a:spcBef>
            <a:spcAft>
              <a:spcPct val="35000"/>
            </a:spcAft>
            <a:buNone/>
          </a:pPr>
          <a:r>
            <a:rPr lang="en-CA" sz="1900" kern="1200"/>
            <a:t>Conclusion</a:t>
          </a:r>
          <a:endParaRPr lang="en-US" sz="1900" kern="1200"/>
        </a:p>
      </dsp:txBody>
      <dsp:txXfrm>
        <a:off x="706847" y="3062820"/>
        <a:ext cx="8176988" cy="6119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EA187-B9A3-4BDC-9A2F-5B1806DD406E}">
      <dsp:nvSpPr>
        <dsp:cNvPr id="0" name=""/>
        <dsp:cNvSpPr/>
      </dsp:nvSpPr>
      <dsp:spPr>
        <a:xfrm>
          <a:off x="487249" y="338058"/>
          <a:ext cx="718242" cy="718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4A7607-6234-4290-A437-BE00210CE03E}">
      <dsp:nvSpPr>
        <dsp:cNvPr id="0" name=""/>
        <dsp:cNvSpPr/>
      </dsp:nvSpPr>
      <dsp:spPr>
        <a:xfrm>
          <a:off x="0" y="1444915"/>
          <a:ext cx="1596093" cy="179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CA" sz="1400" kern="1200" dirty="0"/>
            <a:t>Data with several Datatypes was gathered from Kaggle public data sets.</a:t>
          </a:r>
          <a:endParaRPr lang="en-US" sz="1400" kern="1200" dirty="0"/>
        </a:p>
      </dsp:txBody>
      <dsp:txXfrm>
        <a:off x="0" y="1444915"/>
        <a:ext cx="1596093" cy="1795780"/>
      </dsp:txXfrm>
    </dsp:sp>
    <dsp:sp modelId="{83184494-B34A-4BFC-ACAC-4D6D2DEAA83E}">
      <dsp:nvSpPr>
        <dsp:cNvPr id="0" name=""/>
        <dsp:cNvSpPr/>
      </dsp:nvSpPr>
      <dsp:spPr>
        <a:xfrm>
          <a:off x="2947617" y="313487"/>
          <a:ext cx="718242" cy="718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B02BB1-FF2F-432F-8561-3F5D06283B23}">
      <dsp:nvSpPr>
        <dsp:cNvPr id="0" name=""/>
        <dsp:cNvSpPr/>
      </dsp:nvSpPr>
      <dsp:spPr>
        <a:xfrm>
          <a:off x="2075386" y="1444915"/>
          <a:ext cx="2624903" cy="179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To ensure its integrity, a series of functions were such as handling null values, eliminating redundant columns, normalizing data, arranging values, enhancing column clarity through renaming, and identifying and addressing outliers using techniques like Box plot analysis. </a:t>
          </a:r>
        </a:p>
      </dsp:txBody>
      <dsp:txXfrm>
        <a:off x="2075386" y="1444915"/>
        <a:ext cx="2624903" cy="1795780"/>
      </dsp:txXfrm>
    </dsp:sp>
    <dsp:sp modelId="{CE77338E-1E99-4B0A-AB8B-8F566608303D}">
      <dsp:nvSpPr>
        <dsp:cNvPr id="0" name=""/>
        <dsp:cNvSpPr/>
      </dsp:nvSpPr>
      <dsp:spPr>
        <a:xfrm>
          <a:off x="6268521" y="234164"/>
          <a:ext cx="718242" cy="718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4D16F-F6EE-4105-9CB7-573C41587EBF}">
      <dsp:nvSpPr>
        <dsp:cNvPr id="0" name=""/>
        <dsp:cNvSpPr/>
      </dsp:nvSpPr>
      <dsp:spPr>
        <a:xfrm>
          <a:off x="5407886" y="1384882"/>
          <a:ext cx="2506457" cy="179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Additionally, Python functions including mean, mode, median, group by, correlation analysis, unstacking, summation, sorting, and data merging were utilized to extract significant insights from the data</a:t>
          </a:r>
          <a:r>
            <a:rPr lang="en-CA" sz="1400" kern="1200" dirty="0"/>
            <a:t>. </a:t>
          </a:r>
          <a:endParaRPr lang="en-US" sz="1400" kern="1200" dirty="0"/>
        </a:p>
      </dsp:txBody>
      <dsp:txXfrm>
        <a:off x="5407886" y="1384882"/>
        <a:ext cx="2506457" cy="1795780"/>
      </dsp:txXfrm>
    </dsp:sp>
    <dsp:sp modelId="{0BD934E4-F41F-4241-8C0A-CCAA72CCB731}">
      <dsp:nvSpPr>
        <dsp:cNvPr id="0" name=""/>
        <dsp:cNvSpPr/>
      </dsp:nvSpPr>
      <dsp:spPr>
        <a:xfrm>
          <a:off x="9312509" y="260028"/>
          <a:ext cx="718242" cy="7182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79BBB3-890E-449F-8860-A8C3AF306027}">
      <dsp:nvSpPr>
        <dsp:cNvPr id="0" name=""/>
        <dsp:cNvSpPr/>
      </dsp:nvSpPr>
      <dsp:spPr>
        <a:xfrm>
          <a:off x="8212656" y="1354893"/>
          <a:ext cx="2192984" cy="179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For visualization purposes, a range of plotting techniques such as line plots, bar plots, KDE plots, count plots, and scatter plots were employed.</a:t>
          </a:r>
        </a:p>
      </dsp:txBody>
      <dsp:txXfrm>
        <a:off x="8212656" y="1354893"/>
        <a:ext cx="2192984" cy="17957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5487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10639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7779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3712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9192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522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4969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9927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11096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55514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214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3/19/2024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747910980"/>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33" r:id="rId6"/>
    <p:sldLayoutId id="2147483829" r:id="rId7"/>
    <p:sldLayoutId id="2147483830" r:id="rId8"/>
    <p:sldLayoutId id="2147483831" r:id="rId9"/>
    <p:sldLayoutId id="2147483832" r:id="rId10"/>
    <p:sldLayoutId id="2147483834"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wireframe of a city&#10;&#10;Description automatically generated">
            <a:extLst>
              <a:ext uri="{FF2B5EF4-FFF2-40B4-BE49-F238E27FC236}">
                <a16:creationId xmlns:a16="http://schemas.microsoft.com/office/drawing/2014/main" id="{B16F1735-98C0-C452-5386-6D93DFCA46E2}"/>
              </a:ext>
            </a:extLst>
          </p:cNvPr>
          <p:cNvPicPr>
            <a:picLocks noChangeAspect="1"/>
          </p:cNvPicPr>
          <p:nvPr/>
        </p:nvPicPr>
        <p:blipFill rotWithShape="1">
          <a:blip r:embed="rId2"/>
          <a:srcRect t="31611"/>
          <a:stretch/>
        </p:blipFill>
        <p:spPr>
          <a:xfrm>
            <a:off x="20" y="10"/>
            <a:ext cx="12191979" cy="6857989"/>
          </a:xfrm>
          <a:prstGeom prst="rect">
            <a:avLst/>
          </a:prstGeom>
        </p:spPr>
      </p:pic>
      <p:sp>
        <p:nvSpPr>
          <p:cNvPr id="36" name="Freeform: Shape 35">
            <a:extLst>
              <a:ext uri="{FF2B5EF4-FFF2-40B4-BE49-F238E27FC236}">
                <a16:creationId xmlns:a16="http://schemas.microsoft.com/office/drawing/2014/main" id="{DD29B6E1-6E86-A1A0-2491-E5B84B3AA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1035555" y="1445436"/>
            <a:ext cx="11191887" cy="5509960"/>
          </a:xfrm>
          <a:custGeom>
            <a:avLst/>
            <a:gdLst>
              <a:gd name="connsiteX0" fmla="*/ 75794 w 11191887"/>
              <a:gd name="connsiteY0" fmla="*/ 5509960 h 5509960"/>
              <a:gd name="connsiteX1" fmla="*/ 11191887 w 11191887"/>
              <a:gd name="connsiteY1" fmla="*/ 5315928 h 5509960"/>
              <a:gd name="connsiteX2" fmla="*/ 5163097 w 11191887"/>
              <a:gd name="connsiteY2" fmla="*/ 753031 h 5509960"/>
              <a:gd name="connsiteX3" fmla="*/ 5078820 w 11191887"/>
              <a:gd name="connsiteY3" fmla="*/ 692507 h 5509960"/>
              <a:gd name="connsiteX4" fmla="*/ 2926071 w 11191887"/>
              <a:gd name="connsiteY4" fmla="*/ 1150 h 5509960"/>
              <a:gd name="connsiteX5" fmla="*/ 2692814 w 11191887"/>
              <a:gd name="connsiteY5" fmla="*/ 2336 h 5509960"/>
              <a:gd name="connsiteX6" fmla="*/ 95718 w 11191887"/>
              <a:gd name="connsiteY6" fmla="*/ 1073885 h 5509960"/>
              <a:gd name="connsiteX7" fmla="*/ 0 w 11191887"/>
              <a:gd name="connsiteY7" fmla="*/ 1167726 h 55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87" h="5509960">
                <a:moveTo>
                  <a:pt x="75794" y="5509960"/>
                </a:moveTo>
                <a:lnTo>
                  <a:pt x="11191887" y="5315928"/>
                </a:lnTo>
                <a:lnTo>
                  <a:pt x="5163097" y="753031"/>
                </a:lnTo>
                <a:lnTo>
                  <a:pt x="5078820" y="692507"/>
                </a:lnTo>
                <a:cubicBezTo>
                  <a:pt x="4421358" y="245206"/>
                  <a:pt x="3672983" y="19009"/>
                  <a:pt x="2926071" y="1150"/>
                </a:cubicBezTo>
                <a:cubicBezTo>
                  <a:pt x="2848268" y="-711"/>
                  <a:pt x="2770480" y="-310"/>
                  <a:pt x="2692814" y="2336"/>
                </a:cubicBezTo>
                <a:cubicBezTo>
                  <a:pt x="1746244" y="34591"/>
                  <a:pt x="817542" y="400481"/>
                  <a:pt x="95718" y="1073885"/>
                </a:cubicBezTo>
                <a:lnTo>
                  <a:pt x="0" y="1167726"/>
                </a:lnTo>
                <a:close/>
              </a:path>
            </a:pathLst>
          </a:custGeom>
          <a:gradFill>
            <a:gsLst>
              <a:gs pos="23000">
                <a:schemeClr val="bg2">
                  <a:alpha val="68000"/>
                </a:schemeClr>
              </a:gs>
              <a:gs pos="100000">
                <a:schemeClr val="accent1">
                  <a:lumMod val="60000"/>
                  <a:lumOff val="40000"/>
                  <a:alpha val="78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72636A-3C4C-F1BE-8E17-D045B3CC5C47}"/>
              </a:ext>
            </a:extLst>
          </p:cNvPr>
          <p:cNvSpPr>
            <a:spLocks noGrp="1"/>
          </p:cNvSpPr>
          <p:nvPr>
            <p:ph type="ctrTitle"/>
          </p:nvPr>
        </p:nvSpPr>
        <p:spPr>
          <a:xfrm>
            <a:off x="5882446" y="3092651"/>
            <a:ext cx="5429290" cy="2142559"/>
          </a:xfrm>
        </p:spPr>
        <p:txBody>
          <a:bodyPr>
            <a:normAutofit/>
          </a:bodyPr>
          <a:lstStyle/>
          <a:p>
            <a:pPr algn="r"/>
            <a:r>
              <a:rPr lang="en-CA" sz="4800"/>
              <a:t>Data Analysis Portfolio Project</a:t>
            </a:r>
          </a:p>
        </p:txBody>
      </p:sp>
      <p:sp>
        <p:nvSpPr>
          <p:cNvPr id="3" name="Subtitle 2">
            <a:extLst>
              <a:ext uri="{FF2B5EF4-FFF2-40B4-BE49-F238E27FC236}">
                <a16:creationId xmlns:a16="http://schemas.microsoft.com/office/drawing/2014/main" id="{BD62D224-43BC-45CA-375F-C54A6D8CE6D8}"/>
              </a:ext>
            </a:extLst>
          </p:cNvPr>
          <p:cNvSpPr>
            <a:spLocks noGrp="1"/>
          </p:cNvSpPr>
          <p:nvPr>
            <p:ph type="subTitle" idx="1"/>
          </p:nvPr>
        </p:nvSpPr>
        <p:spPr>
          <a:xfrm>
            <a:off x="5151120" y="5409639"/>
            <a:ext cx="6380479" cy="1173753"/>
          </a:xfrm>
        </p:spPr>
        <p:txBody>
          <a:bodyPr>
            <a:noAutofit/>
          </a:bodyPr>
          <a:lstStyle/>
          <a:p>
            <a:pPr algn="r">
              <a:lnSpc>
                <a:spcPct val="110000"/>
              </a:lnSpc>
            </a:pPr>
            <a:r>
              <a:rPr lang="en-CA" dirty="0"/>
              <a:t>Exploratory Data Analysis on real-life banking data </a:t>
            </a:r>
          </a:p>
          <a:p>
            <a:pPr algn="r">
              <a:lnSpc>
                <a:spcPct val="110000"/>
              </a:lnSpc>
            </a:pPr>
            <a:r>
              <a:rPr lang="en-CA" dirty="0"/>
              <a:t>By : Rutvi Gajipara</a:t>
            </a:r>
          </a:p>
        </p:txBody>
      </p:sp>
    </p:spTree>
    <p:extLst>
      <p:ext uri="{BB962C8B-B14F-4D97-AF65-F5344CB8AC3E}">
        <p14:creationId xmlns:p14="http://schemas.microsoft.com/office/powerpoint/2010/main" val="272300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25A88B-041C-F00E-0F67-C53B568765BB}"/>
              </a:ext>
            </a:extLst>
          </p:cNvPr>
          <p:cNvSpPr>
            <a:spLocks noGrp="1"/>
          </p:cNvSpPr>
          <p:nvPr>
            <p:ph type="title"/>
          </p:nvPr>
        </p:nvSpPr>
        <p:spPr>
          <a:xfrm>
            <a:off x="1461927" y="1115335"/>
            <a:ext cx="7946597" cy="1257300"/>
          </a:xfrm>
        </p:spPr>
        <p:txBody>
          <a:bodyPr anchor="ctr">
            <a:normAutofit/>
          </a:bodyPr>
          <a:lstStyle/>
          <a:p>
            <a:r>
              <a:rPr lang="en-CA" dirty="0"/>
              <a:t>Conclusion </a:t>
            </a:r>
          </a:p>
        </p:txBody>
      </p:sp>
      <p:sp>
        <p:nvSpPr>
          <p:cNvPr id="24" name="Freeform: Shape 23">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532A2F32-BDFC-66D7-8316-E33459C312F2}"/>
              </a:ext>
            </a:extLst>
          </p:cNvPr>
          <p:cNvSpPr>
            <a:spLocks noGrp="1"/>
          </p:cNvSpPr>
          <p:nvPr>
            <p:ph idx="1"/>
          </p:nvPr>
        </p:nvSpPr>
        <p:spPr>
          <a:xfrm>
            <a:off x="933495" y="2372635"/>
            <a:ext cx="5162506" cy="3816521"/>
          </a:xfrm>
        </p:spPr>
        <p:txBody>
          <a:bodyPr>
            <a:normAutofit/>
          </a:bodyPr>
          <a:lstStyle/>
          <a:p>
            <a:r>
              <a:rPr lang="en-CA" sz="1600" dirty="0"/>
              <a:t>Customer to Target : </a:t>
            </a:r>
          </a:p>
          <a:p>
            <a:pPr marL="0" indent="0">
              <a:buNone/>
            </a:pPr>
            <a:endParaRPr lang="en-CA" sz="1600" dirty="0"/>
          </a:p>
          <a:p>
            <a:pPr marL="342900" indent="-342900">
              <a:lnSpc>
                <a:spcPct val="100000"/>
              </a:lnSpc>
              <a:buFont typeface="+mj-lt"/>
              <a:buAutoNum type="arabicPeriod"/>
            </a:pPr>
            <a:r>
              <a:rPr lang="en-CA" sz="1600" dirty="0"/>
              <a:t>Highly educated customers</a:t>
            </a:r>
          </a:p>
          <a:p>
            <a:pPr marL="342900" indent="-342900">
              <a:lnSpc>
                <a:spcPct val="100000"/>
              </a:lnSpc>
              <a:buFont typeface="+mj-lt"/>
              <a:buAutoNum type="arabicPeriod"/>
            </a:pPr>
            <a:r>
              <a:rPr lang="en-CA" sz="1600" dirty="0"/>
              <a:t>Working in business entity 3 or self employed</a:t>
            </a:r>
          </a:p>
          <a:p>
            <a:pPr marL="342900" indent="-342900">
              <a:lnSpc>
                <a:spcPct val="100000"/>
              </a:lnSpc>
              <a:buFont typeface="+mj-lt"/>
              <a:buAutoNum type="arabicPeriod"/>
            </a:pPr>
            <a:r>
              <a:rPr lang="en-CA" sz="1600" dirty="0"/>
              <a:t>Customer with own house/apartment</a:t>
            </a:r>
          </a:p>
          <a:p>
            <a:pPr marL="342900" indent="-342900">
              <a:lnSpc>
                <a:spcPct val="100000"/>
              </a:lnSpc>
              <a:buFont typeface="+mj-lt"/>
              <a:buAutoNum type="arabicPeriod"/>
            </a:pPr>
            <a:r>
              <a:rPr lang="en-CA" sz="1600" dirty="0"/>
              <a:t>Customer with 3 or less than 3 kids</a:t>
            </a:r>
          </a:p>
          <a:p>
            <a:pPr marL="342900" indent="-342900">
              <a:lnSpc>
                <a:spcPct val="100000"/>
              </a:lnSpc>
              <a:buFont typeface="+mj-lt"/>
              <a:buAutoNum type="arabicPeriod"/>
            </a:pPr>
            <a:r>
              <a:rPr lang="en-CA" sz="1600" dirty="0"/>
              <a:t>Customer working as accountants, core staff and laborers</a:t>
            </a:r>
          </a:p>
          <a:p>
            <a:pPr marL="342900" indent="-342900">
              <a:lnSpc>
                <a:spcPct val="100000"/>
              </a:lnSpc>
              <a:buFont typeface="+mj-lt"/>
              <a:buAutoNum type="arabicPeriod"/>
            </a:pPr>
            <a:r>
              <a:rPr lang="en-CA" sz="1600" dirty="0"/>
              <a:t>Customer having income between 0 to 1 Million</a:t>
            </a:r>
          </a:p>
        </p:txBody>
      </p:sp>
      <p:sp>
        <p:nvSpPr>
          <p:cNvPr id="5" name="TextBox 4">
            <a:extLst>
              <a:ext uri="{FF2B5EF4-FFF2-40B4-BE49-F238E27FC236}">
                <a16:creationId xmlns:a16="http://schemas.microsoft.com/office/drawing/2014/main" id="{4409FB70-0CB3-A705-2CD4-71FAC164C99B}"/>
              </a:ext>
            </a:extLst>
          </p:cNvPr>
          <p:cNvSpPr txBox="1"/>
          <p:nvPr/>
        </p:nvSpPr>
        <p:spPr>
          <a:xfrm>
            <a:off x="6284115" y="2372635"/>
            <a:ext cx="5162506" cy="2585323"/>
          </a:xfrm>
          <a:prstGeom prst="rect">
            <a:avLst/>
          </a:prstGeom>
          <a:noFill/>
        </p:spPr>
        <p:txBody>
          <a:bodyPr wrap="square">
            <a:spAutoFit/>
          </a:bodyPr>
          <a:lstStyle/>
          <a:p>
            <a:r>
              <a:rPr lang="en-CA" sz="1600" dirty="0"/>
              <a:t>Customer to avoid : </a:t>
            </a:r>
          </a:p>
          <a:p>
            <a:pPr marL="0" indent="0">
              <a:buNone/>
            </a:pPr>
            <a:endParaRPr lang="en-CA" sz="1600" dirty="0"/>
          </a:p>
          <a:p>
            <a:pPr marL="0" indent="0">
              <a:buNone/>
            </a:pPr>
            <a:endParaRPr lang="en-CA" sz="1600" dirty="0"/>
          </a:p>
          <a:p>
            <a:pPr marL="0" indent="0">
              <a:buNone/>
            </a:pPr>
            <a:endParaRPr lang="en-CA" sz="1600" dirty="0"/>
          </a:p>
          <a:p>
            <a:pPr marL="342900" indent="-342900">
              <a:buAutoNum type="arabicPeriod"/>
            </a:pPr>
            <a:r>
              <a:rPr lang="en-CA" sz="1600" dirty="0"/>
              <a:t>Customer in Transport industry</a:t>
            </a:r>
          </a:p>
          <a:p>
            <a:pPr marL="342900" indent="-342900">
              <a:buAutoNum type="arabicPeriod"/>
            </a:pPr>
            <a:r>
              <a:rPr lang="en-CA" sz="1600" dirty="0"/>
              <a:t>Customer working as Low-skill laborers and Drivers</a:t>
            </a:r>
          </a:p>
          <a:p>
            <a:pPr marL="342900" indent="-342900">
              <a:buAutoNum type="arabicPeriod"/>
            </a:pPr>
            <a:r>
              <a:rPr lang="en-CA" sz="1600" dirty="0"/>
              <a:t>Customers with High income </a:t>
            </a:r>
          </a:p>
          <a:p>
            <a:pPr marL="342900" indent="-342900">
              <a:buAutoNum type="arabicPeriod"/>
            </a:pPr>
            <a:r>
              <a:rPr lang="en-CA" sz="1600" dirty="0"/>
              <a:t>Customers who have previous unused offers</a:t>
            </a:r>
          </a:p>
          <a:p>
            <a:endParaRPr lang="en-CA" dirty="0"/>
          </a:p>
        </p:txBody>
      </p:sp>
    </p:spTree>
    <p:extLst>
      <p:ext uri="{BB962C8B-B14F-4D97-AF65-F5344CB8AC3E}">
        <p14:creationId xmlns:p14="http://schemas.microsoft.com/office/powerpoint/2010/main" val="3409445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3768F94E-2BF1-56A5-87AC-0C4270793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pty desk and whiteboard">
            <a:extLst>
              <a:ext uri="{FF2B5EF4-FFF2-40B4-BE49-F238E27FC236}">
                <a16:creationId xmlns:a16="http://schemas.microsoft.com/office/drawing/2014/main" id="{FCFC5BC1-F203-AD35-1C27-6BBA0DF21902}"/>
              </a:ext>
            </a:extLst>
          </p:cNvPr>
          <p:cNvPicPr>
            <a:picLocks noChangeAspect="1"/>
          </p:cNvPicPr>
          <p:nvPr/>
        </p:nvPicPr>
        <p:blipFill rotWithShape="1">
          <a:blip r:embed="rId2"/>
          <a:srcRect t="25000"/>
          <a:stretch/>
        </p:blipFill>
        <p:spPr>
          <a:xfrm>
            <a:off x="20" y="1"/>
            <a:ext cx="12191979" cy="6857999"/>
          </a:xfrm>
          <a:prstGeom prst="rect">
            <a:avLst/>
          </a:prstGeom>
        </p:spPr>
      </p:pic>
      <p:sp>
        <p:nvSpPr>
          <p:cNvPr id="13" name="Freeform: Shape 12">
            <a:extLst>
              <a:ext uri="{FF2B5EF4-FFF2-40B4-BE49-F238E27FC236}">
                <a16:creationId xmlns:a16="http://schemas.microsoft.com/office/drawing/2014/main" id="{393D8CD4-7FBE-9118-0CEB-9C1A2FA6AE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20219" y="-65315"/>
            <a:ext cx="7557315" cy="3771957"/>
          </a:xfrm>
          <a:custGeom>
            <a:avLst/>
            <a:gdLst>
              <a:gd name="connsiteX0" fmla="*/ 52567 w 7557315"/>
              <a:gd name="connsiteY0" fmla="*/ 3771957 h 3771957"/>
              <a:gd name="connsiteX1" fmla="*/ 7557315 w 7557315"/>
              <a:gd name="connsiteY1" fmla="*/ 3640961 h 3771957"/>
              <a:gd name="connsiteX2" fmla="*/ 3406126 w 7557315"/>
              <a:gd name="connsiteY2" fmla="*/ 499129 h 3771957"/>
              <a:gd name="connsiteX3" fmla="*/ 3350264 w 7557315"/>
              <a:gd name="connsiteY3" fmla="*/ 459014 h 3771957"/>
              <a:gd name="connsiteX4" fmla="*/ 1923366 w 7557315"/>
              <a:gd name="connsiteY4" fmla="*/ 763 h 3771957"/>
              <a:gd name="connsiteX5" fmla="*/ 1768756 w 7557315"/>
              <a:gd name="connsiteY5" fmla="*/ 1549 h 3771957"/>
              <a:gd name="connsiteX6" fmla="*/ 144811 w 7557315"/>
              <a:gd name="connsiteY6" fmla="*/ 625253 h 3771957"/>
              <a:gd name="connsiteX7" fmla="*/ 0 w 7557315"/>
              <a:gd name="connsiteY7" fmla="*/ 760395 h 377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7315" h="3771957">
                <a:moveTo>
                  <a:pt x="52567" y="3771957"/>
                </a:moveTo>
                <a:lnTo>
                  <a:pt x="7557315" y="3640961"/>
                </a:lnTo>
                <a:lnTo>
                  <a:pt x="3406126" y="499129"/>
                </a:lnTo>
                <a:lnTo>
                  <a:pt x="3350264" y="459014"/>
                </a:lnTo>
                <a:cubicBezTo>
                  <a:pt x="2914482" y="162529"/>
                  <a:pt x="2418440" y="12600"/>
                  <a:pt x="1923366" y="763"/>
                </a:cubicBezTo>
                <a:cubicBezTo>
                  <a:pt x="1871795" y="-470"/>
                  <a:pt x="1820236" y="-206"/>
                  <a:pt x="1768756" y="1549"/>
                </a:cubicBezTo>
                <a:cubicBezTo>
                  <a:pt x="1183172" y="21502"/>
                  <a:pt x="607903" y="234096"/>
                  <a:pt x="144811" y="625253"/>
                </a:cubicBezTo>
                <a:lnTo>
                  <a:pt x="0" y="760395"/>
                </a:lnTo>
                <a:close/>
              </a:path>
            </a:pathLst>
          </a:custGeom>
          <a:gradFill>
            <a:gsLst>
              <a:gs pos="22000">
                <a:schemeClr val="bg2">
                  <a:alpha val="80000"/>
                </a:schemeClr>
              </a:gs>
              <a:gs pos="100000">
                <a:schemeClr val="accent1">
                  <a:lumMod val="60000"/>
                  <a:lumOff val="40000"/>
                  <a:alpha val="71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A62F18-AEF7-4226-01D9-F94B3A30D49A}"/>
              </a:ext>
            </a:extLst>
          </p:cNvPr>
          <p:cNvSpPr>
            <a:spLocks noGrp="1"/>
          </p:cNvSpPr>
          <p:nvPr>
            <p:ph type="title"/>
          </p:nvPr>
        </p:nvSpPr>
        <p:spPr>
          <a:xfrm>
            <a:off x="962888" y="498764"/>
            <a:ext cx="3744193" cy="1496291"/>
          </a:xfrm>
        </p:spPr>
        <p:txBody>
          <a:bodyPr vert="horz" lIns="91440" tIns="45720" rIns="91440" bIns="45720" rtlCol="0" anchor="b">
            <a:normAutofit/>
          </a:bodyPr>
          <a:lstStyle/>
          <a:p>
            <a:pPr>
              <a:lnSpc>
                <a:spcPct val="100000"/>
              </a:lnSpc>
            </a:pPr>
            <a:r>
              <a:rPr lang="en-US"/>
              <a:t>End of Presentation</a:t>
            </a:r>
          </a:p>
        </p:txBody>
      </p:sp>
      <p:sp>
        <p:nvSpPr>
          <p:cNvPr id="3" name="Content Placeholder 2">
            <a:extLst>
              <a:ext uri="{FF2B5EF4-FFF2-40B4-BE49-F238E27FC236}">
                <a16:creationId xmlns:a16="http://schemas.microsoft.com/office/drawing/2014/main" id="{28B8BD70-5CEE-9D17-6AED-6E37F5E68E99}"/>
              </a:ext>
            </a:extLst>
          </p:cNvPr>
          <p:cNvSpPr>
            <a:spLocks noGrp="1"/>
          </p:cNvSpPr>
          <p:nvPr>
            <p:ph idx="1"/>
          </p:nvPr>
        </p:nvSpPr>
        <p:spPr>
          <a:xfrm>
            <a:off x="975768" y="2244437"/>
            <a:ext cx="4313862" cy="883227"/>
          </a:xfrm>
        </p:spPr>
        <p:txBody>
          <a:bodyPr vert="horz" lIns="91440" tIns="45720" rIns="91440" bIns="45720" rtlCol="0">
            <a:normAutofit/>
          </a:bodyPr>
          <a:lstStyle/>
          <a:p>
            <a:pPr marL="0" indent="0">
              <a:buNone/>
            </a:pPr>
            <a:r>
              <a:rPr lang="en-US" sz="2400" dirty="0"/>
              <a:t>Thank you </a:t>
            </a:r>
          </a:p>
        </p:txBody>
      </p:sp>
    </p:spTree>
    <p:extLst>
      <p:ext uri="{BB962C8B-B14F-4D97-AF65-F5344CB8AC3E}">
        <p14:creationId xmlns:p14="http://schemas.microsoft.com/office/powerpoint/2010/main" val="392407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5DBE-47A6-3B2D-E9BF-7C552B1E7DCD}"/>
              </a:ext>
            </a:extLst>
          </p:cNvPr>
          <p:cNvSpPr>
            <a:spLocks noGrp="1"/>
          </p:cNvSpPr>
          <p:nvPr>
            <p:ph type="title"/>
          </p:nvPr>
        </p:nvSpPr>
        <p:spPr/>
        <p:txBody>
          <a:bodyPr/>
          <a:lstStyle/>
          <a:p>
            <a:r>
              <a:rPr lang="en-CA" dirty="0"/>
              <a:t>OUTLINE :</a:t>
            </a:r>
          </a:p>
        </p:txBody>
      </p:sp>
      <p:graphicFrame>
        <p:nvGraphicFramePr>
          <p:cNvPr id="7" name="Content Placeholder 2">
            <a:extLst>
              <a:ext uri="{FF2B5EF4-FFF2-40B4-BE49-F238E27FC236}">
                <a16:creationId xmlns:a16="http://schemas.microsoft.com/office/drawing/2014/main" id="{FF44E6D4-3EA9-62A2-4194-AF8F463ADCB1}"/>
              </a:ext>
            </a:extLst>
          </p:cNvPr>
          <p:cNvGraphicFramePr>
            <a:graphicFrameLocks noGrp="1"/>
          </p:cNvGraphicFramePr>
          <p:nvPr>
            <p:ph idx="1"/>
          </p:nvPr>
        </p:nvGraphicFramePr>
        <p:xfrm>
          <a:off x="1069848" y="2139696"/>
          <a:ext cx="8883836" cy="3677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605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580A92-4752-34C3-D494-D137B4E96659}"/>
              </a:ext>
            </a:extLst>
          </p:cNvPr>
          <p:cNvSpPr>
            <a:spLocks noGrp="1"/>
          </p:cNvSpPr>
          <p:nvPr>
            <p:ph type="title"/>
          </p:nvPr>
        </p:nvSpPr>
        <p:spPr>
          <a:xfrm>
            <a:off x="1461927" y="1060827"/>
            <a:ext cx="7946597" cy="1257300"/>
          </a:xfrm>
        </p:spPr>
        <p:txBody>
          <a:bodyPr anchor="ctr">
            <a:normAutofit/>
          </a:bodyPr>
          <a:lstStyle/>
          <a:p>
            <a:r>
              <a:rPr lang="en-CA" dirty="0"/>
              <a:t>EXECUTIVE SUMMARY</a:t>
            </a:r>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7F5A845-4397-E0FC-A3F5-5A0256431501}"/>
              </a:ext>
            </a:extLst>
          </p:cNvPr>
          <p:cNvSpPr>
            <a:spLocks noGrp="1"/>
          </p:cNvSpPr>
          <p:nvPr>
            <p:ph idx="1"/>
          </p:nvPr>
        </p:nvSpPr>
        <p:spPr>
          <a:xfrm>
            <a:off x="1342664" y="2267719"/>
            <a:ext cx="9549113" cy="4201610"/>
          </a:xfrm>
        </p:spPr>
        <p:txBody>
          <a:bodyPr>
            <a:normAutofit/>
          </a:bodyPr>
          <a:lstStyle/>
          <a:p>
            <a:pPr>
              <a:lnSpc>
                <a:spcPct val="110000"/>
              </a:lnSpc>
            </a:pPr>
            <a:r>
              <a:rPr lang="en-US" sz="1600" b="0" i="0" dirty="0">
                <a:effectLst/>
                <a:latin typeface="Neue Haas Grotesk Text Pro" panose="020B0504020202020204" pitchFamily="34" charset="0"/>
              </a:rPr>
              <a:t>Targeting the appropriate customers for loans holds significance for banks across various dimensions such as</a:t>
            </a:r>
          </a:p>
          <a:p>
            <a:pPr marL="0" indent="0">
              <a:lnSpc>
                <a:spcPct val="110000"/>
              </a:lnSpc>
              <a:buNone/>
            </a:pPr>
            <a:r>
              <a:rPr lang="en-US" sz="1600" dirty="0">
                <a:latin typeface="Neue Haas Grotesk Text Pro" panose="020B0504020202020204" pitchFamily="34" charset="0"/>
              </a:rPr>
              <a:t>     1. Risk Management</a:t>
            </a:r>
          </a:p>
          <a:p>
            <a:pPr marL="0" indent="0">
              <a:lnSpc>
                <a:spcPct val="110000"/>
              </a:lnSpc>
              <a:buNone/>
            </a:pPr>
            <a:r>
              <a:rPr lang="en-US" sz="1600" dirty="0">
                <a:latin typeface="Neue Haas Grotesk Text Pro" panose="020B0504020202020204" pitchFamily="34" charset="0"/>
              </a:rPr>
              <a:t>     2. Profitability</a:t>
            </a:r>
          </a:p>
          <a:p>
            <a:pPr marL="0" indent="0">
              <a:lnSpc>
                <a:spcPct val="110000"/>
              </a:lnSpc>
              <a:buNone/>
            </a:pPr>
            <a:r>
              <a:rPr lang="en-US" sz="1600" dirty="0">
                <a:latin typeface="Neue Haas Grotesk Text Pro" panose="020B0504020202020204" pitchFamily="34" charset="0"/>
              </a:rPr>
              <a:t>     3. Customer Satisfaction</a:t>
            </a:r>
          </a:p>
          <a:p>
            <a:pPr marL="0" indent="0">
              <a:lnSpc>
                <a:spcPct val="110000"/>
              </a:lnSpc>
              <a:buNone/>
            </a:pPr>
            <a:r>
              <a:rPr lang="en-US" sz="1600" dirty="0">
                <a:latin typeface="Neue Haas Grotesk Text Pro" panose="020B0504020202020204" pitchFamily="34" charset="0"/>
              </a:rPr>
              <a:t>     4. Regulatory Compliance</a:t>
            </a:r>
          </a:p>
          <a:p>
            <a:pPr>
              <a:lnSpc>
                <a:spcPct val="110000"/>
              </a:lnSpc>
            </a:pPr>
            <a:r>
              <a:rPr lang="en-US" sz="1600" b="0" i="0" dirty="0">
                <a:effectLst/>
                <a:latin typeface="Neue Haas Grotesk Text Pro" panose="020B0504020202020204" pitchFamily="34" charset="0"/>
              </a:rPr>
              <a:t>By directing their attention towards customers with a higher likelihood of loan repayment, banks can mitigate the risk of defaults, thereby safeguarding their financial stability. </a:t>
            </a:r>
          </a:p>
          <a:p>
            <a:pPr>
              <a:lnSpc>
                <a:spcPct val="110000"/>
              </a:lnSpc>
            </a:pPr>
            <a:r>
              <a:rPr lang="en-US" sz="1600" dirty="0">
                <a:latin typeface="Neue Haas Grotesk Text Pro" panose="020B0504020202020204" pitchFamily="34" charset="0"/>
              </a:rPr>
              <a:t>The data was sourced from Kaggle's public datasets, meticulously gathered, cleansed, subjected to exploratory analysis, and finally visualized through Python graphs and plots.</a:t>
            </a:r>
            <a:endParaRPr lang="en-CA" sz="1600" dirty="0"/>
          </a:p>
        </p:txBody>
      </p:sp>
    </p:spTree>
    <p:extLst>
      <p:ext uri="{BB962C8B-B14F-4D97-AF65-F5344CB8AC3E}">
        <p14:creationId xmlns:p14="http://schemas.microsoft.com/office/powerpoint/2010/main" val="276372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748271-FCEF-C250-3F3D-2EF79A50ADB0}"/>
              </a:ext>
            </a:extLst>
          </p:cNvPr>
          <p:cNvSpPr>
            <a:spLocks noGrp="1"/>
          </p:cNvSpPr>
          <p:nvPr>
            <p:ph type="title"/>
          </p:nvPr>
        </p:nvSpPr>
        <p:spPr>
          <a:xfrm>
            <a:off x="1468962" y="1009287"/>
            <a:ext cx="7946597" cy="1257300"/>
          </a:xfrm>
        </p:spPr>
        <p:txBody>
          <a:bodyPr anchor="ctr">
            <a:normAutofit/>
          </a:bodyPr>
          <a:lstStyle/>
          <a:p>
            <a:r>
              <a:rPr lang="en-CA" dirty="0"/>
              <a:t>INTRODUCTION</a:t>
            </a:r>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3F67C38-7F9A-7E38-A368-BDB8A97CF409}"/>
              </a:ext>
            </a:extLst>
          </p:cNvPr>
          <p:cNvSpPr>
            <a:spLocks noGrp="1"/>
          </p:cNvSpPr>
          <p:nvPr>
            <p:ph idx="1"/>
          </p:nvPr>
        </p:nvSpPr>
        <p:spPr>
          <a:xfrm>
            <a:off x="1412111" y="2411519"/>
            <a:ext cx="9120851" cy="3394641"/>
          </a:xfrm>
        </p:spPr>
        <p:txBody>
          <a:bodyPr>
            <a:normAutofit/>
          </a:bodyPr>
          <a:lstStyle/>
          <a:p>
            <a:pPr>
              <a:lnSpc>
                <a:spcPct val="110000"/>
              </a:lnSpc>
            </a:pPr>
            <a:r>
              <a:rPr lang="en-US" sz="1600" dirty="0"/>
              <a:t>This presentation utilized data analytics to identify potential loan recipients by analyzing various factors including income, occupation, education, family status, and type of employer. </a:t>
            </a:r>
            <a:r>
              <a:rPr lang="en-CA" sz="1600" dirty="0"/>
              <a:t>The following inquiries were investigated using the data :</a:t>
            </a:r>
          </a:p>
          <a:p>
            <a:pPr marL="0" indent="0">
              <a:lnSpc>
                <a:spcPct val="110000"/>
              </a:lnSpc>
              <a:buNone/>
            </a:pPr>
            <a:endParaRPr lang="en-CA" sz="1600" dirty="0"/>
          </a:p>
          <a:p>
            <a:pPr marL="0" indent="0">
              <a:lnSpc>
                <a:spcPct val="110000"/>
              </a:lnSpc>
              <a:buNone/>
            </a:pPr>
            <a:r>
              <a:rPr lang="en-CA" sz="1600" dirty="0"/>
              <a:t>     1. </a:t>
            </a:r>
            <a:r>
              <a:rPr lang="en-US" sz="1600" dirty="0"/>
              <a:t>Determining suitable candidates for loan offers.</a:t>
            </a:r>
          </a:p>
          <a:p>
            <a:pPr marL="0" indent="0">
              <a:lnSpc>
                <a:spcPct val="110000"/>
              </a:lnSpc>
              <a:buNone/>
            </a:pPr>
            <a:r>
              <a:rPr lang="en-US" sz="1600" dirty="0"/>
              <a:t>     2. Identifying customers who should not be approached for loans.</a:t>
            </a:r>
          </a:p>
          <a:p>
            <a:pPr marL="0" indent="0">
              <a:lnSpc>
                <a:spcPct val="110000"/>
              </a:lnSpc>
              <a:buNone/>
            </a:pPr>
            <a:r>
              <a:rPr lang="en-US" sz="1600" dirty="0"/>
              <a:t>     3. Calculating appropriate loan amounts and annuities based on applicants' data.</a:t>
            </a:r>
            <a:endParaRPr lang="en-CA" sz="1400" dirty="0"/>
          </a:p>
          <a:p>
            <a:pPr marL="0" indent="0">
              <a:lnSpc>
                <a:spcPct val="110000"/>
              </a:lnSpc>
              <a:buNone/>
            </a:pPr>
            <a:endParaRPr lang="en-CA" sz="1400" dirty="0"/>
          </a:p>
        </p:txBody>
      </p:sp>
    </p:spTree>
    <p:extLst>
      <p:ext uri="{BB962C8B-B14F-4D97-AF65-F5344CB8AC3E}">
        <p14:creationId xmlns:p14="http://schemas.microsoft.com/office/powerpoint/2010/main" val="306109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25A88B-041C-F00E-0F67-C53B568765BB}"/>
              </a:ext>
            </a:extLst>
          </p:cNvPr>
          <p:cNvSpPr>
            <a:spLocks noGrp="1"/>
          </p:cNvSpPr>
          <p:nvPr>
            <p:ph type="title"/>
          </p:nvPr>
        </p:nvSpPr>
        <p:spPr>
          <a:xfrm>
            <a:off x="1461927" y="1115335"/>
            <a:ext cx="7946597" cy="1257300"/>
          </a:xfrm>
        </p:spPr>
        <p:txBody>
          <a:bodyPr anchor="ctr">
            <a:normAutofit/>
          </a:bodyPr>
          <a:lstStyle/>
          <a:p>
            <a:r>
              <a:rPr lang="en-CA" dirty="0"/>
              <a:t>METHODOLOGY</a:t>
            </a:r>
          </a:p>
        </p:txBody>
      </p:sp>
      <p:sp>
        <p:nvSpPr>
          <p:cNvPr id="24" name="Freeform: Shape 23">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5" name="Content Placeholder 2">
            <a:extLst>
              <a:ext uri="{FF2B5EF4-FFF2-40B4-BE49-F238E27FC236}">
                <a16:creationId xmlns:a16="http://schemas.microsoft.com/office/drawing/2014/main" id="{F35094E0-EC47-3D5B-C70E-C76395F06C36}"/>
              </a:ext>
            </a:extLst>
          </p:cNvPr>
          <p:cNvGraphicFramePr>
            <a:graphicFrameLocks noGrp="1"/>
          </p:cNvGraphicFramePr>
          <p:nvPr>
            <p:ph idx="1"/>
            <p:extLst>
              <p:ext uri="{D42A27DB-BD31-4B8C-83A1-F6EECF244321}">
                <p14:modId xmlns:p14="http://schemas.microsoft.com/office/powerpoint/2010/main" val="3303236599"/>
              </p:ext>
            </p:extLst>
          </p:nvPr>
        </p:nvGraphicFramePr>
        <p:xfrm>
          <a:off x="893179" y="2431673"/>
          <a:ext cx="10405641" cy="3473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013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Rectangle 18">
            <a:extLst>
              <a:ext uri="{FF2B5EF4-FFF2-40B4-BE49-F238E27FC236}">
                <a16:creationId xmlns:a16="http://schemas.microsoft.com/office/drawing/2014/main" id="{A0A7E8C1-C94C-2023-9143-01B16A21D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09C2DC-4EE1-191C-CF8C-23B1A2DA15AB}"/>
              </a:ext>
            </a:extLst>
          </p:cNvPr>
          <p:cNvSpPr>
            <a:spLocks noGrp="1"/>
          </p:cNvSpPr>
          <p:nvPr>
            <p:ph type="title"/>
          </p:nvPr>
        </p:nvSpPr>
        <p:spPr>
          <a:xfrm>
            <a:off x="7595452" y="1291771"/>
            <a:ext cx="3529747" cy="2484101"/>
          </a:xfrm>
        </p:spPr>
        <p:txBody>
          <a:bodyPr vert="horz" lIns="91440" tIns="45720" rIns="91440" bIns="45720" rtlCol="0" anchor="b">
            <a:normAutofit/>
          </a:bodyPr>
          <a:lstStyle/>
          <a:p>
            <a:pPr>
              <a:lnSpc>
                <a:spcPct val="100000"/>
              </a:lnSpc>
            </a:pPr>
            <a:r>
              <a:rPr lang="en-US" sz="3600" dirty="0"/>
              <a:t>RESULTS :</a:t>
            </a:r>
          </a:p>
        </p:txBody>
      </p:sp>
      <p:pic>
        <p:nvPicPr>
          <p:cNvPr id="7" name="Graphic 6" descr="Flask">
            <a:extLst>
              <a:ext uri="{FF2B5EF4-FFF2-40B4-BE49-F238E27FC236}">
                <a16:creationId xmlns:a16="http://schemas.microsoft.com/office/drawing/2014/main" id="{5425733A-1E81-E1E9-7837-A103DB34C1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4970" y="1078175"/>
            <a:ext cx="4734445" cy="4734445"/>
          </a:xfrm>
          <a:prstGeom prst="rect">
            <a:avLst/>
          </a:prstGeom>
        </p:spPr>
      </p:pic>
    </p:spTree>
    <p:extLst>
      <p:ext uri="{BB962C8B-B14F-4D97-AF65-F5344CB8AC3E}">
        <p14:creationId xmlns:p14="http://schemas.microsoft.com/office/powerpoint/2010/main" val="75747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25A88B-041C-F00E-0F67-C53B568765BB}"/>
              </a:ext>
            </a:extLst>
          </p:cNvPr>
          <p:cNvSpPr>
            <a:spLocks noGrp="1"/>
          </p:cNvSpPr>
          <p:nvPr>
            <p:ph type="title"/>
          </p:nvPr>
        </p:nvSpPr>
        <p:spPr>
          <a:xfrm>
            <a:off x="1461927" y="1115335"/>
            <a:ext cx="7946597" cy="1257300"/>
          </a:xfrm>
        </p:spPr>
        <p:txBody>
          <a:bodyPr anchor="ctr">
            <a:normAutofit/>
          </a:bodyPr>
          <a:lstStyle/>
          <a:p>
            <a:r>
              <a:rPr lang="en-CA" dirty="0"/>
              <a:t>Numeric variable analysis : </a:t>
            </a:r>
          </a:p>
        </p:txBody>
      </p:sp>
      <p:sp>
        <p:nvSpPr>
          <p:cNvPr id="24" name="Freeform: Shape 23">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532A2F32-BDFC-66D7-8316-E33459C312F2}"/>
              </a:ext>
            </a:extLst>
          </p:cNvPr>
          <p:cNvSpPr>
            <a:spLocks noGrp="1"/>
          </p:cNvSpPr>
          <p:nvPr>
            <p:ph idx="1"/>
          </p:nvPr>
        </p:nvSpPr>
        <p:spPr>
          <a:xfrm>
            <a:off x="1382276" y="2372635"/>
            <a:ext cx="5286114" cy="3816521"/>
          </a:xfrm>
        </p:spPr>
        <p:txBody>
          <a:bodyPr>
            <a:normAutofit/>
          </a:bodyPr>
          <a:lstStyle/>
          <a:p>
            <a:r>
              <a:rPr lang="en-CA" sz="1600" dirty="0"/>
              <a:t>Most of the Customer given loan had income between 0 – 1 Million</a:t>
            </a:r>
          </a:p>
          <a:p>
            <a:r>
              <a:rPr lang="en-CA" sz="1600" dirty="0"/>
              <a:t>Most of the loan were given for the credit amount of 0 –  1 Million</a:t>
            </a:r>
          </a:p>
          <a:p>
            <a:r>
              <a:rPr lang="en-CA" sz="1600" dirty="0"/>
              <a:t>Most of the Customer are paying loan amount of 0 – 50K</a:t>
            </a:r>
          </a:p>
          <a:p>
            <a:r>
              <a:rPr lang="en-CA" sz="1600" dirty="0"/>
              <a:t>Most of the loan given for the goods price ranges between 0 – 1 Million</a:t>
            </a:r>
          </a:p>
          <a:p>
            <a:endParaRPr lang="en-CA" dirty="0"/>
          </a:p>
        </p:txBody>
      </p:sp>
      <p:pic>
        <p:nvPicPr>
          <p:cNvPr id="5" name="Content Placeholder 4">
            <a:extLst>
              <a:ext uri="{FF2B5EF4-FFF2-40B4-BE49-F238E27FC236}">
                <a16:creationId xmlns:a16="http://schemas.microsoft.com/office/drawing/2014/main" id="{DED7A02E-ABFA-1191-A554-C4EAD93EAC7C}"/>
              </a:ext>
            </a:extLst>
          </p:cNvPr>
          <p:cNvPicPr>
            <a:picLocks noChangeAspect="1"/>
          </p:cNvPicPr>
          <p:nvPr/>
        </p:nvPicPr>
        <p:blipFill>
          <a:blip r:embed="rId2"/>
          <a:stretch>
            <a:fillRect/>
          </a:stretch>
        </p:blipFill>
        <p:spPr>
          <a:xfrm>
            <a:off x="6808809" y="1743985"/>
            <a:ext cx="4858496" cy="3782037"/>
          </a:xfrm>
          <a:prstGeom prst="rect">
            <a:avLst/>
          </a:prstGeom>
        </p:spPr>
      </p:pic>
    </p:spTree>
    <p:extLst>
      <p:ext uri="{BB962C8B-B14F-4D97-AF65-F5344CB8AC3E}">
        <p14:creationId xmlns:p14="http://schemas.microsoft.com/office/powerpoint/2010/main" val="2749652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25A88B-041C-F00E-0F67-C53B568765BB}"/>
              </a:ext>
            </a:extLst>
          </p:cNvPr>
          <p:cNvSpPr>
            <a:spLocks noGrp="1"/>
          </p:cNvSpPr>
          <p:nvPr>
            <p:ph type="title"/>
          </p:nvPr>
        </p:nvSpPr>
        <p:spPr>
          <a:xfrm>
            <a:off x="1461927" y="1115335"/>
            <a:ext cx="7946597" cy="1257300"/>
          </a:xfrm>
        </p:spPr>
        <p:txBody>
          <a:bodyPr anchor="ctr">
            <a:normAutofit/>
          </a:bodyPr>
          <a:lstStyle/>
          <a:p>
            <a:r>
              <a:rPr lang="en-CA" dirty="0"/>
              <a:t>Bivariate Analysis : </a:t>
            </a:r>
          </a:p>
        </p:txBody>
      </p:sp>
      <p:sp>
        <p:nvSpPr>
          <p:cNvPr id="24" name="Freeform: Shape 23">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532A2F32-BDFC-66D7-8316-E33459C312F2}"/>
              </a:ext>
            </a:extLst>
          </p:cNvPr>
          <p:cNvSpPr>
            <a:spLocks noGrp="1"/>
          </p:cNvSpPr>
          <p:nvPr>
            <p:ph idx="1"/>
          </p:nvPr>
        </p:nvSpPr>
        <p:spPr>
          <a:xfrm>
            <a:off x="1382276" y="2372635"/>
            <a:ext cx="5286114" cy="3816521"/>
          </a:xfrm>
        </p:spPr>
        <p:txBody>
          <a:bodyPr>
            <a:normAutofit/>
          </a:bodyPr>
          <a:lstStyle/>
          <a:p>
            <a:pPr>
              <a:lnSpc>
                <a:spcPct val="110000"/>
              </a:lnSpc>
            </a:pPr>
            <a:r>
              <a:rPr lang="en-CA" sz="1600" dirty="0"/>
              <a:t>Amount credit and Goods prices are linearly corelated, hence if goods price go up, amount credit will also increase</a:t>
            </a:r>
          </a:p>
          <a:p>
            <a:pPr>
              <a:lnSpc>
                <a:spcPct val="110000"/>
              </a:lnSpc>
            </a:pPr>
            <a:r>
              <a:rPr lang="en-CA" sz="1600" dirty="0"/>
              <a:t>If credit amount is increasing, Defaulter count is also going up</a:t>
            </a:r>
          </a:p>
          <a:p>
            <a:pPr>
              <a:lnSpc>
                <a:spcPct val="110000"/>
              </a:lnSpc>
            </a:pPr>
            <a:r>
              <a:rPr lang="en-CA" sz="1600" dirty="0"/>
              <a:t>People earning less than 1 Million are more likely to take loans</a:t>
            </a:r>
          </a:p>
          <a:p>
            <a:pPr>
              <a:lnSpc>
                <a:spcPct val="110000"/>
              </a:lnSpc>
            </a:pPr>
            <a:r>
              <a:rPr lang="en-CA" sz="1600" dirty="0"/>
              <a:t>Customer with 5 or more than 5 children are turning into a defaulters</a:t>
            </a:r>
          </a:p>
          <a:p>
            <a:pPr>
              <a:lnSpc>
                <a:spcPct val="110000"/>
              </a:lnSpc>
            </a:pPr>
            <a:r>
              <a:rPr lang="en-CA" sz="1600" dirty="0"/>
              <a:t>Customer who can pay loan amount of more than 100 K are more likely to get a loan</a:t>
            </a:r>
          </a:p>
          <a:p>
            <a:endParaRPr lang="en-CA" dirty="0"/>
          </a:p>
        </p:txBody>
      </p:sp>
      <p:pic>
        <p:nvPicPr>
          <p:cNvPr id="3" name="Picture 2">
            <a:extLst>
              <a:ext uri="{FF2B5EF4-FFF2-40B4-BE49-F238E27FC236}">
                <a16:creationId xmlns:a16="http://schemas.microsoft.com/office/drawing/2014/main" id="{92753C30-CDAF-6D72-FC96-B8296A1BEBD4}"/>
              </a:ext>
            </a:extLst>
          </p:cNvPr>
          <p:cNvPicPr>
            <a:picLocks noChangeAspect="1"/>
          </p:cNvPicPr>
          <p:nvPr/>
        </p:nvPicPr>
        <p:blipFill>
          <a:blip r:embed="rId2"/>
          <a:stretch>
            <a:fillRect/>
          </a:stretch>
        </p:blipFill>
        <p:spPr>
          <a:xfrm>
            <a:off x="6761557" y="2298805"/>
            <a:ext cx="4953000" cy="3739515"/>
          </a:xfrm>
          <a:prstGeom prst="rect">
            <a:avLst/>
          </a:prstGeom>
        </p:spPr>
      </p:pic>
    </p:spTree>
    <p:extLst>
      <p:ext uri="{BB962C8B-B14F-4D97-AF65-F5344CB8AC3E}">
        <p14:creationId xmlns:p14="http://schemas.microsoft.com/office/powerpoint/2010/main" val="2241446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25A88B-041C-F00E-0F67-C53B568765BB}"/>
              </a:ext>
            </a:extLst>
          </p:cNvPr>
          <p:cNvSpPr>
            <a:spLocks noGrp="1"/>
          </p:cNvSpPr>
          <p:nvPr>
            <p:ph type="title"/>
          </p:nvPr>
        </p:nvSpPr>
        <p:spPr>
          <a:xfrm>
            <a:off x="1461927" y="1115335"/>
            <a:ext cx="7946597" cy="1257300"/>
          </a:xfrm>
        </p:spPr>
        <p:txBody>
          <a:bodyPr anchor="ctr">
            <a:normAutofit/>
          </a:bodyPr>
          <a:lstStyle/>
          <a:p>
            <a:r>
              <a:rPr lang="en-CA" dirty="0"/>
              <a:t>Merged Data Analysis : </a:t>
            </a:r>
          </a:p>
        </p:txBody>
      </p:sp>
      <p:sp>
        <p:nvSpPr>
          <p:cNvPr id="24" name="Freeform: Shape 23">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532A2F32-BDFC-66D7-8316-E33459C312F2}"/>
              </a:ext>
            </a:extLst>
          </p:cNvPr>
          <p:cNvSpPr>
            <a:spLocks noGrp="1"/>
          </p:cNvSpPr>
          <p:nvPr>
            <p:ph idx="1"/>
          </p:nvPr>
        </p:nvSpPr>
        <p:spPr>
          <a:xfrm>
            <a:off x="1382276" y="2372635"/>
            <a:ext cx="5286114" cy="3816521"/>
          </a:xfrm>
        </p:spPr>
        <p:txBody>
          <a:bodyPr>
            <a:normAutofit/>
          </a:bodyPr>
          <a:lstStyle/>
          <a:p>
            <a:r>
              <a:rPr lang="en-CA" dirty="0"/>
              <a:t>Most loan previously applied by Customer was for repairing purpose, and same category have highest cancellation rates</a:t>
            </a:r>
          </a:p>
          <a:p>
            <a:r>
              <a:rPr lang="en-CA" dirty="0"/>
              <a:t>80 – 90% of previous loan applications are aligned with the current data</a:t>
            </a:r>
          </a:p>
          <a:p>
            <a:r>
              <a:rPr lang="en-CA" dirty="0"/>
              <a:t>90% Customers turns out a repayor for all contract status</a:t>
            </a:r>
          </a:p>
          <a:p>
            <a:r>
              <a:rPr lang="en-CA" dirty="0"/>
              <a:t>Previously unused offers by customers are current highest number of defaulters despite of higher income</a:t>
            </a:r>
          </a:p>
        </p:txBody>
      </p:sp>
      <p:pic>
        <p:nvPicPr>
          <p:cNvPr id="6" name="Picture 5">
            <a:extLst>
              <a:ext uri="{FF2B5EF4-FFF2-40B4-BE49-F238E27FC236}">
                <a16:creationId xmlns:a16="http://schemas.microsoft.com/office/drawing/2014/main" id="{252CC284-0969-D8FE-BF45-15C12B977425}"/>
              </a:ext>
            </a:extLst>
          </p:cNvPr>
          <p:cNvPicPr>
            <a:picLocks noChangeAspect="1"/>
          </p:cNvPicPr>
          <p:nvPr/>
        </p:nvPicPr>
        <p:blipFill>
          <a:blip r:embed="rId2"/>
          <a:stretch>
            <a:fillRect/>
          </a:stretch>
        </p:blipFill>
        <p:spPr>
          <a:xfrm>
            <a:off x="6634112" y="2023302"/>
            <a:ext cx="4802151" cy="4001717"/>
          </a:xfrm>
          <a:prstGeom prst="rect">
            <a:avLst/>
          </a:prstGeom>
        </p:spPr>
      </p:pic>
    </p:spTree>
    <p:extLst>
      <p:ext uri="{BB962C8B-B14F-4D97-AF65-F5344CB8AC3E}">
        <p14:creationId xmlns:p14="http://schemas.microsoft.com/office/powerpoint/2010/main" val="2241331037"/>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509</TotalTime>
  <Words>593</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Neue Haas Grotesk Text Pro</vt:lpstr>
      <vt:lpstr>SwellVTI</vt:lpstr>
      <vt:lpstr>Data Analysis Portfolio Project</vt:lpstr>
      <vt:lpstr>OUTLINE :</vt:lpstr>
      <vt:lpstr>EXECUTIVE SUMMARY</vt:lpstr>
      <vt:lpstr>INTRODUCTION</vt:lpstr>
      <vt:lpstr>METHODOLOGY</vt:lpstr>
      <vt:lpstr>RESULTS :</vt:lpstr>
      <vt:lpstr>Numeric variable analysis : </vt:lpstr>
      <vt:lpstr>Bivariate Analysis : </vt:lpstr>
      <vt:lpstr>Merged Data Analysis : </vt:lpstr>
      <vt:lpstr>Conclusion </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Portfolio Project</dc:title>
  <dc:creator>Rutvi Gajipara</dc:creator>
  <cp:lastModifiedBy>Rutvi Gajipara</cp:lastModifiedBy>
  <cp:revision>1</cp:revision>
  <dcterms:created xsi:type="dcterms:W3CDTF">2024-03-19T19:22:18Z</dcterms:created>
  <dcterms:modified xsi:type="dcterms:W3CDTF">2024-03-20T03:51:27Z</dcterms:modified>
</cp:coreProperties>
</file>