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rialBlack-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github.com/rutwik-shete/PhishingDetectionMachineLearning.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subTitle"/>
          </p:nvPr>
        </p:nvSpPr>
        <p:spPr>
          <a:xfrm>
            <a:off x="714348" y="1340768"/>
            <a:ext cx="6858048" cy="100013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Clr>
                <a:srgbClr val="888888"/>
              </a:buClr>
              <a:buSzPct val="100000"/>
              <a:buNone/>
            </a:pPr>
            <a:r>
              <a:t/>
            </a:r>
            <a:endParaRPr b="1" sz="3600">
              <a:solidFill>
                <a:schemeClr val="dk1"/>
              </a:solidFill>
              <a:latin typeface="Arial Black"/>
              <a:ea typeface="Arial Black"/>
              <a:cs typeface="Arial Black"/>
              <a:sym typeface="Arial Black"/>
            </a:endParaRPr>
          </a:p>
          <a:p>
            <a:pPr indent="0" lvl="0" marL="0" rtl="0" algn="ctr">
              <a:spcBef>
                <a:spcPts val="612"/>
              </a:spcBef>
              <a:spcAft>
                <a:spcPts val="0"/>
              </a:spcAft>
              <a:buClr>
                <a:srgbClr val="888888"/>
              </a:buClr>
              <a:buSzPct val="100000"/>
              <a:buNone/>
            </a:pPr>
            <a:r>
              <a:rPr b="1" lang="en-US" sz="3600"/>
              <a:t>Machine Learning Hackathon CG 2022</a:t>
            </a:r>
            <a:endParaRPr/>
          </a:p>
        </p:txBody>
      </p:sp>
      <p:sp>
        <p:nvSpPr>
          <p:cNvPr id="85" name="Google Shape;85;p13"/>
          <p:cNvSpPr/>
          <p:nvPr/>
        </p:nvSpPr>
        <p:spPr>
          <a:xfrm>
            <a:off x="2000225" y="3717025"/>
            <a:ext cx="53907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Team Name- Team 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Team Leader Name- Rutwik Shete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Team Leader Email Address- rutwik.shete@gmail.com</a:t>
            </a:r>
            <a:endParaRPr sz="1800">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7991797" y="260648"/>
            <a:ext cx="828675" cy="81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285720" y="1276170"/>
            <a:ext cx="8520600" cy="928694"/>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Brief description of the problem at hand:</a:t>
            </a:r>
            <a:endParaRPr b="1" i="0" sz="2400" u="none" cap="none" strike="noStrike">
              <a:solidFill>
                <a:schemeClr val="dk1"/>
              </a:solidFill>
              <a:latin typeface="Verdana"/>
              <a:ea typeface="Verdana"/>
              <a:cs typeface="Verdana"/>
              <a:sym typeface="Verdana"/>
            </a:endParaRPr>
          </a:p>
        </p:txBody>
      </p:sp>
      <p:pic>
        <p:nvPicPr>
          <p:cNvPr id="92" name="Google Shape;92;p14"/>
          <p:cNvPicPr preferRelativeResize="0"/>
          <p:nvPr/>
        </p:nvPicPr>
        <p:blipFill rotWithShape="1">
          <a:blip r:embed="rId3">
            <a:alphaModFix/>
          </a:blip>
          <a:srcRect b="0" l="0" r="0" t="0"/>
          <a:stretch/>
        </p:blipFill>
        <p:spPr>
          <a:xfrm>
            <a:off x="7991797" y="260648"/>
            <a:ext cx="828675" cy="819150"/>
          </a:xfrm>
          <a:prstGeom prst="rect">
            <a:avLst/>
          </a:prstGeom>
          <a:noFill/>
          <a:ln>
            <a:noFill/>
          </a:ln>
        </p:spPr>
      </p:pic>
      <p:sp>
        <p:nvSpPr>
          <p:cNvPr id="93" name="Google Shape;93;p14"/>
          <p:cNvSpPr txBox="1"/>
          <p:nvPr/>
        </p:nvSpPr>
        <p:spPr>
          <a:xfrm>
            <a:off x="438250" y="2629475"/>
            <a:ext cx="7929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Now a days everything is going online and every thing is happening on websites and hence there are many frauds taking place online and of which is Phishing .</a:t>
            </a:r>
            <a:endParaRPr sz="1800">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highlight>
                  <a:srgbClr val="FFFFFF"/>
                </a:highlight>
                <a:latin typeface="Calibri"/>
                <a:ea typeface="Calibri"/>
                <a:cs typeface="Calibri"/>
                <a:sym typeface="Calibri"/>
              </a:rPr>
              <a:t>Phishing is a type of social engineering where an attacker sends a fraudulent (e.g., spoofed, fake, or otherwise deceptive) message designed to trick a person into revealing sensitive information to the attacker or to deploy malicious software on the victim's infrastructure like ransomware.</a:t>
            </a:r>
            <a:endParaRPr sz="1800">
              <a:solidFill>
                <a:schemeClr val="dk1"/>
              </a:solidFill>
              <a:highlight>
                <a:srgbClr val="FFFFFF"/>
              </a:highlight>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US" sz="1800">
                <a:solidFill>
                  <a:schemeClr val="dk1"/>
                </a:solidFill>
                <a:highlight>
                  <a:srgbClr val="FFFFFF"/>
                </a:highlight>
                <a:latin typeface="Calibri"/>
                <a:ea typeface="Calibri"/>
                <a:cs typeface="Calibri"/>
                <a:sym typeface="Calibri"/>
              </a:rPr>
              <a:t>These phishing website not only costs the customer but the genuine website holders as well . so we have to find a solution to find the Phishing websites.</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357158" y="857232"/>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Solution proposed and description:</a:t>
            </a:r>
            <a:br>
              <a:rPr b="1" i="0" lang="en-US" sz="2400" u="none" cap="none" strike="noStrike">
                <a:solidFill>
                  <a:schemeClr val="dk1"/>
                </a:solidFill>
                <a:latin typeface="Verdana"/>
                <a:ea typeface="Verdana"/>
                <a:cs typeface="Verdana"/>
                <a:sym typeface="Verdana"/>
              </a:rPr>
            </a:br>
            <a:endParaRPr b="0" i="0" sz="2400" u="none" cap="none" strike="noStrike">
              <a:solidFill>
                <a:schemeClr val="dk1"/>
              </a:solidFill>
              <a:latin typeface="Calibri"/>
              <a:ea typeface="Calibri"/>
              <a:cs typeface="Calibri"/>
              <a:sym typeface="Calibri"/>
            </a:endParaRPr>
          </a:p>
        </p:txBody>
      </p:sp>
      <p:pic>
        <p:nvPicPr>
          <p:cNvPr id="99" name="Google Shape;99;p15"/>
          <p:cNvPicPr preferRelativeResize="0"/>
          <p:nvPr/>
        </p:nvPicPr>
        <p:blipFill rotWithShape="1">
          <a:blip r:embed="rId3">
            <a:alphaModFix/>
          </a:blip>
          <a:srcRect b="0" l="0" r="0" t="0"/>
          <a:stretch/>
        </p:blipFill>
        <p:spPr>
          <a:xfrm>
            <a:off x="7956376" y="233586"/>
            <a:ext cx="828675" cy="819150"/>
          </a:xfrm>
          <a:prstGeom prst="rect">
            <a:avLst/>
          </a:prstGeom>
          <a:noFill/>
          <a:ln>
            <a:noFill/>
          </a:ln>
        </p:spPr>
      </p:pic>
      <p:sp>
        <p:nvSpPr>
          <p:cNvPr id="100" name="Google Shape;100;p15"/>
          <p:cNvSpPr txBox="1"/>
          <p:nvPr/>
        </p:nvSpPr>
        <p:spPr>
          <a:xfrm>
            <a:off x="426400" y="2570250"/>
            <a:ext cx="7929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So we have created a Machine Learning Algorithm which would detect the phishing website with some of the features provided in the Database .</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This will not only help us flag the Phishing </a:t>
            </a:r>
            <a:r>
              <a:rPr lang="en-US" sz="1800">
                <a:latin typeface="Calibri"/>
                <a:ea typeface="Calibri"/>
                <a:cs typeface="Calibri"/>
                <a:sym typeface="Calibri"/>
              </a:rPr>
              <a:t>website</a:t>
            </a:r>
            <a:r>
              <a:rPr lang="en-US" sz="1800">
                <a:latin typeface="Calibri"/>
                <a:ea typeface="Calibri"/>
                <a:cs typeface="Calibri"/>
                <a:sym typeface="Calibri"/>
              </a:rPr>
              <a:t> before hand but also save the company from defamation of it’s name as well.</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This machine learning model will detect the phishing </a:t>
            </a:r>
            <a:r>
              <a:rPr lang="en-US" sz="1800">
                <a:latin typeface="Calibri"/>
                <a:ea typeface="Calibri"/>
                <a:cs typeface="Calibri"/>
                <a:sym typeface="Calibri"/>
              </a:rPr>
              <a:t>website</a:t>
            </a:r>
            <a:r>
              <a:rPr lang="en-US" sz="1800">
                <a:latin typeface="Calibri"/>
                <a:ea typeface="Calibri"/>
                <a:cs typeface="Calibri"/>
                <a:sym typeface="Calibri"/>
              </a:rPr>
              <a:t> with the precision score of 0.96 , using the XGBoost algorithm.</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285720" y="928670"/>
            <a:ext cx="8520600" cy="572700"/>
          </a:xfrm>
          <a:prstGeom prst="rect">
            <a:avLst/>
          </a:prstGeom>
          <a:noFill/>
          <a:ln>
            <a:noFill/>
          </a:ln>
        </p:spPr>
        <p:txBody>
          <a:bodyPr anchorCtr="0" anchor="t" bIns="91425" lIns="91425" spcFirstLastPara="1" rIns="91425" wrap="square" tIns="91425">
            <a:normAutofit fontScale="97500" lnSpcReduction="10000"/>
          </a:bodyPr>
          <a:lstStyle/>
          <a:p>
            <a:pPr indent="0" lvl="0" marL="0" marR="0" rtl="0" algn="l">
              <a:lnSpc>
                <a:spcPct val="115000"/>
              </a:lnSpc>
              <a:spcBef>
                <a:spcPts val="0"/>
              </a:spcBef>
              <a:spcAft>
                <a:spcPts val="0"/>
              </a:spcAft>
              <a:buClr>
                <a:schemeClr val="dk1"/>
              </a:buClr>
              <a:buSzPct val="45833"/>
              <a:buFont typeface="Arial"/>
              <a:buNone/>
            </a:pPr>
            <a:r>
              <a:rPr b="1" i="0" lang="en-US" sz="2400" u="none" cap="none" strike="noStrike">
                <a:solidFill>
                  <a:schemeClr val="dk1"/>
                </a:solidFill>
                <a:latin typeface="Verdana"/>
                <a:ea typeface="Verdana"/>
                <a:cs typeface="Verdana"/>
                <a:sym typeface="Verdana"/>
              </a:rPr>
              <a:t>Technology/Tool Stack Used:</a:t>
            </a:r>
            <a:endParaRPr/>
          </a:p>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pic>
        <p:nvPicPr>
          <p:cNvPr id="106" name="Google Shape;106;p16"/>
          <p:cNvPicPr preferRelativeResize="0"/>
          <p:nvPr/>
        </p:nvPicPr>
        <p:blipFill rotWithShape="1">
          <a:blip r:embed="rId3">
            <a:alphaModFix/>
          </a:blip>
          <a:srcRect b="0" l="0" r="0" t="0"/>
          <a:stretch/>
        </p:blipFill>
        <p:spPr>
          <a:xfrm>
            <a:off x="8063805" y="188640"/>
            <a:ext cx="828675" cy="819150"/>
          </a:xfrm>
          <a:prstGeom prst="rect">
            <a:avLst/>
          </a:prstGeom>
          <a:noFill/>
          <a:ln>
            <a:noFill/>
          </a:ln>
        </p:spPr>
      </p:pic>
      <p:sp>
        <p:nvSpPr>
          <p:cNvPr id="107" name="Google Shape;107;p16"/>
          <p:cNvSpPr txBox="1"/>
          <p:nvPr/>
        </p:nvSpPr>
        <p:spPr>
          <a:xfrm>
            <a:off x="426400" y="2570250"/>
            <a:ext cx="7929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Used Python language to build the machine learning model.</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Took the help from libraries like pandas,numpy,matplotlib,sklearn and xgboost</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Used jupyter notebook from the vscode editor to </a:t>
            </a:r>
            <a:r>
              <a:rPr lang="en-US" sz="1800">
                <a:latin typeface="Calibri"/>
                <a:ea typeface="Calibri"/>
                <a:cs typeface="Calibri"/>
                <a:sym typeface="Calibri"/>
              </a:rPr>
              <a:t>collaborate</a:t>
            </a:r>
            <a:r>
              <a:rPr lang="en-US" sz="1800">
                <a:latin typeface="Calibri"/>
                <a:ea typeface="Calibri"/>
                <a:cs typeface="Calibri"/>
                <a:sym typeface="Calibri"/>
              </a:rPr>
              <a:t> all those libraries and bring into one final output.</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285720" y="928670"/>
            <a:ext cx="8520600" cy="572700"/>
          </a:xfrm>
          <a:prstGeom prst="rect">
            <a:avLst/>
          </a:prstGeom>
          <a:noFill/>
          <a:ln>
            <a:noFill/>
          </a:ln>
        </p:spPr>
        <p:txBody>
          <a:bodyPr anchorCtr="0" anchor="t" bIns="91425" lIns="91425" spcFirstLastPara="1" rIns="91425" wrap="square" tIns="91425">
            <a:normAutofit fontScale="97500" lnSpcReduction="10000"/>
          </a:bodyPr>
          <a:lstStyle/>
          <a:p>
            <a:pPr indent="0" lvl="0" marL="0" marR="0" rtl="0" algn="l">
              <a:lnSpc>
                <a:spcPct val="115000"/>
              </a:lnSpc>
              <a:spcBef>
                <a:spcPts val="0"/>
              </a:spcBef>
              <a:spcAft>
                <a:spcPts val="0"/>
              </a:spcAft>
              <a:buClr>
                <a:schemeClr val="dk1"/>
              </a:buClr>
              <a:buSzPct val="45833"/>
              <a:buFont typeface="Arial"/>
              <a:buNone/>
            </a:pPr>
            <a:r>
              <a:rPr b="1" i="0" lang="en-US" sz="2400" u="none" cap="none" strike="noStrike">
                <a:solidFill>
                  <a:srgbClr val="1D1D1D"/>
                </a:solidFill>
                <a:latin typeface="Verdana"/>
                <a:ea typeface="Verdana"/>
                <a:cs typeface="Verdana"/>
                <a:sym typeface="Verdana"/>
              </a:rPr>
              <a:t>Approach:</a:t>
            </a:r>
            <a:endParaRPr b="1" i="0" sz="2400" u="none" cap="none" strike="noStrike">
              <a:solidFill>
                <a:srgbClr val="1D1D1D"/>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sp>
        <p:nvSpPr>
          <p:cNvPr id="113" name="Google Shape;113;p17"/>
          <p:cNvSpPr txBox="1"/>
          <p:nvPr/>
        </p:nvSpPr>
        <p:spPr>
          <a:xfrm>
            <a:off x="251520" y="4728508"/>
            <a:ext cx="8520600" cy="572700"/>
          </a:xfrm>
          <a:prstGeom prst="rect">
            <a:avLst/>
          </a:prstGeom>
          <a:noFill/>
          <a:ln>
            <a:noFill/>
          </a:ln>
        </p:spPr>
        <p:txBody>
          <a:bodyPr anchorCtr="0" anchor="t" bIns="91425" lIns="91425" spcFirstLastPara="1" rIns="91425" wrap="square" tIns="91425">
            <a:normAutofit fontScale="675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0" i="0" sz="4400" u="none" cap="none" strike="noStrike">
              <a:solidFill>
                <a:schemeClr val="dk1"/>
              </a:solidFill>
              <a:latin typeface="Calibri"/>
              <a:ea typeface="Calibri"/>
              <a:cs typeface="Calibri"/>
              <a:sym typeface="Calibri"/>
            </a:endParaRPr>
          </a:p>
        </p:txBody>
      </p:sp>
      <p:pic>
        <p:nvPicPr>
          <p:cNvPr id="114" name="Google Shape;114;p17"/>
          <p:cNvPicPr preferRelativeResize="0"/>
          <p:nvPr/>
        </p:nvPicPr>
        <p:blipFill rotWithShape="1">
          <a:blip r:embed="rId3">
            <a:alphaModFix/>
          </a:blip>
          <a:srcRect b="0" l="0" r="0" t="0"/>
          <a:stretch/>
        </p:blipFill>
        <p:spPr>
          <a:xfrm>
            <a:off x="8063805" y="188640"/>
            <a:ext cx="828675" cy="819150"/>
          </a:xfrm>
          <a:prstGeom prst="rect">
            <a:avLst/>
          </a:prstGeom>
          <a:noFill/>
          <a:ln>
            <a:noFill/>
          </a:ln>
        </p:spPr>
      </p:pic>
      <p:sp>
        <p:nvSpPr>
          <p:cNvPr id="115" name="Google Shape;115;p17"/>
          <p:cNvSpPr txBox="1"/>
          <p:nvPr/>
        </p:nvSpPr>
        <p:spPr>
          <a:xfrm>
            <a:off x="426400" y="2570250"/>
            <a:ext cx="7929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Initially started with the base model of Logistic Regression and used Variance Inflation Factor to rule out highly correlated features in the data. which gave us the precision score of 0.92.</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To improve the </a:t>
            </a:r>
            <a:r>
              <a:rPr lang="en-US" sz="1800">
                <a:latin typeface="Calibri"/>
                <a:ea typeface="Calibri"/>
                <a:cs typeface="Calibri"/>
                <a:sym typeface="Calibri"/>
              </a:rPr>
              <a:t>performance we then went with a simple decision tree and tuned the hyper parameter using the GridSearchCV which gave us a model that would provide us with 0.94 Precision score.</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Further we went with a more sophisticated boosting technique XGBoost and tuned the hyper parameter using the RandomizedSearchCV . which gave us a wonderful model precision score of 0.966</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357158" y="928670"/>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400"/>
              <a:buFont typeface="Verdana"/>
              <a:buNone/>
            </a:pPr>
            <a:r>
              <a:rPr b="1" lang="en-US" sz="2400">
                <a:solidFill>
                  <a:schemeClr val="dk1"/>
                </a:solidFill>
                <a:latin typeface="Verdana"/>
                <a:ea typeface="Verdana"/>
                <a:cs typeface="Verdana"/>
                <a:sym typeface="Verdana"/>
              </a:rPr>
              <a:t>Source code as ZIP or Github URL</a:t>
            </a:r>
            <a:r>
              <a:rPr b="1" i="0" lang="en-US" sz="2400" u="none" cap="none" strike="noStrike">
                <a:solidFill>
                  <a:schemeClr val="dk1"/>
                </a:solidFill>
                <a:latin typeface="Verdana"/>
                <a:ea typeface="Verdana"/>
                <a:cs typeface="Verdana"/>
                <a:sym typeface="Verdana"/>
              </a:rPr>
              <a:t>:</a:t>
            </a:r>
            <a:endParaRPr b="1" i="0" sz="2400" u="none" cap="none" strike="noStrike">
              <a:solidFill>
                <a:schemeClr val="dk1"/>
              </a:solidFill>
              <a:latin typeface="Verdana"/>
              <a:ea typeface="Verdana"/>
              <a:cs typeface="Verdana"/>
              <a:sym typeface="Verdana"/>
            </a:endParaRPr>
          </a:p>
        </p:txBody>
      </p:sp>
      <p:pic>
        <p:nvPicPr>
          <p:cNvPr id="121" name="Google Shape;121;p18"/>
          <p:cNvPicPr preferRelativeResize="0"/>
          <p:nvPr/>
        </p:nvPicPr>
        <p:blipFill rotWithShape="1">
          <a:blip r:embed="rId3">
            <a:alphaModFix/>
          </a:blip>
          <a:srcRect b="0" l="0" r="0" t="0"/>
          <a:stretch/>
        </p:blipFill>
        <p:spPr>
          <a:xfrm>
            <a:off x="8063805" y="188640"/>
            <a:ext cx="828675" cy="819150"/>
          </a:xfrm>
          <a:prstGeom prst="rect">
            <a:avLst/>
          </a:prstGeom>
          <a:noFill/>
          <a:ln>
            <a:noFill/>
          </a:ln>
        </p:spPr>
      </p:pic>
      <p:sp>
        <p:nvSpPr>
          <p:cNvPr id="122" name="Google Shape;122;p18"/>
          <p:cNvSpPr txBox="1"/>
          <p:nvPr/>
        </p:nvSpPr>
        <p:spPr>
          <a:xfrm>
            <a:off x="357150" y="2629475"/>
            <a:ext cx="778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GitHub : </a:t>
            </a:r>
            <a:r>
              <a:rPr lang="en-US" sz="1800" u="sng">
                <a:solidFill>
                  <a:schemeClr val="hlink"/>
                </a:solidFill>
                <a:latin typeface="Calibri"/>
                <a:ea typeface="Calibri"/>
                <a:cs typeface="Calibri"/>
                <a:sym typeface="Calibri"/>
                <a:hlinkClick r:id="rId4"/>
              </a:rPr>
              <a:t>https://github.com/rutwik-shete/PhishingDetectionMachineLearning.git</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457200" y="1196752"/>
            <a:ext cx="8229600" cy="262515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a:latin typeface="Verdana"/>
                <a:ea typeface="Verdana"/>
                <a:cs typeface="Verdana"/>
                <a:sym typeface="Verdana"/>
              </a:rPr>
              <a:t>                </a:t>
            </a:r>
            <a:endParaRPr/>
          </a:p>
          <a:p>
            <a:pPr indent="0" lvl="0" marL="0" rtl="0" algn="l">
              <a:spcBef>
                <a:spcPts val="592"/>
              </a:spcBef>
              <a:spcAft>
                <a:spcPts val="0"/>
              </a:spcAft>
              <a:buClr>
                <a:schemeClr val="dk1"/>
              </a:buClr>
              <a:buSzPct val="100000"/>
              <a:buNone/>
            </a:pPr>
            <a:r>
              <a:t/>
            </a:r>
            <a:endParaRPr b="1">
              <a:latin typeface="Verdana"/>
              <a:ea typeface="Verdana"/>
              <a:cs typeface="Verdana"/>
              <a:sym typeface="Verdana"/>
            </a:endParaRPr>
          </a:p>
          <a:p>
            <a:pPr indent="0" lvl="0" marL="0" rtl="0" algn="l">
              <a:spcBef>
                <a:spcPts val="592"/>
              </a:spcBef>
              <a:spcAft>
                <a:spcPts val="0"/>
              </a:spcAft>
              <a:buClr>
                <a:schemeClr val="dk1"/>
              </a:buClr>
              <a:buSzPct val="100000"/>
              <a:buNone/>
            </a:pPr>
            <a:r>
              <a:rPr b="1" lang="en-US">
                <a:latin typeface="Verdana"/>
                <a:ea typeface="Verdana"/>
                <a:cs typeface="Verdana"/>
                <a:sym typeface="Verdana"/>
              </a:rPr>
              <a:t>   </a:t>
            </a:r>
            <a:endParaRPr/>
          </a:p>
          <a:p>
            <a:pPr indent="0" lvl="0" marL="0" rtl="0" algn="l">
              <a:spcBef>
                <a:spcPts val="592"/>
              </a:spcBef>
              <a:spcAft>
                <a:spcPts val="0"/>
              </a:spcAft>
              <a:buClr>
                <a:schemeClr val="dk1"/>
              </a:buClr>
              <a:buSzPct val="100000"/>
              <a:buNone/>
            </a:pPr>
            <a:r>
              <a:t/>
            </a:r>
            <a:endParaRPr b="1">
              <a:latin typeface="Verdana"/>
              <a:ea typeface="Verdana"/>
              <a:cs typeface="Verdana"/>
              <a:sym typeface="Verdana"/>
            </a:endParaRPr>
          </a:p>
          <a:p>
            <a:pPr indent="0" lvl="0" marL="0" rtl="0" algn="l">
              <a:spcBef>
                <a:spcPts val="814"/>
              </a:spcBef>
              <a:spcAft>
                <a:spcPts val="0"/>
              </a:spcAft>
              <a:buClr>
                <a:schemeClr val="dk1"/>
              </a:buClr>
              <a:buSzPct val="72727"/>
              <a:buNone/>
            </a:pPr>
            <a:r>
              <a:rPr b="1" lang="en-US">
                <a:latin typeface="Verdana"/>
                <a:ea typeface="Verdana"/>
                <a:cs typeface="Verdana"/>
                <a:sym typeface="Verdana"/>
              </a:rPr>
              <a:t>                 </a:t>
            </a:r>
            <a:r>
              <a:rPr b="1" lang="en-US" sz="4400">
                <a:latin typeface="Verdana"/>
                <a:ea typeface="Verdana"/>
                <a:cs typeface="Verdana"/>
                <a:sym typeface="Verdana"/>
              </a:rPr>
              <a:t>THANK YOU</a:t>
            </a:r>
            <a:endParaRPr b="1" sz="4400">
              <a:latin typeface="Verdana"/>
              <a:ea typeface="Verdana"/>
              <a:cs typeface="Verdana"/>
              <a:sym typeface="Verdana"/>
            </a:endParaRPr>
          </a:p>
        </p:txBody>
      </p:sp>
      <p:pic>
        <p:nvPicPr>
          <p:cNvPr id="128" name="Google Shape;128;p19"/>
          <p:cNvPicPr preferRelativeResize="0"/>
          <p:nvPr/>
        </p:nvPicPr>
        <p:blipFill rotWithShape="1">
          <a:blip r:embed="rId3">
            <a:alphaModFix/>
          </a:blip>
          <a:srcRect b="0" l="0" r="0" t="0"/>
          <a:stretch/>
        </p:blipFill>
        <p:spPr>
          <a:xfrm>
            <a:off x="8063805" y="188640"/>
            <a:ext cx="828675" cy="81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